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98" r:id="rId2"/>
    <p:sldId id="296" r:id="rId3"/>
    <p:sldId id="256" r:id="rId4"/>
    <p:sldId id="257" r:id="rId5"/>
    <p:sldId id="269" r:id="rId6"/>
    <p:sldId id="258" r:id="rId7"/>
    <p:sldId id="259" r:id="rId8"/>
    <p:sldId id="260" r:id="rId9"/>
    <p:sldId id="270" r:id="rId10"/>
    <p:sldId id="271" r:id="rId11"/>
    <p:sldId id="267" r:id="rId12"/>
    <p:sldId id="268" r:id="rId13"/>
  </p:sldIdLst>
  <p:sldSz cx="4610100" cy="3460750"/>
  <p:notesSz cx="4610100" cy="346075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47" autoAdjust="0"/>
  </p:normalViewPr>
  <p:slideViewPr>
    <p:cSldViewPr>
      <p:cViewPr varScale="1">
        <p:scale>
          <a:sx n="115" d="100"/>
          <a:sy n="115" d="100"/>
        </p:scale>
        <p:origin x="1516" y="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8F95F-7100-426E-8615-2CC05E6E2A69}" type="datetimeFigureOut">
              <a:rPr lang="sk-SK" smtClean="0"/>
              <a:t>26. 10. 2024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527175" y="433388"/>
            <a:ext cx="1555750" cy="116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460375" y="1665288"/>
            <a:ext cx="3689350" cy="1363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6DBC08-0382-4AE8-9852-E68FB6F0575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11211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/>
              <a:t>Šimon</a:t>
            </a:r>
            <a:r>
              <a:rPr spc="-35" dirty="0"/>
              <a:t> </a:t>
            </a:r>
            <a:r>
              <a:rPr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/>
              <a:t>Šimon</a:t>
            </a:r>
            <a:r>
              <a:rPr spc="-35" dirty="0"/>
              <a:t> </a:t>
            </a:r>
            <a:r>
              <a:rPr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/>
              <a:t>Šimon</a:t>
            </a:r>
            <a:r>
              <a:rPr spc="-35" dirty="0"/>
              <a:t> </a:t>
            </a:r>
            <a:r>
              <a:rPr dirty="0"/>
              <a:t>Leitgeb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/>
              <a:t>Šimon</a:t>
            </a:r>
            <a:r>
              <a:rPr spc="-35" dirty="0"/>
              <a:t> </a:t>
            </a:r>
            <a:r>
              <a:rPr dirty="0"/>
              <a:t>Leitgeb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/>
              <a:t>Šimon</a:t>
            </a:r>
            <a:r>
              <a:rPr spc="-35" dirty="0"/>
              <a:t> </a:t>
            </a:r>
            <a:r>
              <a:rPr dirty="0"/>
              <a:t>Leitgeb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69133" y="3249091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989516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167319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23652" y="3238778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</a:path>
              <a:path w="64135" h="50800"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</a:path>
              <a:path w="64135" h="50800">
                <a:moveTo>
                  <a:pt x="20652" y="10160"/>
                </a:moveTo>
                <a:lnTo>
                  <a:pt x="20652" y="0"/>
                </a:lnTo>
                <a:lnTo>
                  <a:pt x="63832" y="0"/>
                </a:lnTo>
                <a:lnTo>
                  <a:pt x="63832" y="30480"/>
                </a:lnTo>
                <a:lnTo>
                  <a:pt x="53672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260483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620351" y="325147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531451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607651" y="3238778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878619" y="3238778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</a:path>
              <a:path w="50800" h="25400">
                <a:moveTo>
                  <a:pt x="12700" y="12700"/>
                </a:moveTo>
                <a:lnTo>
                  <a:pt x="50800" y="12700"/>
                </a:lnTo>
              </a:path>
              <a:path w="50800" h="25400">
                <a:moveTo>
                  <a:pt x="12700" y="25400"/>
                </a:moveTo>
                <a:lnTo>
                  <a:pt x="50800" y="254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802418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878619" y="3276879"/>
            <a:ext cx="50800" cy="12700"/>
          </a:xfrm>
          <a:custGeom>
            <a:avLst/>
            <a:gdLst/>
            <a:ahLst/>
            <a:cxn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</a:path>
              <a:path w="50800" h="12700">
                <a:moveTo>
                  <a:pt x="12700" y="12700"/>
                </a:moveTo>
                <a:lnTo>
                  <a:pt x="50800" y="127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149586" y="3238778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12700"/>
                </a:moveTo>
                <a:lnTo>
                  <a:pt x="50800" y="1270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451033" y="3269259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423969" y="3242764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329112" y="3238778"/>
            <a:ext cx="233679" cy="50800"/>
          </a:xfrm>
          <a:custGeom>
            <a:avLst/>
            <a:gdLst/>
            <a:ahLst/>
            <a:cxn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</a:path>
              <a:path w="233679" h="50800"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</a:path>
              <a:path w="233679" h="50800">
                <a:moveTo>
                  <a:pt x="193042" y="50800"/>
                </a:moveTo>
                <a:lnTo>
                  <a:pt x="183179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79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</a:path>
              <a:path w="233679" h="50800"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3333864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2303995" y="0"/>
                </a:moveTo>
                <a:lnTo>
                  <a:pt x="0" y="0"/>
                </a:lnTo>
                <a:lnTo>
                  <a:pt x="0" y="122186"/>
                </a:lnTo>
                <a:lnTo>
                  <a:pt x="2303995" y="122186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2303995" y="3333864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2303995" y="0"/>
                </a:moveTo>
                <a:lnTo>
                  <a:pt x="0" y="0"/>
                </a:lnTo>
                <a:lnTo>
                  <a:pt x="0" y="122186"/>
                </a:lnTo>
                <a:lnTo>
                  <a:pt x="2303995" y="122186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0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0505" y="138430"/>
            <a:ext cx="4149090" cy="553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0505" y="795972"/>
            <a:ext cx="4149090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700479" y="3317822"/>
            <a:ext cx="508635" cy="137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/>
              <a:t>Šimon</a:t>
            </a:r>
            <a:r>
              <a:rPr spc="-35" dirty="0"/>
              <a:t> </a:t>
            </a:r>
            <a:r>
              <a:rPr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319272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ss-tricks.com/snippets/css/a-guide-to-flexbox/" TargetMode="External"/><Relationship Id="rId2" Type="http://schemas.openxmlformats.org/officeDocument/2006/relationships/hyperlink" Target="https://www.youtube.com/watch?v=fYq5PXgSsbE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phuoc.ng/collection/html-dom/" TargetMode="Externa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hyperlink" Target="https://bost.ocks.org/mike/" TargetMode="External"/><Relationship Id="rId2" Type="http://schemas.openxmlformats.org/officeDocument/2006/relationships/slide" Target="slide11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medium.com/" TargetMode="External"/><Relationship Id="rId5" Type="http://schemas.openxmlformats.org/officeDocument/2006/relationships/hyperlink" Target="https://github.com/getify/You-Dont-Know-JS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s://javascript.info/" TargetMode="External"/><Relationship Id="rId9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zhurudolu.cz/prirucka/srcset-size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gist.github.com/FilipLeitner/d6ce6a6e083342d3f6a4377869a80e05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hyperlink" Target="https://developer.mozilla.org/en-US/docs/Web/API/Document_Object_Model/Introduction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w3schools.com/js/js_htmldom_nodes.asp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gist.github.com/FilipLeitner/0d090b69422973d3dc1e389cb57707c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7C233F-92FC-B55B-3791-752993110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505" y="138430"/>
            <a:ext cx="4149090" cy="276999"/>
          </a:xfrm>
        </p:spPr>
        <p:txBody>
          <a:bodyPr/>
          <a:lstStyle/>
          <a:p>
            <a:r>
              <a:rPr lang="sk-SK" dirty="0">
                <a:solidFill>
                  <a:schemeClr val="bg1"/>
                </a:solidFill>
              </a:rPr>
              <a:t>FLEXBOX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BCE584D-CB44-F8F9-F592-28B60DFE3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" y="1349375"/>
            <a:ext cx="4514850" cy="1384995"/>
          </a:xfrm>
        </p:spPr>
        <p:txBody>
          <a:bodyPr/>
          <a:lstStyle/>
          <a:p>
            <a:r>
              <a:rPr lang="sk-SK" dirty="0">
                <a:hlinkClick r:id="rId2"/>
              </a:rPr>
              <a:t>https://www.youtube.com/watch?v=fYq5PXgSsbE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3"/>
              </a:rPr>
              <a:t>https://css-tricks.com/snippets/css/a-guide-to-flexbox/</a:t>
            </a:r>
            <a:endParaRPr lang="sk-SK" dirty="0"/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12F534CD-28DC-9A7C-61A3-452F3DB999C7}"/>
              </a:ext>
            </a:extLst>
          </p:cNvPr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55709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399296" y="119105"/>
            <a:ext cx="306705" cy="20510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>
              <a:lnSpc>
                <a:spcPts val="700"/>
              </a:lnSpc>
              <a:spcBef>
                <a:spcPts val="135"/>
              </a:spcBef>
            </a:pPr>
            <a:r>
              <a:rPr sz="600" spc="5" dirty="0">
                <a:solidFill>
                  <a:srgbClr val="9999D8"/>
                </a:solidFill>
                <a:latin typeface="Tahoma"/>
                <a:cs typeface="Tahoma"/>
                <a:hlinkClick r:id="" action="ppaction://noaction"/>
              </a:rPr>
              <a:t>Úkol </a:t>
            </a:r>
            <a:r>
              <a:rPr sz="600" spc="10" dirty="0">
                <a:solidFill>
                  <a:srgbClr val="9999D8"/>
                </a:solidFill>
                <a:latin typeface="Tahoma"/>
                <a:cs typeface="Tahoma"/>
              </a:rPr>
              <a:t> </a:t>
            </a:r>
            <a:r>
              <a:rPr sz="600" spc="15" dirty="0">
                <a:solidFill>
                  <a:srgbClr val="FFFFFF"/>
                </a:solidFill>
                <a:latin typeface="Tahoma"/>
                <a:cs typeface="Tahoma"/>
                <a:hlinkClick r:id="rId2" action="ppaction://hlinksldjump"/>
              </a:rPr>
              <a:t>Jak</a:t>
            </a:r>
            <a:r>
              <a:rPr sz="600" spc="20" dirty="0">
                <a:solidFill>
                  <a:srgbClr val="FFFFFF"/>
                </a:solidFill>
                <a:latin typeface="Tahoma"/>
                <a:cs typeface="Tahoma"/>
                <a:hlinkClick r:id="rId2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Tahoma"/>
                <a:cs typeface="Tahoma"/>
                <a:hlinkClick r:id="rId2" action="ppaction://hlinksldjump"/>
              </a:rPr>
              <a:t>dál?</a:t>
            </a:r>
            <a:endParaRPr sz="600" dirty="0">
              <a:latin typeface="Tahoma"/>
              <a:cs typeface="Tahoma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835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85" dirty="0">
                <a:solidFill>
                  <a:srgbClr val="FFFFFF"/>
                </a:solidFill>
                <a:latin typeface="Georgia"/>
                <a:cs typeface="Georgia"/>
              </a:rPr>
              <a:t>J</a:t>
            </a:r>
            <a:r>
              <a:rPr sz="1400" cap="small" spc="145" dirty="0">
                <a:solidFill>
                  <a:srgbClr val="FFFFFF"/>
                </a:solidFill>
                <a:latin typeface="Georgia"/>
                <a:cs typeface="Georgia"/>
              </a:rPr>
              <a:t>ak</a:t>
            </a:r>
            <a:r>
              <a:rPr sz="1400" spc="1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cap="small" spc="35" dirty="0">
                <a:solidFill>
                  <a:srgbClr val="FFFFFF"/>
                </a:solidFill>
                <a:latin typeface="Georgia"/>
                <a:cs typeface="Georgia"/>
              </a:rPr>
              <a:t>d</a:t>
            </a:r>
            <a:r>
              <a:rPr sz="1400" cap="small" spc="105" dirty="0">
                <a:solidFill>
                  <a:srgbClr val="FFFFFF"/>
                </a:solidFill>
                <a:latin typeface="Georgia"/>
                <a:cs typeface="Georgia"/>
              </a:rPr>
              <a:t>ál</a:t>
            </a:r>
            <a:r>
              <a:rPr sz="1400" spc="80" dirty="0">
                <a:solidFill>
                  <a:srgbClr val="FFFFFF"/>
                </a:solidFill>
                <a:latin typeface="Georgia"/>
                <a:cs typeface="Georgia"/>
              </a:rPr>
              <a:t>?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7710" y="1183070"/>
            <a:ext cx="3453129" cy="972446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lang="sk-SK" sz="2450" spc="-100" dirty="0">
                <a:latin typeface="Tahoma"/>
                <a:cs typeface="Tahoma"/>
              </a:rPr>
              <a:t>Ukážky manipulácie dom elementov</a:t>
            </a:r>
            <a:endParaRPr sz="2450" dirty="0">
              <a:latin typeface="Tahoma"/>
              <a:cs typeface="Tahoma"/>
            </a:endParaRPr>
          </a:p>
          <a:p>
            <a:pPr marL="59055" marR="1421130">
              <a:lnSpc>
                <a:spcPct val="125299"/>
              </a:lnSpc>
            </a:pPr>
            <a:endParaRPr sz="1100" dirty="0">
              <a:latin typeface="SimSun"/>
              <a:cs typeface="SimSun"/>
            </a:endParaRPr>
          </a:p>
        </p:txBody>
      </p:sp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2264384"/>
            <a:ext cx="65201" cy="65201"/>
          </a:xfrm>
          <a:prstGeom prst="rect">
            <a:avLst/>
          </a:prstGeom>
        </p:spPr>
      </p:pic>
      <p:sp>
        <p:nvSpPr>
          <p:cNvPr id="2" name="BlokTextu 1">
            <a:extLst>
              <a:ext uri="{FF2B5EF4-FFF2-40B4-BE49-F238E27FC236}">
                <a16:creationId xmlns:a16="http://schemas.microsoft.com/office/drawing/2014/main" id="{CE6EB926-86B1-465B-AB8A-B3CABF3D28D6}"/>
              </a:ext>
            </a:extLst>
          </p:cNvPr>
          <p:cNvSpPr txBox="1"/>
          <p:nvPr/>
        </p:nvSpPr>
        <p:spPr>
          <a:xfrm>
            <a:off x="609396" y="2079718"/>
            <a:ext cx="3897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hlinkClick r:id="rId5"/>
              </a:rPr>
              <a:t>https://phuoc.ng/collection/html-dom/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81471076"/>
      </p:ext>
    </p:extLst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399296" y="119105"/>
            <a:ext cx="306705" cy="20510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>
              <a:lnSpc>
                <a:spcPts val="700"/>
              </a:lnSpc>
              <a:spcBef>
                <a:spcPts val="135"/>
              </a:spcBef>
            </a:pPr>
            <a:r>
              <a:rPr sz="600" spc="5" dirty="0">
                <a:solidFill>
                  <a:srgbClr val="9999D8"/>
                </a:solidFill>
                <a:latin typeface="Tahoma"/>
                <a:cs typeface="Tahoma"/>
                <a:hlinkClick r:id="" action="ppaction://noaction"/>
              </a:rPr>
              <a:t>Úkol </a:t>
            </a:r>
            <a:r>
              <a:rPr sz="600" spc="10" dirty="0">
                <a:solidFill>
                  <a:srgbClr val="9999D8"/>
                </a:solidFill>
                <a:latin typeface="Tahoma"/>
                <a:cs typeface="Tahoma"/>
              </a:rPr>
              <a:t> </a:t>
            </a:r>
            <a:r>
              <a:rPr sz="600" spc="15" dirty="0">
                <a:solidFill>
                  <a:srgbClr val="FFFFFF"/>
                </a:solidFill>
                <a:latin typeface="Tahoma"/>
                <a:cs typeface="Tahoma"/>
                <a:hlinkClick r:id="rId2" action="ppaction://hlinksldjump"/>
              </a:rPr>
              <a:t>Jak</a:t>
            </a:r>
            <a:r>
              <a:rPr sz="600" spc="20" dirty="0">
                <a:solidFill>
                  <a:srgbClr val="FFFFFF"/>
                </a:solidFill>
                <a:latin typeface="Tahoma"/>
                <a:cs typeface="Tahoma"/>
                <a:hlinkClick r:id="rId2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Tahoma"/>
                <a:cs typeface="Tahoma"/>
                <a:hlinkClick r:id="rId2" action="ppaction://hlinksldjump"/>
              </a:rPr>
              <a:t>dál?</a:t>
            </a:r>
            <a:endParaRPr sz="600" dirty="0">
              <a:latin typeface="Tahoma"/>
              <a:cs typeface="Tahoma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835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85" dirty="0">
                <a:solidFill>
                  <a:srgbClr val="FFFFFF"/>
                </a:solidFill>
                <a:latin typeface="Georgia"/>
                <a:cs typeface="Georgia"/>
              </a:rPr>
              <a:t>J</a:t>
            </a:r>
            <a:r>
              <a:rPr sz="1400" cap="small" spc="145" dirty="0">
                <a:solidFill>
                  <a:srgbClr val="FFFFFF"/>
                </a:solidFill>
                <a:latin typeface="Georgia"/>
                <a:cs typeface="Georgia"/>
              </a:rPr>
              <a:t>ak</a:t>
            </a:r>
            <a:r>
              <a:rPr sz="1400" spc="1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cap="small" spc="35" dirty="0">
                <a:solidFill>
                  <a:srgbClr val="FFFFFF"/>
                </a:solidFill>
                <a:latin typeface="Georgia"/>
                <a:cs typeface="Georgia"/>
              </a:rPr>
              <a:t>d</a:t>
            </a:r>
            <a:r>
              <a:rPr sz="1400" cap="small" spc="105" dirty="0">
                <a:solidFill>
                  <a:srgbClr val="FFFFFF"/>
                </a:solidFill>
                <a:latin typeface="Georgia"/>
                <a:cs typeface="Georgia"/>
              </a:rPr>
              <a:t>ál</a:t>
            </a:r>
            <a:r>
              <a:rPr sz="1400" spc="80" dirty="0">
                <a:solidFill>
                  <a:srgbClr val="FFFFFF"/>
                </a:solidFill>
                <a:latin typeface="Georgia"/>
                <a:cs typeface="Georgia"/>
              </a:rPr>
              <a:t>?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7710" y="1183070"/>
            <a:ext cx="3453129" cy="157774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2450" spc="-100" dirty="0">
                <a:latin typeface="Tahoma"/>
                <a:cs typeface="Tahoma"/>
              </a:rPr>
              <a:t>Přečtěte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105" dirty="0">
                <a:latin typeface="Tahoma"/>
                <a:cs typeface="Tahoma"/>
              </a:rPr>
              <a:t>si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85" dirty="0">
                <a:latin typeface="Tahoma"/>
                <a:cs typeface="Tahoma"/>
              </a:rPr>
              <a:t>víc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170" dirty="0">
                <a:latin typeface="Tahoma"/>
                <a:cs typeface="Tahoma"/>
              </a:rPr>
              <a:t>a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114" dirty="0">
                <a:latin typeface="Tahoma"/>
                <a:cs typeface="Tahoma"/>
              </a:rPr>
              <a:t>procvičujte</a:t>
            </a:r>
            <a:endParaRPr sz="2450" dirty="0">
              <a:latin typeface="Tahoma"/>
              <a:cs typeface="Tahoma"/>
            </a:endParaRPr>
          </a:p>
          <a:p>
            <a:pPr marL="59055">
              <a:lnSpc>
                <a:spcPct val="100000"/>
              </a:lnSpc>
              <a:spcBef>
                <a:spcPts val="65"/>
              </a:spcBef>
            </a:pP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4"/>
              </a:rPr>
              <a:t>https://javascript.info/</a:t>
            </a:r>
            <a:endParaRPr sz="1100" dirty="0">
              <a:latin typeface="SimSun"/>
              <a:cs typeface="SimSun"/>
            </a:endParaRPr>
          </a:p>
          <a:p>
            <a:pPr marL="59055">
              <a:lnSpc>
                <a:spcPct val="100000"/>
              </a:lnSpc>
              <a:spcBef>
                <a:spcPts val="330"/>
              </a:spcBef>
            </a:pPr>
            <a:r>
              <a:rPr sz="1100" spc="-45" dirty="0">
                <a:latin typeface="Tahoma"/>
                <a:cs typeface="Tahoma"/>
              </a:rPr>
              <a:t>e-booky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b="1" spc="-45" dirty="0">
                <a:latin typeface="Arial"/>
                <a:cs typeface="Arial"/>
              </a:rPr>
              <a:t>zdarma</a:t>
            </a:r>
            <a:endParaRPr sz="1100" dirty="0">
              <a:latin typeface="Arial"/>
              <a:cs typeface="Arial"/>
            </a:endParaRPr>
          </a:p>
          <a:p>
            <a:pPr marL="59055">
              <a:lnSpc>
                <a:spcPct val="100000"/>
              </a:lnSpc>
              <a:spcBef>
                <a:spcPts val="35"/>
              </a:spcBef>
            </a:pPr>
            <a:r>
              <a:rPr sz="1100" spc="25" dirty="0">
                <a:solidFill>
                  <a:srgbClr val="00008A"/>
                </a:solidFill>
                <a:latin typeface="SimSun"/>
                <a:cs typeface="SimSun"/>
                <a:hlinkClick r:id="rId5"/>
              </a:rPr>
              <a:t>https://github.com/getify/You-Dont-Know-JS</a:t>
            </a:r>
            <a:endParaRPr sz="1100" dirty="0">
              <a:latin typeface="SimSun"/>
              <a:cs typeface="SimSun"/>
            </a:endParaRPr>
          </a:p>
          <a:p>
            <a:pPr marL="59055" marR="1421130">
              <a:lnSpc>
                <a:spcPct val="125299"/>
              </a:lnSpc>
            </a:pP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6"/>
              </a:rPr>
              <a:t>https://medium.com/ </a:t>
            </a:r>
            <a:r>
              <a:rPr sz="1100" spc="25" dirty="0">
                <a:solidFill>
                  <a:srgbClr val="00008A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7"/>
              </a:rPr>
              <a:t>https://bost.ocks.org/mike/</a:t>
            </a:r>
            <a:endParaRPr lang="sk-SK" sz="1100" spc="20" dirty="0">
              <a:solidFill>
                <a:srgbClr val="00008A"/>
              </a:solidFill>
              <a:latin typeface="SimSun"/>
              <a:cs typeface="SimSun"/>
            </a:endParaRPr>
          </a:p>
          <a:p>
            <a:pPr marL="59055" marR="1421130">
              <a:lnSpc>
                <a:spcPct val="125299"/>
              </a:lnSpc>
            </a:pPr>
            <a:endParaRPr sz="1100" dirty="0">
              <a:latin typeface="SimSun"/>
              <a:cs typeface="SimSun"/>
            </a:endParaRPr>
          </a:p>
        </p:txBody>
      </p:sp>
      <p:pic>
        <p:nvPicPr>
          <p:cNvPr id="8" name="object 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02615" y="1672247"/>
            <a:ext cx="65201" cy="652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2615" y="1882279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2615" y="2264384"/>
            <a:ext cx="65201" cy="6520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02615" y="2474417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36"/>
            <a:ext cx="4607940" cy="5060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465707" y="919300"/>
            <a:ext cx="1829943" cy="1488741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sz="2450" spc="-70" dirty="0">
                <a:latin typeface="Tahoma"/>
                <a:cs typeface="Tahoma"/>
              </a:rPr>
              <a:t>Ptejte</a:t>
            </a:r>
            <a:r>
              <a:rPr sz="2450" spc="-25" dirty="0">
                <a:latin typeface="Tahoma"/>
                <a:cs typeface="Tahoma"/>
              </a:rPr>
              <a:t> </a:t>
            </a:r>
            <a:r>
              <a:rPr sz="2450" spc="-229" dirty="0">
                <a:latin typeface="Tahoma"/>
                <a:cs typeface="Tahoma"/>
              </a:rPr>
              <a:t>se</a:t>
            </a:r>
            <a:endParaRPr sz="2450" dirty="0">
              <a:latin typeface="Tahoma"/>
              <a:cs typeface="Tahoma"/>
            </a:endParaRPr>
          </a:p>
          <a:p>
            <a:pPr marL="605790" marR="596900" indent="-1270" algn="just">
              <a:lnSpc>
                <a:spcPct val="102600"/>
              </a:lnSpc>
              <a:spcBef>
                <a:spcPts val="825"/>
              </a:spcBef>
            </a:pPr>
            <a:r>
              <a:rPr sz="1100" spc="-30" dirty="0">
                <a:latin typeface="Tahoma"/>
                <a:cs typeface="Tahoma"/>
              </a:rPr>
              <a:t>kdy</a:t>
            </a:r>
            <a:r>
              <a:rPr sz="1100" spc="-65" dirty="0">
                <a:latin typeface="Tahoma"/>
                <a:cs typeface="Tahoma"/>
              </a:rPr>
              <a:t>k</a:t>
            </a:r>
            <a:r>
              <a:rPr sz="1100" spc="-20" dirty="0">
                <a:latin typeface="Tahoma"/>
                <a:cs typeface="Tahoma"/>
              </a:rPr>
              <a:t>oliv  </a:t>
            </a:r>
            <a:r>
              <a:rPr sz="1100" spc="-45" dirty="0">
                <a:latin typeface="Tahoma"/>
                <a:cs typeface="Tahoma"/>
              </a:rPr>
              <a:t>kde</a:t>
            </a:r>
            <a:r>
              <a:rPr sz="1100" spc="-80" dirty="0">
                <a:latin typeface="Tahoma"/>
                <a:cs typeface="Tahoma"/>
              </a:rPr>
              <a:t>k</a:t>
            </a:r>
            <a:r>
              <a:rPr sz="1100" spc="-20" dirty="0">
                <a:latin typeface="Tahoma"/>
                <a:cs typeface="Tahoma"/>
              </a:rPr>
              <a:t>oliv  </a:t>
            </a:r>
            <a:r>
              <a:rPr sz="1100" spc="-30" dirty="0">
                <a:latin typeface="Tahoma"/>
                <a:cs typeface="Tahoma"/>
              </a:rPr>
              <a:t>jakkoliv</a:t>
            </a:r>
            <a:endParaRPr sz="1100" dirty="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1100" b="1" spc="-80" dirty="0">
                <a:latin typeface="Arial"/>
                <a:cs typeface="Arial"/>
              </a:rPr>
              <a:t>co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45" dirty="0">
                <a:latin typeface="Arial"/>
                <a:cs typeface="Arial"/>
              </a:rPr>
              <a:t>nejdřív</a:t>
            </a:r>
            <a:r>
              <a:rPr sz="1100" b="1" spc="-125" dirty="0">
                <a:latin typeface="Arial"/>
                <a:cs typeface="Arial"/>
              </a:rPr>
              <a:t> </a:t>
            </a:r>
            <a:r>
              <a:rPr sz="1100" b="1" spc="-265" dirty="0">
                <a:latin typeface="Arial"/>
                <a:cs typeface="Arial"/>
              </a:rPr>
              <a:t>…</a:t>
            </a:r>
            <a:endParaRPr sz="1100" dirty="0">
              <a:latin typeface="Arial"/>
              <a:cs typeface="Arial"/>
            </a:endParaRPr>
          </a:p>
          <a:p>
            <a:pPr marL="12065" marR="5080" algn="ctr">
              <a:lnSpc>
                <a:spcPct val="102600"/>
              </a:lnSpc>
              <a:spcBef>
                <a:spcPts val="1090"/>
              </a:spcBef>
            </a:pPr>
            <a:r>
              <a:rPr sz="1100" spc="-45" dirty="0">
                <a:latin typeface="Tahoma"/>
                <a:cs typeface="Tahoma"/>
              </a:rPr>
              <a:t>e-mail</a:t>
            </a:r>
            <a:r>
              <a:rPr lang="sk-SK" sz="1100" spc="-45" dirty="0">
                <a:latin typeface="Tahoma"/>
                <a:cs typeface="Tahoma"/>
              </a:rPr>
              <a:t>: 451242@mail.muni.cz</a:t>
            </a:r>
            <a:endParaRPr sz="1100" dirty="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>
            <a:extLst>
              <a:ext uri="{FF2B5EF4-FFF2-40B4-BE49-F238E27FC236}">
                <a16:creationId xmlns:a16="http://schemas.microsoft.com/office/drawing/2014/main" id="{6CCCBFE3-74D4-9B84-B993-D11898A7AF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610100" cy="3509807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C327E061-2B73-6538-0324-C16A3CF64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2300" y="3182628"/>
            <a:ext cx="1428750" cy="276999"/>
          </a:xfrm>
        </p:spPr>
        <p:txBody>
          <a:bodyPr/>
          <a:lstStyle/>
          <a:p>
            <a:r>
              <a:rPr lang="sk-SK" dirty="0">
                <a:solidFill>
                  <a:schemeClr val="bg1"/>
                </a:solidFill>
                <a:hlinkClick r:id="rId3"/>
              </a:rPr>
              <a:t>SRCSET + SIZES</a:t>
            </a:r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549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9994" y="966343"/>
            <a:ext cx="3888104" cy="553720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539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sz="1400" b="1" spc="-25" dirty="0">
                <a:solidFill>
                  <a:srgbClr val="FFFFFF"/>
                </a:solidFill>
                <a:latin typeface="Arial"/>
                <a:cs typeface="Arial"/>
              </a:rPr>
              <a:t>JavaScript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30"/>
              </a:spcBef>
            </a:pPr>
            <a:r>
              <a:rPr sz="1100" spc="-25" dirty="0">
                <a:solidFill>
                  <a:srgbClr val="FFFFFF"/>
                </a:solidFill>
                <a:latin typeface="Tahoma"/>
                <a:cs typeface="Tahoma"/>
              </a:rPr>
              <a:t>Cvičení</a:t>
            </a:r>
            <a:r>
              <a:rPr sz="11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100" spc="-55" dirty="0">
                <a:solidFill>
                  <a:srgbClr val="FFFFFF"/>
                </a:solidFill>
                <a:latin typeface="Tahoma"/>
                <a:cs typeface="Tahoma"/>
              </a:rPr>
              <a:t>5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110" y="1718753"/>
            <a:ext cx="1715770" cy="8156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1100" b="1" spc="60" dirty="0">
                <a:latin typeface="Arial"/>
                <a:cs typeface="Arial"/>
              </a:rPr>
              <a:t>W</a:t>
            </a:r>
            <a:r>
              <a:rPr sz="1100" b="1" spc="-55" dirty="0">
                <a:latin typeface="Arial"/>
                <a:cs typeface="Arial"/>
              </a:rPr>
              <a:t>e</a:t>
            </a:r>
            <a:r>
              <a:rPr sz="1100" b="1" spc="-30" dirty="0">
                <a:latin typeface="Arial"/>
                <a:cs typeface="Arial"/>
              </a:rPr>
              <a:t>b</a:t>
            </a:r>
            <a:r>
              <a:rPr sz="1100" b="1" spc="-60" dirty="0">
                <a:latin typeface="Arial"/>
                <a:cs typeface="Arial"/>
              </a:rPr>
              <a:t>ová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40" dirty="0">
                <a:latin typeface="Arial"/>
                <a:cs typeface="Arial"/>
              </a:rPr>
              <a:t>k</a:t>
            </a:r>
            <a:r>
              <a:rPr sz="1100" b="1" spc="-75" dirty="0">
                <a:latin typeface="Arial"/>
                <a:cs typeface="Arial"/>
              </a:rPr>
              <a:t>a</a:t>
            </a:r>
            <a:r>
              <a:rPr sz="1100" b="1" spc="-30" dirty="0">
                <a:latin typeface="Arial"/>
                <a:cs typeface="Arial"/>
              </a:rPr>
              <a:t>rtografie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b="1" spc="-15" dirty="0">
                <a:latin typeface="Arial"/>
                <a:cs typeface="Arial"/>
              </a:rPr>
              <a:t>–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b="1" spc="-65" dirty="0">
                <a:latin typeface="Arial"/>
                <a:cs typeface="Arial"/>
              </a:rPr>
              <a:t>úv</a:t>
            </a:r>
            <a:r>
              <a:rPr sz="1100" b="1" spc="-40" dirty="0">
                <a:latin typeface="Arial"/>
                <a:cs typeface="Arial"/>
              </a:rPr>
              <a:t>o</a:t>
            </a:r>
            <a:r>
              <a:rPr sz="1100" b="1" spc="-60" dirty="0">
                <a:latin typeface="Arial"/>
                <a:cs typeface="Arial"/>
              </a:rPr>
              <a:t>d</a:t>
            </a:r>
            <a:endParaRPr sz="1100" dirty="0">
              <a:latin typeface="Arial"/>
              <a:cs typeface="Arial"/>
            </a:endParaRPr>
          </a:p>
          <a:p>
            <a:pPr marL="442595" marR="434975" algn="ctr">
              <a:lnSpc>
                <a:spcPts val="2670"/>
              </a:lnSpc>
            </a:pPr>
            <a:r>
              <a:rPr sz="1100" spc="-15" dirty="0" err="1">
                <a:latin typeface="Tahoma"/>
                <a:cs typeface="Tahoma"/>
              </a:rPr>
              <a:t>Podzim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202</a:t>
            </a:r>
            <a:r>
              <a:rPr lang="sk-SK" sz="1100" spc="-55" dirty="0">
                <a:latin typeface="Tahoma"/>
                <a:cs typeface="Tahoma"/>
              </a:rPr>
              <a:t>4</a:t>
            </a:r>
            <a:r>
              <a:rPr sz="1100" spc="-5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lang="sk-SK" sz="1100" spc="-35" dirty="0">
                <a:latin typeface="Tahoma"/>
                <a:cs typeface="Tahoma"/>
              </a:rPr>
              <a:t>Filip Leitner</a:t>
            </a:r>
            <a:endParaRPr sz="1100" dirty="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6648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05" dirty="0">
                <a:solidFill>
                  <a:srgbClr val="FFFFFF"/>
                </a:solidFill>
                <a:latin typeface="Georgia"/>
                <a:cs typeface="Georgia"/>
              </a:rPr>
              <a:t>Ú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k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ol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190" dirty="0">
                <a:solidFill>
                  <a:srgbClr val="FFFFFF"/>
                </a:solidFill>
                <a:latin typeface="Georgia"/>
                <a:cs typeface="Georgia"/>
              </a:rPr>
              <a:t>1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2534" y="1317269"/>
            <a:ext cx="3883025" cy="31496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128905">
              <a:lnSpc>
                <a:spcPct val="100000"/>
              </a:lnSpc>
              <a:spcBef>
                <a:spcPts val="409"/>
              </a:spcBef>
            </a:pPr>
            <a:r>
              <a:rPr sz="1100" b="1" spc="185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sz="1100" b="1" spc="29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latin typeface="SimSun"/>
                <a:cs typeface="SimSun"/>
              </a:rPr>
              <a:t>sentence </a:t>
            </a:r>
            <a:r>
              <a:rPr sz="1100" spc="20" dirty="0">
                <a:solidFill>
                  <a:srgbClr val="666666"/>
                </a:solidFill>
                <a:latin typeface="SimSun"/>
                <a:cs typeface="SimSun"/>
              </a:rPr>
              <a:t>= 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"You have selected 7 features."</a:t>
            </a:r>
            <a:r>
              <a:rPr sz="1100" spc="20" dirty="0">
                <a:latin typeface="SimSun"/>
                <a:cs typeface="SimSun"/>
              </a:rPr>
              <a:t>;</a:t>
            </a:r>
            <a:endParaRPr sz="1100">
              <a:latin typeface="SimSun"/>
              <a:cs typeface="SimSun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1692094"/>
            <a:ext cx="114103" cy="114103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473443" y="1679884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6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4395" y="1594089"/>
            <a:ext cx="3509010" cy="103822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spc="-75" dirty="0">
                <a:latin typeface="Tahoma"/>
                <a:cs typeface="Tahoma"/>
              </a:rPr>
              <a:t>převeďte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větu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b="1" spc="-55" dirty="0">
                <a:latin typeface="Arial"/>
                <a:cs typeface="Arial"/>
              </a:rPr>
              <a:t>array</a:t>
            </a:r>
            <a:r>
              <a:rPr sz="1100" b="1" spc="55" dirty="0">
                <a:latin typeface="Arial"/>
                <a:cs typeface="Arial"/>
              </a:rPr>
              <a:t> </a:t>
            </a:r>
            <a:r>
              <a:rPr sz="1100" spc="-50" dirty="0">
                <a:latin typeface="Tahoma"/>
                <a:cs typeface="Tahoma"/>
              </a:rPr>
              <a:t>(seznam,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10" dirty="0">
                <a:latin typeface="SimSun"/>
                <a:cs typeface="SimSun"/>
              </a:rPr>
              <a:t>[]</a:t>
            </a:r>
            <a:r>
              <a:rPr sz="1100" spc="10" dirty="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  <a:spcBef>
                <a:spcPts val="300"/>
              </a:spcBef>
            </a:pPr>
            <a:r>
              <a:rPr sz="1100" spc="-55" dirty="0">
                <a:latin typeface="Tahoma"/>
                <a:cs typeface="Tahoma"/>
              </a:rPr>
              <a:t>nelezněte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jedinou</a:t>
            </a:r>
            <a:r>
              <a:rPr sz="1100" spc="30" dirty="0">
                <a:latin typeface="Tahoma"/>
                <a:cs typeface="Tahoma"/>
              </a:rPr>
              <a:t> </a:t>
            </a:r>
            <a:r>
              <a:rPr sz="1100" b="1" spc="-70" dirty="0">
                <a:latin typeface="Arial"/>
                <a:cs typeface="Arial"/>
              </a:rPr>
              <a:t>číselnou</a:t>
            </a:r>
            <a:r>
              <a:rPr sz="1100" b="1" spc="65" dirty="0">
                <a:latin typeface="Arial"/>
                <a:cs typeface="Arial"/>
              </a:rPr>
              <a:t> </a:t>
            </a:r>
            <a:r>
              <a:rPr sz="1100" spc="-30" dirty="0">
                <a:latin typeface="Tahoma"/>
                <a:cs typeface="Tahoma"/>
              </a:rPr>
              <a:t>položku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seznamu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(ale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75" dirty="0">
                <a:latin typeface="Tahoma"/>
                <a:cs typeface="Tahoma"/>
              </a:rPr>
              <a:t>ne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pomocí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indexu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položky)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100" spc="-15" dirty="0">
                <a:latin typeface="Tahoma"/>
                <a:cs typeface="Tahoma"/>
              </a:rPr>
              <a:t>k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nalezenému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číslu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b="1" spc="-25" dirty="0">
                <a:latin typeface="Arial"/>
                <a:cs typeface="Arial"/>
              </a:rPr>
              <a:t>přičtěte</a:t>
            </a:r>
            <a:r>
              <a:rPr sz="1100" b="1" spc="55" dirty="0">
                <a:latin typeface="Arial"/>
                <a:cs typeface="Arial"/>
              </a:rPr>
              <a:t> </a:t>
            </a:r>
            <a:r>
              <a:rPr sz="1100" spc="-35" dirty="0">
                <a:latin typeface="Tahoma"/>
                <a:cs typeface="Tahoma"/>
              </a:rPr>
              <a:t>libovolné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číslo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60" dirty="0">
                <a:latin typeface="Tahoma"/>
                <a:cs typeface="Tahoma"/>
              </a:rPr>
              <a:t>seznam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75" dirty="0">
                <a:latin typeface="Tahoma"/>
                <a:cs typeface="Tahoma"/>
              </a:rPr>
              <a:t>převeďte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zpátky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na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b="1" spc="-45" dirty="0">
                <a:latin typeface="Arial"/>
                <a:cs typeface="Arial"/>
              </a:rPr>
              <a:t>string</a:t>
            </a:r>
            <a:r>
              <a:rPr sz="1100" b="1" spc="50" dirty="0">
                <a:latin typeface="Arial"/>
                <a:cs typeface="Arial"/>
              </a:rPr>
              <a:t> </a:t>
            </a:r>
            <a:r>
              <a:rPr sz="1100" spc="-30" dirty="0">
                <a:latin typeface="Tahoma"/>
                <a:cs typeface="Tahoma"/>
              </a:rPr>
              <a:t>(textový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řetězec)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1902120"/>
            <a:ext cx="114103" cy="114103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473443" y="1889917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2</a:t>
            </a:r>
            <a:endParaRPr sz="600">
              <a:latin typeface="Tahoma"/>
              <a:cs typeface="Tahoma"/>
            </a:endParaRPr>
          </a:p>
        </p:txBody>
      </p:sp>
      <p:pic>
        <p:nvPicPr>
          <p:cNvPr id="13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2284228"/>
            <a:ext cx="114103" cy="114103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2494254"/>
            <a:ext cx="114103" cy="114103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473443" y="2271235"/>
            <a:ext cx="66040" cy="3270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3</a:t>
            </a:r>
            <a:endParaRPr sz="6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7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4</a:t>
            </a:r>
            <a:endParaRPr sz="6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6648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05" dirty="0">
                <a:solidFill>
                  <a:srgbClr val="FFFFFF"/>
                </a:solidFill>
                <a:latin typeface="Georgia"/>
                <a:cs typeface="Georgia"/>
              </a:rPr>
              <a:t>Ú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k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ol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190" dirty="0">
                <a:solidFill>
                  <a:srgbClr val="FFFFFF"/>
                </a:solidFill>
                <a:latin typeface="Georgia"/>
                <a:cs typeface="Georgia"/>
              </a:rPr>
              <a:t>1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6391" y="1238238"/>
            <a:ext cx="114103" cy="114103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480591" y="1226028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6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1543" y="1140233"/>
            <a:ext cx="3509010" cy="2189701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lang="sk-SK" sz="1100" spc="-75" dirty="0">
                <a:latin typeface="Tahoma"/>
                <a:cs typeface="Tahoma"/>
              </a:rPr>
              <a:t>Riešenie: </a:t>
            </a:r>
            <a:r>
              <a:rPr lang="sk-SK" sz="1100" spc="-75" dirty="0">
                <a:latin typeface="Tahoma"/>
                <a:cs typeface="Tahoma"/>
                <a:hlinkClick r:id="rId4"/>
              </a:rPr>
              <a:t>https://gist.github.com/FilipLeitner/d6ce6a6e083342d3f6a4377869a80e05 </a:t>
            </a:r>
            <a:endParaRPr lang="sk-SK" sz="1100" spc="-75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endParaRPr lang="sk-SK" sz="1100" spc="-75" dirty="0">
              <a:latin typeface="Tahoma"/>
              <a:cs typeface="Tahoma"/>
            </a:endParaRPr>
          </a:p>
          <a:p>
            <a:r>
              <a:rPr lang="sk-SK" sz="1100" b="0" dirty="0" err="1">
                <a:effectLst/>
                <a:latin typeface="Consolas" panose="020B0609020204030204" pitchFamily="49" charset="0"/>
              </a:rPr>
              <a:t>Klíčové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 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dovednosti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 z tohoto 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příkladu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sk-SK" sz="1100" b="0" dirty="0">
                <a:effectLst/>
                <a:latin typeface="Consolas" panose="020B0609020204030204" pitchFamily="49" charset="0"/>
              </a:rPr>
              <a:t>* použití 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funkcí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 `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string.split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(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substring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)`, `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array.join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(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substring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)`</a:t>
            </a:r>
          </a:p>
          <a:p>
            <a:r>
              <a:rPr lang="sk-SK" sz="1100" b="0" dirty="0">
                <a:effectLst/>
                <a:latin typeface="Consolas" panose="020B0609020204030204" pitchFamily="49" charset="0"/>
              </a:rPr>
              <a:t>* 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převody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 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mezi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 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datovými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 typy: `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String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`, `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parseFloat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(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string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)`, `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parseInt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(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string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)`</a:t>
            </a:r>
          </a:p>
          <a:p>
            <a:r>
              <a:rPr lang="sk-SK" sz="1100" b="0" dirty="0">
                <a:effectLst/>
                <a:latin typeface="Consolas" panose="020B0609020204030204" pitchFamily="49" charset="0"/>
              </a:rPr>
              <a:t>* použití 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cyklů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: `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for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 (let i in 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words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) { … }`</a:t>
            </a:r>
          </a:p>
          <a:p>
            <a:r>
              <a:rPr lang="sk-SK" sz="1100" b="0" dirty="0">
                <a:effectLst/>
                <a:latin typeface="Consolas" panose="020B0609020204030204" pitchFamily="49" charset="0"/>
              </a:rPr>
              <a:t>* použití 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podmínek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: `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if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 (a &gt; b) { … }`</a:t>
            </a: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endParaRPr sz="11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786715926"/>
      </p:ext>
    </p:extLst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50038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60" dirty="0">
                <a:solidFill>
                  <a:srgbClr val="FFFFFF"/>
                </a:solidFill>
                <a:latin typeface="Georgia"/>
                <a:cs typeface="Georgia"/>
              </a:rPr>
              <a:t>BOM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494447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367165"/>
            <a:ext cx="3317875" cy="103822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spc="-45" dirty="0">
                <a:latin typeface="Tahoma"/>
                <a:cs typeface="Tahoma"/>
              </a:rPr>
              <a:t>Browser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Object</a:t>
            </a:r>
            <a:r>
              <a:rPr sz="110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Model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spc="-30" dirty="0">
                <a:latin typeface="Tahoma"/>
                <a:cs typeface="Tahoma"/>
              </a:rPr>
              <a:t>globální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objekty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dostupné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v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prohlížeči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100" spc="-50" dirty="0">
                <a:latin typeface="Tahoma"/>
                <a:cs typeface="Tahoma"/>
              </a:rPr>
              <a:t>není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standardizováno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→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mezi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prohlížeči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85" dirty="0">
                <a:latin typeface="Tahoma"/>
                <a:cs typeface="Tahoma"/>
              </a:rPr>
              <a:t>se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implementace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b="1" spc="-45" dirty="0">
                <a:latin typeface="Arial"/>
                <a:cs typeface="Arial"/>
              </a:rPr>
              <a:t>může</a:t>
            </a:r>
            <a:r>
              <a:rPr sz="1100" b="1" spc="45" dirty="0">
                <a:latin typeface="Arial"/>
                <a:cs typeface="Arial"/>
              </a:rPr>
              <a:t> </a:t>
            </a:r>
            <a:r>
              <a:rPr sz="1100" b="1" spc="-35" dirty="0">
                <a:latin typeface="Arial"/>
                <a:cs typeface="Arial"/>
              </a:rPr>
              <a:t>lišit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55" dirty="0">
                <a:latin typeface="Tahoma"/>
                <a:cs typeface="Tahoma"/>
              </a:rPr>
              <a:t>pro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nás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základní:</a:t>
            </a:r>
            <a:r>
              <a:rPr sz="1100" spc="135" dirty="0">
                <a:latin typeface="Tahoma"/>
                <a:cs typeface="Tahoma"/>
              </a:rPr>
              <a:t> </a:t>
            </a:r>
            <a:r>
              <a:rPr sz="1100" spc="15" dirty="0">
                <a:solidFill>
                  <a:srgbClr val="007F00"/>
                </a:solidFill>
                <a:latin typeface="SimSun"/>
                <a:cs typeface="SimSun"/>
              </a:rPr>
              <a:t>window</a:t>
            </a:r>
            <a:r>
              <a:rPr sz="1100" spc="15" dirty="0">
                <a:latin typeface="Tahoma"/>
                <a:cs typeface="Tahoma"/>
              </a:rPr>
              <a:t>, </a:t>
            </a:r>
            <a:r>
              <a:rPr sz="1100" spc="15" dirty="0">
                <a:solidFill>
                  <a:srgbClr val="007F00"/>
                </a:solidFill>
                <a:latin typeface="SimSun"/>
                <a:cs typeface="SimSun"/>
              </a:rPr>
              <a:t>document</a:t>
            </a:r>
            <a:r>
              <a:rPr sz="1100" spc="15" dirty="0">
                <a:latin typeface="Tahoma"/>
                <a:cs typeface="Tahoma"/>
              </a:rPr>
              <a:t>,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15" dirty="0">
                <a:latin typeface="Tahoma"/>
                <a:cs typeface="Tahoma"/>
              </a:rPr>
              <a:t>(</a:t>
            </a:r>
            <a:r>
              <a:rPr sz="1100" spc="15" dirty="0">
                <a:latin typeface="SimSun"/>
                <a:cs typeface="SimSun"/>
              </a:rPr>
              <a:t>console</a:t>
            </a:r>
            <a:r>
              <a:rPr sz="1100" spc="15" dirty="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1704479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1914512"/>
            <a:ext cx="65201" cy="6520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2296629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51054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40" dirty="0">
                <a:solidFill>
                  <a:srgbClr val="FFFFFF"/>
                </a:solidFill>
                <a:latin typeface="Georgia"/>
                <a:cs typeface="Georgia"/>
              </a:rPr>
              <a:t>DOM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274000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146706"/>
            <a:ext cx="3636645" cy="1574533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spc="-30" dirty="0">
                <a:latin typeface="Tahoma"/>
                <a:cs typeface="Tahoma"/>
              </a:rPr>
              <a:t>Document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Object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Model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spc="-35" dirty="0">
                <a:latin typeface="Tahoma"/>
                <a:cs typeface="Tahoma"/>
              </a:rPr>
              <a:t>rozhraní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pro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práci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75" dirty="0">
                <a:latin typeface="Tahoma"/>
                <a:cs typeface="Tahoma"/>
              </a:rPr>
              <a:t>s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70" dirty="0">
                <a:latin typeface="Tahoma"/>
                <a:cs typeface="Tahoma"/>
              </a:rPr>
              <a:t>HTML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dokumenty</a:t>
            </a:r>
            <a:endParaRPr sz="1100" dirty="0">
              <a:latin typeface="Tahoma"/>
              <a:cs typeface="Tahoma"/>
            </a:endParaRPr>
          </a:p>
          <a:p>
            <a:pPr marL="12700" marR="697865">
              <a:lnSpc>
                <a:spcPct val="102600"/>
              </a:lnSpc>
              <a:spcBef>
                <a:spcPts val="295"/>
              </a:spcBef>
            </a:pPr>
            <a:r>
              <a:rPr sz="1100" spc="-35" dirty="0">
                <a:latin typeface="Tahoma"/>
                <a:cs typeface="Tahoma"/>
              </a:rPr>
              <a:t>prostřednictvím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55" dirty="0">
                <a:latin typeface="Tahoma"/>
                <a:cs typeface="Tahoma"/>
              </a:rPr>
              <a:t>DOM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65" dirty="0">
                <a:latin typeface="Tahoma"/>
                <a:cs typeface="Tahoma"/>
              </a:rPr>
              <a:t>můžeme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číst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konkrétní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části </a:t>
            </a:r>
            <a:r>
              <a:rPr sz="1100" spc="-32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dokumentu,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měnit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jeho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strukturu,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styl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obsah</a:t>
            </a:r>
            <a:endParaRPr sz="1100" dirty="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  <a:spcBef>
                <a:spcPts val="300"/>
              </a:spcBef>
            </a:pPr>
            <a:r>
              <a:rPr sz="1100" spc="-45" dirty="0">
                <a:latin typeface="Tahoma"/>
                <a:cs typeface="Tahoma"/>
              </a:rPr>
              <a:t>implementace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spc="55" dirty="0">
                <a:latin typeface="Tahoma"/>
                <a:cs typeface="Tahoma"/>
              </a:rPr>
              <a:t>DOM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v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prohlížečích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je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založena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na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standardech, </a:t>
            </a:r>
            <a:r>
              <a:rPr sz="1100" spc="-32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ale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mezi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prohlížeči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85" dirty="0">
                <a:latin typeface="Tahoma"/>
                <a:cs typeface="Tahoma"/>
              </a:rPr>
              <a:t>se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b="1" spc="-45" dirty="0" err="1">
                <a:latin typeface="Arial"/>
                <a:cs typeface="Arial"/>
              </a:rPr>
              <a:t>může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20" dirty="0" err="1">
                <a:latin typeface="Arial"/>
                <a:cs typeface="Arial"/>
              </a:rPr>
              <a:t>měnit</a:t>
            </a:r>
            <a:endParaRPr sz="1100" dirty="0">
              <a:latin typeface="Arial"/>
              <a:cs typeface="Arial"/>
            </a:endParaRPr>
          </a:p>
          <a:p>
            <a:pPr marL="12700" marR="197485">
              <a:lnSpc>
                <a:spcPct val="102699"/>
              </a:lnSpc>
              <a:spcBef>
                <a:spcPts val="300"/>
              </a:spcBef>
            </a:pPr>
            <a:r>
              <a:rPr sz="1100" b="1" spc="-15" dirty="0">
                <a:latin typeface="Arial"/>
                <a:cs typeface="Arial"/>
              </a:rPr>
              <a:t>Přečtěte</a:t>
            </a:r>
            <a:r>
              <a:rPr sz="1100" b="1" spc="130" dirty="0">
                <a:latin typeface="Arial"/>
                <a:cs typeface="Arial"/>
              </a:rPr>
              <a:t> </a:t>
            </a:r>
            <a:r>
              <a:rPr sz="1100" b="1" spc="-75" dirty="0">
                <a:latin typeface="Arial"/>
                <a:cs typeface="Arial"/>
              </a:rPr>
              <a:t>si:</a:t>
            </a:r>
            <a:r>
              <a:rPr sz="1100" b="1" dirty="0">
                <a:latin typeface="Arial"/>
                <a:cs typeface="Arial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4"/>
              </a:rPr>
              <a:t>https://developer.mozilla.org/en-US/ </a:t>
            </a:r>
            <a:r>
              <a:rPr sz="1100" spc="-535" dirty="0">
                <a:solidFill>
                  <a:srgbClr val="00008A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4"/>
              </a:rPr>
              <a:t>docs/Web/API/Document_Object_Model/Introduction</a:t>
            </a:r>
            <a:endParaRPr sz="1100" dirty="0">
              <a:latin typeface="SimSun"/>
              <a:cs typeface="SimSun"/>
            </a:endParaRPr>
          </a:p>
        </p:txBody>
      </p: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1484033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694065"/>
            <a:ext cx="65201" cy="6520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2076170"/>
            <a:ext cx="65201" cy="6520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2615" y="2458275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6648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05" dirty="0">
                <a:solidFill>
                  <a:srgbClr val="FFFFFF"/>
                </a:solidFill>
                <a:latin typeface="Georgia"/>
                <a:cs typeface="Georgia"/>
              </a:rPr>
              <a:t>Ú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k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ol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Georgia"/>
                <a:cs typeface="Georgia"/>
              </a:rPr>
              <a:t>2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898658"/>
            <a:ext cx="114103" cy="114103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473443" y="886452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6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4395" y="844434"/>
            <a:ext cx="3464560" cy="950594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90805">
              <a:lnSpc>
                <a:spcPct val="102600"/>
              </a:lnSpc>
              <a:spcBef>
                <a:spcPts val="55"/>
              </a:spcBef>
            </a:pPr>
            <a:r>
              <a:rPr sz="1100" spc="-30" dirty="0">
                <a:latin typeface="Tahoma"/>
                <a:cs typeface="Tahoma"/>
              </a:rPr>
              <a:t>spočítejte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všechny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elementy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b="1" spc="25" dirty="0">
                <a:latin typeface="Times New Roman"/>
                <a:cs typeface="Times New Roman"/>
              </a:rPr>
              <a:t>&lt;</a:t>
            </a:r>
            <a:r>
              <a:rPr sz="1100" b="1" spc="25" dirty="0">
                <a:solidFill>
                  <a:srgbClr val="007F00"/>
                </a:solidFill>
                <a:latin typeface="Times New Roman"/>
                <a:cs typeface="Times New Roman"/>
              </a:rPr>
              <a:t>div</a:t>
            </a:r>
            <a:r>
              <a:rPr sz="1100" b="1" spc="25" dirty="0">
                <a:latin typeface="Times New Roman"/>
                <a:cs typeface="Times New Roman"/>
              </a:rPr>
              <a:t>&gt;</a:t>
            </a:r>
            <a:r>
              <a:rPr sz="1100" b="1" spc="85" dirty="0">
                <a:latin typeface="Times New Roman"/>
                <a:cs typeface="Times New Roman"/>
              </a:rPr>
              <a:t> </a:t>
            </a:r>
            <a:r>
              <a:rPr sz="1100" spc="-70" dirty="0">
                <a:latin typeface="Tahoma"/>
                <a:cs typeface="Tahoma"/>
              </a:rPr>
              <a:t>ve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vaší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stránce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(kde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je </a:t>
            </a:r>
            <a:r>
              <a:rPr sz="1100" spc="-32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alespoň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65" dirty="0">
                <a:latin typeface="Tahoma"/>
                <a:cs typeface="Tahoma"/>
              </a:rPr>
              <a:t>jeden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45" dirty="0">
                <a:latin typeface="SimSun"/>
                <a:cs typeface="SimSun"/>
              </a:rPr>
              <a:t>&lt;</a:t>
            </a:r>
            <a:r>
              <a:rPr sz="1100" b="1" spc="45" dirty="0">
                <a:solidFill>
                  <a:srgbClr val="007F00"/>
                </a:solidFill>
                <a:latin typeface="Times New Roman"/>
                <a:cs typeface="Times New Roman"/>
              </a:rPr>
              <a:t>div</a:t>
            </a:r>
            <a:r>
              <a:rPr sz="1100" spc="45" dirty="0">
                <a:latin typeface="SimSun"/>
                <a:cs typeface="SimSun"/>
              </a:rPr>
              <a:t>&gt;</a:t>
            </a:r>
            <a:r>
              <a:rPr sz="1100" spc="45" dirty="0">
                <a:latin typeface="Tahoma"/>
                <a:cs typeface="Tahoma"/>
              </a:rPr>
              <a:t>)</a:t>
            </a:r>
            <a:endParaRPr sz="1100" dirty="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  <a:spcBef>
                <a:spcPts val="280"/>
              </a:spcBef>
            </a:pPr>
            <a:r>
              <a:rPr sz="1100" spc="-55" dirty="0">
                <a:latin typeface="Tahoma"/>
                <a:cs typeface="Tahoma"/>
              </a:rPr>
              <a:t>nejděte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65" dirty="0">
                <a:latin typeface="Tahoma"/>
                <a:cs typeface="Tahoma"/>
              </a:rPr>
              <a:t>jeden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element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pomocí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jeho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b="1" spc="60" dirty="0">
                <a:latin typeface="Arial"/>
                <a:cs typeface="Arial"/>
              </a:rPr>
              <a:t>ID </a:t>
            </a:r>
            <a:r>
              <a:rPr sz="1100" spc="-55" dirty="0">
                <a:latin typeface="Tahoma"/>
                <a:cs typeface="Tahoma"/>
              </a:rPr>
              <a:t>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změňte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barvu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jeho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pozadí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1100" spc="-45" dirty="0">
                <a:latin typeface="Tahoma"/>
                <a:cs typeface="Tahoma"/>
              </a:rPr>
              <a:t>vyberte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si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část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75" dirty="0">
                <a:latin typeface="Tahoma"/>
                <a:cs typeface="Tahoma"/>
              </a:rPr>
              <a:t>své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70" dirty="0">
                <a:latin typeface="Tahoma"/>
                <a:cs typeface="Tahoma"/>
              </a:rPr>
              <a:t>webové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stránky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a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b="1" spc="-35" dirty="0">
                <a:latin typeface="Arial"/>
                <a:cs typeface="Arial"/>
              </a:rPr>
              <a:t>odstraňte</a:t>
            </a:r>
            <a:r>
              <a:rPr sz="1100" b="1" spc="95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ji</a:t>
            </a:r>
            <a:r>
              <a:rPr sz="1100" b="1" spc="55" dirty="0">
                <a:latin typeface="Arial"/>
                <a:cs typeface="Arial"/>
              </a:rPr>
              <a:t> </a:t>
            </a:r>
            <a:r>
              <a:rPr sz="1100" spc="-15" dirty="0">
                <a:latin typeface="Tahoma"/>
                <a:cs typeface="Tahoma"/>
              </a:rPr>
              <a:t>z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55" dirty="0">
                <a:latin typeface="Tahoma"/>
                <a:cs typeface="Tahoma"/>
              </a:rPr>
              <a:t>DOM</a:t>
            </a:r>
            <a:endParaRPr sz="1100" dirty="0">
              <a:latin typeface="Tahoma"/>
              <a:cs typeface="Tahoma"/>
            </a:endParaRPr>
          </a:p>
        </p:txBody>
      </p:sp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1278000"/>
            <a:ext cx="114103" cy="114103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473443" y="1265801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2</a:t>
            </a:r>
            <a:endParaRPr sz="600">
              <a:latin typeface="Tahoma"/>
              <a:cs typeface="Tahoma"/>
            </a:endParaRPr>
          </a:p>
        </p:txBody>
      </p:sp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1657356"/>
            <a:ext cx="114103" cy="114103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473443" y="1644363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3</a:t>
            </a:r>
            <a:endParaRPr sz="600">
              <a:latin typeface="Tahoma"/>
              <a:cs typeface="Tahoma"/>
            </a:endParaRPr>
          </a:p>
        </p:txBody>
      </p:sp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1864629"/>
            <a:ext cx="114103" cy="114103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473443" y="1851639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4</a:t>
            </a:r>
            <a:endParaRPr sz="6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24395" y="1810409"/>
            <a:ext cx="3583304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40" dirty="0">
                <a:latin typeface="Tahoma"/>
                <a:cs typeface="Tahoma"/>
              </a:rPr>
              <a:t>vytvořte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nový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b="1" spc="75" dirty="0">
                <a:latin typeface="Arial"/>
                <a:cs typeface="Arial"/>
              </a:rPr>
              <a:t>DOM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30" dirty="0">
                <a:latin typeface="Arial"/>
                <a:cs typeface="Arial"/>
              </a:rPr>
              <a:t>element</a:t>
            </a:r>
            <a:r>
              <a:rPr sz="1100" b="1" spc="60" dirty="0">
                <a:latin typeface="Arial"/>
                <a:cs typeface="Arial"/>
              </a:rPr>
              <a:t> </a:t>
            </a:r>
            <a:r>
              <a:rPr sz="1100" spc="-55" dirty="0">
                <a:latin typeface="Tahoma"/>
                <a:cs typeface="Tahoma"/>
              </a:rPr>
              <a:t>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připojte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jej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na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konec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dirty="0">
                <a:latin typeface="SimSun"/>
                <a:cs typeface="SimSun"/>
              </a:rPr>
              <a:t>&lt;</a:t>
            </a:r>
            <a:r>
              <a:rPr sz="1100" b="1" dirty="0">
                <a:solidFill>
                  <a:srgbClr val="007F00"/>
                </a:solidFill>
                <a:latin typeface="Times New Roman"/>
                <a:cs typeface="Times New Roman"/>
              </a:rPr>
              <a:t>body</a:t>
            </a:r>
            <a:r>
              <a:rPr sz="1100" dirty="0">
                <a:latin typeface="SimSun"/>
                <a:cs typeface="SimSun"/>
              </a:rPr>
              <a:t>&gt;</a:t>
            </a:r>
          </a:p>
        </p:txBody>
      </p:sp>
      <p:pic>
        <p:nvPicPr>
          <p:cNvPr id="17" name="object 1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2225001"/>
            <a:ext cx="65201" cy="65201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2380399"/>
            <a:ext cx="65201" cy="65201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2535796"/>
            <a:ext cx="65201" cy="65201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2691193"/>
            <a:ext cx="65201" cy="65201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2846590"/>
            <a:ext cx="65201" cy="65201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3002000"/>
            <a:ext cx="65201" cy="65201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347294" y="1948777"/>
            <a:ext cx="3097530" cy="115443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100" spc="-30" dirty="0">
                <a:latin typeface="Tahoma"/>
                <a:cs typeface="Tahoma"/>
              </a:rPr>
              <a:t>Bude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85" dirty="0">
                <a:latin typeface="Tahoma"/>
                <a:cs typeface="Tahoma"/>
              </a:rPr>
              <a:t>se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h</a:t>
            </a:r>
            <a:r>
              <a:rPr sz="1100" spc="-20" dirty="0">
                <a:latin typeface="Tahoma"/>
                <a:cs typeface="Tahoma"/>
              </a:rPr>
              <a:t>o</a:t>
            </a:r>
            <a:r>
              <a:rPr sz="1100" spc="-25" dirty="0">
                <a:latin typeface="Tahoma"/>
                <a:cs typeface="Tahoma"/>
              </a:rPr>
              <a:t>dit:</a:t>
            </a:r>
            <a:endParaRPr sz="1100" dirty="0">
              <a:latin typeface="Tahoma"/>
              <a:cs typeface="Tahoma"/>
            </a:endParaRPr>
          </a:p>
          <a:p>
            <a:pPr marL="289560" marR="165735">
              <a:lnSpc>
                <a:spcPts val="1220"/>
              </a:lnSpc>
              <a:spcBef>
                <a:spcPts val="30"/>
              </a:spcBef>
            </a:pPr>
            <a:r>
              <a:rPr sz="800" spc="20" dirty="0">
                <a:solidFill>
                  <a:srgbClr val="00008A"/>
                </a:solidFill>
                <a:latin typeface="SimSun"/>
                <a:cs typeface="SimSun"/>
                <a:hlinkClick r:id="rId6"/>
              </a:rPr>
              <a:t>https://www.w3schools.com/js/js_htmldom_nodes.asp </a:t>
            </a:r>
            <a:r>
              <a:rPr sz="800" spc="-385" dirty="0">
                <a:solidFill>
                  <a:srgbClr val="00008A"/>
                </a:solidFill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something.length </a:t>
            </a:r>
            <a:r>
              <a:rPr sz="800" spc="25" dirty="0"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007F00"/>
                </a:solidFill>
                <a:latin typeface="SimSun"/>
                <a:cs typeface="SimSun"/>
              </a:rPr>
              <a:t>document</a:t>
            </a:r>
            <a:r>
              <a:rPr sz="800" spc="20" dirty="0">
                <a:latin typeface="SimSun"/>
                <a:cs typeface="SimSun"/>
              </a:rPr>
              <a:t>.getElementsByTagName(string) </a:t>
            </a:r>
            <a:r>
              <a:rPr sz="800" spc="25" dirty="0"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007F00"/>
                </a:solidFill>
                <a:latin typeface="SimSun"/>
                <a:cs typeface="SimSun"/>
              </a:rPr>
              <a:t>document</a:t>
            </a:r>
            <a:r>
              <a:rPr sz="800" spc="20" dirty="0">
                <a:latin typeface="SimSun"/>
                <a:cs typeface="SimSun"/>
              </a:rPr>
              <a:t>.getElementById(string)</a:t>
            </a:r>
            <a:endParaRPr sz="800" dirty="0">
              <a:latin typeface="SimSun"/>
              <a:cs typeface="SimSun"/>
            </a:endParaRPr>
          </a:p>
          <a:p>
            <a:pPr marL="289560">
              <a:lnSpc>
                <a:spcPct val="100000"/>
              </a:lnSpc>
              <a:spcBef>
                <a:spcPts val="190"/>
              </a:spcBef>
            </a:pPr>
            <a:r>
              <a:rPr sz="800" spc="20" dirty="0">
                <a:latin typeface="SimSun"/>
                <a:cs typeface="SimSun"/>
              </a:rPr>
              <a:t>element.style; element.style.color</a:t>
            </a:r>
            <a:endParaRPr sz="800" dirty="0">
              <a:latin typeface="SimSun"/>
              <a:cs typeface="SimSun"/>
            </a:endParaRPr>
          </a:p>
          <a:p>
            <a:pPr marL="289560">
              <a:lnSpc>
                <a:spcPct val="100000"/>
              </a:lnSpc>
              <a:spcBef>
                <a:spcPts val="265"/>
              </a:spcBef>
            </a:pPr>
            <a:r>
              <a:rPr sz="800" spc="20" dirty="0">
                <a:latin typeface="SimSun"/>
                <a:cs typeface="SimSun"/>
              </a:rPr>
              <a:t>element.remove();</a:t>
            </a:r>
            <a:r>
              <a:rPr sz="800" spc="75" dirty="0"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parentElement.removeChild(element)</a:t>
            </a:r>
            <a:endParaRPr sz="800" dirty="0">
              <a:latin typeface="SimSun"/>
              <a:cs typeface="SimSun"/>
            </a:endParaRPr>
          </a:p>
        </p:txBody>
      </p:sp>
      <p:pic>
        <p:nvPicPr>
          <p:cNvPr id="24" name="object 2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2615" y="3157397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664845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05" dirty="0" err="1">
                <a:solidFill>
                  <a:srgbClr val="FFFFFF"/>
                </a:solidFill>
                <a:latin typeface="Georgia"/>
                <a:cs typeface="Georgia"/>
              </a:rPr>
              <a:t>Ú</a:t>
            </a:r>
            <a:r>
              <a:rPr sz="1400" cap="small" spc="110" dirty="0" err="1">
                <a:solidFill>
                  <a:srgbClr val="FFFFFF"/>
                </a:solidFill>
                <a:latin typeface="Georgia"/>
                <a:cs typeface="Georgia"/>
              </a:rPr>
              <a:t>k</a:t>
            </a:r>
            <a:r>
              <a:rPr sz="1400" cap="small" spc="80" dirty="0" err="1">
                <a:solidFill>
                  <a:srgbClr val="FFFFFF"/>
                </a:solidFill>
                <a:latin typeface="Georgia"/>
                <a:cs typeface="Georgia"/>
              </a:rPr>
              <a:t>ol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lang="sk-SK" sz="1400" spc="-135" dirty="0">
                <a:solidFill>
                  <a:srgbClr val="FFFFFF"/>
                </a:solidFill>
                <a:latin typeface="Georgia"/>
                <a:cs typeface="Georgia"/>
              </a:rPr>
              <a:t>2</a:t>
            </a:r>
            <a:endParaRPr sz="1400" dirty="0">
              <a:latin typeface="Georgia"/>
              <a:cs typeface="Georgia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6391" y="1238238"/>
            <a:ext cx="114103" cy="114103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480591" y="1226028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6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1543" y="1140233"/>
            <a:ext cx="3509010" cy="56361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lang="sk-SK" sz="1100" spc="-75" dirty="0">
                <a:latin typeface="Tahoma"/>
                <a:cs typeface="Tahoma"/>
              </a:rPr>
              <a:t>Riešenie: </a:t>
            </a:r>
            <a:r>
              <a:rPr lang="sk-SK" sz="1100" spc="-75" dirty="0">
                <a:latin typeface="Tahoma"/>
                <a:cs typeface="Tahoma"/>
                <a:hlinkClick r:id="rId4"/>
              </a:rPr>
              <a:t>https://gist.github.com/FilipLeitner/0d090b69422973d3dc1e389cb57707c1</a:t>
            </a:r>
            <a:endParaRPr lang="sk-SK" sz="1100" spc="-75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611771440"/>
      </p:ext>
    </p:extLst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Words>485</Words>
  <Application>Microsoft Office PowerPoint</Application>
  <PresentationFormat>Vlastná</PresentationFormat>
  <Paragraphs>72</Paragraphs>
  <Slides>12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20" baseType="lpstr">
      <vt:lpstr>SimSun</vt:lpstr>
      <vt:lpstr>Arial</vt:lpstr>
      <vt:lpstr>Calibri</vt:lpstr>
      <vt:lpstr>Consolas</vt:lpstr>
      <vt:lpstr>Georgia</vt:lpstr>
      <vt:lpstr>Tahoma</vt:lpstr>
      <vt:lpstr>Times New Roman</vt:lpstr>
      <vt:lpstr>Office Theme</vt:lpstr>
      <vt:lpstr>FLEXBOX</vt:lpstr>
      <vt:lpstr>SRCSET + SIZES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 - Cvičení 5</dc:title>
  <dc:creator>Šimon Leitgeb</dc:creator>
  <cp:lastModifiedBy>Filip Leitner</cp:lastModifiedBy>
  <cp:revision>23</cp:revision>
  <dcterms:created xsi:type="dcterms:W3CDTF">2021-10-17T12:43:13Z</dcterms:created>
  <dcterms:modified xsi:type="dcterms:W3CDTF">2024-10-26T07:25:05Z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2020-11-11T00:00:00Z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2020-11-11T00:00:00Z</vt:filetime>
  </property>
</Properties>
</file>