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71" r:id="rId4"/>
    <p:sldId id="274" r:id="rId5"/>
    <p:sldId id="275" r:id="rId6"/>
    <p:sldId id="276" r:id="rId7"/>
    <p:sldId id="261" r:id="rId8"/>
    <p:sldId id="262" r:id="rId9"/>
    <p:sldId id="277" r:id="rId10"/>
    <p:sldId id="263" r:id="rId11"/>
    <p:sldId id="264" r:id="rId12"/>
    <p:sldId id="272" r:id="rId13"/>
    <p:sldId id="265" r:id="rId14"/>
    <p:sldId id="273" r:id="rId15"/>
    <p:sldId id="278" r:id="rId16"/>
    <p:sldId id="267" r:id="rId17"/>
    <p:sldId id="268" r:id="rId18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516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387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514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387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7687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692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4276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387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05" y="795972"/>
            <a:ext cx="4149090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0479" y="3317822"/>
            <a:ext cx="50863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/js_events.asp" TargetMode="External"/><Relationship Id="rId3" Type="http://schemas.openxmlformats.org/officeDocument/2006/relationships/image" Target="../media/image15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hyperlink" Target="https://gist.github.com/a32a22e3c6dfa4d8b4da5fae6e193a2c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st.github.com/FilipLeitner/2d6b3523a457b93ac2ffd2db910bcc2d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gist.github.com/766e2741e4c9c501c522fad47acae6e1" TargetMode="Externa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st.github.com/FilipLeitner/ca6e8add5df62973e367edc99383539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javascript.info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bost.ocks.org/mike/" TargetMode="External"/><Relationship Id="rId5" Type="http://schemas.openxmlformats.org/officeDocument/2006/relationships/hyperlink" Target="https://medium.com/" TargetMode="External"/><Relationship Id="rId4" Type="http://schemas.openxmlformats.org/officeDocument/2006/relationships/hyperlink" Target="https://github.com/getify/You-Dont-Know-JS" TargetMode="External"/><Relationship Id="rId9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developer.mozilla.org/en-US/docs/Web/API/Document_Object_Model/Introduct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phuoc.ng/collection/html-d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smashingmagazine.com/2013/11/an-introduction-to-dom-events/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966343"/>
            <a:ext cx="3888104" cy="47769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400" b="1" spc="-25" dirty="0">
                <a:solidFill>
                  <a:srgbClr val="FFFFFF"/>
                </a:solidFill>
                <a:latin typeface="Arial"/>
                <a:cs typeface="Arial"/>
              </a:rPr>
              <a:t>JavaScript</a:t>
            </a:r>
            <a:endParaRPr sz="1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100" spc="-25" dirty="0" err="1">
                <a:solidFill>
                  <a:srgbClr val="FFFFFF"/>
                </a:solidFill>
                <a:latin typeface="Tahoma"/>
                <a:cs typeface="Tahoma"/>
              </a:rPr>
              <a:t>Cvičení</a:t>
            </a:r>
            <a:r>
              <a:rPr sz="11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spc="-55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r>
              <a:rPr lang="sk-SK" sz="1100" spc="-55" dirty="0">
                <a:solidFill>
                  <a:srgbClr val="FFFFFF"/>
                </a:solidFill>
                <a:latin typeface="Tahoma"/>
                <a:cs typeface="Tahoma"/>
              </a:rPr>
              <a:t> – 2.časť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18753"/>
            <a:ext cx="1715770" cy="8156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60" dirty="0">
                <a:latin typeface="Arial"/>
                <a:cs typeface="Arial"/>
              </a:rPr>
              <a:t>W</a:t>
            </a:r>
            <a:r>
              <a:rPr sz="1100" b="1" spc="-55" dirty="0">
                <a:latin typeface="Arial"/>
                <a:cs typeface="Arial"/>
              </a:rPr>
              <a:t>e</a:t>
            </a:r>
            <a:r>
              <a:rPr sz="1100" b="1" spc="-30" dirty="0">
                <a:latin typeface="Arial"/>
                <a:cs typeface="Arial"/>
              </a:rPr>
              <a:t>b</a:t>
            </a:r>
            <a:r>
              <a:rPr sz="1100" b="1" spc="-60" dirty="0">
                <a:latin typeface="Arial"/>
                <a:cs typeface="Arial"/>
              </a:rPr>
              <a:t>ová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k</a:t>
            </a:r>
            <a:r>
              <a:rPr sz="1100" b="1" spc="-75" dirty="0">
                <a:latin typeface="Arial"/>
                <a:cs typeface="Arial"/>
              </a:rPr>
              <a:t>a</a:t>
            </a:r>
            <a:r>
              <a:rPr sz="1100" b="1" spc="-30" dirty="0">
                <a:latin typeface="Arial"/>
                <a:cs typeface="Arial"/>
              </a:rPr>
              <a:t>rtografie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15" dirty="0">
                <a:latin typeface="Arial"/>
                <a:cs typeface="Arial"/>
              </a:rPr>
              <a:t>–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65" dirty="0">
                <a:latin typeface="Arial"/>
                <a:cs typeface="Arial"/>
              </a:rPr>
              <a:t>úv</a:t>
            </a:r>
            <a:r>
              <a:rPr sz="1100" b="1" spc="-40" dirty="0">
                <a:latin typeface="Arial"/>
                <a:cs typeface="Arial"/>
              </a:rPr>
              <a:t>o</a:t>
            </a:r>
            <a:r>
              <a:rPr sz="1100" b="1" spc="-60" dirty="0">
                <a:latin typeface="Arial"/>
                <a:cs typeface="Arial"/>
              </a:rPr>
              <a:t>d</a:t>
            </a:r>
            <a:endParaRPr sz="1100" dirty="0">
              <a:latin typeface="Arial"/>
              <a:cs typeface="Arial"/>
            </a:endParaRPr>
          </a:p>
          <a:p>
            <a:pPr marL="442595" marR="434975" algn="ctr">
              <a:lnSpc>
                <a:spcPts val="2670"/>
              </a:lnSpc>
            </a:pPr>
            <a:r>
              <a:rPr sz="1100" spc="-15" dirty="0" err="1">
                <a:latin typeface="Tahoma"/>
                <a:cs typeface="Tahoma"/>
              </a:rPr>
              <a:t>Podzim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202</a:t>
            </a:r>
            <a:r>
              <a:rPr lang="sk-SK" sz="1100" spc="-55" dirty="0">
                <a:latin typeface="Tahoma"/>
                <a:cs typeface="Tahoma"/>
              </a:rPr>
              <a:t>4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lang="sk-SK" sz="1100" spc="-35" dirty="0">
                <a:latin typeface="Tahoma"/>
                <a:cs typeface="Tahoma"/>
              </a:rPr>
              <a:t>Filip Leitner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937926"/>
            <a:ext cx="114103" cy="11410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73443" y="925720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320022"/>
            <a:ext cx="114103" cy="11410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473443" y="1307825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702130"/>
            <a:ext cx="114103" cy="114103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473443" y="1689143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2084225"/>
            <a:ext cx="114103" cy="114103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473443" y="2071248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4395" y="883702"/>
            <a:ext cx="3537585" cy="133858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129539">
              <a:lnSpc>
                <a:spcPct val="102600"/>
              </a:lnSpc>
              <a:spcBef>
                <a:spcPts val="55"/>
              </a:spcBef>
            </a:pPr>
            <a:r>
              <a:rPr sz="1100" spc="-50" dirty="0">
                <a:latin typeface="Tahoma"/>
                <a:cs typeface="Tahoma"/>
              </a:rPr>
              <a:t>stáhněte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si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vzor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formuláře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https://gist.github.com/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a32a22e3c6dfa4d8b4da5fae6e193a2c</a:t>
            </a:r>
            <a:endParaRPr lang="sk-SK" sz="1100" dirty="0">
              <a:latin typeface="SimSun"/>
              <a:cs typeface="SimSun"/>
            </a:endParaRPr>
          </a:p>
          <a:p>
            <a:pPr marL="12700" marR="5080">
              <a:lnSpc>
                <a:spcPct val="102699"/>
              </a:lnSpc>
              <a:spcBef>
                <a:spcPts val="300"/>
              </a:spcBef>
            </a:pPr>
            <a:r>
              <a:rPr sz="1100" spc="-20" dirty="0" err="1">
                <a:latin typeface="Tahoma"/>
                <a:cs typeface="Tahoma"/>
              </a:rPr>
              <a:t>p</a:t>
            </a:r>
            <a:r>
              <a:rPr sz="1100" spc="-60" dirty="0" err="1">
                <a:latin typeface="Tahoma"/>
                <a:cs typeface="Tahoma"/>
              </a:rPr>
              <a:t>om</a:t>
            </a:r>
            <a:r>
              <a:rPr sz="1100" spc="-20" dirty="0" err="1">
                <a:latin typeface="Tahoma"/>
                <a:cs typeface="Tahoma"/>
              </a:rPr>
              <a:t>o</a:t>
            </a:r>
            <a:r>
              <a:rPr sz="1100" spc="-10" dirty="0" err="1">
                <a:latin typeface="Tahoma"/>
                <a:cs typeface="Tahoma"/>
              </a:rPr>
              <a:t>cí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fun</a:t>
            </a:r>
            <a:r>
              <a:rPr sz="1100" spc="-65" dirty="0">
                <a:latin typeface="Tahoma"/>
                <a:cs typeface="Tahoma"/>
              </a:rPr>
              <a:t>k</a:t>
            </a:r>
            <a:r>
              <a:rPr sz="1100" spc="-60" dirty="0">
                <a:latin typeface="Tahoma"/>
                <a:cs typeface="Tahoma"/>
              </a:rPr>
              <a:t>ce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console.log()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spc="-40" dirty="0">
                <a:latin typeface="Tahoma"/>
                <a:cs typeface="Tahoma"/>
              </a:rPr>
              <a:t>vypište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h</a:t>
            </a:r>
            <a:r>
              <a:rPr sz="1100" spc="-20" dirty="0">
                <a:latin typeface="Tahoma"/>
                <a:cs typeface="Tahoma"/>
              </a:rPr>
              <a:t>o</a:t>
            </a:r>
            <a:r>
              <a:rPr sz="1100" spc="-35" dirty="0">
                <a:latin typeface="Tahoma"/>
                <a:cs typeface="Tahoma"/>
              </a:rPr>
              <a:t>dnotu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zadanou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do  </a:t>
            </a:r>
            <a:r>
              <a:rPr sz="1100" spc="-30" dirty="0">
                <a:latin typeface="Tahoma"/>
                <a:cs typeface="Tahoma"/>
              </a:rPr>
              <a:t>f</a:t>
            </a:r>
            <a:r>
              <a:rPr sz="1100" spc="-80" dirty="0">
                <a:latin typeface="Tahoma"/>
                <a:cs typeface="Tahoma"/>
              </a:rPr>
              <a:t>o</a:t>
            </a:r>
            <a:r>
              <a:rPr sz="1100" spc="-35" dirty="0">
                <a:latin typeface="Tahoma"/>
                <a:cs typeface="Tahoma"/>
              </a:rPr>
              <a:t>rmul</a:t>
            </a:r>
            <a:r>
              <a:rPr sz="1100" spc="-75" dirty="0">
                <a:latin typeface="Tahoma"/>
                <a:cs typeface="Tahoma"/>
              </a:rPr>
              <a:t>á</a:t>
            </a:r>
            <a:r>
              <a:rPr sz="1100" spc="-60" dirty="0">
                <a:latin typeface="Tahoma"/>
                <a:cs typeface="Tahoma"/>
              </a:rPr>
              <a:t>ře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&lt;</a:t>
            </a:r>
            <a:r>
              <a:rPr sz="1100" b="1" spc="-10" dirty="0">
                <a:solidFill>
                  <a:srgbClr val="007F00"/>
                </a:solidFill>
                <a:latin typeface="Times New Roman"/>
                <a:cs typeface="Times New Roman"/>
              </a:rPr>
              <a:t>form</a:t>
            </a:r>
            <a:r>
              <a:rPr sz="1100" spc="20" dirty="0">
                <a:latin typeface="SimSun"/>
                <a:cs typeface="SimSun"/>
              </a:rPr>
              <a:t>&gt;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b="1" spc="-30" dirty="0">
                <a:latin typeface="Arial"/>
                <a:cs typeface="Arial"/>
              </a:rPr>
              <a:t>p</a:t>
            </a:r>
            <a:r>
              <a:rPr sz="1100" b="1" spc="-75" dirty="0">
                <a:latin typeface="Arial"/>
                <a:cs typeface="Arial"/>
              </a:rPr>
              <a:t>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jeho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o</a:t>
            </a:r>
            <a:r>
              <a:rPr sz="1100" b="1" spc="-60" dirty="0">
                <a:latin typeface="Arial"/>
                <a:cs typeface="Arial"/>
              </a:rPr>
              <a:t>deslání</a:t>
            </a:r>
            <a:r>
              <a:rPr sz="1100" b="1" spc="100" dirty="0">
                <a:latin typeface="Arial"/>
                <a:cs typeface="Arial"/>
              </a:rPr>
              <a:t> </a:t>
            </a:r>
            <a:r>
              <a:rPr sz="1100" spc="-25" dirty="0">
                <a:latin typeface="Tahoma"/>
                <a:cs typeface="Tahoma"/>
              </a:rPr>
              <a:t>(submit)</a:t>
            </a:r>
            <a:endParaRPr sz="1100" dirty="0">
              <a:latin typeface="Tahoma"/>
              <a:cs typeface="Tahoma"/>
            </a:endParaRPr>
          </a:p>
          <a:p>
            <a:pPr marL="12700" marR="401320">
              <a:lnSpc>
                <a:spcPct val="102600"/>
              </a:lnSpc>
              <a:spcBef>
                <a:spcPts val="300"/>
              </a:spcBef>
            </a:pPr>
            <a:r>
              <a:rPr lang="sk-SK" sz="1100" spc="-50" dirty="0">
                <a:latin typeface="Tahoma"/>
                <a:cs typeface="Tahoma"/>
              </a:rPr>
              <a:t>upravte</a:t>
            </a:r>
            <a:r>
              <a:rPr lang="sk-SK" sz="1100" spc="10" dirty="0">
                <a:latin typeface="Tahoma"/>
                <a:cs typeface="Tahoma"/>
              </a:rPr>
              <a:t> </a:t>
            </a:r>
            <a:r>
              <a:rPr lang="sk-SK" sz="1100" spc="-40" dirty="0">
                <a:latin typeface="Tahoma"/>
                <a:cs typeface="Tahoma"/>
              </a:rPr>
              <a:t>kód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20" dirty="0">
                <a:latin typeface="Tahoma"/>
                <a:cs typeface="Tahoma"/>
              </a:rPr>
              <a:t>tak,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60" dirty="0">
                <a:latin typeface="Tahoma"/>
                <a:cs typeface="Tahoma"/>
              </a:rPr>
              <a:t>aby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85" dirty="0" err="1">
                <a:latin typeface="Tahoma"/>
                <a:cs typeface="Tahoma"/>
              </a:rPr>
              <a:t>se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35" dirty="0">
                <a:latin typeface="Tahoma"/>
                <a:cs typeface="Tahoma"/>
              </a:rPr>
              <a:t>stránka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35" dirty="0">
                <a:latin typeface="Tahoma"/>
                <a:cs typeface="Tahoma"/>
              </a:rPr>
              <a:t>po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40" dirty="0" err="1">
                <a:latin typeface="Tahoma"/>
                <a:cs typeface="Tahoma"/>
              </a:rPr>
              <a:t>odeslání</a:t>
            </a:r>
            <a:r>
              <a:rPr lang="sk-SK" sz="1100" spc="10" dirty="0">
                <a:latin typeface="Tahoma"/>
                <a:cs typeface="Tahoma"/>
              </a:rPr>
              <a:t> </a:t>
            </a:r>
            <a:r>
              <a:rPr lang="sk-SK" sz="1100" spc="-50" dirty="0" err="1">
                <a:latin typeface="Tahoma"/>
                <a:cs typeface="Tahoma"/>
              </a:rPr>
              <a:t>formuláře</a:t>
            </a:r>
            <a:r>
              <a:rPr lang="sk-SK" sz="1100" spc="-50" dirty="0">
                <a:latin typeface="Tahoma"/>
                <a:cs typeface="Tahoma"/>
              </a:rPr>
              <a:t> </a:t>
            </a:r>
            <a:r>
              <a:rPr lang="sk-SK" sz="1100" spc="-325" dirty="0">
                <a:latin typeface="Tahoma"/>
                <a:cs typeface="Tahoma"/>
              </a:rPr>
              <a:t> </a:t>
            </a:r>
            <a:r>
              <a:rPr lang="sk-SK" sz="1100" spc="-45" dirty="0">
                <a:latin typeface="Tahoma"/>
                <a:cs typeface="Tahoma"/>
              </a:rPr>
              <a:t>neobnovila</a:t>
            </a:r>
            <a:r>
              <a:rPr lang="sk-SK" sz="1100" spc="10" dirty="0">
                <a:latin typeface="Tahoma"/>
                <a:cs typeface="Tahoma"/>
              </a:rPr>
              <a:t> </a:t>
            </a:r>
            <a:r>
              <a:rPr lang="sk-SK" sz="1100" spc="-40" dirty="0">
                <a:latin typeface="Tahoma"/>
                <a:cs typeface="Tahoma"/>
              </a:rPr>
              <a:t>(</a:t>
            </a:r>
            <a:r>
              <a:rPr lang="sk-SK" sz="1100" spc="-40" dirty="0" err="1">
                <a:latin typeface="Tahoma"/>
                <a:cs typeface="Tahoma"/>
              </a:rPr>
              <a:t>googlete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25" dirty="0">
                <a:latin typeface="Tahoma"/>
                <a:cs typeface="Tahoma"/>
              </a:rPr>
              <a:t>...)</a:t>
            </a:r>
            <a:endParaRPr lang="sk-SK"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30" dirty="0" err="1">
                <a:latin typeface="Tahoma"/>
                <a:cs typeface="Tahoma"/>
              </a:rPr>
              <a:t>využijte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kód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domácího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úkolu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(převeďte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výpočet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obsahu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625166"/>
            <a:ext cx="65201" cy="65201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783319"/>
            <a:ext cx="65201" cy="65201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2941485"/>
            <a:ext cx="65201" cy="65201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3099638"/>
            <a:ext cx="65201" cy="65201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348953" y="2188087"/>
            <a:ext cx="3811904" cy="1020792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289560">
              <a:lnSpc>
                <a:spcPct val="100000"/>
              </a:lnSpc>
              <a:spcBef>
                <a:spcPts val="210"/>
              </a:spcBef>
            </a:pPr>
            <a:r>
              <a:rPr sz="1100" spc="-40" dirty="0">
                <a:latin typeface="Tahoma"/>
                <a:cs typeface="Tahoma"/>
              </a:rPr>
              <a:t>kruhu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funkci)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výsledek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vypište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nového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elementu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dirty="0">
                <a:latin typeface="SimSun"/>
                <a:cs typeface="SimSun"/>
              </a:rPr>
              <a:t>&lt;</a:t>
            </a:r>
            <a:r>
              <a:rPr sz="1100" b="1" dirty="0">
                <a:solidFill>
                  <a:srgbClr val="007F00"/>
                </a:solidFill>
                <a:latin typeface="Times New Roman"/>
                <a:cs typeface="Times New Roman"/>
              </a:rPr>
              <a:t>p</a:t>
            </a:r>
            <a:r>
              <a:rPr sz="1100" dirty="0">
                <a:latin typeface="SimSun"/>
                <a:cs typeface="SimSun"/>
              </a:rPr>
              <a:t>&gt;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30" dirty="0">
                <a:latin typeface="Tahoma"/>
                <a:cs typeface="Tahoma"/>
              </a:rPr>
              <a:t>Bude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h</a:t>
            </a:r>
            <a:r>
              <a:rPr sz="1100" spc="-20" dirty="0">
                <a:latin typeface="Tahoma"/>
                <a:cs typeface="Tahoma"/>
              </a:rPr>
              <a:t>o</a:t>
            </a:r>
            <a:r>
              <a:rPr sz="1100" spc="-25" dirty="0">
                <a:latin typeface="Tahoma"/>
                <a:cs typeface="Tahoma"/>
              </a:rPr>
              <a:t>dit:</a:t>
            </a:r>
            <a:endParaRPr sz="1100" dirty="0">
              <a:latin typeface="Tahoma"/>
              <a:cs typeface="Tahoma"/>
            </a:endParaRPr>
          </a:p>
          <a:p>
            <a:pPr marL="289560" marR="821055">
              <a:lnSpc>
                <a:spcPts val="1250"/>
              </a:lnSpc>
              <a:spcBef>
                <a:spcPts val="25"/>
              </a:spcBef>
            </a:pPr>
            <a:r>
              <a:rPr sz="800" spc="20" dirty="0">
                <a:solidFill>
                  <a:srgbClr val="00008A"/>
                </a:solidFill>
                <a:latin typeface="SimSun"/>
                <a:cs typeface="SimSun"/>
                <a:hlinkClick r:id="rId8"/>
              </a:rPr>
              <a:t>https://www.w3schools.com/js/js_events.asp </a:t>
            </a:r>
            <a:endParaRPr lang="sk-SK" sz="800" spc="20" dirty="0">
              <a:solidFill>
                <a:srgbClr val="00008A"/>
              </a:solidFill>
              <a:latin typeface="SimSun"/>
              <a:cs typeface="SimSun"/>
            </a:endParaRPr>
          </a:p>
          <a:p>
            <a:pPr marL="289560" marR="821055">
              <a:lnSpc>
                <a:spcPts val="1250"/>
              </a:lnSpc>
              <a:spcBef>
                <a:spcPts val="25"/>
              </a:spcBef>
            </a:pPr>
            <a:r>
              <a:rPr lang="sk-SK" sz="800" spc="25" dirty="0" err="1">
                <a:solidFill>
                  <a:srgbClr val="00008A"/>
                </a:solidFill>
                <a:latin typeface="SimSun"/>
                <a:cs typeface="SimSun"/>
              </a:rPr>
              <a:t>event.target</a:t>
            </a:r>
            <a:endParaRPr lang="sk-SK" sz="800" spc="25" dirty="0">
              <a:solidFill>
                <a:srgbClr val="00008A"/>
              </a:solidFill>
              <a:latin typeface="SimSun"/>
              <a:cs typeface="SimSun"/>
            </a:endParaRPr>
          </a:p>
          <a:p>
            <a:pPr marL="289560" marR="821055">
              <a:lnSpc>
                <a:spcPts val="1250"/>
              </a:lnSpc>
              <a:spcBef>
                <a:spcPts val="25"/>
              </a:spcBef>
            </a:pPr>
            <a:r>
              <a:rPr sz="800" spc="20" dirty="0" err="1">
                <a:latin typeface="SimSun"/>
                <a:cs typeface="SimSun"/>
              </a:rPr>
              <a:t>addEventListener</a:t>
            </a:r>
            <a:r>
              <a:rPr sz="800" spc="20" dirty="0">
                <a:latin typeface="SimSun"/>
                <a:cs typeface="SimSun"/>
              </a:rPr>
              <a:t>(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"submit"</a:t>
            </a:r>
            <a:r>
              <a:rPr sz="800" spc="20" dirty="0">
                <a:latin typeface="SimSun"/>
                <a:cs typeface="SimSun"/>
              </a:rPr>
              <a:t>,</a:t>
            </a:r>
            <a:r>
              <a:rPr sz="800" spc="35" dirty="0">
                <a:latin typeface="SimSun"/>
                <a:cs typeface="SimSun"/>
              </a:rPr>
              <a:t> </a:t>
            </a:r>
            <a:r>
              <a:rPr sz="800" b="1" spc="40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800" spc="40" dirty="0">
                <a:latin typeface="SimSun"/>
                <a:cs typeface="SimSun"/>
              </a:rPr>
              <a:t>(event)</a:t>
            </a:r>
            <a:r>
              <a:rPr sz="800" spc="3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{</a:t>
            </a:r>
            <a:r>
              <a:rPr sz="800" spc="75" dirty="0">
                <a:latin typeface="SimSun"/>
                <a:cs typeface="SimSun"/>
              </a:rPr>
              <a:t> </a:t>
            </a:r>
            <a:r>
              <a:rPr sz="800" spc="-380" dirty="0">
                <a:latin typeface="SimSun"/>
                <a:cs typeface="SimSun"/>
              </a:rPr>
              <a:t>…</a:t>
            </a:r>
            <a:r>
              <a:rPr sz="800" spc="-360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}); </a:t>
            </a:r>
            <a:r>
              <a:rPr sz="800" spc="-385" dirty="0">
                <a:latin typeface="SimSun"/>
                <a:cs typeface="SimSun"/>
              </a:rPr>
              <a:t> </a:t>
            </a:r>
            <a:r>
              <a:rPr sz="800" spc="20" dirty="0" err="1">
                <a:latin typeface="SimSun"/>
                <a:cs typeface="SimSun"/>
              </a:rPr>
              <a:t>element.innerText</a:t>
            </a:r>
            <a:r>
              <a:rPr lang="sk-SK" sz="800" spc="20" dirty="0">
                <a:latin typeface="SimSun"/>
                <a:cs typeface="SimSun"/>
              </a:rPr>
              <a:t> .... </a:t>
            </a:r>
            <a:r>
              <a:rPr sz="800" spc="20" dirty="0" err="1">
                <a:latin typeface="SimSun"/>
                <a:cs typeface="SimSun"/>
              </a:rPr>
              <a:t>parent.appendChild</a:t>
            </a:r>
            <a:r>
              <a:rPr sz="800" spc="20" dirty="0">
                <a:latin typeface="SimSun"/>
                <a:cs typeface="SimSun"/>
              </a:rPr>
              <a:t>(element)</a:t>
            </a:r>
            <a:endParaRPr sz="8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89837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382786"/>
            <a:ext cx="3413760" cy="55689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100" spc="-40" dirty="0">
                <a:latin typeface="Tahoma"/>
                <a:cs typeface="Tahoma"/>
              </a:rPr>
              <a:t>doplňte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také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výpočet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obvodu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ts val="1200"/>
              </a:lnSpc>
              <a:spcBef>
                <a:spcPts val="315"/>
              </a:spcBef>
            </a:pPr>
            <a:r>
              <a:rPr sz="1100" spc="-35" dirty="0">
                <a:latin typeface="Tahoma"/>
                <a:cs typeface="Tahoma"/>
              </a:rPr>
              <a:t>(bonus)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vytvořte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nový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40" dirty="0">
                <a:latin typeface="SimSun"/>
                <a:cs typeface="SimSun"/>
              </a:rPr>
              <a:t>&lt;</a:t>
            </a:r>
            <a:r>
              <a:rPr sz="1100" b="1" spc="40" dirty="0">
                <a:solidFill>
                  <a:srgbClr val="007F00"/>
                </a:solidFill>
                <a:latin typeface="Times New Roman"/>
                <a:cs typeface="Times New Roman"/>
              </a:rPr>
              <a:t>div</a:t>
            </a:r>
            <a:r>
              <a:rPr sz="1100" spc="40" dirty="0">
                <a:latin typeface="SimSun"/>
                <a:cs typeface="SimSun"/>
              </a:rPr>
              <a:t>&gt;</a:t>
            </a:r>
            <a:r>
              <a:rPr sz="1100" spc="40" dirty="0">
                <a:latin typeface="Tahoma"/>
                <a:cs typeface="Tahoma"/>
              </a:rPr>
              <a:t>,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který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bude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mít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tvar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kruhu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679625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1681" y="1982771"/>
            <a:ext cx="114103" cy="114103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755878" y="1970562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484" y="1937098"/>
            <a:ext cx="3183255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spc="-30" dirty="0">
                <a:latin typeface="Tahoma"/>
                <a:cs typeface="Tahoma"/>
              </a:rPr>
              <a:t>při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každém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odeslání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formuláře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změňte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jeho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rozměry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tak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aby </a:t>
            </a:r>
            <a:r>
              <a:rPr sz="1000" spc="-30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odpovídaly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zadané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hodnotě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v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pixelech</a:t>
            </a:r>
            <a:endParaRPr sz="1000" dirty="0">
              <a:latin typeface="Tahoma"/>
              <a:cs typeface="Tahoma"/>
            </a:endParaRPr>
          </a:p>
          <a:p>
            <a:pPr marL="12700">
              <a:lnSpc>
                <a:spcPts val="1190"/>
              </a:lnSpc>
            </a:pPr>
            <a:r>
              <a:rPr sz="1000" spc="-45" dirty="0">
                <a:latin typeface="Tahoma"/>
                <a:cs typeface="Tahoma"/>
              </a:rPr>
              <a:t>změňte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jeho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barvu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pozadí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na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náhodnou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barvu</a:t>
            </a:r>
            <a:endParaRPr sz="1000" dirty="0">
              <a:latin typeface="Tahoma"/>
              <a:cs typeface="Tahom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1681" y="2286422"/>
            <a:ext cx="114103" cy="114103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755878" y="2274219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6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89837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382786"/>
            <a:ext cx="3413760" cy="37382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lang="sk-SK" sz="1100" spc="-40" dirty="0">
                <a:latin typeface="Tahoma"/>
                <a:cs typeface="Tahoma"/>
                <a:hlinkClick r:id="rId4"/>
              </a:rPr>
              <a:t>https://gist.github.com/FilipLeitner/2d6b3523a457b93ac2ffd2db910bcc2d</a:t>
            </a:r>
            <a:endParaRPr sz="11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319469894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4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275317"/>
            <a:ext cx="114103" cy="11410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73443" y="1263121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657448"/>
            <a:ext cx="114103" cy="114103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847237"/>
            <a:ext cx="114103" cy="114103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473443" y="1645239"/>
            <a:ext cx="66040" cy="306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066328"/>
            <a:ext cx="52527" cy="52527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24395" y="1221116"/>
            <a:ext cx="3484879" cy="147510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50" dirty="0">
                <a:latin typeface="Tahoma"/>
                <a:cs typeface="Tahoma"/>
              </a:rPr>
              <a:t>stáhněte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si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vzor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šachovnice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r>
              <a:rPr sz="1100" spc="35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https://gist.github.com/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766e2741e4c9c501c522fad47acae6e1</a:t>
            </a:r>
            <a:endParaRPr sz="1100" dirty="0">
              <a:latin typeface="SimSun"/>
              <a:cs typeface="SimSun"/>
            </a:endParaRPr>
          </a:p>
          <a:p>
            <a:pPr marL="12700" marR="737870">
              <a:lnSpc>
                <a:spcPct val="113199"/>
              </a:lnSpc>
              <a:spcBef>
                <a:spcPts val="160"/>
              </a:spcBef>
            </a:pPr>
            <a:r>
              <a:rPr sz="1100" spc="-30" dirty="0">
                <a:latin typeface="Tahoma"/>
                <a:cs typeface="Tahoma"/>
              </a:rPr>
              <a:t>pomocí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CSS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zvýrazněte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při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najetí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myší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po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kliknutí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myší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změňte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vzhled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elementu</a:t>
            </a:r>
            <a:endParaRPr sz="110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25" dirty="0">
                <a:latin typeface="Tahoma"/>
                <a:cs typeface="Tahoma"/>
              </a:rPr>
              <a:t>použijte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funkci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pro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přepnutí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(přidání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nebo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odebrání)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class</a:t>
            </a:r>
            <a:endParaRPr sz="100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r>
              <a:rPr sz="1000" spc="20" dirty="0">
                <a:latin typeface="SimSun"/>
                <a:cs typeface="SimSun"/>
              </a:rPr>
              <a:t>selected</a:t>
            </a:r>
            <a:endParaRPr sz="1000" dirty="0">
              <a:latin typeface="SimSun"/>
              <a:cs typeface="SimSun"/>
            </a:endParaRPr>
          </a:p>
          <a:p>
            <a:pPr marL="12700" marR="532765">
              <a:lnSpc>
                <a:spcPct val="102600"/>
              </a:lnSpc>
              <a:spcBef>
                <a:spcPts val="320"/>
              </a:spcBef>
            </a:pPr>
            <a:r>
              <a:rPr sz="1100" spc="-40" dirty="0">
                <a:latin typeface="Tahoma"/>
                <a:cs typeface="Tahoma"/>
              </a:rPr>
              <a:t>přidejte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stránky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0" dirty="0">
                <a:latin typeface="SimSun"/>
                <a:cs typeface="SimSun"/>
              </a:rPr>
              <a:t>&lt;</a:t>
            </a:r>
            <a:r>
              <a:rPr sz="1100" b="1" spc="-10" dirty="0">
                <a:solidFill>
                  <a:srgbClr val="007F00"/>
                </a:solidFill>
                <a:latin typeface="Times New Roman"/>
                <a:cs typeface="Times New Roman"/>
              </a:rPr>
              <a:t>p</a:t>
            </a:r>
            <a:r>
              <a:rPr sz="1100" spc="-10" dirty="0">
                <a:latin typeface="SimSun"/>
                <a:cs typeface="SimSun"/>
              </a:rPr>
              <a:t>&gt;</a:t>
            </a:r>
            <a:r>
              <a:rPr sz="1100" spc="-10" dirty="0">
                <a:latin typeface="Tahoma"/>
                <a:cs typeface="Tahoma"/>
              </a:rPr>
              <a:t>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ve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kterém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budete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aktualizovat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počet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vybraných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prvků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2386212"/>
            <a:ext cx="114103" cy="114103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473443" y="2373228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6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4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275317"/>
            <a:ext cx="114103" cy="11410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73443" y="1263121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4395" y="1221116"/>
            <a:ext cx="3484879" cy="34111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lang="sk-SK" sz="1100" spc="-50" dirty="0">
                <a:latin typeface="Tahoma"/>
                <a:cs typeface="Tahoma"/>
                <a:hlinkClick r:id="rId4"/>
              </a:rPr>
              <a:t>https://gist.github.com/FilipLeitner/ca6e8add5df62973e367edc993835392</a:t>
            </a:r>
            <a:endParaRPr sz="11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90166541"/>
      </p:ext>
    </p:extLst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624394" y="837120"/>
            <a:ext cx="3661855" cy="22917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9560" marR="160655" indent="-277495">
              <a:lnSpc>
                <a:spcPct val="110700"/>
              </a:lnSpc>
              <a:spcBef>
                <a:spcPts val="100"/>
              </a:spcBef>
            </a:pPr>
            <a:r>
              <a:rPr sz="800" spc="-5" dirty="0" err="1">
                <a:latin typeface="Tahoma"/>
                <a:cs typeface="Tahoma"/>
              </a:rPr>
              <a:t>vytvořte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lang="sk-SK" sz="800" spc="-10" dirty="0" err="1">
                <a:latin typeface="Tahoma"/>
                <a:cs typeface="Tahoma"/>
              </a:rPr>
              <a:t>formulář</a:t>
            </a:r>
            <a:r>
              <a:rPr lang="sk-SK" sz="800" spc="30" dirty="0">
                <a:latin typeface="Tahoma"/>
                <a:cs typeface="Tahoma"/>
              </a:rPr>
              <a:t> </a:t>
            </a:r>
            <a:r>
              <a:rPr sz="800" b="1" spc="55" dirty="0">
                <a:latin typeface="Arial"/>
                <a:cs typeface="Arial"/>
              </a:rPr>
              <a:t>HTML</a:t>
            </a:r>
            <a:r>
              <a:rPr sz="800" b="1" spc="70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formulář</a:t>
            </a:r>
            <a:r>
              <a:rPr sz="800" b="1" spc="55" dirty="0">
                <a:latin typeface="Arial"/>
                <a:cs typeface="Arial"/>
              </a:rPr>
              <a:t> </a:t>
            </a:r>
            <a:r>
              <a:rPr sz="800" spc="15" dirty="0">
                <a:latin typeface="Tahoma"/>
                <a:cs typeface="Tahoma"/>
              </a:rPr>
              <a:t>&lt;form&gt;,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který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bude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5" dirty="0">
                <a:latin typeface="Tahoma"/>
                <a:cs typeface="Tahoma"/>
              </a:rPr>
              <a:t>sloužit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15" dirty="0">
                <a:latin typeface="Tahoma"/>
                <a:cs typeface="Tahoma"/>
              </a:rPr>
              <a:t>k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převodu: </a:t>
            </a:r>
            <a:r>
              <a:rPr sz="800" spc="-235" dirty="0">
                <a:latin typeface="Tahoma"/>
                <a:cs typeface="Tahoma"/>
              </a:rPr>
              <a:t> </a:t>
            </a:r>
            <a:r>
              <a:rPr lang="sk-SK" sz="800" b="1" u="sng" spc="-10" dirty="0" err="1">
                <a:latin typeface="Tahoma"/>
                <a:cs typeface="Tahoma"/>
              </a:rPr>
              <a:t>zeměpisných</a:t>
            </a:r>
            <a:r>
              <a:rPr lang="sk-SK" sz="800" b="1" u="sng" spc="-10" dirty="0">
                <a:latin typeface="Tahoma"/>
                <a:cs typeface="Tahoma"/>
              </a:rPr>
              <a:t> s</a:t>
            </a:r>
            <a:r>
              <a:rPr sz="800" b="1" u="sng" spc="-10" dirty="0" err="1">
                <a:latin typeface="Tahoma"/>
                <a:cs typeface="Tahoma"/>
              </a:rPr>
              <a:t>ouřadnic</a:t>
            </a:r>
            <a:r>
              <a:rPr sz="800" spc="25" dirty="0">
                <a:latin typeface="Tahoma"/>
                <a:cs typeface="Tahoma"/>
              </a:rPr>
              <a:t> </a:t>
            </a:r>
            <a:r>
              <a:rPr sz="800" spc="10" dirty="0">
                <a:latin typeface="Tahoma"/>
                <a:cs typeface="Tahoma"/>
              </a:rPr>
              <a:t>z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jednoho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formátu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do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0" dirty="0" err="1">
                <a:latin typeface="Tahoma"/>
                <a:cs typeface="Tahoma"/>
              </a:rPr>
              <a:t>jiného</a:t>
            </a:r>
            <a:endParaRPr sz="800" dirty="0">
              <a:latin typeface="Tahoma"/>
              <a:cs typeface="Tahoma"/>
            </a:endParaRPr>
          </a:p>
          <a:p>
            <a:pPr marL="289560">
              <a:spcBef>
                <a:spcPts val="185"/>
              </a:spcBef>
            </a:pPr>
            <a:r>
              <a:rPr sz="600" spc="-10" dirty="0">
                <a:latin typeface="Tahoma"/>
                <a:cs typeface="Tahoma"/>
              </a:rPr>
              <a:t>např.</a:t>
            </a:r>
            <a:r>
              <a:rPr sz="600" spc="90" dirty="0">
                <a:latin typeface="Tahoma"/>
                <a:cs typeface="Tahoma"/>
              </a:rPr>
              <a:t> </a:t>
            </a:r>
            <a:r>
              <a:rPr sz="600" spc="-10" dirty="0">
                <a:latin typeface="Tahoma"/>
                <a:cs typeface="Tahoma"/>
              </a:rPr>
              <a:t>stupně,</a:t>
            </a:r>
            <a:r>
              <a:rPr sz="600" spc="20" dirty="0">
                <a:latin typeface="Tahoma"/>
                <a:cs typeface="Tahoma"/>
              </a:rPr>
              <a:t> </a:t>
            </a:r>
            <a:r>
              <a:rPr sz="600" dirty="0">
                <a:latin typeface="Tahoma"/>
                <a:cs typeface="Tahoma"/>
              </a:rPr>
              <a:t>minuty</a:t>
            </a:r>
            <a:r>
              <a:rPr sz="600" spc="20" dirty="0">
                <a:latin typeface="Tahoma"/>
                <a:cs typeface="Tahoma"/>
              </a:rPr>
              <a:t> </a:t>
            </a:r>
            <a:r>
              <a:rPr sz="600" spc="30" dirty="0">
                <a:latin typeface="Tahoma"/>
                <a:cs typeface="Tahoma"/>
              </a:rPr>
              <a:t>→</a:t>
            </a:r>
            <a:r>
              <a:rPr sz="600" spc="15" dirty="0">
                <a:latin typeface="Tahoma"/>
                <a:cs typeface="Tahoma"/>
              </a:rPr>
              <a:t> </a:t>
            </a:r>
            <a:r>
              <a:rPr sz="600" spc="-10" dirty="0">
                <a:latin typeface="Tahoma"/>
                <a:cs typeface="Tahoma"/>
              </a:rPr>
              <a:t>stupně,</a:t>
            </a:r>
            <a:r>
              <a:rPr sz="600" spc="20" dirty="0">
                <a:latin typeface="Tahoma"/>
                <a:cs typeface="Tahoma"/>
              </a:rPr>
              <a:t> </a:t>
            </a:r>
            <a:r>
              <a:rPr sz="600" spc="-10" dirty="0">
                <a:latin typeface="Tahoma"/>
                <a:cs typeface="Tahoma"/>
              </a:rPr>
              <a:t>minuty,</a:t>
            </a:r>
            <a:r>
              <a:rPr sz="600" spc="20" dirty="0">
                <a:latin typeface="Tahoma"/>
                <a:cs typeface="Tahoma"/>
              </a:rPr>
              <a:t> </a:t>
            </a:r>
            <a:r>
              <a:rPr sz="600" spc="-5" dirty="0" err="1">
                <a:latin typeface="Tahoma"/>
                <a:cs typeface="Tahoma"/>
              </a:rPr>
              <a:t>vteřiny</a:t>
            </a:r>
            <a:r>
              <a:rPr lang="sk-SK" sz="600" spc="-5" dirty="0">
                <a:latin typeface="Tahoma"/>
                <a:cs typeface="Tahoma"/>
              </a:rPr>
              <a:t> || </a:t>
            </a:r>
            <a:r>
              <a:rPr lang="sk-SK" sz="600" spc="-10" dirty="0" err="1">
                <a:latin typeface="Tahoma"/>
                <a:cs typeface="Tahoma"/>
              </a:rPr>
              <a:t>stupně</a:t>
            </a:r>
            <a:r>
              <a:rPr lang="sk-SK" sz="600" spc="-10" dirty="0">
                <a:latin typeface="Tahoma"/>
                <a:cs typeface="Tahoma"/>
              </a:rPr>
              <a:t>,</a:t>
            </a:r>
            <a:r>
              <a:rPr lang="sk-SK" sz="600" spc="20" dirty="0">
                <a:latin typeface="Tahoma"/>
                <a:cs typeface="Tahoma"/>
              </a:rPr>
              <a:t> </a:t>
            </a:r>
            <a:r>
              <a:rPr lang="sk-SK" sz="600" spc="-10" dirty="0" err="1">
                <a:latin typeface="Tahoma"/>
                <a:cs typeface="Tahoma"/>
              </a:rPr>
              <a:t>minuty</a:t>
            </a:r>
            <a:r>
              <a:rPr lang="sk-SK" sz="600" spc="-10" dirty="0">
                <a:latin typeface="Tahoma"/>
                <a:cs typeface="Tahoma"/>
              </a:rPr>
              <a:t>,</a:t>
            </a:r>
            <a:r>
              <a:rPr lang="sk-SK" sz="600" spc="20" dirty="0">
                <a:latin typeface="Tahoma"/>
                <a:cs typeface="Tahoma"/>
              </a:rPr>
              <a:t> </a:t>
            </a:r>
            <a:r>
              <a:rPr lang="sk-SK" sz="600" spc="-5" dirty="0" err="1">
                <a:latin typeface="Tahoma"/>
                <a:cs typeface="Tahoma"/>
              </a:rPr>
              <a:t>vteřiny</a:t>
            </a:r>
            <a:r>
              <a:rPr lang="sk-SK" sz="600" spc="-5" dirty="0">
                <a:latin typeface="Tahoma"/>
                <a:cs typeface="Tahoma"/>
              </a:rPr>
              <a:t> -&gt; </a:t>
            </a:r>
            <a:r>
              <a:rPr lang="sk-SK" sz="600" spc="-5" dirty="0" err="1">
                <a:latin typeface="Tahoma"/>
                <a:cs typeface="Tahoma"/>
              </a:rPr>
              <a:t>decimal</a:t>
            </a:r>
            <a:endParaRPr lang="sk-SK" sz="600" spc="-5" dirty="0">
              <a:latin typeface="Tahoma"/>
              <a:cs typeface="Tahoma"/>
            </a:endParaRPr>
          </a:p>
          <a:p>
            <a:pPr marL="289560">
              <a:lnSpc>
                <a:spcPts val="955"/>
              </a:lnSpc>
              <a:spcBef>
                <a:spcPts val="25"/>
              </a:spcBef>
            </a:pPr>
            <a:r>
              <a:rPr sz="800" b="1" spc="-40" dirty="0" err="1">
                <a:latin typeface="Arial"/>
                <a:cs typeface="Arial"/>
              </a:rPr>
              <a:t>nebo</a:t>
            </a:r>
            <a:r>
              <a:rPr sz="800" b="1" spc="60" dirty="0">
                <a:latin typeface="Arial"/>
                <a:cs typeface="Arial"/>
              </a:rPr>
              <a:t> </a:t>
            </a:r>
            <a:r>
              <a:rPr sz="800" spc="-5" dirty="0">
                <a:latin typeface="Tahoma"/>
                <a:cs typeface="Tahoma"/>
              </a:rPr>
              <a:t>vzdáleností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114" dirty="0">
                <a:latin typeface="Tahoma"/>
                <a:cs typeface="Tahoma"/>
              </a:rPr>
              <a:t>/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dirty="0" err="1">
                <a:latin typeface="Tahoma"/>
                <a:cs typeface="Tahoma"/>
              </a:rPr>
              <a:t>ploch</a:t>
            </a:r>
            <a:r>
              <a:rPr lang="sk-SK" sz="800" dirty="0">
                <a:latin typeface="Tahoma"/>
                <a:cs typeface="Tahoma"/>
              </a:rPr>
              <a:t>y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podle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daného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dirty="0" err="1">
                <a:latin typeface="Tahoma"/>
                <a:cs typeface="Tahoma"/>
              </a:rPr>
              <a:t>měřítka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5" dirty="0" err="1">
                <a:latin typeface="Tahoma"/>
                <a:cs typeface="Tahoma"/>
              </a:rPr>
              <a:t>mapy</a:t>
            </a:r>
            <a:r>
              <a:rPr lang="sk-SK" sz="800" spc="-15" dirty="0">
                <a:latin typeface="Tahoma"/>
                <a:cs typeface="Tahoma"/>
              </a:rPr>
              <a:t> (</a:t>
            </a:r>
            <a:r>
              <a:rPr lang="sk-SK" sz="800" u="sng" spc="-15" dirty="0">
                <a:latin typeface="Tahoma"/>
                <a:cs typeface="Tahoma"/>
              </a:rPr>
              <a:t>možnosť zmeny jednotky</a:t>
            </a:r>
            <a:r>
              <a:rPr lang="sk-SK" sz="800" spc="-15" dirty="0">
                <a:latin typeface="Tahoma"/>
                <a:cs typeface="Tahoma"/>
              </a:rPr>
              <a:t>)</a:t>
            </a:r>
            <a:endParaRPr sz="800" dirty="0">
              <a:latin typeface="Tahoma"/>
              <a:cs typeface="Tahoma"/>
            </a:endParaRPr>
          </a:p>
          <a:p>
            <a:pPr marL="289560" marR="229870">
              <a:lnSpc>
                <a:spcPts val="950"/>
              </a:lnSpc>
              <a:spcBef>
                <a:spcPts val="35"/>
              </a:spcBef>
            </a:pPr>
            <a:r>
              <a:rPr sz="800" b="1" spc="-40" dirty="0">
                <a:latin typeface="Arial"/>
                <a:cs typeface="Arial"/>
              </a:rPr>
              <a:t>nebo</a:t>
            </a:r>
            <a:r>
              <a:rPr sz="800" b="1" spc="60" dirty="0">
                <a:latin typeface="Arial"/>
                <a:cs typeface="Arial"/>
              </a:rPr>
              <a:t> </a:t>
            </a:r>
            <a:r>
              <a:rPr sz="800" spc="5" dirty="0">
                <a:latin typeface="Tahoma"/>
                <a:cs typeface="Tahoma"/>
              </a:rPr>
              <a:t>výpočtu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vzdálenosti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po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ortodromě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mezi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dvěma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body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danými </a:t>
            </a:r>
            <a:r>
              <a:rPr sz="800" spc="-23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souřadnicemi</a:t>
            </a:r>
            <a:endParaRPr sz="800" dirty="0">
              <a:latin typeface="Tahoma"/>
              <a:cs typeface="Tahoma"/>
            </a:endParaRPr>
          </a:p>
          <a:p>
            <a:pPr marL="289560">
              <a:lnSpc>
                <a:spcPts val="915"/>
              </a:lnSpc>
            </a:pPr>
            <a:r>
              <a:rPr sz="800" b="1" spc="-40" dirty="0">
                <a:latin typeface="Arial"/>
                <a:cs typeface="Arial"/>
              </a:rPr>
              <a:t>nebo</a:t>
            </a:r>
            <a:r>
              <a:rPr sz="800" b="1" spc="60" dirty="0">
                <a:latin typeface="Arial"/>
                <a:cs typeface="Arial"/>
              </a:rPr>
              <a:t> </a:t>
            </a:r>
            <a:r>
              <a:rPr sz="800" dirty="0">
                <a:latin typeface="Tahoma"/>
                <a:cs typeface="Tahoma"/>
              </a:rPr>
              <a:t>jiný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užitečný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formulář</a:t>
            </a:r>
            <a:r>
              <a:rPr sz="800" spc="-5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-</a:t>
            </a:r>
            <a:r>
              <a:rPr sz="800" spc="-5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napište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5" dirty="0">
                <a:latin typeface="Tahoma"/>
                <a:cs typeface="Tahoma"/>
              </a:rPr>
              <a:t>mi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35" dirty="0">
                <a:latin typeface="Tahoma"/>
                <a:cs typeface="Tahoma"/>
              </a:rPr>
              <a:t>s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návrhem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:)</a:t>
            </a:r>
            <a:endParaRPr sz="800" dirty="0">
              <a:latin typeface="Tahoma"/>
              <a:cs typeface="Tahoma"/>
            </a:endParaRPr>
          </a:p>
          <a:p>
            <a:pPr marL="12700" marR="5080">
              <a:lnSpc>
                <a:spcPct val="124500"/>
              </a:lnSpc>
              <a:spcBef>
                <a:spcPts val="175"/>
              </a:spcBef>
            </a:pPr>
            <a:r>
              <a:rPr sz="800" spc="-15" dirty="0">
                <a:latin typeface="Tahoma"/>
                <a:cs typeface="Tahoma"/>
              </a:rPr>
              <a:t>pro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formulář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vytvořte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b="1" u="sng" dirty="0">
                <a:solidFill>
                  <a:srgbClr val="FF0000"/>
                </a:solidFill>
                <a:latin typeface="Tahoma"/>
                <a:cs typeface="Tahoma"/>
              </a:rPr>
              <a:t>validaci</a:t>
            </a:r>
            <a:r>
              <a:rPr sz="800" b="1" u="sng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800" b="1" u="sng" spc="-5" dirty="0">
                <a:solidFill>
                  <a:srgbClr val="FF0000"/>
                </a:solidFill>
                <a:latin typeface="Tahoma"/>
                <a:cs typeface="Tahoma"/>
              </a:rPr>
              <a:t>vstupu</a:t>
            </a:r>
            <a:r>
              <a:rPr sz="800" spc="-5" dirty="0">
                <a:latin typeface="Tahoma"/>
                <a:cs typeface="Tahoma"/>
              </a:rPr>
              <a:t>,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uživateli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40" dirty="0">
                <a:latin typeface="Tahoma"/>
                <a:cs typeface="Tahoma"/>
              </a:rPr>
              <a:t>se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zobrazí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5" dirty="0">
                <a:latin typeface="Tahoma"/>
                <a:cs typeface="Tahoma"/>
              </a:rPr>
              <a:t>text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30" dirty="0">
                <a:latin typeface="Tahoma"/>
                <a:cs typeface="Tahoma"/>
              </a:rPr>
              <a:t>ve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stránce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jako </a:t>
            </a:r>
            <a:r>
              <a:rPr sz="800" spc="-23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varování</a:t>
            </a:r>
            <a:endParaRPr sz="800" dirty="0">
              <a:latin typeface="Tahoma"/>
              <a:cs typeface="Tahoma"/>
            </a:endParaRPr>
          </a:p>
          <a:p>
            <a:pPr marL="289560">
              <a:lnSpc>
                <a:spcPts val="955"/>
              </a:lnSpc>
              <a:spcBef>
                <a:spcPts val="100"/>
              </a:spcBef>
            </a:pPr>
            <a:r>
              <a:rPr sz="800" spc="-10" dirty="0">
                <a:latin typeface="Tahoma"/>
                <a:cs typeface="Tahoma"/>
              </a:rPr>
              <a:t>mělo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by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být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možné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zadat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jen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b="1" spc="-35" dirty="0">
                <a:latin typeface="Arial"/>
                <a:cs typeface="Arial"/>
              </a:rPr>
              <a:t>kladné</a:t>
            </a:r>
            <a:r>
              <a:rPr sz="800" b="1" spc="70" dirty="0">
                <a:latin typeface="Arial"/>
                <a:cs typeface="Arial"/>
              </a:rPr>
              <a:t> </a:t>
            </a:r>
            <a:r>
              <a:rPr sz="800" b="1" spc="-35" dirty="0">
                <a:latin typeface="Arial"/>
                <a:cs typeface="Arial"/>
              </a:rPr>
              <a:t>hodnoty</a:t>
            </a:r>
            <a:endParaRPr sz="800" dirty="0">
              <a:latin typeface="Arial"/>
              <a:cs typeface="Arial"/>
            </a:endParaRPr>
          </a:p>
          <a:p>
            <a:pPr marL="289560" marR="687705">
              <a:lnSpc>
                <a:spcPts val="950"/>
              </a:lnSpc>
              <a:spcBef>
                <a:spcPts val="35"/>
              </a:spcBef>
            </a:pPr>
            <a:r>
              <a:rPr sz="800" spc="-10" dirty="0">
                <a:latin typeface="Tahoma"/>
                <a:cs typeface="Tahoma"/>
              </a:rPr>
              <a:t>v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případě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souřadnic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zkontrolovat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možné</a:t>
            </a:r>
            <a:r>
              <a:rPr sz="800" spc="45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rozmezí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dirty="0" err="1">
                <a:latin typeface="Tahoma"/>
                <a:cs typeface="Tahoma"/>
              </a:rPr>
              <a:t>hodnot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lang="sk-SK" sz="800" spc="-235" dirty="0">
                <a:latin typeface="Tahoma"/>
                <a:cs typeface="Tahoma"/>
              </a:rPr>
              <a:t>  </a:t>
            </a:r>
            <a:r>
              <a:rPr lang="sk-SK" sz="800" b="1" dirty="0">
                <a:latin typeface="Tahoma"/>
                <a:cs typeface="Tahoma"/>
              </a:rPr>
              <a:t>zamyslite sa nad ďalšími obmedzeniami ktoré logicky vyplývajú z kontextu vášho formulára</a:t>
            </a:r>
          </a:p>
          <a:p>
            <a:pPr marL="289560" marR="687705">
              <a:lnSpc>
                <a:spcPts val="950"/>
              </a:lnSpc>
              <a:spcBef>
                <a:spcPts val="35"/>
              </a:spcBef>
            </a:pPr>
            <a:r>
              <a:rPr lang="sk-SK" sz="800" dirty="0">
                <a:latin typeface="Tahoma"/>
                <a:cs typeface="Tahoma"/>
              </a:rPr>
              <a:t>PS: nech to vyzerá aspoň trošku k svetu</a:t>
            </a: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sk-SK" sz="800" dirty="0" err="1">
                <a:latin typeface="Tahoma"/>
                <a:cs typeface="Tahoma"/>
              </a:rPr>
              <a:t>uživateli</a:t>
            </a:r>
            <a:r>
              <a:rPr lang="sk-SK" sz="800" spc="30" dirty="0">
                <a:latin typeface="Tahoma"/>
                <a:cs typeface="Tahoma"/>
              </a:rPr>
              <a:t> </a:t>
            </a:r>
            <a:r>
              <a:rPr lang="sk-SK" sz="800" spc="-40" dirty="0" err="1">
                <a:latin typeface="Tahoma"/>
                <a:cs typeface="Tahoma"/>
              </a:rPr>
              <a:t>se</a:t>
            </a:r>
            <a:r>
              <a:rPr lang="sk-SK" sz="800" spc="35" dirty="0">
                <a:latin typeface="Tahoma"/>
                <a:cs typeface="Tahoma"/>
              </a:rPr>
              <a:t> </a:t>
            </a:r>
            <a:r>
              <a:rPr lang="sk-SK" sz="800" spc="-15" dirty="0" err="1">
                <a:latin typeface="Tahoma"/>
                <a:cs typeface="Tahoma"/>
              </a:rPr>
              <a:t>výsledek</a:t>
            </a:r>
            <a:r>
              <a:rPr lang="sk-SK" sz="800" spc="35" dirty="0">
                <a:latin typeface="Tahoma"/>
                <a:cs typeface="Tahoma"/>
              </a:rPr>
              <a:t> </a:t>
            </a:r>
            <a:r>
              <a:rPr lang="sk-SK" sz="800" spc="-10" dirty="0" err="1">
                <a:latin typeface="Tahoma"/>
                <a:cs typeface="Tahoma"/>
              </a:rPr>
              <a:t>objeví</a:t>
            </a:r>
            <a:r>
              <a:rPr lang="sk-SK" sz="800" spc="30" dirty="0">
                <a:latin typeface="Tahoma"/>
                <a:cs typeface="Tahoma"/>
              </a:rPr>
              <a:t> </a:t>
            </a:r>
            <a:r>
              <a:rPr lang="sk-SK" sz="800" spc="-10" dirty="0" err="1">
                <a:latin typeface="Tahoma"/>
                <a:cs typeface="Tahoma"/>
              </a:rPr>
              <a:t>jako</a:t>
            </a:r>
            <a:r>
              <a:rPr lang="sk-SK" sz="800" spc="35" dirty="0">
                <a:latin typeface="Tahoma"/>
                <a:cs typeface="Tahoma"/>
              </a:rPr>
              <a:t> </a:t>
            </a:r>
            <a:r>
              <a:rPr lang="sk-SK" sz="800" spc="5" dirty="0">
                <a:latin typeface="Tahoma"/>
                <a:cs typeface="Tahoma"/>
              </a:rPr>
              <a:t>text</a:t>
            </a:r>
            <a:r>
              <a:rPr lang="sk-SK" sz="800" spc="35" dirty="0">
                <a:latin typeface="Tahoma"/>
                <a:cs typeface="Tahoma"/>
              </a:rPr>
              <a:t> </a:t>
            </a:r>
            <a:r>
              <a:rPr lang="sk-SK" sz="800" spc="-30" dirty="0" err="1">
                <a:latin typeface="Tahoma"/>
                <a:cs typeface="Tahoma"/>
              </a:rPr>
              <a:t>ve</a:t>
            </a:r>
            <a:r>
              <a:rPr lang="sk-SK" sz="800" spc="35" dirty="0">
                <a:latin typeface="Tahoma"/>
                <a:cs typeface="Tahoma"/>
              </a:rPr>
              <a:t> </a:t>
            </a:r>
            <a:r>
              <a:rPr lang="sk-SK" sz="800" spc="-10" dirty="0" err="1">
                <a:latin typeface="Tahoma"/>
                <a:cs typeface="Tahoma"/>
              </a:rPr>
              <a:t>stránce</a:t>
            </a:r>
            <a:r>
              <a:rPr lang="sk-SK" sz="800" spc="30" dirty="0">
                <a:latin typeface="Tahoma"/>
                <a:cs typeface="Tahoma"/>
              </a:rPr>
              <a:t> </a:t>
            </a:r>
            <a:r>
              <a:rPr lang="sk-SK" sz="800" spc="-10" dirty="0">
                <a:latin typeface="Tahoma"/>
                <a:cs typeface="Tahoma"/>
              </a:rPr>
              <a:t>(</a:t>
            </a:r>
            <a:r>
              <a:rPr lang="sk-SK" sz="800" spc="-10" dirty="0" err="1">
                <a:latin typeface="Tahoma"/>
                <a:cs typeface="Tahoma"/>
              </a:rPr>
              <a:t>např</a:t>
            </a:r>
            <a:r>
              <a:rPr lang="sk-SK" sz="800" spc="-10" dirty="0">
                <a:latin typeface="Tahoma"/>
                <a:cs typeface="Tahoma"/>
              </a:rPr>
              <a:t>.</a:t>
            </a:r>
            <a:r>
              <a:rPr lang="sk-SK" sz="800" spc="130" dirty="0">
                <a:latin typeface="Tahoma"/>
                <a:cs typeface="Tahoma"/>
              </a:rPr>
              <a:t> </a:t>
            </a:r>
            <a:r>
              <a:rPr lang="sk-SK" sz="800" spc="-15" dirty="0">
                <a:latin typeface="Tahoma"/>
                <a:cs typeface="Tahoma"/>
              </a:rPr>
              <a:t>element</a:t>
            </a:r>
            <a:r>
              <a:rPr lang="sk-SK" sz="800" spc="35" dirty="0">
                <a:latin typeface="Tahoma"/>
                <a:cs typeface="Tahoma"/>
              </a:rPr>
              <a:t> </a:t>
            </a:r>
            <a:r>
              <a:rPr lang="sk-SK" sz="800" spc="10" dirty="0">
                <a:latin typeface="SimSun"/>
                <a:cs typeface="SimSun"/>
              </a:rPr>
              <a:t>&lt;</a:t>
            </a:r>
            <a:r>
              <a:rPr lang="sk-SK" sz="800" b="1" spc="10" dirty="0">
                <a:solidFill>
                  <a:srgbClr val="007F00"/>
                </a:solidFill>
                <a:latin typeface="Times New Roman"/>
                <a:cs typeface="Times New Roman"/>
              </a:rPr>
              <a:t>p</a:t>
            </a:r>
            <a:r>
              <a:rPr lang="sk-SK" sz="800" spc="10" dirty="0">
                <a:latin typeface="SimSun"/>
                <a:cs typeface="SimSun"/>
              </a:rPr>
              <a:t>&gt;</a:t>
            </a:r>
            <a:r>
              <a:rPr lang="sk-SK" sz="800" spc="10" dirty="0">
                <a:latin typeface="Tahoma"/>
                <a:cs typeface="Tahoma"/>
              </a:rPr>
              <a:t>)</a:t>
            </a:r>
            <a:endParaRPr lang="sk-SK" sz="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5" dirty="0" err="1">
                <a:latin typeface="Tahoma"/>
                <a:cs typeface="Tahoma"/>
              </a:rPr>
              <a:t>odevzdat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do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lang="sk-SK" sz="800" spc="-15" dirty="0">
                <a:latin typeface="Tahoma"/>
                <a:cs typeface="Tahoma"/>
              </a:rPr>
              <a:t>19</a:t>
            </a:r>
            <a:r>
              <a:rPr sz="800" spc="-15" dirty="0">
                <a:latin typeface="Tahoma"/>
                <a:cs typeface="Tahoma"/>
              </a:rPr>
              <a:t>.</a:t>
            </a:r>
            <a:r>
              <a:rPr sz="800" spc="-55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11.</a:t>
            </a:r>
            <a:r>
              <a:rPr sz="800" spc="125" dirty="0">
                <a:latin typeface="Tahoma"/>
                <a:cs typeface="Tahoma"/>
              </a:rPr>
              <a:t> </a:t>
            </a:r>
            <a:r>
              <a:rPr sz="800" b="1" spc="-40" dirty="0" err="1">
                <a:latin typeface="Arial"/>
                <a:cs typeface="Arial"/>
              </a:rPr>
              <a:t>bodované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dirty="0">
                <a:latin typeface="Tahoma"/>
                <a:cs typeface="Tahoma"/>
              </a:rPr>
              <a:t>(max</a:t>
            </a:r>
            <a:r>
              <a:rPr sz="800" spc="15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20</a:t>
            </a:r>
            <a:r>
              <a:rPr sz="800" spc="1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b.)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495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896785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044384"/>
            <a:ext cx="52527" cy="5252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284782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525180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645386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1932960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0886" y="2240674"/>
            <a:ext cx="52527" cy="5252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0887" y="2360880"/>
            <a:ext cx="52527" cy="52527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514245"/>
            <a:ext cx="52527" cy="52527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889942"/>
            <a:ext cx="65201" cy="65201"/>
          </a:xfrm>
          <a:prstGeom prst="rect">
            <a:avLst/>
          </a:prstGeom>
        </p:spPr>
      </p:pic>
      <p:sp>
        <p:nvSpPr>
          <p:cNvPr id="2" name="object 3">
            <a:extLst>
              <a:ext uri="{FF2B5EF4-FFF2-40B4-BE49-F238E27FC236}">
                <a16:creationId xmlns:a16="http://schemas.microsoft.com/office/drawing/2014/main" id="{F901DF69-3358-BEF2-C621-C7A527B29426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15">
            <a:extLst>
              <a:ext uri="{FF2B5EF4-FFF2-40B4-BE49-F238E27FC236}">
                <a16:creationId xmlns:a16="http://schemas.microsoft.com/office/drawing/2014/main" id="{A72E3FB0-13BD-0070-7509-3374988C802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0886" y="2747232"/>
            <a:ext cx="52527" cy="5252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ál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710" y="1183070"/>
            <a:ext cx="4089540" cy="178933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50" spc="-100" dirty="0">
                <a:latin typeface="Tahoma"/>
                <a:cs typeface="Tahoma"/>
              </a:rPr>
              <a:t>Přečtěte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05" dirty="0">
                <a:latin typeface="Tahoma"/>
                <a:cs typeface="Tahoma"/>
              </a:rPr>
              <a:t>si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85" dirty="0">
                <a:latin typeface="Tahoma"/>
                <a:cs typeface="Tahoma"/>
              </a:rPr>
              <a:t>víc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70" dirty="0">
                <a:latin typeface="Tahoma"/>
                <a:cs typeface="Tahoma"/>
              </a:rPr>
              <a:t>a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14" dirty="0">
                <a:latin typeface="Tahoma"/>
                <a:cs typeface="Tahoma"/>
              </a:rPr>
              <a:t>procvičujte</a:t>
            </a:r>
            <a:endParaRPr sz="2450" dirty="0">
              <a:latin typeface="Tahoma"/>
              <a:cs typeface="Tahoma"/>
            </a:endParaRPr>
          </a:p>
          <a:p>
            <a:pPr marL="59055">
              <a:lnSpc>
                <a:spcPct val="100000"/>
              </a:lnSpc>
              <a:spcBef>
                <a:spcPts val="6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3"/>
              </a:rPr>
              <a:t>https://javascript.info/</a:t>
            </a:r>
            <a:endParaRPr sz="1100" dirty="0">
              <a:latin typeface="SimSun"/>
              <a:cs typeface="SimSun"/>
            </a:endParaRPr>
          </a:p>
          <a:p>
            <a:pPr marL="59055">
              <a:lnSpc>
                <a:spcPct val="100000"/>
              </a:lnSpc>
              <a:spcBef>
                <a:spcPts val="330"/>
              </a:spcBef>
            </a:pPr>
            <a:r>
              <a:rPr sz="1100" spc="-45" dirty="0">
                <a:latin typeface="Tahoma"/>
                <a:cs typeface="Tahoma"/>
              </a:rPr>
              <a:t>e-booky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zdarma</a:t>
            </a:r>
            <a:endParaRPr sz="1100" dirty="0">
              <a:latin typeface="Arial"/>
              <a:cs typeface="Arial"/>
            </a:endParaRPr>
          </a:p>
          <a:p>
            <a:pPr marL="59055">
              <a:lnSpc>
                <a:spcPct val="100000"/>
              </a:lnSpc>
              <a:spcBef>
                <a:spcPts val="35"/>
              </a:spcBef>
            </a:pPr>
            <a:r>
              <a:rPr sz="1100" spc="25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https://github.com/getify/You-Dont-Know-JS</a:t>
            </a:r>
            <a:endParaRPr sz="1100" dirty="0">
              <a:latin typeface="SimSun"/>
              <a:cs typeface="SimSun"/>
            </a:endParaRPr>
          </a:p>
          <a:p>
            <a:pPr marL="59055" marR="1421130">
              <a:lnSpc>
                <a:spcPct val="125299"/>
              </a:lnSpc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https://medium.com/ </a:t>
            </a:r>
            <a:r>
              <a:rPr sz="1100" spc="2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https://bost.ocks.org/mike/</a:t>
            </a:r>
            <a:endParaRPr lang="sk-SK" sz="1100" spc="20" dirty="0">
              <a:solidFill>
                <a:srgbClr val="00008A"/>
              </a:solidFill>
              <a:latin typeface="SimSun"/>
              <a:cs typeface="SimSun"/>
            </a:endParaRPr>
          </a:p>
          <a:p>
            <a:pPr marL="59055" marR="1421130">
              <a:lnSpc>
                <a:spcPct val="125299"/>
              </a:lnSpc>
            </a:pPr>
            <a:r>
              <a:rPr lang="sk-SK" sz="1100" dirty="0">
                <a:latin typeface="SimSun"/>
                <a:cs typeface="SimSun"/>
              </a:rPr>
              <a:t>https://htmldom.dev/loop-over-a-nodelist/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1672247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1882279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2264384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2615" y="2474417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36"/>
            <a:ext cx="4607940" cy="5060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65707" y="919300"/>
            <a:ext cx="1677035" cy="118795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450" spc="-70" dirty="0">
                <a:latin typeface="Tahoma"/>
                <a:cs typeface="Tahoma"/>
              </a:rPr>
              <a:t>Ptejte</a:t>
            </a:r>
            <a:r>
              <a:rPr sz="2450" spc="-25" dirty="0">
                <a:latin typeface="Tahoma"/>
                <a:cs typeface="Tahoma"/>
              </a:rPr>
              <a:t> </a:t>
            </a:r>
            <a:r>
              <a:rPr sz="2450" spc="-229" dirty="0">
                <a:latin typeface="Tahoma"/>
                <a:cs typeface="Tahoma"/>
              </a:rPr>
              <a:t>se</a:t>
            </a:r>
            <a:endParaRPr sz="2450" dirty="0">
              <a:latin typeface="Tahoma"/>
              <a:cs typeface="Tahoma"/>
            </a:endParaRPr>
          </a:p>
          <a:p>
            <a:pPr marL="605790" marR="596900" indent="-1270" algn="just">
              <a:lnSpc>
                <a:spcPct val="102600"/>
              </a:lnSpc>
              <a:spcBef>
                <a:spcPts val="825"/>
              </a:spcBef>
            </a:pPr>
            <a:r>
              <a:rPr sz="1100" spc="-30" dirty="0">
                <a:latin typeface="Tahoma"/>
                <a:cs typeface="Tahoma"/>
              </a:rPr>
              <a:t>kdy</a:t>
            </a:r>
            <a:r>
              <a:rPr sz="1100" spc="-65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45" dirty="0">
                <a:latin typeface="Tahoma"/>
                <a:cs typeface="Tahoma"/>
              </a:rPr>
              <a:t>kde</a:t>
            </a:r>
            <a:r>
              <a:rPr sz="1100" spc="-80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30" dirty="0">
                <a:latin typeface="Tahoma"/>
                <a:cs typeface="Tahoma"/>
              </a:rPr>
              <a:t>jakkoliv</a:t>
            </a:r>
            <a:endParaRPr sz="11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b="1" spc="-80" dirty="0">
                <a:latin typeface="Arial"/>
                <a:cs typeface="Arial"/>
              </a:rPr>
              <a:t>co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 err="1">
                <a:latin typeface="Arial"/>
                <a:cs typeface="Arial"/>
              </a:rPr>
              <a:t>nejdřív</a:t>
            </a:r>
            <a:r>
              <a:rPr sz="1100" b="1" spc="-125" dirty="0">
                <a:latin typeface="Arial"/>
                <a:cs typeface="Arial"/>
              </a:rPr>
              <a:t> </a:t>
            </a:r>
            <a:r>
              <a:rPr sz="1100" b="1" spc="-265" dirty="0">
                <a:latin typeface="Arial"/>
                <a:cs typeface="Arial"/>
              </a:rPr>
              <a:t>…</a:t>
            </a:r>
            <a:endParaRPr sz="11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105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DOM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6870" y="978475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8650" y="851181"/>
            <a:ext cx="3636645" cy="1748876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30" dirty="0">
                <a:latin typeface="Tahoma"/>
                <a:cs typeface="Tahoma"/>
              </a:rPr>
              <a:t>Document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Object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Model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35" dirty="0">
                <a:latin typeface="Tahoma"/>
                <a:cs typeface="Tahoma"/>
              </a:rPr>
              <a:t>rozhraní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pro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práci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s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70" dirty="0">
                <a:latin typeface="Tahoma"/>
                <a:cs typeface="Tahoma"/>
              </a:rPr>
              <a:t>HTML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dokumenty</a:t>
            </a:r>
            <a:endParaRPr sz="1100" dirty="0">
              <a:latin typeface="Tahoma"/>
              <a:cs typeface="Tahoma"/>
            </a:endParaRPr>
          </a:p>
          <a:p>
            <a:pPr marL="12700" marR="697865">
              <a:lnSpc>
                <a:spcPct val="102600"/>
              </a:lnSpc>
              <a:spcBef>
                <a:spcPts val="295"/>
              </a:spcBef>
            </a:pPr>
            <a:r>
              <a:rPr sz="1100" spc="-35" dirty="0">
                <a:latin typeface="Tahoma"/>
                <a:cs typeface="Tahoma"/>
              </a:rPr>
              <a:t>prostřednictvím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55" dirty="0">
                <a:latin typeface="Tahoma"/>
                <a:cs typeface="Tahoma"/>
              </a:rPr>
              <a:t>DOM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můžeme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20" dirty="0">
                <a:latin typeface="Tahoma"/>
                <a:cs typeface="Tahoma"/>
              </a:rPr>
              <a:t>číst</a:t>
            </a:r>
            <a:r>
              <a:rPr sz="1100" b="1" spc="20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Tahoma"/>
                <a:cs typeface="Tahoma"/>
              </a:rPr>
              <a:t>konkrétní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Tahoma"/>
                <a:cs typeface="Tahoma"/>
              </a:rPr>
              <a:t>části </a:t>
            </a:r>
            <a:r>
              <a:rPr sz="1100" b="1" spc="-325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Tahoma"/>
                <a:cs typeface="Tahoma"/>
              </a:rPr>
              <a:t>dokumentu,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Tahoma"/>
                <a:cs typeface="Tahoma"/>
              </a:rPr>
              <a:t>měnit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Tahoma"/>
                <a:cs typeface="Tahoma"/>
              </a:rPr>
              <a:t>jeho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30" dirty="0">
                <a:latin typeface="Tahoma"/>
                <a:cs typeface="Tahoma"/>
              </a:rPr>
              <a:t>strukturu,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30" dirty="0">
                <a:latin typeface="Tahoma"/>
                <a:cs typeface="Tahoma"/>
              </a:rPr>
              <a:t>styl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Tahoma"/>
                <a:cs typeface="Tahoma"/>
              </a:rPr>
              <a:t>a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Tahoma"/>
                <a:cs typeface="Tahoma"/>
              </a:rPr>
              <a:t>obsah</a:t>
            </a:r>
            <a:endParaRPr sz="1100" b="1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45" dirty="0">
                <a:latin typeface="Tahoma"/>
                <a:cs typeface="Tahoma"/>
              </a:rPr>
              <a:t>implementace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55" dirty="0">
                <a:latin typeface="Tahoma"/>
                <a:cs typeface="Tahoma"/>
              </a:rPr>
              <a:t>DOM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prohlížečích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je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založena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standardech,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ale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mezi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prohlížeči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45" dirty="0" err="1">
                <a:latin typeface="Arial"/>
                <a:cs typeface="Arial"/>
              </a:rPr>
              <a:t>může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20" dirty="0" err="1">
                <a:latin typeface="Arial"/>
                <a:cs typeface="Arial"/>
              </a:rPr>
              <a:t>měnit</a:t>
            </a:r>
            <a:endParaRPr sz="1100" dirty="0">
              <a:latin typeface="Arial"/>
              <a:cs typeface="Arial"/>
            </a:endParaRPr>
          </a:p>
          <a:p>
            <a:pPr marL="12700" marR="197485">
              <a:lnSpc>
                <a:spcPct val="102699"/>
              </a:lnSpc>
              <a:spcBef>
                <a:spcPts val="300"/>
              </a:spcBef>
            </a:pPr>
            <a:r>
              <a:rPr sz="1100" b="1" spc="-15" dirty="0">
                <a:latin typeface="Arial"/>
                <a:cs typeface="Arial"/>
              </a:rPr>
              <a:t>Přečtěte</a:t>
            </a:r>
            <a:r>
              <a:rPr sz="1100" b="1" spc="130" dirty="0">
                <a:latin typeface="Arial"/>
                <a:cs typeface="Arial"/>
              </a:rPr>
              <a:t> </a:t>
            </a:r>
            <a:r>
              <a:rPr sz="1100" b="1" spc="-75" dirty="0">
                <a:latin typeface="Arial"/>
                <a:cs typeface="Arial"/>
              </a:rPr>
              <a:t>si: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https://developer.mozilla.org/en-US/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docs/Web/API/Document_Object_Model/Introduction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6870" y="1188508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6870" y="1398540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6870" y="1780645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6870" y="2162750"/>
            <a:ext cx="65201" cy="65201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61AF921A-A792-F42D-3CFA-F7AA34AB7D94}"/>
              </a:ext>
            </a:extLst>
          </p:cNvPr>
          <p:cNvSpPr txBox="1"/>
          <p:nvPr/>
        </p:nvSpPr>
        <p:spPr>
          <a:xfrm>
            <a:off x="572071" y="2727662"/>
            <a:ext cx="3725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100" dirty="0" err="1"/>
              <a:t>document.getElementById</a:t>
            </a:r>
            <a:r>
              <a:rPr lang="sk-SK" sz="1100" dirty="0"/>
              <a:t>(‘id‘).</a:t>
            </a:r>
            <a:r>
              <a:rPr lang="sk-SK" sz="1100" dirty="0" err="1"/>
              <a:t>style.backgroundColor</a:t>
            </a:r>
            <a:r>
              <a:rPr lang="sk-SK" sz="1100" dirty="0"/>
              <a:t> = ‘</a:t>
            </a:r>
            <a:r>
              <a:rPr lang="sk-SK" sz="1100" dirty="0" err="1"/>
              <a:t>red</a:t>
            </a:r>
            <a:r>
              <a:rPr lang="sk-SK" sz="1100" dirty="0"/>
              <a:t>‘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ál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 dirty="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5254" y="1273175"/>
            <a:ext cx="3453129" cy="97244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lang="sk-SK" sz="2450" spc="-100" dirty="0">
                <a:latin typeface="Tahoma"/>
                <a:cs typeface="Tahoma"/>
              </a:rPr>
              <a:t>Ukážky manipulácie dom elementov</a:t>
            </a:r>
            <a:endParaRPr sz="2450" dirty="0">
              <a:latin typeface="Tahoma"/>
              <a:cs typeface="Tahoma"/>
            </a:endParaRPr>
          </a:p>
          <a:p>
            <a:pPr marL="59055" marR="1421130">
              <a:lnSpc>
                <a:spcPct val="125299"/>
              </a:lnSpc>
            </a:pPr>
            <a:endParaRPr sz="1100" dirty="0">
              <a:latin typeface="SimSun"/>
              <a:cs typeface="SimSu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0159" y="2354489"/>
            <a:ext cx="65201" cy="65201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CE6EB926-86B1-465B-AB8A-B3CABF3D28D6}"/>
              </a:ext>
            </a:extLst>
          </p:cNvPr>
          <p:cNvSpPr txBox="1"/>
          <p:nvPr/>
        </p:nvSpPr>
        <p:spPr>
          <a:xfrm>
            <a:off x="787606" y="2169823"/>
            <a:ext cx="3897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hlinkClick r:id="rId4"/>
              </a:rPr>
              <a:t>https://phuoc.ng/collection/html-dom/</a:t>
            </a:r>
            <a:endParaRPr lang="sk-SK" dirty="0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C8D9C29F-6205-C12E-8822-DF37C6FBE64D}"/>
              </a:ext>
            </a:extLst>
          </p:cNvPr>
          <p:cNvSpPr txBox="1"/>
          <p:nvPr/>
        </p:nvSpPr>
        <p:spPr>
          <a:xfrm>
            <a:off x="552450" y="23399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k-SK" dirty="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473803B3-0535-C178-2F59-26C006BE91AC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1471076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>
            <a:extLst>
              <a:ext uri="{FF2B5EF4-FFF2-40B4-BE49-F238E27FC236}">
                <a16:creationId xmlns:a16="http://schemas.microsoft.com/office/drawing/2014/main" id="{B2E513ED-3DA1-3F95-BC69-01C0966C3949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61700E03-031A-2B8A-266D-AF8A2811E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2775"/>
            <a:ext cx="4610100" cy="945968"/>
          </a:xfrm>
          <a:prstGeom prst="rect">
            <a:avLst/>
          </a:prstGeom>
        </p:spPr>
      </p:pic>
      <p:pic>
        <p:nvPicPr>
          <p:cNvPr id="12" name="Obrázok 11">
            <a:extLst>
              <a:ext uri="{FF2B5EF4-FFF2-40B4-BE49-F238E27FC236}">
                <a16:creationId xmlns:a16="http://schemas.microsoft.com/office/drawing/2014/main" id="{46BB1052-043A-C87F-6128-63288D5797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15975"/>
            <a:ext cx="4610100" cy="79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72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>
            <a:extLst>
              <a:ext uri="{FF2B5EF4-FFF2-40B4-BE49-F238E27FC236}">
                <a16:creationId xmlns:a16="http://schemas.microsoft.com/office/drawing/2014/main" id="{4250ADE9-2578-EDD7-D627-1C22533E0134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3B64FE49-D337-3C8C-D4EA-7DE06D282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90" y="358775"/>
            <a:ext cx="4610100" cy="303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4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89E383E3-A3CE-C772-351A-C0599765AB33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445CE984-03A5-48AC-D48B-ACFDA2107916}"/>
              </a:ext>
            </a:extLst>
          </p:cNvPr>
          <p:cNvSpPr txBox="1"/>
          <p:nvPr/>
        </p:nvSpPr>
        <p:spPr>
          <a:xfrm>
            <a:off x="95250" y="101153"/>
            <a:ext cx="1312152" cy="2943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sk-SK" spc="85" dirty="0">
                <a:solidFill>
                  <a:srgbClr val="FFFFFF"/>
                </a:solidFill>
                <a:latin typeface="Georgia"/>
                <a:cs typeface="Georgia"/>
              </a:rPr>
              <a:t>Alternatíva</a:t>
            </a:r>
            <a:endParaRPr dirty="0">
              <a:latin typeface="Georgia"/>
              <a:cs typeface="Georgia"/>
            </a:endParaRP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D4F8134C-A21A-20B6-FD2A-E2F7D71F7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1" y="2849911"/>
            <a:ext cx="4610100" cy="426592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15" name="Obrázok 14">
            <a:extLst>
              <a:ext uri="{FF2B5EF4-FFF2-40B4-BE49-F238E27FC236}">
                <a16:creationId xmlns:a16="http://schemas.microsoft.com/office/drawing/2014/main" id="{0108FAE7-1454-5F27-8D2D-B869B734A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1" y="472490"/>
            <a:ext cx="4610100" cy="211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70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cap="small" spc="125" dirty="0">
                <a:solidFill>
                  <a:srgbClr val="FFFFFF"/>
                </a:solidFill>
                <a:latin typeface="Georgia"/>
                <a:cs typeface="Georgia"/>
              </a:rPr>
              <a:t>venty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647291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857324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239429"/>
            <a:ext cx="65201" cy="65201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47294" y="1181670"/>
            <a:ext cx="3846829" cy="15106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843280">
              <a:lnSpc>
                <a:spcPct val="102600"/>
              </a:lnSpc>
              <a:spcBef>
                <a:spcPts val="5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https://www.smashingmagazine.com/2013/11/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5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an-introduction-to-dom-events/</a:t>
            </a:r>
            <a:endParaRPr sz="1100">
              <a:latin typeface="SimSun"/>
              <a:cs typeface="SimSun"/>
            </a:endParaRPr>
          </a:p>
          <a:p>
            <a:pPr marL="289560" algn="just">
              <a:lnSpc>
                <a:spcPct val="100000"/>
              </a:lnSpc>
              <a:spcBef>
                <a:spcPts val="335"/>
              </a:spcBef>
            </a:pPr>
            <a:r>
              <a:rPr sz="1100" b="1" spc="-50" dirty="0">
                <a:latin typeface="Arial"/>
                <a:cs typeface="Arial"/>
              </a:rPr>
              <a:t>oznámení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spc="-55" dirty="0">
                <a:latin typeface="Tahoma"/>
                <a:cs typeface="Tahoma"/>
              </a:rPr>
              <a:t>že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ve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stránce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něco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stalo</a:t>
            </a:r>
            <a:endParaRPr sz="1100">
              <a:latin typeface="Tahoma"/>
              <a:cs typeface="Tahoma"/>
            </a:endParaRPr>
          </a:p>
          <a:p>
            <a:pPr marL="289560" marR="5080" algn="just">
              <a:lnSpc>
                <a:spcPct val="102699"/>
              </a:lnSpc>
              <a:spcBef>
                <a:spcPts val="295"/>
              </a:spcBef>
            </a:pPr>
            <a:r>
              <a:rPr sz="1100" spc="-50" dirty="0">
                <a:latin typeface="Tahoma"/>
                <a:cs typeface="Tahoma"/>
              </a:rPr>
              <a:t>např. </a:t>
            </a:r>
            <a:r>
              <a:rPr sz="1100" spc="-10" dirty="0">
                <a:latin typeface="Tahoma"/>
                <a:cs typeface="Tahoma"/>
              </a:rPr>
              <a:t>kliknutí </a:t>
            </a:r>
            <a:r>
              <a:rPr sz="1100" spc="-55" dirty="0">
                <a:latin typeface="Tahoma"/>
                <a:cs typeface="Tahoma"/>
              </a:rPr>
              <a:t>na </a:t>
            </a:r>
            <a:r>
              <a:rPr sz="1100" spc="-15" dirty="0">
                <a:latin typeface="Tahoma"/>
                <a:cs typeface="Tahoma"/>
              </a:rPr>
              <a:t>tlačítko, </a:t>
            </a:r>
            <a:r>
              <a:rPr sz="1100" spc="-45" dirty="0">
                <a:latin typeface="Tahoma"/>
                <a:cs typeface="Tahoma"/>
              </a:rPr>
              <a:t>pohyb </a:t>
            </a:r>
            <a:r>
              <a:rPr sz="1100" spc="-40" dirty="0">
                <a:latin typeface="Tahoma"/>
                <a:cs typeface="Tahoma"/>
              </a:rPr>
              <a:t>myši, </a:t>
            </a:r>
            <a:r>
              <a:rPr sz="1100" spc="-50" dirty="0">
                <a:latin typeface="Tahoma"/>
                <a:cs typeface="Tahoma"/>
              </a:rPr>
              <a:t>posuv </a:t>
            </a:r>
            <a:r>
              <a:rPr sz="1100" spc="-55" dirty="0">
                <a:latin typeface="Tahoma"/>
                <a:cs typeface="Tahoma"/>
              </a:rPr>
              <a:t>obsahu </a:t>
            </a:r>
            <a:r>
              <a:rPr sz="1100" spc="-45" dirty="0">
                <a:latin typeface="Tahoma"/>
                <a:cs typeface="Tahoma"/>
              </a:rPr>
              <a:t>stránky, 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odeslání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formuláře,</a:t>
            </a:r>
            <a:r>
              <a:rPr sz="1100" spc="-165" dirty="0">
                <a:latin typeface="Tahoma"/>
                <a:cs typeface="Tahoma"/>
              </a:rPr>
              <a:t> </a:t>
            </a:r>
            <a:r>
              <a:rPr sz="1100" spc="-220" dirty="0">
                <a:latin typeface="Tahoma"/>
                <a:cs typeface="Tahoma"/>
              </a:rPr>
              <a:t>…</a:t>
            </a:r>
            <a:endParaRPr sz="1100">
              <a:latin typeface="Tahoma"/>
              <a:cs typeface="Tahoma"/>
            </a:endParaRPr>
          </a:p>
          <a:p>
            <a:pPr marL="289560" marR="187325" algn="just">
              <a:lnSpc>
                <a:spcPct val="102600"/>
              </a:lnSpc>
              <a:spcBef>
                <a:spcPts val="300"/>
              </a:spcBef>
            </a:pPr>
            <a:r>
              <a:rPr sz="1100" b="1" spc="-40" dirty="0">
                <a:latin typeface="Arial"/>
                <a:cs typeface="Arial"/>
              </a:rPr>
              <a:t>eventům </a:t>
            </a:r>
            <a:r>
              <a:rPr sz="1100" spc="-65" dirty="0">
                <a:latin typeface="Tahoma"/>
                <a:cs typeface="Tahoma"/>
              </a:rPr>
              <a:t>můžeme </a:t>
            </a:r>
            <a:r>
              <a:rPr sz="1100" spc="-45" dirty="0">
                <a:latin typeface="Tahoma"/>
                <a:cs typeface="Tahoma"/>
              </a:rPr>
              <a:t>v kódu </a:t>
            </a:r>
            <a:r>
              <a:rPr sz="1100" b="1" spc="-55" dirty="0">
                <a:latin typeface="Arial"/>
                <a:cs typeface="Arial"/>
              </a:rPr>
              <a:t>naslouchat </a:t>
            </a:r>
            <a:r>
              <a:rPr sz="1100" spc="-55" dirty="0">
                <a:latin typeface="Tahoma"/>
                <a:cs typeface="Tahoma"/>
              </a:rPr>
              <a:t>a na </a:t>
            </a:r>
            <a:r>
              <a:rPr sz="1100" spc="-35" dirty="0">
                <a:latin typeface="Tahoma"/>
                <a:cs typeface="Tahoma"/>
              </a:rPr>
              <a:t>jejich </a:t>
            </a:r>
            <a:r>
              <a:rPr sz="1100" spc="-40" dirty="0">
                <a:latin typeface="Tahoma"/>
                <a:cs typeface="Tahoma"/>
              </a:rPr>
              <a:t>základě 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provádět </a:t>
            </a:r>
            <a:r>
              <a:rPr sz="1100" spc="-35" dirty="0">
                <a:latin typeface="Tahoma"/>
                <a:cs typeface="Tahoma"/>
              </a:rPr>
              <a:t>další </a:t>
            </a:r>
            <a:r>
              <a:rPr sz="1100" spc="-55" dirty="0">
                <a:latin typeface="Tahoma"/>
                <a:cs typeface="Tahoma"/>
              </a:rPr>
              <a:t>akce </a:t>
            </a:r>
            <a:r>
              <a:rPr sz="1100" spc="-30" dirty="0">
                <a:latin typeface="Tahoma"/>
                <a:cs typeface="Tahoma"/>
              </a:rPr>
              <a:t>(kontrolovat </a:t>
            </a:r>
            <a:r>
              <a:rPr sz="1100" spc="-55" dirty="0">
                <a:latin typeface="Tahoma"/>
                <a:cs typeface="Tahoma"/>
              </a:rPr>
              <a:t>obsah </a:t>
            </a:r>
            <a:r>
              <a:rPr sz="1100" spc="-50" dirty="0">
                <a:latin typeface="Tahoma"/>
                <a:cs typeface="Tahoma"/>
              </a:rPr>
              <a:t>formuláře, </a:t>
            </a:r>
            <a:r>
              <a:rPr sz="1100" spc="-25" dirty="0">
                <a:latin typeface="Tahoma"/>
                <a:cs typeface="Tahoma"/>
              </a:rPr>
              <a:t>zobrazit 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další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obsah,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odstraňovat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obsah,</a:t>
            </a:r>
            <a:r>
              <a:rPr sz="1100" spc="-165" dirty="0">
                <a:latin typeface="Tahoma"/>
                <a:cs typeface="Tahoma"/>
              </a:rPr>
              <a:t> </a:t>
            </a:r>
            <a:r>
              <a:rPr sz="1100" spc="-110" dirty="0">
                <a:latin typeface="Tahoma"/>
                <a:cs typeface="Tahoma"/>
              </a:rPr>
              <a:t>…)</a:t>
            </a:r>
            <a:endParaRPr sz="11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36"/>
            <a:ext cx="4607940" cy="50609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9D5820C7-9C49-1D1F-EEE2-D4AC020B7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1707" y="703780"/>
            <a:ext cx="4610100" cy="1038036"/>
          </a:xfrm>
          <a:prstGeom prst="rect">
            <a:avLst/>
          </a:prstGeo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24335751-BE6B-02C1-9F64-7A69A65807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707" y="1718934"/>
            <a:ext cx="4610100" cy="8074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3543" y="2623249"/>
            <a:ext cx="4514850" cy="735330"/>
          </a:xfrm>
          <a:prstGeom prst="rect">
            <a:avLst/>
          </a:prstGeom>
          <a:solidFill>
            <a:srgbClr val="F2F2F2"/>
          </a:solidFill>
          <a:ln w="28575">
            <a:solidFill>
              <a:srgbClr val="FF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586105" marR="181610" lvl="1">
              <a:lnSpc>
                <a:spcPct val="102600"/>
              </a:lnSpc>
              <a:spcBef>
                <a:spcPts val="375"/>
              </a:spcBef>
            </a:pPr>
            <a:r>
              <a:rPr sz="1100" b="1" spc="8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1100" b="1" spc="8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SimSun"/>
                <a:cs typeface="SimSun"/>
              </a:rPr>
              <a:t>FORM 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= </a:t>
            </a:r>
            <a:r>
              <a:rPr sz="1100" spc="20" dirty="0">
                <a:solidFill>
                  <a:srgbClr val="007F00"/>
                </a:solidFill>
                <a:latin typeface="SimSun"/>
                <a:cs typeface="SimSun"/>
              </a:rPr>
              <a:t>document</a:t>
            </a:r>
            <a:r>
              <a:rPr sz="1100" spc="20" dirty="0">
                <a:latin typeface="SimSun"/>
                <a:cs typeface="SimSun"/>
              </a:rPr>
              <a:t>.getElementById(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"login"</a:t>
            </a:r>
            <a:r>
              <a:rPr sz="1100" spc="20" dirty="0">
                <a:latin typeface="SimSun"/>
                <a:cs typeface="SimSun"/>
              </a:rPr>
              <a:t>); </a:t>
            </a:r>
            <a:r>
              <a:rPr sz="1100" spc="2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FORM.addEventListener(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"submit"</a:t>
            </a:r>
            <a:r>
              <a:rPr sz="1100" spc="20" dirty="0">
                <a:latin typeface="SimSun"/>
                <a:cs typeface="SimSun"/>
              </a:rPr>
              <a:t>,</a:t>
            </a:r>
            <a:r>
              <a:rPr sz="1100" spc="15" dirty="0">
                <a:latin typeface="SimSun"/>
                <a:cs typeface="SimSun"/>
              </a:rPr>
              <a:t> </a:t>
            </a:r>
            <a:r>
              <a:rPr sz="1100" b="1" spc="55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1100" spc="55" dirty="0">
                <a:latin typeface="SimSun"/>
                <a:cs typeface="SimSun"/>
              </a:rPr>
              <a:t>(event)</a:t>
            </a:r>
            <a:r>
              <a:rPr sz="1100" spc="1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{</a:t>
            </a:r>
            <a:endParaRPr sz="1100" dirty="0">
              <a:latin typeface="SimSun"/>
              <a:cs typeface="SimSun"/>
            </a:endParaRPr>
          </a:p>
          <a:p>
            <a:pPr marL="731520" lvl="1"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alert(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"The</a:t>
            </a:r>
            <a:r>
              <a:rPr sz="11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form</a:t>
            </a:r>
            <a:r>
              <a:rPr sz="11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was</a:t>
            </a:r>
            <a:r>
              <a:rPr sz="11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submitted!"</a:t>
            </a:r>
            <a:r>
              <a:rPr sz="1100" spc="20" dirty="0">
                <a:latin typeface="SimSun"/>
                <a:cs typeface="SimSun"/>
              </a:rPr>
              <a:t>);</a:t>
            </a:r>
            <a:endParaRPr sz="1100" dirty="0">
              <a:latin typeface="SimSun"/>
              <a:cs typeface="SimSun"/>
            </a:endParaRPr>
          </a:p>
          <a:p>
            <a:pPr marL="586105" lvl="1"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});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832A071A-B793-B9D2-ABF2-572AFADCC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881" y="248972"/>
            <a:ext cx="4610100" cy="454808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sp>
        <p:nvSpPr>
          <p:cNvPr id="12" name="Obdĺžnik: zaoblené rohy 11">
            <a:extLst>
              <a:ext uri="{FF2B5EF4-FFF2-40B4-BE49-F238E27FC236}">
                <a16:creationId xmlns:a16="http://schemas.microsoft.com/office/drawing/2014/main" id="{03E1EBF6-4E4F-A63D-B971-DE84DCEDE91A}"/>
              </a:ext>
            </a:extLst>
          </p:cNvPr>
          <p:cNvSpPr/>
          <p:nvPr/>
        </p:nvSpPr>
        <p:spPr>
          <a:xfrm>
            <a:off x="3524250" y="282575"/>
            <a:ext cx="914400" cy="341972"/>
          </a:xfrm>
          <a:prstGeom prst="roundRect">
            <a:avLst/>
          </a:prstGeom>
          <a:solidFill>
            <a:srgbClr val="FDEADA">
              <a:alpha val="18039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A8625756-7FE4-DEDD-EAFC-57DAC1B5AB8E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9B184914-0933-1AB5-546A-4B332158D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11" y="587375"/>
            <a:ext cx="4610100" cy="454808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sp>
        <p:nvSpPr>
          <p:cNvPr id="4" name="object 6">
            <a:extLst>
              <a:ext uri="{FF2B5EF4-FFF2-40B4-BE49-F238E27FC236}">
                <a16:creationId xmlns:a16="http://schemas.microsoft.com/office/drawing/2014/main" id="{9CFB9D8D-BD1F-B8EC-3A1F-0DEA3FCB46AC}"/>
              </a:ext>
            </a:extLst>
          </p:cNvPr>
          <p:cNvSpPr txBox="1"/>
          <p:nvPr/>
        </p:nvSpPr>
        <p:spPr>
          <a:xfrm>
            <a:off x="-4412" y="1425575"/>
            <a:ext cx="4610099" cy="1241237"/>
          </a:xfrm>
          <a:prstGeom prst="rect">
            <a:avLst/>
          </a:prstGeom>
          <a:solidFill>
            <a:srgbClr val="F2F2F2"/>
          </a:solidFill>
          <a:ln w="28575">
            <a:solidFill>
              <a:srgbClr val="FF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586105" marR="181610" lvl="1">
              <a:lnSpc>
                <a:spcPct val="102600"/>
              </a:lnSpc>
              <a:spcBef>
                <a:spcPts val="375"/>
              </a:spcBef>
            </a:pPr>
            <a:endParaRPr lang="sk-SK" sz="1100" b="1" spc="80" dirty="0">
              <a:solidFill>
                <a:srgbClr val="007F00"/>
              </a:solidFill>
              <a:latin typeface="Times New Roman"/>
              <a:cs typeface="Times New Roman"/>
            </a:endParaRPr>
          </a:p>
          <a:p>
            <a:pPr marL="586105" marR="181610" lvl="1">
              <a:lnSpc>
                <a:spcPct val="102600"/>
              </a:lnSpc>
              <a:spcBef>
                <a:spcPts val="375"/>
              </a:spcBef>
            </a:pPr>
            <a:r>
              <a:rPr sz="1100" b="1" spc="8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1100" b="1" spc="8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SimSun"/>
                <a:cs typeface="SimSun"/>
              </a:rPr>
              <a:t>FORM 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= </a:t>
            </a:r>
            <a:r>
              <a:rPr sz="1100" spc="20" dirty="0">
                <a:solidFill>
                  <a:srgbClr val="007F00"/>
                </a:solidFill>
                <a:latin typeface="SimSun"/>
                <a:cs typeface="SimSun"/>
              </a:rPr>
              <a:t>document</a:t>
            </a:r>
            <a:r>
              <a:rPr sz="1100" spc="20" dirty="0">
                <a:latin typeface="SimSun"/>
                <a:cs typeface="SimSun"/>
              </a:rPr>
              <a:t>.getElementById(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"login"</a:t>
            </a:r>
            <a:r>
              <a:rPr sz="1100" spc="20" dirty="0">
                <a:latin typeface="SimSun"/>
                <a:cs typeface="SimSun"/>
              </a:rPr>
              <a:t>); </a:t>
            </a:r>
            <a:r>
              <a:rPr sz="1100" spc="2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FORM.addEventListener(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"submit"</a:t>
            </a:r>
            <a:r>
              <a:rPr sz="1100" spc="20" dirty="0">
                <a:latin typeface="SimSun"/>
                <a:cs typeface="SimSun"/>
              </a:rPr>
              <a:t>,</a:t>
            </a:r>
            <a:r>
              <a:rPr sz="1100" spc="15" dirty="0">
                <a:latin typeface="SimSun"/>
                <a:cs typeface="SimSun"/>
              </a:rPr>
              <a:t> </a:t>
            </a:r>
            <a:r>
              <a:rPr sz="1100" b="1" spc="55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1100" spc="55" dirty="0">
                <a:latin typeface="SimSun"/>
                <a:cs typeface="SimSun"/>
              </a:rPr>
              <a:t>(</a:t>
            </a:r>
            <a:r>
              <a:rPr b="1" u="sng" spc="55" dirty="0">
                <a:solidFill>
                  <a:srgbClr val="FF0000"/>
                </a:solidFill>
                <a:latin typeface="SimSun"/>
                <a:cs typeface="SimSun"/>
              </a:rPr>
              <a:t>event</a:t>
            </a:r>
            <a:r>
              <a:rPr sz="1100" spc="55" dirty="0">
                <a:latin typeface="SimSun"/>
                <a:cs typeface="SimSun"/>
              </a:rPr>
              <a:t>)</a:t>
            </a:r>
            <a:r>
              <a:rPr sz="1100" spc="1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{</a:t>
            </a:r>
            <a:endParaRPr sz="1100" dirty="0">
              <a:latin typeface="SimSun"/>
              <a:cs typeface="SimSun"/>
            </a:endParaRPr>
          </a:p>
          <a:p>
            <a:pPr marL="731520" lvl="1"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alert(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"The</a:t>
            </a:r>
            <a:r>
              <a:rPr sz="11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form</a:t>
            </a:r>
            <a:r>
              <a:rPr sz="11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was</a:t>
            </a:r>
            <a:r>
              <a:rPr sz="11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submitted!"</a:t>
            </a:r>
            <a:r>
              <a:rPr sz="1100" spc="20" dirty="0">
                <a:latin typeface="SimSun"/>
                <a:cs typeface="SimSun"/>
              </a:rPr>
              <a:t>);</a:t>
            </a:r>
            <a:endParaRPr sz="1100" dirty="0">
              <a:latin typeface="SimSun"/>
              <a:cs typeface="SimSun"/>
            </a:endParaRPr>
          </a:p>
          <a:p>
            <a:pPr marL="586105" lvl="1"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});</a:t>
            </a:r>
            <a:endParaRPr lang="sk-SK" sz="1100" spc="20" dirty="0">
              <a:latin typeface="SimSun"/>
              <a:cs typeface="SimSun"/>
            </a:endParaRPr>
          </a:p>
          <a:p>
            <a:pPr marL="586105" lvl="1">
              <a:spcBef>
                <a:spcPts val="35"/>
              </a:spcBef>
            </a:pPr>
            <a:endParaRPr sz="1100" dirty="0">
              <a:latin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49899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</TotalTime>
  <Words>687</Words>
  <Application>Microsoft Office PowerPoint</Application>
  <PresentationFormat>Vlastná</PresentationFormat>
  <Paragraphs>85</Paragraphs>
  <Slides>17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4" baseType="lpstr">
      <vt:lpstr>SimSun</vt:lpstr>
      <vt:lpstr>Arial</vt:lpstr>
      <vt:lpstr>Calibri</vt:lpstr>
      <vt:lpstr>Georgia</vt:lpstr>
      <vt:lpstr>Tahoma</vt:lpstr>
      <vt:lpstr>Times New Roman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- Cvičení 5</dc:title>
  <dc:creator>Šimon Leitgeb</dc:creator>
  <cp:lastModifiedBy>Filip Leitner</cp:lastModifiedBy>
  <cp:revision>28</cp:revision>
  <dcterms:created xsi:type="dcterms:W3CDTF">2021-10-17T12:43:13Z</dcterms:created>
  <dcterms:modified xsi:type="dcterms:W3CDTF">2024-10-30T18:15:19Z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2020-11-11T00:00:00Z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2020-11-11T00:00:00Z</vt:filetime>
  </property>
</Properties>
</file>