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58" r:id="rId5"/>
    <p:sldId id="277" r:id="rId6"/>
    <p:sldId id="261" r:id="rId7"/>
    <p:sldId id="275" r:id="rId8"/>
    <p:sldId id="260" r:id="rId9"/>
    <p:sldId id="262" r:id="rId10"/>
    <p:sldId id="263" r:id="rId11"/>
    <p:sldId id="264" r:id="rId12"/>
    <p:sldId id="276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2" d="100"/>
          <a:sy n="202" d="100"/>
        </p:scale>
        <p:origin x="2010" y="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7:59:25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7:59:40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449 0 24575,'-21'2'0,"0"0"0,0 1 0,0 1 0,0 1 0,1 1 0,0 1 0,0 1 0,1 0 0,-31 19 0,42-21 0,0 0 0,0 0 0,1 1 0,0 0 0,0 0 0,1 1 0,0 0 0,-9 13 0,-36 78 0,32-58 0,11-26 0,2 1 0,0-1 0,0 1 0,2 0 0,0 0 0,0 1 0,2-1 0,0 1 0,1-1 0,1 27 0,3-20 0,1 0 0,0-1 0,2 1 0,1-1 0,0 0 0,2 0 0,11 20 0,39 84 0,-5 2 0,42 154 0,-69-193 0,-13-51 0,-3 1 0,-1 0 0,-1 1 0,-3 0 0,3 71 0,-9-87 0,-2 0 0,0-1 0,-10 41 0,9-52 0,-2 0 0,1 0 0,-1-1 0,-1 0 0,0 0 0,-1 0 0,0 0 0,-15 16 0,-20 17 0,-2-2 0,-2-3 0,-56 39 0,35-33 0,67-44 0,-1-1 0,1 1 0,0 0 0,-1 0 0,1 0 0,0-1 0,0 1 0,-1 0 0,1 0 0,0 0 0,0 0 0,0 0 0,0-1 0,0 1 0,0 0 0,0 0 0,1 0 0,-1 0 0,0-1 0,0 1 0,1 0 0,-1 0 0,0 0 0,1-1 0,-1 1 0,1 0 0,-1 0 0,1-1 0,-1 1 0,1 0 0,0-1 0,-1 1 0,2 0 0,26 25 0,-23-21 0,8 7 0,-1 1 0,0 0 0,-2 1 0,1 0 0,-2 1 0,0 0 0,0 0 0,-2 1 0,0 0 0,0 0 0,-2 1 0,0 0 0,-1 0 0,3 25 0,-4-11 0,-2 0 0,0 1 0,-2-1 0,-2 0 0,0 0 0,-2-1 0,-12 41 0,4-10 0,2 1 0,3 0 0,3 0 0,5 106 0,0-91 0,3-48 0,0 0 0,2 0 0,1 0 0,2-1 0,12 31 0,-2-2 0,-7-23 0,2 0 0,2-1 0,1-1 0,1 0 0,2-1 0,1-1 0,2-1 0,0-1 0,48 46 0,-30-34 0,2-1 0,85 59 0,-100-80 0,2-2 0,0 0 0,0-2 0,1-2 0,1 0 0,44 9 0,-73-20 0,42 9 0,-1-1 0,85 4 0,-126-13-91,0 0 0,0 0 0,-1 0 0,1-1 0,0 1 0,0-1 0,-1 1 0,1-1 0,0 0 0,0 1 0,-1-1 0,1 0 0,-1 0 0,3-2 0,9-8-6735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00:08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664 0 24575,'21'2'0,"0"0"0,0 1 0,0 1 0,0 1 0,-1 1 0,0 1 0,0 1 0,-1 0 0,31 19 0,-42-21 0,0 0 0,0 0 0,-1 1 0,0 0 0,0 0 0,-1 1 0,0 0 0,9 13 0,36 78 0,-32-58 0,-11-26 0,-2 1 0,0-1 0,0 1 0,-2 0 0,0 0 0,0 1 0,-2-1 0,0 1 0,-1-1 0,-1 27 0,-3-20 0,-1 0 0,0-1 0,-2 1 0,-1-1 0,0 0 0,-2 0 0,-11 20 0,-39 84 0,5 2 0,-42 154 0,69-193 0,13-51 0,3 1 0,1 0 0,1 1 0,3 0 0,-3 71 0,9-87 0,2 0 0,0-1 0,10 41 0,-9-52 0,2 0 0,-1 0 0,1-1 0,1 0 0,0 0 0,1 0 0,0 0 0,15 16 0,20 17 0,2-2 0,2-3 0,56 39 0,-35-33 0,-67-44 0,1-1 0,-1 1 0,0 0 0,1 0 0,-1 0 0,0-1 0,0 1 0,1 0 0,-1 0 0,0 0 0,0 0 0,0 0 0,0-1 0,0 1 0,0 0 0,0 0 0,-1 0 0,1 0 0,0-1 0,0 1 0,-1 0 0,1 0 0,0 0 0,-1-1 0,1 1 0,-1 0 0,1 0 0,-1-1 0,1 1 0,-1 0 0,0-1 0,1 1 0,-2 0 0,-26 25 0,23-21 0,-8 7 0,1 1 0,0 0 0,2 1 0,-1 0 0,2 1 0,0 0 0,0 0 0,2 1 0,0 0 0,0 0 0,2 1 0,0 0 0,1 0 0,-3 25 0,4-11 0,2 0 0,0 1 0,2-1 0,2 0 0,0 0 0,2-1 0,12 41 0,-4-10 0,-2 1 0,-3 0 0,-3 0 0,-5 106 0,0-91 0,-3-48 0,0 0 0,-2 0 0,-1 0 0,-2-1 0,-12 31 0,2-2 0,7-23 0,-2 0 0,-2-1 0,-1-1 0,-1 0 0,-2-1 0,-1-1 0,-2-1 0,0-1 0,-48 46 0,30-34 0,-2-1 0,-85 59 0,100-80 0,-2-2 0,0 0 0,0-2 0,-1-2 0,-1 0 0,-44 9 0,73-20 0,-42 9 0,1-1 0,-85 4 0,126-13-91,0 0 0,0 0 0,1 0 0,-1-1 0,0 1 0,0-1 0,1 1 0,-1-1 0,0 0 0,0 1 0,1-1 0,-1 0 0,1 0 0,-3-2 0,-9-8-6735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hyperlink" Target="http://portal.opengeospatial.org/files/?artifact_id=14416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bit.ly/wms_info" TargetMode="External"/><Relationship Id="rId5" Type="http://schemas.openxmlformats.org/officeDocument/2006/relationships/hyperlink" Target="http://bit.ly/wms_getmap" TargetMode="External"/><Relationship Id="rId4" Type="http://schemas.openxmlformats.org/officeDocument/2006/relationships/hyperlink" Target="http://portal.opengeospatial.org/files/?artifact_id=14416" TargetMode="External"/><Relationship Id="rId9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eoportal.cuzk.cz/WMS_ZM25_PUB/service.svc/ge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portal.opengeospatial.org/files/?artifact_id=35326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hyperlink" Target="http://portal.opengeospatial.org/files/?artifact_id=35326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hyperlink" Target="http://bit.ly/2yjp11J" TargetMode="External"/><Relationship Id="rId4" Type="http://schemas.openxmlformats.org/officeDocument/2006/relationships/hyperlink" Target="http://portal.opengeospatial.org/files/?artifact_id=35326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portal.opengeospatial.org/files/?artifact_id=39967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hyperlink" Target="http://portal.opengeospatial.org/files/?artifact_id=39967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bit.ly/2gzhFhd" TargetMode="External"/><Relationship Id="rId5" Type="http://schemas.openxmlformats.org/officeDocument/2006/relationships/hyperlink" Target="http://bit.ly/2yHhCdO" TargetMode="External"/><Relationship Id="rId4" Type="http://schemas.openxmlformats.org/officeDocument/2006/relationships/hyperlink" Target="http://portal.opengeospatial.org/files/?artifact_id=39967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stedolan.github.io/jq/tutorial/" TargetMode="External"/><Relationship Id="rId5" Type="http://schemas.openxmlformats.org/officeDocument/2006/relationships/hyperlink" Target="https://epsg.io/" TargetMode="External"/><Relationship Id="rId4" Type="http://schemas.openxmlformats.org/officeDocument/2006/relationships/hyperlink" Target="https://gist.github.com/SLeitgeb/71825743eb3ab10a6cc1e6f74e33eb3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switchfromshapefile.org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gist.github.com/FilipLeitner/b157bec79679b4b7a8d010553a6297a1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ourne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hyperlink" Target="https://bost.ocks.org/mike/" TargetMode="External"/><Relationship Id="rId4" Type="http://schemas.openxmlformats.org/officeDocument/2006/relationships/hyperlink" Target="https://medium.com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apshaper.org/" TargetMode="External"/><Relationship Id="rId5" Type="http://schemas.openxmlformats.org/officeDocument/2006/relationships/hyperlink" Target="http://geojson.io/" TargetMode="External"/><Relationship Id="rId4" Type="http://schemas.openxmlformats.org/officeDocument/2006/relationships/hyperlink" Target="https://tools.ietf.org/html/rfc7946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xml.com/pub/a/2001/08/22/examples/schematree.pdf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www.xml.com/pub/a/2001/08/22/easyschema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xmlvalidation.com/" TargetMode="External"/><Relationship Id="rId5" Type="http://schemas.openxmlformats.org/officeDocument/2006/relationships/hyperlink" Target="https://www.w3schools.com/xml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3.xml"/><Relationship Id="rId5" Type="http://schemas.openxmlformats.org/officeDocument/2006/relationships/image" Target="../media/image8.png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hyperlink" Target="https://en.wikipedia.org/wiki/Web_servic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hyperlink" Target="http://portal.opengeospatial.org/files/?artifact_id=1441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7752"/>
            <a:ext cx="3888104" cy="47513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14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z="1400" b="1" spc="-20" dirty="0">
                <a:solidFill>
                  <a:srgbClr val="FFFFFF"/>
                </a:solidFill>
                <a:latin typeface="Arial"/>
                <a:cs typeface="Arial"/>
              </a:rPr>
              <a:t>Webové</a:t>
            </a:r>
            <a:r>
              <a:rPr sz="140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20" dirty="0">
                <a:solidFill>
                  <a:srgbClr val="FFFFFF"/>
                </a:solidFill>
                <a:latin typeface="Arial"/>
                <a:cs typeface="Arial"/>
              </a:rPr>
              <a:t>formáty</a:t>
            </a:r>
            <a:r>
              <a:rPr sz="1400" b="1" spc="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b="1" spc="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služby</a:t>
            </a:r>
            <a:endParaRPr sz="1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100" spc="-25" dirty="0" err="1">
                <a:solidFill>
                  <a:srgbClr val="FFFFFF"/>
                </a:solidFill>
                <a:latin typeface="Tahoma"/>
                <a:cs typeface="Tahoma"/>
              </a:rPr>
              <a:t>Cvičení</a:t>
            </a:r>
            <a:r>
              <a:rPr sz="11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sk-SK" sz="1100" spc="-55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6632"/>
            <a:ext cx="1715770" cy="841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60" dirty="0">
                <a:latin typeface="Arial"/>
                <a:cs typeface="Arial"/>
              </a:rPr>
              <a:t>W</a:t>
            </a:r>
            <a:r>
              <a:rPr sz="1100" b="1" spc="-55" dirty="0">
                <a:latin typeface="Arial"/>
                <a:cs typeface="Arial"/>
              </a:rPr>
              <a:t>e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60" dirty="0">
                <a:latin typeface="Arial"/>
                <a:cs typeface="Arial"/>
              </a:rPr>
              <a:t>ová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k</a:t>
            </a:r>
            <a:r>
              <a:rPr sz="1100" b="1" spc="-75" dirty="0">
                <a:latin typeface="Arial"/>
                <a:cs typeface="Arial"/>
              </a:rPr>
              <a:t>a</a:t>
            </a:r>
            <a:r>
              <a:rPr sz="1100" b="1" spc="-30" dirty="0">
                <a:latin typeface="Arial"/>
                <a:cs typeface="Arial"/>
              </a:rPr>
              <a:t>rtografie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–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65" dirty="0">
                <a:latin typeface="Arial"/>
                <a:cs typeface="Arial"/>
              </a:rPr>
              <a:t>úv</a:t>
            </a:r>
            <a:r>
              <a:rPr sz="1100" b="1" spc="-40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</a:t>
            </a:r>
            <a:endParaRPr sz="1100" dirty="0">
              <a:latin typeface="Arial"/>
              <a:cs typeface="Arial"/>
            </a:endParaRPr>
          </a:p>
          <a:p>
            <a:pPr marL="442595" marR="434975" algn="ctr">
              <a:lnSpc>
                <a:spcPts val="2670"/>
              </a:lnSpc>
            </a:pPr>
            <a:r>
              <a:rPr sz="1100" spc="-15" dirty="0" err="1">
                <a:latin typeface="Tahoma"/>
                <a:cs typeface="Tahoma"/>
              </a:rPr>
              <a:t>Podzim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202</a:t>
            </a:r>
            <a:r>
              <a:rPr lang="sk-SK" sz="1100" spc="-55" dirty="0">
                <a:latin typeface="Tahoma"/>
                <a:cs typeface="Tahoma"/>
              </a:rPr>
              <a:t>4 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Filip Leitner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187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WMS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57592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30323"/>
            <a:ext cx="3636645" cy="10001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 dirty="0">
              <a:latin typeface="Arial"/>
              <a:cs typeface="Arial"/>
            </a:endParaRPr>
          </a:p>
          <a:p>
            <a:pPr marL="12700" marR="36195">
              <a:lnSpc>
                <a:spcPct val="125299"/>
              </a:lnSpc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 </a:t>
            </a:r>
            <a:r>
              <a:rPr sz="1100" spc="-20" dirty="0">
                <a:solidFill>
                  <a:srgbClr val="00008A"/>
                </a:solidFill>
                <a:latin typeface="Tahoma"/>
                <a:cs typeface="Tahoma"/>
              </a:rPr>
              <a:t> </a:t>
            </a:r>
            <a:r>
              <a:rPr sz="1100" spc="80" dirty="0">
                <a:latin typeface="Tahoma"/>
                <a:cs typeface="Tahoma"/>
              </a:rPr>
              <a:t>HTTP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rozhraní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dotazování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lokalizovaných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snímků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mapy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sz="1100" b="1" spc="-45" dirty="0">
                <a:latin typeface="Arial"/>
                <a:cs typeface="Arial"/>
              </a:rPr>
              <a:t>jedné</a:t>
            </a:r>
            <a:r>
              <a:rPr sz="1100" b="1" spc="8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nebo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více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spc="-30" dirty="0">
                <a:latin typeface="Tahoma"/>
                <a:cs typeface="Tahoma"/>
              </a:rPr>
              <a:t>databází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→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lze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kombinovat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více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vrstev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jedné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WMS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467624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167765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187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WMS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57592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30323"/>
            <a:ext cx="3636645" cy="16300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 dirty="0">
              <a:latin typeface="Arial"/>
              <a:cs typeface="Arial"/>
            </a:endParaRPr>
          </a:p>
          <a:p>
            <a:pPr marL="12700" marR="36195">
              <a:lnSpc>
                <a:spcPct val="125299"/>
              </a:lnSpc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 </a:t>
            </a:r>
            <a:r>
              <a:rPr sz="1100" spc="-20" dirty="0">
                <a:solidFill>
                  <a:srgbClr val="00008A"/>
                </a:solidFill>
                <a:latin typeface="Tahoma"/>
                <a:cs typeface="Tahoma"/>
              </a:rPr>
              <a:t> </a:t>
            </a:r>
            <a:r>
              <a:rPr sz="1100" spc="80" dirty="0">
                <a:latin typeface="Tahoma"/>
                <a:cs typeface="Tahoma"/>
              </a:rPr>
              <a:t>HTTP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rozhraní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dotazování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lokalizovaných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snímků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mapy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sz="1100" b="1" spc="-45" dirty="0">
                <a:latin typeface="Arial"/>
                <a:cs typeface="Arial"/>
              </a:rPr>
              <a:t>jedné</a:t>
            </a:r>
            <a:r>
              <a:rPr sz="1100" b="1" spc="8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nebo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více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spc="-30" dirty="0">
                <a:latin typeface="Tahoma"/>
                <a:cs typeface="Tahoma"/>
              </a:rPr>
              <a:t>databází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→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lze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kombinovat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více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vrstev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jedné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WMS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21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GetCapabilities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32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dirty="0">
                <a:latin typeface="Arial"/>
                <a:cs typeface="Arial"/>
              </a:rPr>
              <a:t>GetMap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20" dirty="0">
                <a:latin typeface="Tahoma"/>
                <a:cs typeface="Tahoma"/>
              </a:rPr>
              <a:t>(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http://bit.ly/wms_getmap</a:t>
            </a:r>
            <a:r>
              <a:rPr sz="1100" spc="20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38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Arial"/>
                <a:cs typeface="Arial"/>
              </a:rPr>
              <a:t>GetFeatureInfo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20" dirty="0">
                <a:latin typeface="Tahoma"/>
                <a:cs typeface="Tahoma"/>
              </a:rPr>
              <a:t>(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http://bit.ly/wms_info</a:t>
            </a:r>
            <a:r>
              <a:rPr sz="1100" spc="20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1467624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677657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2615" y="2231847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441879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651912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222655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WMS</a:t>
            </a:r>
            <a:r>
              <a:rPr lang="sk-SK" sz="1400" spc="140" dirty="0">
                <a:solidFill>
                  <a:srgbClr val="FFFFFF"/>
                </a:solidFill>
                <a:latin typeface="Georgia"/>
                <a:cs typeface="Georgia"/>
              </a:rPr>
              <a:t> -</a:t>
            </a:r>
            <a:r>
              <a:rPr lang="sk-SK" sz="1400" spc="140" dirty="0" err="1">
                <a:solidFill>
                  <a:srgbClr val="FFFFFF"/>
                </a:solidFill>
                <a:latin typeface="Georgia"/>
                <a:cs typeface="Georgia"/>
              </a:rPr>
              <a:t>getMap</a:t>
            </a:r>
            <a:endParaRPr sz="1400" dirty="0">
              <a:latin typeface="Georgia"/>
              <a:cs typeface="Georgia"/>
            </a:endParaRPr>
          </a:p>
        </p:txBody>
      </p:sp>
      <p:pic>
        <p:nvPicPr>
          <p:cNvPr id="14" name="Obrázok 13">
            <a:extLst>
              <a:ext uri="{FF2B5EF4-FFF2-40B4-BE49-F238E27FC236}">
                <a16:creationId xmlns:a16="http://schemas.microsoft.com/office/drawing/2014/main" id="{00C32746-E33B-47F4-97D6-02E499CEC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643" y="43700"/>
            <a:ext cx="2911297" cy="3373349"/>
          </a:xfrm>
          <a:prstGeom prst="rect">
            <a:avLst/>
          </a:prstGeom>
        </p:spPr>
      </p:pic>
      <p:sp>
        <p:nvSpPr>
          <p:cNvPr id="15" name="Zástupný objekt pre obsah 2">
            <a:extLst>
              <a:ext uri="{FF2B5EF4-FFF2-40B4-BE49-F238E27FC236}">
                <a16:creationId xmlns:a16="http://schemas.microsoft.com/office/drawing/2014/main" id="{A34A1ABC-92F7-44C4-8CB9-D63C672000B4}"/>
              </a:ext>
            </a:extLst>
          </p:cNvPr>
          <p:cNvSpPr txBox="1">
            <a:spLocks/>
          </p:cNvSpPr>
          <p:nvPr/>
        </p:nvSpPr>
        <p:spPr>
          <a:xfrm>
            <a:off x="-43265" y="892175"/>
            <a:ext cx="1739438" cy="2465107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sk-SK" kern="0" dirty="0" err="1"/>
              <a:t>url</a:t>
            </a:r>
            <a:r>
              <a:rPr lang="sk-SK" kern="0" dirty="0"/>
              <a:t> + parametre</a:t>
            </a:r>
          </a:p>
          <a:p>
            <a:endParaRPr lang="sk-SK" kern="0" dirty="0"/>
          </a:p>
          <a:p>
            <a:r>
              <a:rPr lang="sk-SK" kern="0" dirty="0">
                <a:latin typeface="Consolas" panose="020B06090202040302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https://geoportal.cuzk.cz/WMS_ZM25_PUB/service.svc/get</a:t>
            </a:r>
            <a:r>
              <a:rPr lang="sk-SK" kern="0" dirty="0">
                <a:latin typeface="Consolas" panose="020B0609020204030204" pitchFamily="49" charset="0"/>
              </a:rPr>
              <a:t>?</a:t>
            </a:r>
          </a:p>
          <a:p>
            <a:endParaRPr lang="sk-SK" kern="0" dirty="0">
              <a:latin typeface="Consolas" panose="020B0609020204030204" pitchFamily="49" charset="0"/>
            </a:endParaRPr>
          </a:p>
          <a:p>
            <a:r>
              <a:rPr lang="sk-SK" kern="0" dirty="0">
                <a:latin typeface="Consolas" panose="020B0609020204030204" pitchFamily="49" charset="0"/>
              </a:rPr>
              <a:t>SERVICE=WMS&amp;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VERSION=1.3.0&amp;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REQUEST=</a:t>
            </a:r>
            <a:r>
              <a:rPr lang="sk-SK" kern="0" dirty="0" err="1">
                <a:latin typeface="Consolas" panose="020B0609020204030204" pitchFamily="49" charset="0"/>
              </a:rPr>
              <a:t>GetMap</a:t>
            </a:r>
            <a:r>
              <a:rPr lang="sk-SK" kern="0" dirty="0">
                <a:latin typeface="Consolas" panose="020B0609020204030204" pitchFamily="49" charset="0"/>
              </a:rPr>
              <a:t>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FORMAT=image%2Fpng&amp;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TRANSPARENT=</a:t>
            </a:r>
            <a:r>
              <a:rPr lang="sk-SK" kern="0" dirty="0" err="1">
                <a:latin typeface="Consolas" panose="020B0609020204030204" pitchFamily="49" charset="0"/>
              </a:rPr>
              <a:t>true</a:t>
            </a:r>
            <a:r>
              <a:rPr lang="sk-SK" kern="0" dirty="0">
                <a:latin typeface="Consolas" panose="020B0609020204030204" pitchFamily="49" charset="0"/>
              </a:rPr>
              <a:t>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LAYERS=GR_ZM25&amp;STYLES=default&amp;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WIDTH=256&amp;HEIGHT=256&amp;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CRS=EPSG%3A3857&amp;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BBOX=1721973.373208452%2C6261721.357121639%2C1878516.407136493%2C6418264.39104968</a:t>
            </a:r>
            <a:endParaRPr lang="sk-SK" kern="0" dirty="0"/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462B6822-0E31-4FF6-9D8A-BB0E9C36C031}"/>
              </a:ext>
            </a:extLst>
          </p:cNvPr>
          <p:cNvSpPr txBox="1"/>
          <p:nvPr/>
        </p:nvSpPr>
        <p:spPr>
          <a:xfrm rot="10800000" flipV="1">
            <a:off x="5648" y="3279444"/>
            <a:ext cx="451255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400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https://geoportal.cuzk.cz/WMS_ZM25_PUB/service.svc/get?SERVICE=WMS&amp;VERSION=1.3.0&amp;REQUEST=GetMap&amp;FORMAT=image%2Fpng&amp;TRANSPARENT=true&amp;LAYERS=GR_ZM25&amp;STYLES=default&amp;WIDTH=256&amp;HEIGHT=256&amp;CRS=EPSG%3A3857&amp;BBOX=1721973.373208452%2C6261721.357121639%2C1878516.407136493%2C6418264.39104968</a:t>
            </a:r>
            <a:endParaRPr lang="sk-SK" sz="400" dirty="0"/>
          </a:p>
        </p:txBody>
      </p:sp>
    </p:spTree>
    <p:extLst>
      <p:ext uri="{BB962C8B-B14F-4D97-AF65-F5344CB8AC3E}">
        <p14:creationId xmlns:p14="http://schemas.microsoft.com/office/powerpoint/2010/main" val="1882813505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16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70" dirty="0">
                <a:solidFill>
                  <a:srgbClr val="FFFFFF"/>
                </a:solidFill>
                <a:latin typeface="Georgia"/>
                <a:cs typeface="Georgia"/>
              </a:rPr>
              <a:t>WMTS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272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099932"/>
            <a:ext cx="3602354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5" dirty="0">
                <a:latin typeface="Arial"/>
                <a:cs typeface="Arial"/>
              </a:rPr>
              <a:t>Tile</a:t>
            </a:r>
            <a:r>
              <a:rPr sz="1100" b="1" spc="7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Tile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37259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16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70" dirty="0">
                <a:solidFill>
                  <a:srgbClr val="FFFFFF"/>
                </a:solidFill>
                <a:latin typeface="Georgia"/>
                <a:cs typeface="Georgia"/>
              </a:rPr>
              <a:t>WMTS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272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099932"/>
            <a:ext cx="3602354" cy="10756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5" dirty="0">
                <a:latin typeface="Arial"/>
                <a:cs typeface="Arial"/>
              </a:rPr>
              <a:t>Tile</a:t>
            </a:r>
            <a:r>
              <a:rPr sz="1100" b="1" spc="7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 dirty="0">
              <a:latin typeface="Arial"/>
              <a:cs typeface="Arial"/>
            </a:endParaRPr>
          </a:p>
          <a:p>
            <a:pPr marL="12700" marR="5080">
              <a:lnSpc>
                <a:spcPct val="125299"/>
              </a:lnSpc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Tile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 </a:t>
            </a:r>
            <a:r>
              <a:rPr sz="1100" spc="-330" dirty="0">
                <a:solidFill>
                  <a:srgbClr val="00008A"/>
                </a:solidFill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poskytování</a:t>
            </a:r>
            <a:r>
              <a:rPr sz="1100" spc="70" dirty="0">
                <a:latin typeface="Tahoma"/>
                <a:cs typeface="Tahoma"/>
              </a:rPr>
              <a:t> </a:t>
            </a:r>
            <a:r>
              <a:rPr sz="1100" b="1" spc="-60" dirty="0">
                <a:latin typeface="Arial"/>
                <a:cs typeface="Arial"/>
              </a:rPr>
              <a:t>mapových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dlaždic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b="1" spc="-50" dirty="0">
                <a:latin typeface="Arial"/>
                <a:cs typeface="Arial"/>
              </a:rPr>
              <a:t>neumožňuje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jednom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dotazu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kombinovat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více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vrstev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b="1" spc="-10" dirty="0">
                <a:latin typeface="Arial"/>
                <a:cs typeface="Arial"/>
              </a:rPr>
              <a:t>tile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×</a:t>
            </a:r>
            <a:r>
              <a:rPr sz="1100" i="1" spc="8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ahoma"/>
                <a:cs typeface="Tahoma"/>
              </a:rPr>
              <a:t>tile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20" dirty="0">
                <a:latin typeface="Arial"/>
                <a:cs typeface="Arial"/>
              </a:rPr>
              <a:t>matrix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×</a:t>
            </a:r>
            <a:r>
              <a:rPr sz="1100" i="1" spc="7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ahoma"/>
                <a:cs typeface="Tahoma"/>
              </a:rPr>
              <a:t>tile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20" dirty="0">
                <a:latin typeface="Arial"/>
                <a:cs typeface="Arial"/>
              </a:rPr>
              <a:t>matrix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set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3725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647291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857324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067356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16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70" dirty="0">
                <a:solidFill>
                  <a:srgbClr val="FFFFFF"/>
                </a:solidFill>
                <a:latin typeface="Georgia"/>
                <a:cs typeface="Georgia"/>
              </a:rPr>
              <a:t>WMTS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272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099932"/>
            <a:ext cx="3602354" cy="17062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5" dirty="0">
                <a:latin typeface="Arial"/>
                <a:cs typeface="Arial"/>
              </a:rPr>
              <a:t>Tile</a:t>
            </a:r>
            <a:r>
              <a:rPr sz="1100" b="1" spc="7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 dirty="0">
              <a:latin typeface="Arial"/>
              <a:cs typeface="Arial"/>
            </a:endParaRPr>
          </a:p>
          <a:p>
            <a:pPr marL="12700" marR="5080">
              <a:lnSpc>
                <a:spcPct val="125299"/>
              </a:lnSpc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Tile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 </a:t>
            </a:r>
            <a:r>
              <a:rPr sz="1100" spc="-330" dirty="0">
                <a:solidFill>
                  <a:srgbClr val="00008A"/>
                </a:solidFill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poskytování</a:t>
            </a:r>
            <a:r>
              <a:rPr sz="1100" spc="70" dirty="0">
                <a:latin typeface="Tahoma"/>
                <a:cs typeface="Tahoma"/>
              </a:rPr>
              <a:t> </a:t>
            </a:r>
            <a:r>
              <a:rPr sz="1100" b="1" spc="-60" dirty="0">
                <a:latin typeface="Arial"/>
                <a:cs typeface="Arial"/>
              </a:rPr>
              <a:t>mapových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dlaždic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b="1" spc="-50" dirty="0">
                <a:latin typeface="Arial"/>
                <a:cs typeface="Arial"/>
              </a:rPr>
              <a:t>neumožňuje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jednom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dotazu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kombinovat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více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vrstev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b="1" spc="-10" dirty="0">
                <a:latin typeface="Arial"/>
                <a:cs typeface="Arial"/>
              </a:rPr>
              <a:t>tile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×</a:t>
            </a:r>
            <a:r>
              <a:rPr sz="1100" i="1" spc="8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ahoma"/>
                <a:cs typeface="Tahoma"/>
              </a:rPr>
              <a:t>tile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20" dirty="0">
                <a:latin typeface="Arial"/>
                <a:cs typeface="Arial"/>
              </a:rPr>
              <a:t>matrix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×</a:t>
            </a:r>
            <a:r>
              <a:rPr sz="1100" i="1" spc="7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ahoma"/>
                <a:cs typeface="Tahoma"/>
              </a:rPr>
              <a:t>tile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20" dirty="0">
                <a:latin typeface="Arial"/>
                <a:cs typeface="Arial"/>
              </a:rPr>
              <a:t>matrix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set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36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GetCapabilities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40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5" dirty="0">
                <a:latin typeface="Arial"/>
                <a:cs typeface="Arial"/>
              </a:rPr>
              <a:t>GetTile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spc="20" dirty="0">
                <a:latin typeface="Tahoma"/>
                <a:cs typeface="Tahoma"/>
              </a:rPr>
              <a:t>(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http://bit.ly/2yjp11J</a:t>
            </a:r>
            <a:r>
              <a:rPr sz="1100" spc="20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45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25" dirty="0" err="1">
                <a:latin typeface="Arial"/>
                <a:cs typeface="Arial"/>
              </a:rPr>
              <a:t>GetFeatureInfo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3725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1647291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1857324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067356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277389"/>
            <a:ext cx="65201" cy="6520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487422"/>
            <a:ext cx="65201" cy="65201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697454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468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WFS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264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99131"/>
            <a:ext cx="3508375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30" dirty="0">
                <a:latin typeface="Arial"/>
                <a:cs typeface="Arial"/>
              </a:rPr>
              <a:t>Feature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Feature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536458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468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WFS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264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99131"/>
            <a:ext cx="3636645" cy="82804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30" dirty="0">
                <a:latin typeface="Arial"/>
                <a:cs typeface="Arial"/>
              </a:rPr>
              <a:t>Feature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Feature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95"/>
              </a:spcBef>
            </a:pPr>
            <a:r>
              <a:rPr sz="1100" b="1" spc="-50" dirty="0">
                <a:latin typeface="Arial"/>
                <a:cs typeface="Arial"/>
              </a:rPr>
              <a:t>transakční</a:t>
            </a:r>
            <a:r>
              <a:rPr sz="1100" b="1" spc="9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služba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určená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Arial"/>
                <a:cs typeface="Arial"/>
              </a:rPr>
              <a:t>získávání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a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úpravě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geografických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dat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formátu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GML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(Geography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Markup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Language)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536458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746491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468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WFS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264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99131"/>
            <a:ext cx="3636645" cy="145796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30" dirty="0">
                <a:latin typeface="Arial"/>
                <a:cs typeface="Arial"/>
              </a:rPr>
              <a:t>Feature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Feature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95"/>
              </a:spcBef>
            </a:pPr>
            <a:r>
              <a:rPr sz="1100" b="1" spc="-50" dirty="0">
                <a:latin typeface="Arial"/>
                <a:cs typeface="Arial"/>
              </a:rPr>
              <a:t>transakční</a:t>
            </a:r>
            <a:r>
              <a:rPr sz="1100" b="1" spc="9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služba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určená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Arial"/>
                <a:cs typeface="Arial"/>
              </a:rPr>
              <a:t>získávání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a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úpravě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geografických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dat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formátu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GML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(Geography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Markup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Language)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79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GetCapabilities</a:t>
            </a:r>
            <a:endParaRPr sz="1100" dirty="0">
              <a:latin typeface="Arial"/>
              <a:cs typeface="Arial"/>
            </a:endParaRPr>
          </a:p>
          <a:p>
            <a:pPr marL="12700" marR="161290">
              <a:lnSpc>
                <a:spcPct val="125299"/>
              </a:lnSpc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4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97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Arial"/>
                <a:cs typeface="Arial"/>
              </a:rPr>
              <a:t>DescribeFeatureType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20" dirty="0">
                <a:latin typeface="Tahoma"/>
                <a:cs typeface="Tahoma"/>
              </a:rPr>
              <a:t>(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http://bit.ly/2yHhCdO</a:t>
            </a:r>
            <a:r>
              <a:rPr sz="1100" spc="20" dirty="0">
                <a:latin typeface="Tahoma"/>
                <a:cs typeface="Tahoma"/>
              </a:rPr>
              <a:t>)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98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Arial"/>
                <a:cs typeface="Arial"/>
              </a:rPr>
              <a:t>GetFeature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20" dirty="0">
                <a:latin typeface="Tahoma"/>
                <a:cs typeface="Tahoma"/>
              </a:rPr>
              <a:t>(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http://bit.ly/2gzhFhd</a:t>
            </a:r>
            <a:r>
              <a:rPr sz="1100" spc="20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536458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1746491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128596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338628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548661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7756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ást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70" dirty="0">
                <a:solidFill>
                  <a:srgbClr val="FFFFFF"/>
                </a:solidFill>
                <a:latin typeface="Georgia"/>
                <a:cs typeface="Georgia"/>
              </a:rPr>
              <a:t>oje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73187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289683"/>
            <a:ext cx="3413125" cy="150733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217804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Tahoma"/>
                <a:cs typeface="Tahoma"/>
              </a:rPr>
              <a:t>Návod </a:t>
            </a:r>
            <a:r>
              <a:rPr sz="1100" spc="-15" dirty="0">
                <a:latin typeface="Tahoma"/>
                <a:cs typeface="Tahoma"/>
              </a:rPr>
              <a:t>k </a:t>
            </a:r>
            <a:r>
              <a:rPr sz="1100" spc="15" dirty="0">
                <a:latin typeface="Tahoma"/>
                <a:cs typeface="Tahoma"/>
              </a:rPr>
              <a:t>OGC </a:t>
            </a:r>
            <a:r>
              <a:rPr sz="1100" spc="-50" dirty="0">
                <a:latin typeface="Tahoma"/>
                <a:cs typeface="Tahoma"/>
              </a:rPr>
              <a:t>službám: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https://gist.github.com/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SLeitgeb/71825743eb3ab10a6cc1e6f74e33eb31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15" dirty="0">
                <a:latin typeface="Tahoma"/>
                <a:cs typeface="Tahoma"/>
              </a:rPr>
              <a:t>Kódy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5" dirty="0">
                <a:latin typeface="Tahoma"/>
                <a:cs typeface="Tahoma"/>
              </a:rPr>
              <a:t>EPSG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(pro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různé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souřadnicové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systémy):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https://epsg.io/</a:t>
            </a:r>
            <a:endParaRPr sz="1100" dirty="0">
              <a:latin typeface="SimSun"/>
              <a:cs typeface="SimSun"/>
            </a:endParaRPr>
          </a:p>
          <a:p>
            <a:pPr marL="12700" marR="5080">
              <a:lnSpc>
                <a:spcPts val="1360"/>
              </a:lnSpc>
              <a:spcBef>
                <a:spcPts val="45"/>
              </a:spcBef>
            </a:pPr>
            <a:r>
              <a:rPr sz="800" spc="-10" dirty="0">
                <a:latin typeface="Microsoft Sans Serif"/>
                <a:cs typeface="Microsoft Sans Serif"/>
              </a:rPr>
              <a:t>např.</a:t>
            </a:r>
            <a:r>
              <a:rPr sz="800" spc="16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S-JTSK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má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EPSG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kód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5514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45" dirty="0">
                <a:latin typeface="Microsoft Sans Serif"/>
                <a:cs typeface="Microsoft Sans Serif"/>
              </a:rPr>
              <a:t>→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00008A"/>
                </a:solidFill>
                <a:latin typeface="Trebuchet MS"/>
                <a:cs typeface="Trebuchet MS"/>
              </a:rPr>
              <a:t>epsg.io/5514</a:t>
            </a:r>
            <a:r>
              <a:rPr sz="800" spc="30" dirty="0">
                <a:latin typeface="Microsoft Sans Serif"/>
                <a:cs typeface="Microsoft Sans Serif"/>
              </a:rPr>
              <a:t>,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pokud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nevíte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kód,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na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stránce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je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vyhledávání</a:t>
            </a:r>
            <a:endParaRPr sz="8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jq</a:t>
            </a:r>
            <a:r>
              <a:rPr sz="1100" spc="-175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 </a:t>
            </a:r>
            <a:r>
              <a:rPr sz="1100" spc="-80" dirty="0">
                <a:latin typeface="Tahoma"/>
                <a:cs typeface="Tahoma"/>
              </a:rPr>
              <a:t>p</a:t>
            </a:r>
            <a:r>
              <a:rPr sz="1100" spc="-40" dirty="0">
                <a:latin typeface="Tahoma"/>
                <a:cs typeface="Tahoma"/>
              </a:rPr>
              <a:t>ro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filtrování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 err="1">
                <a:latin typeface="Tahoma"/>
                <a:cs typeface="Tahoma"/>
              </a:rPr>
              <a:t>p</a:t>
            </a:r>
            <a:r>
              <a:rPr sz="1100" spc="-30" dirty="0" err="1">
                <a:latin typeface="Tahoma"/>
                <a:cs typeface="Tahoma"/>
              </a:rPr>
              <a:t>rohlížení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5" dirty="0" err="1">
                <a:latin typeface="Tahoma"/>
                <a:cs typeface="Tahoma"/>
              </a:rPr>
              <a:t>JSO</a:t>
            </a:r>
            <a:r>
              <a:rPr sz="1100" spc="-10" dirty="0" err="1">
                <a:latin typeface="Tahoma"/>
                <a:cs typeface="Tahoma"/>
              </a:rPr>
              <a:t>Nu</a:t>
            </a:r>
            <a:endParaRPr lang="sk-SK" sz="1100" spc="-1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endParaRPr lang="sk-SK" sz="1100" spc="-1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1755305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2481554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85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č?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73721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363535"/>
            <a:ext cx="52527" cy="5252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515363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819021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122690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299804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489606"/>
            <a:ext cx="52527" cy="525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641434"/>
            <a:ext cx="52527" cy="52527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28650" y="892175"/>
            <a:ext cx="3602990" cy="2044791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lang="sk-SK" sz="1100" b="1" spc="15" dirty="0">
                <a:latin typeface="Arial"/>
                <a:cs typeface="Arial"/>
                <a:hlinkClick r:id="rId6"/>
              </a:rPr>
              <a:t>http://switchfromshapefile.org/</a:t>
            </a:r>
            <a:endParaRPr lang="sk-SK" sz="1100" b="1" spc="1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b="1" spc="15" dirty="0">
                <a:latin typeface="Arial"/>
                <a:cs typeface="Arial"/>
              </a:rPr>
              <a:t>Data</a:t>
            </a:r>
            <a:r>
              <a:rPr sz="1100" b="1" spc="30" dirty="0">
                <a:latin typeface="Arial"/>
                <a:cs typeface="Arial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potřeba: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25" dirty="0">
                <a:latin typeface="Tahoma"/>
                <a:cs typeface="Tahoma"/>
              </a:rPr>
              <a:t>sbírat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–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textové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sou</a:t>
            </a:r>
            <a:r>
              <a:rPr sz="1000" spc="-25" dirty="0">
                <a:latin typeface="Tahoma"/>
                <a:cs typeface="Tahoma"/>
              </a:rPr>
              <a:t>b</a:t>
            </a:r>
            <a:r>
              <a:rPr sz="1000" spc="-75" dirty="0">
                <a:latin typeface="Tahoma"/>
                <a:cs typeface="Tahoma"/>
              </a:rPr>
              <a:t>o</a:t>
            </a:r>
            <a:r>
              <a:rPr sz="1000" spc="-30" dirty="0">
                <a:latin typeface="Tahoma"/>
                <a:cs typeface="Tahoma"/>
              </a:rPr>
              <a:t>ry</a:t>
            </a:r>
            <a:r>
              <a:rPr sz="1000" spc="15" dirty="0">
                <a:latin typeface="Tahoma"/>
                <a:cs typeface="Tahoma"/>
              </a:rPr>
              <a:t> (CSV, </a:t>
            </a:r>
            <a:r>
              <a:rPr sz="1000" spc="90" dirty="0">
                <a:latin typeface="Tahoma"/>
                <a:cs typeface="Tahoma"/>
              </a:rPr>
              <a:t>T</a:t>
            </a:r>
            <a:r>
              <a:rPr sz="1000" spc="20" dirty="0">
                <a:latin typeface="Tahoma"/>
                <a:cs typeface="Tahoma"/>
              </a:rPr>
              <a:t>SV)</a:t>
            </a:r>
            <a:endParaRPr sz="1000" dirty="0">
              <a:latin typeface="Tahoma"/>
              <a:cs typeface="Tahoma"/>
            </a:endParaRPr>
          </a:p>
          <a:p>
            <a:pPr marL="289560" marR="311150">
              <a:lnSpc>
                <a:spcPts val="1200"/>
              </a:lnSpc>
              <a:spcBef>
                <a:spcPts val="40"/>
              </a:spcBef>
            </a:pPr>
            <a:r>
              <a:rPr sz="1000" spc="-35" dirty="0">
                <a:latin typeface="Tahoma"/>
                <a:cs typeface="Tahoma"/>
              </a:rPr>
              <a:t>uchovávat </a:t>
            </a:r>
            <a:r>
              <a:rPr sz="1000" spc="-50" dirty="0">
                <a:latin typeface="Tahoma"/>
                <a:cs typeface="Tahoma"/>
              </a:rPr>
              <a:t>– </a:t>
            </a:r>
            <a:r>
              <a:rPr sz="1000" spc="-40" dirty="0">
                <a:latin typeface="Tahoma"/>
                <a:cs typeface="Tahoma"/>
              </a:rPr>
              <a:t>databáze </a:t>
            </a:r>
            <a:r>
              <a:rPr sz="1000" spc="-15" dirty="0">
                <a:latin typeface="Tahoma"/>
                <a:cs typeface="Tahoma"/>
              </a:rPr>
              <a:t>(PostgreSQL, </a:t>
            </a:r>
            <a:r>
              <a:rPr sz="1000" spc="15" dirty="0">
                <a:latin typeface="Tahoma"/>
                <a:cs typeface="Tahoma"/>
              </a:rPr>
              <a:t>MySQL, </a:t>
            </a:r>
            <a:r>
              <a:rPr sz="1000" spc="-75" dirty="0">
                <a:latin typeface="Tahoma"/>
                <a:cs typeface="Tahoma"/>
              </a:rPr>
              <a:t>…), </a:t>
            </a:r>
            <a:r>
              <a:rPr sz="1000" spc="-25" dirty="0">
                <a:latin typeface="Tahoma"/>
                <a:cs typeface="Tahoma"/>
              </a:rPr>
              <a:t>statické </a:t>
            </a:r>
            <a:r>
              <a:rPr sz="1000" spc="-30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soubory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(SHP,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95" dirty="0">
                <a:latin typeface="Tahoma"/>
                <a:cs typeface="Tahoma"/>
              </a:rPr>
              <a:t>…)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ts val="1150"/>
              </a:lnSpc>
            </a:pPr>
            <a:r>
              <a:rPr sz="1000" b="1" spc="-25" dirty="0">
                <a:latin typeface="Arial"/>
                <a:cs typeface="Arial"/>
              </a:rPr>
              <a:t>transportovat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spc="-50" dirty="0">
                <a:latin typeface="Tahoma"/>
                <a:cs typeface="Tahoma"/>
              </a:rPr>
              <a:t>–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textové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soubory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</a:t>
            </a:r>
            <a:r>
              <a:rPr sz="1000" b="1" spc="-25" dirty="0">
                <a:latin typeface="Arial"/>
                <a:cs typeface="Arial"/>
              </a:rPr>
              <a:t>GeoJSON</a:t>
            </a:r>
            <a:r>
              <a:rPr sz="1000" spc="-25" dirty="0">
                <a:latin typeface="Tahoma"/>
                <a:cs typeface="Tahoma"/>
              </a:rPr>
              <a:t>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b="1" spc="5" dirty="0">
                <a:latin typeface="Arial"/>
                <a:cs typeface="Arial"/>
              </a:rPr>
              <a:t>GML</a:t>
            </a:r>
            <a:r>
              <a:rPr sz="1000" spc="5" dirty="0">
                <a:latin typeface="Tahoma"/>
                <a:cs typeface="Tahoma"/>
              </a:rPr>
              <a:t>,</a:t>
            </a:r>
            <a:r>
              <a:rPr sz="1000" spc="15" dirty="0">
                <a:latin typeface="Tahoma"/>
                <a:cs typeface="Tahoma"/>
              </a:rPr>
              <a:t> CSV,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75" dirty="0">
                <a:latin typeface="Tahoma"/>
                <a:cs typeface="Tahoma"/>
              </a:rPr>
              <a:t>…),</a:t>
            </a:r>
            <a:endParaRPr sz="1000" dirty="0">
              <a:latin typeface="Tahoma"/>
              <a:cs typeface="Tahoma"/>
            </a:endParaRPr>
          </a:p>
          <a:p>
            <a:pPr marL="289560" marR="2498090">
              <a:lnSpc>
                <a:spcPts val="1200"/>
              </a:lnSpc>
              <a:spcBef>
                <a:spcPts val="35"/>
              </a:spcBef>
            </a:pPr>
            <a:r>
              <a:rPr sz="1000" spc="-30" dirty="0">
                <a:latin typeface="Tahoma"/>
                <a:cs typeface="Tahoma"/>
              </a:rPr>
              <a:t>bin</a:t>
            </a:r>
            <a:r>
              <a:rPr sz="1000" spc="-65" dirty="0">
                <a:latin typeface="Tahoma"/>
                <a:cs typeface="Tahoma"/>
              </a:rPr>
              <a:t>á</a:t>
            </a:r>
            <a:r>
              <a:rPr sz="1000" spc="-20" dirty="0">
                <a:latin typeface="Tahoma"/>
                <a:cs typeface="Tahoma"/>
              </a:rPr>
              <a:t>rní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sou</a:t>
            </a:r>
            <a:r>
              <a:rPr sz="1000" spc="-25" dirty="0">
                <a:latin typeface="Tahoma"/>
                <a:cs typeface="Tahoma"/>
              </a:rPr>
              <a:t>b</a:t>
            </a:r>
            <a:r>
              <a:rPr sz="1000" spc="-75" dirty="0">
                <a:latin typeface="Tahoma"/>
                <a:cs typeface="Tahoma"/>
              </a:rPr>
              <a:t>o</a:t>
            </a:r>
            <a:r>
              <a:rPr sz="1000" spc="-30" dirty="0">
                <a:latin typeface="Tahoma"/>
                <a:cs typeface="Tahoma"/>
              </a:rPr>
              <a:t>ry  </a:t>
            </a:r>
            <a:r>
              <a:rPr sz="1000" spc="-20" dirty="0">
                <a:latin typeface="Tahoma"/>
                <a:cs typeface="Tahoma"/>
              </a:rPr>
              <a:t>vizualizovat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100" spc="-10" dirty="0">
                <a:latin typeface="Tahoma"/>
                <a:cs typeface="Tahoma"/>
              </a:rPr>
              <a:t>GeoJSON,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GML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jsou:</a:t>
            </a:r>
            <a:endParaRPr sz="1100" dirty="0">
              <a:latin typeface="Tahoma"/>
              <a:cs typeface="Tahoma"/>
            </a:endParaRPr>
          </a:p>
          <a:p>
            <a:pPr marL="289560" marR="75565">
              <a:lnSpc>
                <a:spcPct val="100000"/>
              </a:lnSpc>
              <a:spcBef>
                <a:spcPts val="175"/>
              </a:spcBef>
            </a:pPr>
            <a:r>
              <a:rPr sz="1000" spc="-35" dirty="0">
                <a:latin typeface="Tahoma"/>
                <a:cs typeface="Tahoma"/>
              </a:rPr>
              <a:t>textové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formáty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uchování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geodat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jejich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přenos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na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webu </a:t>
            </a:r>
            <a:r>
              <a:rPr sz="1000" spc="-30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navržené </a:t>
            </a:r>
            <a:r>
              <a:rPr sz="1000" spc="-45" dirty="0">
                <a:latin typeface="Tahoma"/>
                <a:cs typeface="Tahoma"/>
              </a:rPr>
              <a:t>pro </a:t>
            </a:r>
            <a:r>
              <a:rPr sz="1000" spc="-25" dirty="0">
                <a:latin typeface="Tahoma"/>
                <a:cs typeface="Tahoma"/>
              </a:rPr>
              <a:t>čtení </a:t>
            </a:r>
            <a:r>
              <a:rPr sz="1000" spc="-20" dirty="0">
                <a:latin typeface="Tahoma"/>
                <a:cs typeface="Tahoma"/>
              </a:rPr>
              <a:t>stroji </a:t>
            </a:r>
            <a:r>
              <a:rPr sz="1000" spc="5" dirty="0">
                <a:latin typeface="Tahoma"/>
                <a:cs typeface="Tahoma"/>
              </a:rPr>
              <a:t>i </a:t>
            </a:r>
            <a:r>
              <a:rPr sz="1000" spc="-15" dirty="0">
                <a:latin typeface="Tahoma"/>
                <a:cs typeface="Tahoma"/>
              </a:rPr>
              <a:t>lidmi </a:t>
            </a:r>
            <a:r>
              <a:rPr sz="1000" spc="-50" dirty="0">
                <a:latin typeface="Tahoma"/>
                <a:cs typeface="Tahoma"/>
              </a:rPr>
              <a:t>– </a:t>
            </a:r>
            <a:r>
              <a:rPr sz="1000" b="1" spc="-45" dirty="0">
                <a:latin typeface="Arial"/>
                <a:cs typeface="Arial"/>
              </a:rPr>
              <a:t>human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and</a:t>
            </a:r>
            <a:r>
              <a:rPr sz="1000" b="1" spc="-45" dirty="0">
                <a:latin typeface="Arial"/>
                <a:cs typeface="Arial"/>
              </a:rPr>
              <a:t> machine </a:t>
            </a:r>
            <a:r>
              <a:rPr sz="1000" b="1" spc="-40" dirty="0">
                <a:latin typeface="Arial"/>
                <a:cs typeface="Arial"/>
              </a:rPr>
              <a:t> readable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154698" y="467319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891578"/>
            <a:ext cx="65201" cy="65201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062926"/>
            <a:ext cx="65201" cy="65201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246936"/>
            <a:ext cx="65201" cy="65201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434414"/>
            <a:ext cx="52527" cy="52527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586242"/>
            <a:ext cx="52527" cy="52527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889899"/>
            <a:ext cx="52527" cy="52527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624395" y="798020"/>
            <a:ext cx="3586479" cy="197015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900" spc="-20" dirty="0">
                <a:latin typeface="Microsoft Sans Serif"/>
                <a:cs typeface="Microsoft Sans Serif"/>
              </a:rPr>
              <a:t>připravte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45" dirty="0">
                <a:latin typeface="Microsoft Sans Serif"/>
                <a:cs typeface="Microsoft Sans Serif"/>
              </a:rPr>
              <a:t>si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vybraná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30" dirty="0">
                <a:latin typeface="Microsoft Sans Serif"/>
                <a:cs typeface="Microsoft Sans Serif"/>
              </a:rPr>
              <a:t>geografická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data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trike="sngStrike" spc="-60" dirty="0">
                <a:latin typeface="Microsoft Sans Serif"/>
                <a:cs typeface="Microsoft Sans Serif"/>
              </a:rPr>
              <a:t>ve</a:t>
            </a:r>
            <a:r>
              <a:rPr sz="900" strike="sngStrike" spc="65" dirty="0">
                <a:latin typeface="Microsoft Sans Serif"/>
                <a:cs typeface="Microsoft Sans Serif"/>
              </a:rPr>
              <a:t> </a:t>
            </a:r>
            <a:r>
              <a:rPr sz="900" strike="sngStrike" spc="-20" dirty="0">
                <a:latin typeface="Microsoft Sans Serif"/>
                <a:cs typeface="Microsoft Sans Serif"/>
              </a:rPr>
              <a:t>formátech</a:t>
            </a:r>
            <a:r>
              <a:rPr sz="900" strike="sngStrike" spc="70" dirty="0">
                <a:latin typeface="Microsoft Sans Serif"/>
                <a:cs typeface="Microsoft Sans Serif"/>
              </a:rPr>
              <a:t> </a:t>
            </a:r>
            <a:r>
              <a:rPr sz="900" b="1" strike="sngStrike" spc="-25" dirty="0">
                <a:latin typeface="Arial"/>
                <a:cs typeface="Arial"/>
              </a:rPr>
              <a:t>GeoJSON</a:t>
            </a:r>
            <a:r>
              <a:rPr sz="900" b="1" strike="sngStrike" spc="55" dirty="0">
                <a:latin typeface="Arial"/>
                <a:cs typeface="Arial"/>
              </a:rPr>
              <a:t> </a:t>
            </a:r>
            <a:r>
              <a:rPr sz="900" strike="sngStrike" spc="-60" dirty="0">
                <a:latin typeface="Microsoft Sans Serif"/>
                <a:cs typeface="Microsoft Sans Serif"/>
              </a:rPr>
              <a:t>a</a:t>
            </a:r>
            <a:r>
              <a:rPr sz="900" strike="sngStrike" spc="65" dirty="0">
                <a:latin typeface="Microsoft Sans Serif"/>
                <a:cs typeface="Microsoft Sans Serif"/>
              </a:rPr>
              <a:t> </a:t>
            </a:r>
            <a:r>
              <a:rPr sz="900" b="1" strike="sngStrike" spc="15" dirty="0">
                <a:latin typeface="Arial"/>
                <a:cs typeface="Arial"/>
              </a:rPr>
              <a:t>GML</a:t>
            </a:r>
            <a:endParaRPr sz="900" strike="sngStrike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900" strike="sngStrike" spc="-10" dirty="0">
                <a:latin typeface="Microsoft Sans Serif"/>
                <a:cs typeface="Microsoft Sans Serif"/>
              </a:rPr>
              <a:t>GML</a:t>
            </a:r>
            <a:r>
              <a:rPr sz="900" strike="sngStrike" spc="55" dirty="0">
                <a:latin typeface="Microsoft Sans Serif"/>
                <a:cs typeface="Microsoft Sans Serif"/>
              </a:rPr>
              <a:t> </a:t>
            </a:r>
            <a:r>
              <a:rPr sz="900" strike="sngStrike" spc="-40" dirty="0">
                <a:latin typeface="Microsoft Sans Serif"/>
                <a:cs typeface="Microsoft Sans Serif"/>
              </a:rPr>
              <a:t>by</a:t>
            </a:r>
            <a:r>
              <a:rPr sz="900" strike="sngStrike" spc="55" dirty="0">
                <a:latin typeface="Microsoft Sans Serif"/>
                <a:cs typeface="Microsoft Sans Serif"/>
              </a:rPr>
              <a:t> </a:t>
            </a:r>
            <a:r>
              <a:rPr sz="900" strike="sngStrike" spc="-35" dirty="0">
                <a:latin typeface="Microsoft Sans Serif"/>
                <a:cs typeface="Microsoft Sans Serif"/>
              </a:rPr>
              <a:t>mělo</a:t>
            </a:r>
            <a:r>
              <a:rPr sz="900" strike="sngStrike" spc="60" dirty="0">
                <a:latin typeface="Microsoft Sans Serif"/>
                <a:cs typeface="Microsoft Sans Serif"/>
              </a:rPr>
              <a:t> </a:t>
            </a:r>
            <a:r>
              <a:rPr sz="900" strike="sngStrike" dirty="0">
                <a:latin typeface="Microsoft Sans Serif"/>
                <a:cs typeface="Microsoft Sans Serif"/>
              </a:rPr>
              <a:t>být</a:t>
            </a:r>
            <a:r>
              <a:rPr sz="900" strike="sngStrike" spc="55" dirty="0">
                <a:latin typeface="Microsoft Sans Serif"/>
                <a:cs typeface="Microsoft Sans Serif"/>
              </a:rPr>
              <a:t> </a:t>
            </a:r>
            <a:r>
              <a:rPr sz="900" strike="sngStrike" spc="-20" dirty="0">
                <a:latin typeface="Microsoft Sans Serif"/>
                <a:cs typeface="Microsoft Sans Serif"/>
              </a:rPr>
              <a:t>pokud</a:t>
            </a:r>
            <a:r>
              <a:rPr sz="900" strike="sngStrike" spc="60" dirty="0">
                <a:latin typeface="Microsoft Sans Serif"/>
                <a:cs typeface="Microsoft Sans Serif"/>
              </a:rPr>
              <a:t> </a:t>
            </a:r>
            <a:r>
              <a:rPr sz="900" strike="sngStrike" spc="-35" dirty="0">
                <a:latin typeface="Microsoft Sans Serif"/>
                <a:cs typeface="Microsoft Sans Serif"/>
              </a:rPr>
              <a:t>možno</a:t>
            </a:r>
            <a:r>
              <a:rPr sz="900" strike="sngStrike" spc="55" dirty="0">
                <a:latin typeface="Microsoft Sans Serif"/>
                <a:cs typeface="Microsoft Sans Serif"/>
              </a:rPr>
              <a:t> </a:t>
            </a:r>
            <a:r>
              <a:rPr sz="900" strike="sngStrike" spc="-15" dirty="0">
                <a:latin typeface="Microsoft Sans Serif"/>
                <a:cs typeface="Microsoft Sans Serif"/>
              </a:rPr>
              <a:t>validní</a:t>
            </a:r>
            <a:endParaRPr sz="900" strike="sngStrike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900" strike="sngStrike" spc="-20" dirty="0">
                <a:latin typeface="Microsoft Sans Serif"/>
                <a:cs typeface="Microsoft Sans Serif"/>
              </a:rPr>
              <a:t>připravte</a:t>
            </a:r>
            <a:r>
              <a:rPr sz="900" strike="sngStrike" spc="60" dirty="0">
                <a:latin typeface="Microsoft Sans Serif"/>
                <a:cs typeface="Microsoft Sans Serif"/>
              </a:rPr>
              <a:t> </a:t>
            </a:r>
            <a:r>
              <a:rPr sz="900" strike="sngStrike" spc="-45" dirty="0">
                <a:latin typeface="Microsoft Sans Serif"/>
                <a:cs typeface="Microsoft Sans Serif"/>
              </a:rPr>
              <a:t>si</a:t>
            </a:r>
            <a:r>
              <a:rPr sz="900" strike="sngStrike" spc="60" dirty="0">
                <a:latin typeface="Microsoft Sans Serif"/>
                <a:cs typeface="Microsoft Sans Serif"/>
              </a:rPr>
              <a:t> </a:t>
            </a:r>
            <a:r>
              <a:rPr sz="900" strike="sngStrike" spc="-15" dirty="0">
                <a:latin typeface="Microsoft Sans Serif"/>
                <a:cs typeface="Microsoft Sans Serif"/>
              </a:rPr>
              <a:t>rozšiřující</a:t>
            </a:r>
            <a:r>
              <a:rPr sz="900" strike="sngStrike" spc="114" dirty="0">
                <a:latin typeface="Microsoft Sans Serif"/>
                <a:cs typeface="Microsoft Sans Serif"/>
              </a:rPr>
              <a:t> </a:t>
            </a:r>
            <a:r>
              <a:rPr sz="900" b="1" strike="sngStrike" spc="20" dirty="0">
                <a:latin typeface="Arial"/>
                <a:cs typeface="Arial"/>
              </a:rPr>
              <a:t>XSD</a:t>
            </a:r>
            <a:r>
              <a:rPr sz="900" b="1" strike="sngStrike" spc="70" dirty="0">
                <a:latin typeface="Arial"/>
                <a:cs typeface="Arial"/>
              </a:rPr>
              <a:t> </a:t>
            </a:r>
            <a:r>
              <a:rPr sz="900" b="1" strike="sngStrike" spc="-55" dirty="0">
                <a:latin typeface="Arial"/>
                <a:cs typeface="Arial"/>
              </a:rPr>
              <a:t>schéma</a:t>
            </a:r>
            <a:r>
              <a:rPr sz="900" b="1" strike="sngStrike" spc="55" dirty="0">
                <a:latin typeface="Arial"/>
                <a:cs typeface="Arial"/>
              </a:rPr>
              <a:t> </a:t>
            </a:r>
            <a:r>
              <a:rPr sz="900" strike="sngStrike" spc="-100" dirty="0">
                <a:latin typeface="Microsoft Sans Serif"/>
                <a:cs typeface="Microsoft Sans Serif"/>
              </a:rPr>
              <a:t>s</a:t>
            </a:r>
            <a:r>
              <a:rPr sz="900" strike="sngStrike" spc="-75" dirty="0">
                <a:latin typeface="Microsoft Sans Serif"/>
                <a:cs typeface="Microsoft Sans Serif"/>
              </a:rPr>
              <a:t> </a:t>
            </a:r>
            <a:r>
              <a:rPr sz="900" strike="sngStrike" spc="-20" dirty="0">
                <a:latin typeface="Microsoft Sans Serif"/>
                <a:cs typeface="Microsoft Sans Serif"/>
              </a:rPr>
              <a:t>definicemi:</a:t>
            </a:r>
            <a:endParaRPr sz="900" strike="sngStrike" dirty="0">
              <a:latin typeface="Microsoft Sans Serif"/>
              <a:cs typeface="Microsoft Sans Serif"/>
            </a:endParaRPr>
          </a:p>
          <a:p>
            <a:pPr marL="289560" marR="84455">
              <a:lnSpc>
                <a:spcPct val="100000"/>
              </a:lnSpc>
              <a:spcBef>
                <a:spcPts val="200"/>
              </a:spcBef>
            </a:pPr>
            <a:r>
              <a:rPr sz="1000" strike="sngStrike" spc="-35" dirty="0">
                <a:latin typeface="Tahoma"/>
                <a:cs typeface="Tahoma"/>
              </a:rPr>
              <a:t>typů</a:t>
            </a:r>
            <a:r>
              <a:rPr sz="1000" strike="sngStrike" spc="15" dirty="0">
                <a:latin typeface="Tahoma"/>
                <a:cs typeface="Tahoma"/>
              </a:rPr>
              <a:t> </a:t>
            </a:r>
            <a:r>
              <a:rPr sz="1000" strike="sngStrike" spc="-40" dirty="0">
                <a:latin typeface="Tahoma"/>
                <a:cs typeface="Tahoma"/>
              </a:rPr>
              <a:t>prvků</a:t>
            </a:r>
            <a:r>
              <a:rPr sz="1000" strike="sngStrike" spc="15" dirty="0">
                <a:latin typeface="Tahoma"/>
                <a:cs typeface="Tahoma"/>
              </a:rPr>
              <a:t> </a:t>
            </a:r>
            <a:r>
              <a:rPr sz="1000" strike="sngStrike" spc="-35" dirty="0">
                <a:latin typeface="Tahoma"/>
                <a:cs typeface="Tahoma"/>
              </a:rPr>
              <a:t>(alespoň</a:t>
            </a:r>
            <a:r>
              <a:rPr sz="1000" strike="sngStrike" spc="15" dirty="0">
                <a:latin typeface="Tahoma"/>
                <a:cs typeface="Tahoma"/>
              </a:rPr>
              <a:t> </a:t>
            </a:r>
            <a:r>
              <a:rPr sz="1000" strike="sngStrike" spc="-55" dirty="0">
                <a:latin typeface="Tahoma"/>
                <a:cs typeface="Tahoma"/>
              </a:rPr>
              <a:t>jeden</a:t>
            </a:r>
            <a:r>
              <a:rPr sz="1000" strike="sngStrike" spc="15" dirty="0">
                <a:latin typeface="Tahoma"/>
                <a:cs typeface="Tahoma"/>
              </a:rPr>
              <a:t> </a:t>
            </a:r>
            <a:r>
              <a:rPr sz="1000" strike="sngStrike" spc="-45" dirty="0">
                <a:latin typeface="Tahoma"/>
                <a:cs typeface="Tahoma"/>
              </a:rPr>
              <a:t>bodový,</a:t>
            </a:r>
            <a:r>
              <a:rPr sz="1000" strike="sngStrike" spc="20" dirty="0">
                <a:latin typeface="Tahoma"/>
                <a:cs typeface="Tahoma"/>
              </a:rPr>
              <a:t> </a:t>
            </a:r>
            <a:r>
              <a:rPr sz="1000" strike="sngStrike" spc="-35" dirty="0">
                <a:latin typeface="Tahoma"/>
                <a:cs typeface="Tahoma"/>
              </a:rPr>
              <a:t>liniový,</a:t>
            </a:r>
            <a:r>
              <a:rPr sz="1000" strike="sngStrike" spc="15" dirty="0">
                <a:latin typeface="Tahoma"/>
                <a:cs typeface="Tahoma"/>
              </a:rPr>
              <a:t> </a:t>
            </a:r>
            <a:r>
              <a:rPr sz="1000" strike="sngStrike" spc="-40" dirty="0">
                <a:latin typeface="Tahoma"/>
                <a:cs typeface="Tahoma"/>
              </a:rPr>
              <a:t>plošný</a:t>
            </a:r>
            <a:r>
              <a:rPr sz="1000" strike="sngStrike" spc="15" dirty="0">
                <a:latin typeface="Tahoma"/>
                <a:cs typeface="Tahoma"/>
              </a:rPr>
              <a:t> </a:t>
            </a:r>
            <a:r>
              <a:rPr sz="1000" strike="sngStrike" spc="-20" dirty="0">
                <a:latin typeface="Tahoma"/>
                <a:cs typeface="Tahoma"/>
              </a:rPr>
              <a:t>typ) </a:t>
            </a:r>
            <a:r>
              <a:rPr sz="1000" strike="sngStrike" spc="-15" dirty="0">
                <a:latin typeface="Tahoma"/>
                <a:cs typeface="Tahoma"/>
              </a:rPr>
              <a:t> </a:t>
            </a:r>
            <a:r>
              <a:rPr sz="1000" strike="sngStrike" spc="-20" dirty="0">
                <a:latin typeface="Tahoma"/>
                <a:cs typeface="Tahoma"/>
              </a:rPr>
              <a:t>atributů</a:t>
            </a:r>
            <a:r>
              <a:rPr sz="1000" strike="sngStrike" spc="20" dirty="0">
                <a:latin typeface="Tahoma"/>
                <a:cs typeface="Tahoma"/>
              </a:rPr>
              <a:t> </a:t>
            </a:r>
            <a:r>
              <a:rPr sz="1000" strike="sngStrike" spc="-40" dirty="0">
                <a:latin typeface="Tahoma"/>
                <a:cs typeface="Tahoma"/>
              </a:rPr>
              <a:t>prvků</a:t>
            </a:r>
            <a:r>
              <a:rPr sz="1000" strike="sngStrike" spc="-60" dirty="0">
                <a:latin typeface="Tahoma"/>
                <a:cs typeface="Tahoma"/>
              </a:rPr>
              <a:t> </a:t>
            </a:r>
            <a:r>
              <a:rPr sz="1000" strike="sngStrike" spc="-50" dirty="0">
                <a:latin typeface="Tahoma"/>
                <a:cs typeface="Tahoma"/>
              </a:rPr>
              <a:t>–</a:t>
            </a:r>
            <a:r>
              <a:rPr sz="1000" strike="sngStrike" spc="-55" dirty="0">
                <a:latin typeface="Tahoma"/>
                <a:cs typeface="Tahoma"/>
              </a:rPr>
              <a:t> </a:t>
            </a:r>
            <a:r>
              <a:rPr sz="1000" strike="sngStrike" spc="-45" dirty="0">
                <a:latin typeface="Tahoma"/>
                <a:cs typeface="Tahoma"/>
              </a:rPr>
              <a:t>alespoň</a:t>
            </a:r>
            <a:r>
              <a:rPr sz="1000" strike="sngStrike" spc="25" dirty="0">
                <a:latin typeface="Tahoma"/>
                <a:cs typeface="Tahoma"/>
              </a:rPr>
              <a:t> </a:t>
            </a:r>
            <a:r>
              <a:rPr sz="1000" b="1" strike="sngStrike" spc="-40" dirty="0">
                <a:latin typeface="Arial"/>
                <a:cs typeface="Arial"/>
              </a:rPr>
              <a:t>jeden</a:t>
            </a:r>
            <a:r>
              <a:rPr sz="1000" b="1" strike="sngStrike" spc="95" dirty="0">
                <a:latin typeface="Arial"/>
                <a:cs typeface="Arial"/>
              </a:rPr>
              <a:t> </a:t>
            </a:r>
            <a:r>
              <a:rPr sz="1000" b="1" strike="sngStrike" spc="-10" dirty="0">
                <a:latin typeface="Arial"/>
                <a:cs typeface="Arial"/>
              </a:rPr>
              <a:t>atribut</a:t>
            </a:r>
            <a:r>
              <a:rPr sz="1000" b="1" strike="sngStrike" spc="95" dirty="0">
                <a:latin typeface="Arial"/>
                <a:cs typeface="Arial"/>
              </a:rPr>
              <a:t> </a:t>
            </a:r>
            <a:r>
              <a:rPr sz="1000" b="1" strike="sngStrike" spc="-60" dirty="0">
                <a:latin typeface="Arial"/>
                <a:cs typeface="Arial"/>
              </a:rPr>
              <a:t>musí</a:t>
            </a:r>
            <a:r>
              <a:rPr sz="1000" b="1" strike="sngStrike" spc="95" dirty="0">
                <a:latin typeface="Arial"/>
                <a:cs typeface="Arial"/>
              </a:rPr>
              <a:t> </a:t>
            </a:r>
            <a:r>
              <a:rPr sz="1000" b="1" strike="sngStrike" spc="-25" dirty="0">
                <a:latin typeface="Arial"/>
                <a:cs typeface="Arial"/>
              </a:rPr>
              <a:t>být</a:t>
            </a:r>
            <a:r>
              <a:rPr sz="1000" b="1" strike="sngStrike" spc="90" dirty="0">
                <a:latin typeface="Arial"/>
                <a:cs typeface="Arial"/>
              </a:rPr>
              <a:t> </a:t>
            </a:r>
            <a:r>
              <a:rPr sz="1000" b="1" strike="sngStrike" spc="-60" dirty="0">
                <a:latin typeface="Arial"/>
                <a:cs typeface="Arial"/>
              </a:rPr>
              <a:t>složeného </a:t>
            </a:r>
            <a:r>
              <a:rPr sz="1000" b="1" strike="sngStrike" spc="-260" dirty="0">
                <a:latin typeface="Arial"/>
                <a:cs typeface="Arial"/>
              </a:rPr>
              <a:t> </a:t>
            </a:r>
            <a:r>
              <a:rPr sz="1000" b="1" strike="sngStrike" spc="-35" dirty="0">
                <a:latin typeface="Arial"/>
                <a:cs typeface="Arial"/>
              </a:rPr>
              <a:t>typu</a:t>
            </a:r>
            <a:endParaRPr sz="1000" strike="sngStrike" dirty="0">
              <a:latin typeface="Arial"/>
              <a:cs typeface="Arial"/>
            </a:endParaRPr>
          </a:p>
          <a:p>
            <a:pPr marL="289560" marR="90805">
              <a:lnSpc>
                <a:spcPts val="1200"/>
              </a:lnSpc>
              <a:spcBef>
                <a:spcPts val="25"/>
              </a:spcBef>
            </a:pPr>
            <a:r>
              <a:rPr sz="1000" b="1" strike="sngStrike" spc="-25" dirty="0">
                <a:latin typeface="Arial"/>
                <a:cs typeface="Arial"/>
              </a:rPr>
              <a:t>využijte</a:t>
            </a:r>
            <a:r>
              <a:rPr sz="1000" b="1" strike="sngStrike" spc="40" dirty="0">
                <a:latin typeface="Arial"/>
                <a:cs typeface="Arial"/>
              </a:rPr>
              <a:t> </a:t>
            </a:r>
            <a:r>
              <a:rPr sz="1000" strike="sngStrike" spc="-40" dirty="0">
                <a:latin typeface="Tahoma"/>
                <a:cs typeface="Tahoma"/>
              </a:rPr>
              <a:t>různé</a:t>
            </a:r>
            <a:r>
              <a:rPr sz="1000" strike="sngStrike" spc="5" dirty="0">
                <a:latin typeface="Tahoma"/>
                <a:cs typeface="Tahoma"/>
              </a:rPr>
              <a:t> </a:t>
            </a:r>
            <a:r>
              <a:rPr sz="1000" strike="sngStrike" spc="-40" dirty="0">
                <a:latin typeface="Tahoma"/>
                <a:cs typeface="Tahoma"/>
              </a:rPr>
              <a:t>datové</a:t>
            </a:r>
            <a:r>
              <a:rPr sz="1000" strike="sngStrike" spc="5" dirty="0">
                <a:latin typeface="Tahoma"/>
                <a:cs typeface="Tahoma"/>
              </a:rPr>
              <a:t> </a:t>
            </a:r>
            <a:r>
              <a:rPr sz="1000" strike="sngStrike" spc="-55" dirty="0">
                <a:latin typeface="Tahoma"/>
                <a:cs typeface="Tahoma"/>
              </a:rPr>
              <a:t>typy,</a:t>
            </a:r>
            <a:r>
              <a:rPr sz="1000" strike="sngStrike" spc="5" dirty="0">
                <a:latin typeface="Tahoma"/>
                <a:cs typeface="Tahoma"/>
              </a:rPr>
              <a:t> </a:t>
            </a:r>
            <a:r>
              <a:rPr sz="1000" strike="sngStrike" spc="-25" dirty="0">
                <a:latin typeface="Tahoma"/>
                <a:cs typeface="Tahoma"/>
              </a:rPr>
              <a:t>povinnost/nepovinnost,</a:t>
            </a:r>
            <a:r>
              <a:rPr sz="1000" strike="sngStrike" spc="5" dirty="0">
                <a:latin typeface="Tahoma"/>
                <a:cs typeface="Tahoma"/>
              </a:rPr>
              <a:t> </a:t>
            </a:r>
            <a:r>
              <a:rPr sz="1000" strike="sngStrike" spc="-45" dirty="0">
                <a:latin typeface="Tahoma"/>
                <a:cs typeface="Tahoma"/>
              </a:rPr>
              <a:t>omezení </a:t>
            </a:r>
            <a:r>
              <a:rPr sz="1000" strike="sngStrike" spc="-295" dirty="0">
                <a:latin typeface="Tahoma"/>
                <a:cs typeface="Tahoma"/>
              </a:rPr>
              <a:t> </a:t>
            </a:r>
            <a:r>
              <a:rPr sz="1000" strike="sngStrike" spc="-25" dirty="0">
                <a:latin typeface="Tahoma"/>
                <a:cs typeface="Tahoma"/>
              </a:rPr>
              <a:t>četnosti</a:t>
            </a:r>
            <a:r>
              <a:rPr sz="1000" strike="sngStrike" spc="10" dirty="0">
                <a:latin typeface="Tahoma"/>
                <a:cs typeface="Tahoma"/>
              </a:rPr>
              <a:t> </a:t>
            </a:r>
            <a:r>
              <a:rPr sz="1000" strike="sngStrike" spc="-25" dirty="0">
                <a:latin typeface="Tahoma"/>
                <a:cs typeface="Tahoma"/>
              </a:rPr>
              <a:t>(minOccurs,</a:t>
            </a:r>
            <a:r>
              <a:rPr sz="1000" strike="sngStrike" spc="15" dirty="0">
                <a:latin typeface="Tahoma"/>
                <a:cs typeface="Tahoma"/>
              </a:rPr>
              <a:t> </a:t>
            </a:r>
            <a:r>
              <a:rPr sz="1000" strike="sngStrike" spc="-30" dirty="0" err="1">
                <a:latin typeface="Tahoma"/>
                <a:cs typeface="Tahoma"/>
              </a:rPr>
              <a:t>maxOccurs</a:t>
            </a:r>
            <a:r>
              <a:rPr sz="1000" strike="sngStrike" spc="-30" dirty="0">
                <a:latin typeface="Tahoma"/>
                <a:cs typeface="Tahoma"/>
              </a:rPr>
              <a:t>)</a:t>
            </a:r>
            <a:r>
              <a:rPr lang="sk-SK" sz="1000" strike="sngStrike" spc="-30" dirty="0">
                <a:latin typeface="Tahoma"/>
                <a:cs typeface="Tahoma"/>
              </a:rPr>
              <a:t>, </a:t>
            </a:r>
            <a:r>
              <a:rPr lang="sk-SK" sz="1000" strike="sngStrike" spc="-30" dirty="0" err="1">
                <a:latin typeface="Tahoma"/>
                <a:cs typeface="Tahoma"/>
              </a:rPr>
              <a:t>enumeration</a:t>
            </a:r>
            <a:endParaRPr lang="sk-SK" sz="900" strike="sngStrike" spc="-15" dirty="0">
              <a:latin typeface="Microsoft Sans Serif"/>
              <a:cs typeface="Microsoft Sans Serif"/>
            </a:endParaRPr>
          </a:p>
          <a:p>
            <a:pPr marL="12700" marR="7620">
              <a:lnSpc>
                <a:spcPct val="101499"/>
              </a:lnSpc>
              <a:spcBef>
                <a:spcPts val="114"/>
              </a:spcBef>
            </a:pPr>
            <a:r>
              <a:rPr lang="sk-SK" sz="900" spc="-40" dirty="0" err="1">
                <a:latin typeface="Microsoft Sans Serif"/>
                <a:cs typeface="Microsoft Sans Serif"/>
              </a:rPr>
              <a:t>Data</a:t>
            </a:r>
            <a:r>
              <a:rPr lang="sk-SK" sz="900" spc="-40" dirty="0">
                <a:latin typeface="Microsoft Sans Serif"/>
                <a:cs typeface="Microsoft Sans Serif"/>
              </a:rPr>
              <a:t> si také </a:t>
            </a:r>
            <a:r>
              <a:rPr lang="sk-SK" sz="900" spc="-40" dirty="0" err="1">
                <a:latin typeface="Microsoft Sans Serif"/>
                <a:cs typeface="Microsoft Sans Serif"/>
              </a:rPr>
              <a:t>ve</a:t>
            </a:r>
            <a:r>
              <a:rPr lang="sk-SK" sz="900" spc="-40" dirty="0">
                <a:latin typeface="Microsoft Sans Serif"/>
                <a:cs typeface="Microsoft Sans Serif"/>
              </a:rPr>
              <a:t> formátu .</a:t>
            </a:r>
            <a:r>
              <a:rPr lang="sk-SK" sz="900" spc="-40" dirty="0" err="1">
                <a:solidFill>
                  <a:srgbClr val="FF0000"/>
                </a:solidFill>
                <a:latin typeface="Microsoft Sans Serif"/>
                <a:cs typeface="Microsoft Sans Serif"/>
              </a:rPr>
              <a:t>shp</a:t>
            </a:r>
            <a:r>
              <a:rPr lang="sk-SK" sz="900" spc="-40" dirty="0">
                <a:latin typeface="Microsoft Sans Serif"/>
                <a:cs typeface="Microsoft Sans Serif"/>
              </a:rPr>
              <a:t> / .</a:t>
            </a:r>
            <a:r>
              <a:rPr lang="sk-SK" sz="900" spc="-40" dirty="0" err="1">
                <a:latin typeface="Microsoft Sans Serif"/>
                <a:cs typeface="Microsoft Sans Serif"/>
              </a:rPr>
              <a:t>geopackage</a:t>
            </a:r>
            <a:r>
              <a:rPr lang="sk-SK" sz="900" spc="-40" dirty="0">
                <a:latin typeface="Microsoft Sans Serif"/>
                <a:cs typeface="Microsoft Sans Serif"/>
              </a:rPr>
              <a:t> / .</a:t>
            </a:r>
            <a:r>
              <a:rPr lang="sk-SK" sz="900" spc="-40" dirty="0" err="1">
                <a:latin typeface="Microsoft Sans Serif"/>
                <a:cs typeface="Microsoft Sans Serif"/>
              </a:rPr>
              <a:t>geotiff</a:t>
            </a:r>
            <a:r>
              <a:rPr lang="sk-SK" sz="900" spc="-40" dirty="0">
                <a:latin typeface="Microsoft Sans Serif"/>
                <a:cs typeface="Microsoft Sans Serif"/>
              </a:rPr>
              <a:t> nahrajte do </a:t>
            </a:r>
            <a:r>
              <a:rPr lang="sk-SK" sz="900" spc="-40" dirty="0" err="1">
                <a:latin typeface="Microsoft Sans Serif"/>
                <a:cs typeface="Microsoft Sans Serif"/>
              </a:rPr>
              <a:t>složky</a:t>
            </a:r>
            <a:r>
              <a:rPr lang="sk-SK" sz="900" spc="-40" dirty="0">
                <a:latin typeface="Microsoft Sans Serif"/>
                <a:cs typeface="Microsoft Sans Serif"/>
              </a:rPr>
              <a:t> </a:t>
            </a:r>
            <a:r>
              <a:rPr lang="sk-SK" sz="900" spc="-40" dirty="0" err="1">
                <a:latin typeface="Microsoft Sans Serif"/>
                <a:cs typeface="Microsoft Sans Serif"/>
              </a:rPr>
              <a:t>přístupné</a:t>
            </a:r>
            <a:r>
              <a:rPr lang="sk-SK" sz="900" spc="-40" dirty="0">
                <a:latin typeface="Microsoft Sans Serif"/>
                <a:cs typeface="Microsoft Sans Serif"/>
              </a:rPr>
              <a:t> </a:t>
            </a:r>
            <a:r>
              <a:rPr lang="sk-SK" sz="900" spc="-40" dirty="0" err="1">
                <a:latin typeface="Microsoft Sans Serif"/>
                <a:cs typeface="Microsoft Sans Serif"/>
              </a:rPr>
              <a:t>GeoServru</a:t>
            </a:r>
            <a:r>
              <a:rPr lang="sk-SK" sz="900" spc="-40" dirty="0">
                <a:latin typeface="Microsoft Sans Serif"/>
                <a:cs typeface="Microsoft Sans Serif"/>
              </a:rPr>
              <a:t>. Návod </a:t>
            </a:r>
            <a:r>
              <a:rPr lang="sk-SK" sz="900" spc="-40" dirty="0">
                <a:latin typeface="Microsoft Sans Serif"/>
                <a:cs typeface="Microsoft Sans Serif"/>
                <a:hlinkClick r:id="rId6"/>
              </a:rPr>
              <a:t>zde</a:t>
            </a:r>
            <a:endParaRPr lang="sk-SK" sz="900" spc="-50" dirty="0">
              <a:latin typeface="Microsoft Sans Serif"/>
              <a:cs typeface="Microsoft Sans Serif"/>
            </a:endParaRPr>
          </a:p>
          <a:p>
            <a:pPr marL="12700" marR="7620">
              <a:lnSpc>
                <a:spcPct val="101499"/>
              </a:lnSpc>
              <a:spcBef>
                <a:spcPts val="114"/>
              </a:spcBef>
            </a:pPr>
            <a:r>
              <a:rPr lang="sk-SK" sz="900" spc="-30" dirty="0" err="1">
                <a:latin typeface="Microsoft Sans Serif"/>
                <a:cs typeface="Microsoft Sans Serif"/>
              </a:rPr>
              <a:t>odevzdejte</a:t>
            </a:r>
            <a:r>
              <a:rPr lang="sk-SK" sz="900" spc="70" dirty="0">
                <a:latin typeface="Microsoft Sans Serif"/>
                <a:cs typeface="Microsoft Sans Serif"/>
              </a:rPr>
              <a:t> </a:t>
            </a:r>
            <a:r>
              <a:rPr lang="sk-SK" sz="900" spc="-35" dirty="0">
                <a:latin typeface="Microsoft Sans Serif"/>
                <a:cs typeface="Microsoft Sans Serif"/>
              </a:rPr>
              <a:t>do</a:t>
            </a:r>
            <a:r>
              <a:rPr lang="sk-SK" sz="900" spc="70" dirty="0">
                <a:latin typeface="Microsoft Sans Serif"/>
                <a:cs typeface="Microsoft Sans Serif"/>
              </a:rPr>
              <a:t> </a:t>
            </a:r>
            <a:r>
              <a:rPr lang="sk-SK" sz="900" spc="-15" dirty="0" err="1">
                <a:latin typeface="Microsoft Sans Serif"/>
                <a:cs typeface="Microsoft Sans Serif"/>
              </a:rPr>
              <a:t>příštího</a:t>
            </a:r>
            <a:r>
              <a:rPr lang="sk-SK" sz="900" spc="65" dirty="0">
                <a:latin typeface="Microsoft Sans Serif"/>
                <a:cs typeface="Microsoft Sans Serif"/>
              </a:rPr>
              <a:t> </a:t>
            </a:r>
            <a:r>
              <a:rPr lang="sk-SK" sz="900" spc="-25" dirty="0" err="1">
                <a:latin typeface="Microsoft Sans Serif"/>
                <a:cs typeface="Microsoft Sans Serif"/>
              </a:rPr>
              <a:t>týdne</a:t>
            </a:r>
            <a:r>
              <a:rPr lang="sk-SK" sz="900" spc="70" dirty="0">
                <a:latin typeface="Microsoft Sans Serif"/>
                <a:cs typeface="Microsoft Sans Serif"/>
              </a:rPr>
              <a:t> </a:t>
            </a:r>
            <a:r>
              <a:rPr lang="sk-SK" sz="900" spc="5" dirty="0">
                <a:latin typeface="Microsoft Sans Serif"/>
                <a:cs typeface="Microsoft Sans Serif"/>
              </a:rPr>
              <a:t>(21.</a:t>
            </a:r>
            <a:r>
              <a:rPr lang="sk-SK" sz="900" spc="-15" dirty="0">
                <a:latin typeface="Microsoft Sans Serif"/>
                <a:cs typeface="Microsoft Sans Serif"/>
              </a:rPr>
              <a:t> </a:t>
            </a:r>
            <a:r>
              <a:rPr lang="sk-SK" sz="900" spc="-25" dirty="0">
                <a:latin typeface="Microsoft Sans Serif"/>
                <a:cs typeface="Microsoft Sans Serif"/>
              </a:rPr>
              <a:t>11.</a:t>
            </a:r>
            <a:r>
              <a:rPr lang="sk-SK" sz="900" spc="-15" dirty="0">
                <a:latin typeface="Microsoft Sans Serif"/>
                <a:cs typeface="Microsoft Sans Serif"/>
              </a:rPr>
              <a:t>)</a:t>
            </a:r>
            <a:endParaRPr sz="9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900" b="1" spc="-40" dirty="0" err="1">
                <a:latin typeface="Arial"/>
                <a:cs typeface="Arial"/>
              </a:rPr>
              <a:t>není</a:t>
            </a:r>
            <a:r>
              <a:rPr sz="900" b="1" spc="40" dirty="0">
                <a:latin typeface="Arial"/>
                <a:cs typeface="Arial"/>
              </a:rPr>
              <a:t> </a:t>
            </a:r>
            <a:r>
              <a:rPr sz="900" spc="-35" dirty="0" err="1">
                <a:latin typeface="Microsoft Sans Serif"/>
                <a:cs typeface="Microsoft Sans Serif"/>
              </a:rPr>
              <a:t>bodované</a:t>
            </a:r>
            <a:r>
              <a:rPr lang="sk-SK" sz="900" spc="-35" dirty="0">
                <a:latin typeface="Microsoft Sans Serif"/>
                <a:cs typeface="Microsoft Sans Serif"/>
              </a:rPr>
              <a:t> ale je povinné</a:t>
            </a:r>
            <a:endParaRPr sz="900" dirty="0">
              <a:latin typeface="Microsoft Sans Serif"/>
              <a:cs typeface="Microsoft Sans Serif"/>
            </a:endParaRPr>
          </a:p>
        </p:txBody>
      </p:sp>
      <p:pic>
        <p:nvPicPr>
          <p:cNvPr id="32" name="object 3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191207"/>
            <a:ext cx="65201" cy="65201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8304" y="2486280"/>
            <a:ext cx="65201" cy="65201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6149" y="2668320"/>
            <a:ext cx="65201" cy="65201"/>
          </a:xfrm>
          <a:prstGeom prst="rect">
            <a:avLst/>
          </a:prstGeom>
        </p:spPr>
      </p:pic>
      <p:grpSp>
        <p:nvGrpSpPr>
          <p:cNvPr id="38" name="object 38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39" name="object 39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1335915"/>
            <a:ext cx="3453129" cy="101790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50" spc="-100" dirty="0">
                <a:latin typeface="Tahoma"/>
                <a:cs typeface="Tahoma"/>
              </a:rPr>
              <a:t>Přečtěte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05" dirty="0">
                <a:latin typeface="Tahoma"/>
                <a:cs typeface="Tahoma"/>
              </a:rPr>
              <a:t>si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85" dirty="0">
                <a:latin typeface="Tahoma"/>
                <a:cs typeface="Tahoma"/>
              </a:rPr>
              <a:t>víc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70" dirty="0">
                <a:latin typeface="Tahoma"/>
                <a:cs typeface="Tahoma"/>
              </a:rPr>
              <a:t>a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14" dirty="0">
                <a:latin typeface="Tahoma"/>
                <a:cs typeface="Tahoma"/>
              </a:rPr>
              <a:t>procvičujte</a:t>
            </a:r>
            <a:endParaRPr sz="2450" dirty="0">
              <a:latin typeface="Tahoma"/>
              <a:cs typeface="Tahoma"/>
            </a:endParaRPr>
          </a:p>
          <a:p>
            <a:pPr marL="59055">
              <a:lnSpc>
                <a:spcPct val="100000"/>
              </a:lnSpc>
              <a:spcBef>
                <a:spcPts val="65"/>
              </a:spcBef>
            </a:pPr>
            <a:r>
              <a:rPr sz="1100" spc="-10" dirty="0">
                <a:latin typeface="Tahoma"/>
                <a:cs typeface="Tahoma"/>
              </a:rPr>
              <a:t>Vladimir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Agafonkin:</a:t>
            </a:r>
            <a:r>
              <a:rPr sz="1100" spc="145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3"/>
              </a:rPr>
              <a:t>https://github.com/mourner</a:t>
            </a:r>
            <a:endParaRPr sz="1100" dirty="0"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https://medium.com/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https://bost.ocks.org/mike/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1825091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035124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245156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36"/>
            <a:ext cx="4607940" cy="5060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65707" y="919300"/>
            <a:ext cx="1677035" cy="1663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-70" dirty="0">
                <a:latin typeface="Tahoma"/>
                <a:cs typeface="Tahoma"/>
              </a:rPr>
              <a:t>Ptejte</a:t>
            </a:r>
            <a:r>
              <a:rPr sz="2450" spc="-25" dirty="0">
                <a:latin typeface="Tahoma"/>
                <a:cs typeface="Tahoma"/>
              </a:rPr>
              <a:t> </a:t>
            </a:r>
            <a:r>
              <a:rPr sz="2450" spc="-229" dirty="0">
                <a:latin typeface="Tahoma"/>
                <a:cs typeface="Tahoma"/>
              </a:rPr>
              <a:t>se</a:t>
            </a:r>
            <a:endParaRPr sz="2450" dirty="0">
              <a:latin typeface="Tahoma"/>
              <a:cs typeface="Tahoma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30" dirty="0">
                <a:latin typeface="Tahoma"/>
                <a:cs typeface="Tahoma"/>
              </a:rPr>
              <a:t>kdy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45" dirty="0">
                <a:latin typeface="Tahoma"/>
                <a:cs typeface="Tahoma"/>
              </a:rPr>
              <a:t>kde</a:t>
            </a:r>
            <a:r>
              <a:rPr sz="1100" spc="-80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30" dirty="0">
                <a:latin typeface="Tahoma"/>
                <a:cs typeface="Tahoma"/>
              </a:rPr>
              <a:t>jakkoliv</a:t>
            </a:r>
            <a:endParaRPr sz="11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b="1" spc="-80" dirty="0">
                <a:latin typeface="Arial"/>
                <a:cs typeface="Arial"/>
              </a:rPr>
              <a:t>co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nejdřív</a:t>
            </a:r>
            <a:r>
              <a:rPr sz="1100" b="1" spc="-125" dirty="0">
                <a:latin typeface="Arial"/>
                <a:cs typeface="Arial"/>
              </a:rPr>
              <a:t> </a:t>
            </a:r>
            <a:r>
              <a:rPr sz="1100" b="1" spc="-265" dirty="0">
                <a:latin typeface="Arial"/>
                <a:cs typeface="Arial"/>
              </a:rPr>
              <a:t>…</a:t>
            </a:r>
            <a:endParaRPr sz="1100" dirty="0">
              <a:latin typeface="Arial"/>
              <a:cs typeface="Arial"/>
            </a:endParaRPr>
          </a:p>
          <a:p>
            <a:pPr marL="12065" marR="5080" algn="ctr">
              <a:lnSpc>
                <a:spcPct val="102600"/>
              </a:lnSpc>
              <a:spcBef>
                <a:spcPts val="1090"/>
              </a:spcBef>
            </a:pPr>
            <a:r>
              <a:rPr sz="1100" spc="-45" dirty="0">
                <a:latin typeface="Tahoma"/>
                <a:cs typeface="Tahoma"/>
              </a:rPr>
              <a:t>e-mail:</a:t>
            </a:r>
            <a:r>
              <a:rPr sz="1100" spc="85" dirty="0">
                <a:latin typeface="Tahoma"/>
                <a:cs typeface="Tahoma"/>
              </a:rPr>
              <a:t> </a:t>
            </a:r>
            <a:r>
              <a:rPr lang="sk-SK" sz="1100" spc="-45" dirty="0">
                <a:latin typeface="Tahoma"/>
                <a:cs typeface="Tahoma"/>
              </a:rPr>
              <a:t>451242</a:t>
            </a:r>
            <a:r>
              <a:rPr sz="1100" spc="-45" dirty="0">
                <a:latin typeface="Tahoma"/>
                <a:cs typeface="Tahoma"/>
              </a:rPr>
              <a:t>@mail.muni.cz 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9150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4" dirty="0">
                <a:solidFill>
                  <a:srgbClr val="FFFFFF"/>
                </a:solidFill>
                <a:latin typeface="Georgia"/>
                <a:cs typeface="Georgia"/>
              </a:rPr>
              <a:t>G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eo</a:t>
            </a:r>
            <a:r>
              <a:rPr sz="1400" spc="110" dirty="0">
                <a:solidFill>
                  <a:srgbClr val="FFFFFF"/>
                </a:solidFill>
                <a:latin typeface="Georgia"/>
                <a:cs typeface="Georgia"/>
              </a:rPr>
              <a:t>JSON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04747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977466"/>
            <a:ext cx="3569335" cy="219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40" dirty="0">
                <a:latin typeface="Tahoma"/>
                <a:cs typeface="Tahoma"/>
              </a:rPr>
              <a:t>založený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25" dirty="0">
                <a:latin typeface="Tahoma"/>
                <a:cs typeface="Tahoma"/>
              </a:rPr>
              <a:t>JSON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5" dirty="0">
                <a:latin typeface="Tahoma"/>
                <a:cs typeface="Tahoma"/>
              </a:rPr>
              <a:t>standardizace:</a:t>
            </a:r>
            <a:r>
              <a:rPr sz="1100" spc="145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https://tools.ietf.org/html/rfc7946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45" dirty="0">
                <a:latin typeface="Tahoma"/>
                <a:cs typeface="Tahoma"/>
              </a:rPr>
              <a:t>prohlížeč:</a:t>
            </a:r>
            <a:r>
              <a:rPr sz="1100" spc="135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http://geojson.io/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5" dirty="0">
                <a:latin typeface="Tahoma"/>
                <a:cs typeface="Tahoma"/>
              </a:rPr>
              <a:t>konverze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mezi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různými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formáty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(zejména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SHP,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GeoJSON):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https://mapshaper.org/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75" dirty="0">
                <a:latin typeface="Tahoma"/>
                <a:cs typeface="Tahoma"/>
              </a:rPr>
              <a:t>méně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značek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oproti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GML</a:t>
            </a:r>
            <a:endParaRPr sz="1100" dirty="0">
              <a:latin typeface="Tahoma"/>
              <a:cs typeface="Tahoma"/>
            </a:endParaRPr>
          </a:p>
          <a:p>
            <a:pPr marL="12700" marR="233679">
              <a:lnSpc>
                <a:spcPct val="102600"/>
              </a:lnSpc>
              <a:spcBef>
                <a:spcPts val="300"/>
              </a:spcBef>
            </a:pPr>
            <a:r>
              <a:rPr sz="1100" spc="-65" dirty="0">
                <a:latin typeface="Tahoma"/>
                <a:cs typeface="Tahoma"/>
              </a:rPr>
              <a:t>nemá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stand</a:t>
            </a:r>
            <a:r>
              <a:rPr sz="1100" spc="-75" dirty="0">
                <a:latin typeface="Tahoma"/>
                <a:cs typeface="Tahoma"/>
              </a:rPr>
              <a:t>a</a:t>
            </a:r>
            <a:r>
              <a:rPr sz="1100" spc="-40" dirty="0">
                <a:latin typeface="Tahoma"/>
                <a:cs typeface="Tahoma"/>
              </a:rPr>
              <a:t>rdizovaný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způsob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rozšiřování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–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implementace  </a:t>
            </a:r>
            <a:r>
              <a:rPr sz="1100" spc="-30" dirty="0">
                <a:latin typeface="Tahoma"/>
                <a:cs typeface="Tahoma"/>
              </a:rPr>
              <a:t>záleží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autorovi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55" dirty="0">
                <a:latin typeface="Tahoma"/>
                <a:cs typeface="Tahoma"/>
              </a:rPr>
              <a:t>odvozené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formáty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TopoJSON,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30" dirty="0">
                <a:latin typeface="Tahoma"/>
                <a:cs typeface="Tahoma"/>
              </a:rPr>
              <a:t>NDJSON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(každý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řádek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čitelný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zvlášť,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řádek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to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jeden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 err="1">
                <a:latin typeface="Tahoma"/>
                <a:cs typeface="Tahoma"/>
              </a:rPr>
              <a:t>prvek</a:t>
            </a:r>
            <a:r>
              <a:rPr sz="1100" spc="-45" dirty="0">
                <a:latin typeface="Tahoma"/>
                <a:cs typeface="Tahoma"/>
              </a:rPr>
              <a:t>)</a:t>
            </a:r>
            <a:endParaRPr lang="sk-SK" sz="1100" spc="-45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lang="sk-SK" sz="1100" spc="-45" dirty="0">
                <a:latin typeface="Tahoma"/>
                <a:cs typeface="Tahoma"/>
              </a:rPr>
              <a:t>EPSG:4326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1314780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524812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734845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116963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326995"/>
            <a:ext cx="65201" cy="6520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709100"/>
            <a:ext cx="65201" cy="65201"/>
          </a:xfrm>
          <a:prstGeom prst="rect">
            <a:avLst/>
          </a:prstGeom>
        </p:spPr>
      </p:pic>
      <p:pic>
        <p:nvPicPr>
          <p:cNvPr id="2" name="object 14">
            <a:extLst>
              <a:ext uri="{FF2B5EF4-FFF2-40B4-BE49-F238E27FC236}">
                <a16:creationId xmlns:a16="http://schemas.microsoft.com/office/drawing/2014/main" id="{5DDBA379-0260-BCD5-D1B7-BA360FA4195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3058604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4851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0" dirty="0">
                <a:solidFill>
                  <a:srgbClr val="FFFFFF"/>
                </a:solidFill>
                <a:latin typeface="Georgia"/>
                <a:cs typeface="Georgia"/>
              </a:rPr>
              <a:t>GML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227825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417614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0433" y="1607428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0433" y="1759257"/>
            <a:ext cx="52527" cy="52527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52450" y="1120775"/>
            <a:ext cx="3738055" cy="17716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100" spc="-40" dirty="0">
                <a:latin typeface="Tahoma"/>
                <a:cs typeface="Tahoma"/>
              </a:rPr>
              <a:t>založený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80" dirty="0">
                <a:latin typeface="Tahoma"/>
                <a:cs typeface="Tahoma"/>
              </a:rPr>
              <a:t>XML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–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https://www.w3schools.com/xml/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spc="-30" dirty="0">
                <a:latin typeface="Tahoma"/>
                <a:cs typeface="Tahoma"/>
              </a:rPr>
              <a:t>rozšiřitelný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0" dirty="0" err="1">
                <a:latin typeface="Tahoma"/>
                <a:cs typeface="Tahoma"/>
              </a:rPr>
              <a:t>pomocí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lang="sk-SK" sz="1100" spc="15" dirty="0">
                <a:latin typeface="Tahoma"/>
                <a:cs typeface="Tahoma"/>
              </a:rPr>
              <a:t>XML </a:t>
            </a:r>
            <a:r>
              <a:rPr lang="sk-SK" sz="1100" spc="15" dirty="0" err="1">
                <a:latin typeface="Tahoma"/>
                <a:cs typeface="Tahoma"/>
              </a:rPr>
              <a:t>Schema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15" dirty="0" err="1">
                <a:latin typeface="Tahoma"/>
                <a:cs typeface="Tahoma"/>
              </a:rPr>
              <a:t>Definition</a:t>
            </a:r>
            <a:r>
              <a:rPr lang="sk-SK" sz="1100" spc="15" dirty="0">
                <a:latin typeface="Tahoma"/>
                <a:cs typeface="Tahoma"/>
              </a:rPr>
              <a:t> (</a:t>
            </a:r>
            <a:r>
              <a:rPr sz="1100" spc="40" dirty="0">
                <a:latin typeface="Tahoma"/>
                <a:cs typeface="Tahoma"/>
              </a:rPr>
              <a:t>XSD</a:t>
            </a:r>
            <a:r>
              <a:rPr lang="sk-SK" sz="1100" spc="40" dirty="0">
                <a:latin typeface="Tahoma"/>
                <a:cs typeface="Tahoma"/>
              </a:rPr>
              <a:t>)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schémat: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25" dirty="0">
                <a:latin typeface="Tahoma"/>
                <a:cs typeface="Tahoma"/>
              </a:rPr>
              <a:t>vlastní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elemen</a:t>
            </a:r>
            <a:r>
              <a:rPr sz="1000" spc="-60" dirty="0">
                <a:latin typeface="Tahoma"/>
                <a:cs typeface="Tahoma"/>
              </a:rPr>
              <a:t>t</a:t>
            </a:r>
            <a:r>
              <a:rPr sz="1000" spc="-40" dirty="0">
                <a:latin typeface="Tahoma"/>
                <a:cs typeface="Tahoma"/>
              </a:rPr>
              <a:t>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(swimming,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r</a:t>
            </a:r>
            <a:r>
              <a:rPr sz="1000" spc="-45" dirty="0">
                <a:latin typeface="Tahoma"/>
                <a:cs typeface="Tahoma"/>
              </a:rPr>
              <a:t>eservoir,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95" dirty="0">
                <a:latin typeface="Tahoma"/>
                <a:cs typeface="Tahoma"/>
              </a:rPr>
              <a:t>…)</a:t>
            </a:r>
            <a:endParaRPr sz="1000" dirty="0">
              <a:latin typeface="Tahoma"/>
              <a:cs typeface="Tahoma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sz="1000" spc="-35" dirty="0">
                <a:latin typeface="Tahoma"/>
                <a:cs typeface="Tahoma"/>
              </a:rPr>
              <a:t>datový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model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–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povinné/volitelné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prvky,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omezení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možných </a:t>
            </a:r>
            <a:r>
              <a:rPr sz="1000" spc="-29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hodnot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100" spc="-40" dirty="0">
                <a:latin typeface="Tahoma"/>
                <a:cs typeface="Tahoma"/>
              </a:rPr>
              <a:t>validace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–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přísná,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přesně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podle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specifikace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https://www.xmlvalidation.com/</a:t>
            </a:r>
            <a:endParaRPr lang="sk-SK" sz="1100" spc="20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endParaRPr lang="sk-SK" sz="1100" spc="20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sk-SK" sz="1100" spc="-40" dirty="0">
                <a:latin typeface="Tahoma"/>
                <a:cs typeface="Tahoma"/>
              </a:rPr>
              <a:t>Type / </a:t>
            </a:r>
            <a:r>
              <a:rPr lang="sk-SK" sz="1100" spc="-40" dirty="0" err="1">
                <a:latin typeface="Tahoma"/>
                <a:cs typeface="Tahoma"/>
              </a:rPr>
              <a:t>context</a:t>
            </a:r>
            <a:r>
              <a:rPr lang="sk-SK" sz="1100" spc="-40" dirty="0">
                <a:latin typeface="Tahoma"/>
                <a:cs typeface="Tahoma"/>
              </a:rPr>
              <a:t> ...</a:t>
            </a:r>
            <a:r>
              <a:rPr lang="sk-SK" sz="1100" spc="-40" dirty="0" err="1">
                <a:latin typeface="Tahoma"/>
                <a:cs typeface="Tahoma"/>
              </a:rPr>
              <a:t>simple</a:t>
            </a:r>
            <a:r>
              <a:rPr lang="sk-SK" sz="1100" spc="-40" dirty="0">
                <a:latin typeface="Tahoma"/>
                <a:cs typeface="Tahoma"/>
              </a:rPr>
              <a:t>, </a:t>
            </a:r>
            <a:r>
              <a:rPr lang="sk-SK" sz="1100" spc="-40" dirty="0" err="1">
                <a:latin typeface="Tahoma"/>
                <a:cs typeface="Tahoma"/>
              </a:rPr>
              <a:t>complex</a:t>
            </a:r>
            <a:r>
              <a:rPr lang="sk-SK" sz="1100" spc="-40" dirty="0">
                <a:latin typeface="Tahoma"/>
                <a:cs typeface="Tahoma"/>
              </a:rPr>
              <a:t>?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sk-SK" sz="1100" dirty="0">
                <a:latin typeface="SimSun"/>
                <a:cs typeface="SimSun"/>
              </a:rPr>
              <a:t>- Vysvetlenie </a:t>
            </a:r>
            <a:r>
              <a:rPr lang="sk-SK" sz="1100" dirty="0">
                <a:latin typeface="SimSun"/>
                <a:cs typeface="SimSun"/>
                <a:hlinkClick r:id="rId7"/>
              </a:rPr>
              <a:t>TU</a:t>
            </a:r>
            <a:r>
              <a:rPr lang="sk-SK" sz="1100" dirty="0">
                <a:latin typeface="SimSun"/>
                <a:cs typeface="SimSun"/>
              </a:rPr>
              <a:t> a </a:t>
            </a:r>
            <a:r>
              <a:rPr lang="sk-SK" sz="1100" dirty="0">
                <a:latin typeface="SimSun"/>
                <a:cs typeface="SimSun"/>
                <a:hlinkClick r:id="rId8"/>
              </a:rPr>
              <a:t>TU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2108443"/>
            <a:ext cx="65201" cy="65201"/>
          </a:xfrm>
          <a:prstGeom prst="rect">
            <a:avLst/>
          </a:prstGeom>
        </p:spPr>
      </p:pic>
      <p:pic>
        <p:nvPicPr>
          <p:cNvPr id="15" name="object 12">
            <a:extLst>
              <a:ext uri="{FF2B5EF4-FFF2-40B4-BE49-F238E27FC236}">
                <a16:creationId xmlns:a16="http://schemas.microsoft.com/office/drawing/2014/main" id="{CA3069D9-DFAE-4915-9F0C-649C0DEFD92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262920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8E30BB21-4DE3-A58D-CABA-32FB741ECD65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dĺžnik: odstrihnuté protiľahlé rohy 2">
            <a:extLst>
              <a:ext uri="{FF2B5EF4-FFF2-40B4-BE49-F238E27FC236}">
                <a16:creationId xmlns:a16="http://schemas.microsoft.com/office/drawing/2014/main" id="{58E691AE-0FD9-57E4-8D53-19ACBE6145D1}"/>
              </a:ext>
            </a:extLst>
          </p:cNvPr>
          <p:cNvSpPr/>
          <p:nvPr/>
        </p:nvSpPr>
        <p:spPr>
          <a:xfrm>
            <a:off x="316246" y="1425574"/>
            <a:ext cx="1066800" cy="6096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Feature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A6AB44D4-9F1D-F234-AB90-EFC63F4E3DB4}"/>
              </a:ext>
            </a:extLst>
          </p:cNvPr>
          <p:cNvSpPr txBox="1"/>
          <p:nvPr/>
        </p:nvSpPr>
        <p:spPr>
          <a:xfrm>
            <a:off x="2107398" y="942209"/>
            <a:ext cx="18309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Atribúty:</a:t>
            </a:r>
          </a:p>
          <a:p>
            <a:r>
              <a:rPr lang="sk-SK" dirty="0"/>
              <a:t>   </a:t>
            </a:r>
            <a:r>
              <a:rPr lang="sk-SK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name</a:t>
            </a:r>
            <a:endParaRPr lang="sk-SK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sk-SK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stream</a:t>
            </a:r>
            <a:endParaRPr lang="sk-SK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sk-SK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sk-SK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municipality</a:t>
            </a:r>
            <a:endParaRPr lang="sk-SK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sk-SK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state</a:t>
            </a:r>
            <a:endParaRPr lang="sk-SK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endParaRPr lang="sk-SK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Písanie rukou 5">
                <a:extLst>
                  <a:ext uri="{FF2B5EF4-FFF2-40B4-BE49-F238E27FC236}">
                    <a16:creationId xmlns:a16="http://schemas.microsoft.com/office/drawing/2014/main" id="{B5132B43-88C5-C14A-9F8D-D785FDF07B67}"/>
                  </a:ext>
                </a:extLst>
              </p14:cNvPr>
              <p14:cNvContentPartPr/>
              <p14:nvPr/>
            </p14:nvContentPartPr>
            <p14:xfrm>
              <a:off x="274859" y="1285066"/>
              <a:ext cx="360" cy="360"/>
            </p14:xfrm>
          </p:contentPart>
        </mc:Choice>
        <mc:Fallback xmlns="">
          <p:pic>
            <p:nvPicPr>
              <p:cNvPr id="6" name="Písanie rukou 5">
                <a:extLst>
                  <a:ext uri="{FF2B5EF4-FFF2-40B4-BE49-F238E27FC236}">
                    <a16:creationId xmlns:a16="http://schemas.microsoft.com/office/drawing/2014/main" id="{B5132B43-88C5-C14A-9F8D-D785FDF07B6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6219" y="127642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Písanie rukou 7">
                <a:extLst>
                  <a:ext uri="{FF2B5EF4-FFF2-40B4-BE49-F238E27FC236}">
                    <a16:creationId xmlns:a16="http://schemas.microsoft.com/office/drawing/2014/main" id="{54D5B29C-79B2-D40E-8CC2-53CA32E7586A}"/>
                  </a:ext>
                </a:extLst>
              </p14:cNvPr>
              <p14:cNvContentPartPr/>
              <p14:nvPr/>
            </p14:nvContentPartPr>
            <p14:xfrm>
              <a:off x="1802598" y="986696"/>
              <a:ext cx="400680" cy="1494000"/>
            </p14:xfrm>
          </p:contentPart>
        </mc:Choice>
        <mc:Fallback xmlns="">
          <p:pic>
            <p:nvPicPr>
              <p:cNvPr id="8" name="Písanie rukou 7">
                <a:extLst>
                  <a:ext uri="{FF2B5EF4-FFF2-40B4-BE49-F238E27FC236}">
                    <a16:creationId xmlns:a16="http://schemas.microsoft.com/office/drawing/2014/main" id="{54D5B29C-79B2-D40E-8CC2-53CA32E7586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93598" y="977696"/>
                <a:ext cx="418320" cy="151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Písanie rukou 10">
                <a:extLst>
                  <a:ext uri="{FF2B5EF4-FFF2-40B4-BE49-F238E27FC236}">
                    <a16:creationId xmlns:a16="http://schemas.microsoft.com/office/drawing/2014/main" id="{A33F8011-2160-862D-C87D-ADA5584710EE}"/>
                  </a:ext>
                </a:extLst>
              </p14:cNvPr>
              <p14:cNvContentPartPr/>
              <p14:nvPr/>
            </p14:nvContentPartPr>
            <p14:xfrm rot="21095158" flipH="1">
              <a:off x="3783798" y="983374"/>
              <a:ext cx="400680" cy="1494000"/>
            </p14:xfrm>
          </p:contentPart>
        </mc:Choice>
        <mc:Fallback xmlns="">
          <p:pic>
            <p:nvPicPr>
              <p:cNvPr id="11" name="Písanie rukou 10">
                <a:extLst>
                  <a:ext uri="{FF2B5EF4-FFF2-40B4-BE49-F238E27FC236}">
                    <a16:creationId xmlns:a16="http://schemas.microsoft.com/office/drawing/2014/main" id="{A33F8011-2160-862D-C87D-ADA5584710E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 rot="21095158" flipH="1">
                <a:off x="3774798" y="974374"/>
                <a:ext cx="418320" cy="151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4718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13646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0" dirty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eb</a:t>
            </a:r>
            <a:r>
              <a:rPr sz="1400" spc="9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cap="small" spc="-4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vices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09193" y="1237906"/>
            <a:ext cx="4040504" cy="647700"/>
            <a:chOff x="309193" y="1237906"/>
            <a:chExt cx="4040504" cy="647700"/>
          </a:xfrm>
        </p:grpSpPr>
        <p:sp>
          <p:nvSpPr>
            <p:cNvPr id="8" name="object 8"/>
            <p:cNvSpPr/>
            <p:nvPr/>
          </p:nvSpPr>
          <p:spPr>
            <a:xfrm>
              <a:off x="309193" y="1237906"/>
              <a:ext cx="3989704" cy="189865"/>
            </a:xfrm>
            <a:custGeom>
              <a:avLst/>
              <a:gdLst/>
              <a:ahLst/>
              <a:cxnLst/>
              <a:rect l="l" t="t" r="r" b="b"/>
              <a:pathLst>
                <a:path w="3989704" h="189865">
                  <a:moveTo>
                    <a:pt x="3938852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9621"/>
                  </a:lnTo>
                  <a:lnTo>
                    <a:pt x="3989652" y="189621"/>
                  </a:lnTo>
                  <a:lnTo>
                    <a:pt x="3989652" y="50800"/>
                  </a:lnTo>
                  <a:lnTo>
                    <a:pt x="3985644" y="31075"/>
                  </a:lnTo>
                  <a:lnTo>
                    <a:pt x="3974729" y="14922"/>
                  </a:lnTo>
                  <a:lnTo>
                    <a:pt x="3958576" y="4008"/>
                  </a:lnTo>
                  <a:lnTo>
                    <a:pt x="3938852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194" y="1414869"/>
              <a:ext cx="3989651" cy="5060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9994" y="1783994"/>
              <a:ext cx="101600" cy="10159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0794" y="1771294"/>
              <a:ext cx="3938851" cy="11430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98846" y="1282128"/>
              <a:ext cx="50800" cy="50186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09193" y="1459149"/>
              <a:ext cx="3989704" cy="375920"/>
            </a:xfrm>
            <a:custGeom>
              <a:avLst/>
              <a:gdLst/>
              <a:ahLst/>
              <a:cxnLst/>
              <a:rect l="l" t="t" r="r" b="b"/>
              <a:pathLst>
                <a:path w="3989704" h="375919">
                  <a:moveTo>
                    <a:pt x="3989652" y="0"/>
                  </a:moveTo>
                  <a:lnTo>
                    <a:pt x="0" y="0"/>
                  </a:lnTo>
                  <a:lnTo>
                    <a:pt x="0" y="324845"/>
                  </a:lnTo>
                  <a:lnTo>
                    <a:pt x="4008" y="344569"/>
                  </a:lnTo>
                  <a:lnTo>
                    <a:pt x="14922" y="360722"/>
                  </a:lnTo>
                  <a:lnTo>
                    <a:pt x="31075" y="371636"/>
                  </a:lnTo>
                  <a:lnTo>
                    <a:pt x="50800" y="375645"/>
                  </a:lnTo>
                  <a:lnTo>
                    <a:pt x="3938852" y="375645"/>
                  </a:lnTo>
                  <a:lnTo>
                    <a:pt x="3958576" y="371636"/>
                  </a:lnTo>
                  <a:lnTo>
                    <a:pt x="3974729" y="360722"/>
                  </a:lnTo>
                  <a:lnTo>
                    <a:pt x="3985644" y="344569"/>
                  </a:lnTo>
                  <a:lnTo>
                    <a:pt x="3989652" y="324845"/>
                  </a:lnTo>
                  <a:lnTo>
                    <a:pt x="3989652" y="0"/>
                  </a:lnTo>
                  <a:close/>
                </a:path>
              </a:pathLst>
            </a:custGeom>
            <a:solidFill>
              <a:srgbClr val="E9E9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298846" y="1320233"/>
              <a:ext cx="0" cy="483234"/>
            </a:xfrm>
            <a:custGeom>
              <a:avLst/>
              <a:gdLst/>
              <a:ahLst/>
              <a:cxnLst/>
              <a:rect l="l" t="t" r="r" b="b"/>
              <a:pathLst>
                <a:path h="483235">
                  <a:moveTo>
                    <a:pt x="0" y="48281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298846" y="130753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98846" y="129483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298846" y="128213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199830"/>
            <a:ext cx="65201" cy="65201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2409863"/>
            <a:ext cx="65201" cy="6520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2619895"/>
            <a:ext cx="65201" cy="65201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347294" y="1178989"/>
            <a:ext cx="3645535" cy="15494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10" dirty="0">
                <a:solidFill>
                  <a:srgbClr val="FFFFFF"/>
                </a:solidFill>
                <a:latin typeface="Tahoma"/>
                <a:cs typeface="Tahoma"/>
              </a:rPr>
              <a:t>Co</a:t>
            </a:r>
            <a:r>
              <a:rPr sz="1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spc="-60" dirty="0">
                <a:solidFill>
                  <a:srgbClr val="FFFFFF"/>
                </a:solidFill>
                <a:latin typeface="Tahoma"/>
                <a:cs typeface="Tahoma"/>
              </a:rPr>
              <a:t>je</a:t>
            </a:r>
            <a:r>
              <a:rPr sz="110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110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FFFFFF"/>
                </a:solidFill>
                <a:latin typeface="Arial"/>
                <a:cs typeface="Arial"/>
              </a:rPr>
              <a:t>webová</a:t>
            </a:r>
            <a:r>
              <a:rPr sz="11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5" dirty="0">
                <a:solidFill>
                  <a:srgbClr val="FFFFFF"/>
                </a:solidFill>
                <a:latin typeface="Arial"/>
                <a:cs typeface="Arial"/>
              </a:rPr>
              <a:t>služba</a:t>
            </a:r>
            <a:r>
              <a:rPr sz="1100" spc="-55" dirty="0">
                <a:solidFill>
                  <a:srgbClr val="FFFFFF"/>
                </a:solidFill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95"/>
              </a:spcBef>
            </a:pPr>
            <a:r>
              <a:rPr sz="1100" spc="-30" dirty="0">
                <a:latin typeface="Tahoma"/>
                <a:cs typeface="Tahoma"/>
              </a:rPr>
              <a:t>Služba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poskytovaná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jedním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zařízením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druhému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35" dirty="0">
                <a:latin typeface="Tahoma"/>
                <a:cs typeface="Tahoma"/>
              </a:rPr>
              <a:t>WWW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(</a:t>
            </a:r>
            <a:r>
              <a:rPr sz="1100" spc="-20" dirty="0">
                <a:solidFill>
                  <a:srgbClr val="00008A"/>
                </a:solidFill>
                <a:latin typeface="Tahoma"/>
                <a:cs typeface="Tahoma"/>
                <a:hlinkClick r:id="rId9"/>
              </a:rPr>
              <a:t>Wikipedie</a:t>
            </a:r>
            <a:r>
              <a:rPr sz="1100" spc="-20" dirty="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100" spc="70" dirty="0">
                <a:latin typeface="Tahoma"/>
                <a:cs typeface="Tahoma"/>
              </a:rPr>
              <a:t>V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zásadě: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335"/>
              </a:spcBef>
            </a:pPr>
            <a:r>
              <a:rPr sz="1100" spc="-55" dirty="0">
                <a:latin typeface="Tahoma"/>
                <a:cs typeface="Tahoma"/>
              </a:rPr>
              <a:t>jedno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zařízení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kontaktuje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druhé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80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dotazu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335"/>
              </a:spcBef>
            </a:pPr>
            <a:r>
              <a:rPr sz="1100" spc="-55" dirty="0">
                <a:latin typeface="Tahoma"/>
                <a:cs typeface="Tahoma"/>
              </a:rPr>
              <a:t>druhé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zařízení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vrátí</a:t>
            </a:r>
            <a:r>
              <a:rPr sz="1100" spc="65" dirty="0">
                <a:latin typeface="Tahoma"/>
                <a:cs typeface="Tahoma"/>
              </a:rPr>
              <a:t> </a:t>
            </a:r>
            <a:r>
              <a:rPr sz="1100" b="1" spc="-75" dirty="0">
                <a:latin typeface="Arial"/>
                <a:cs typeface="Arial"/>
              </a:rPr>
              <a:t>odpověď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334"/>
              </a:spcBef>
            </a:pPr>
            <a:r>
              <a:rPr sz="1100" spc="-50" dirty="0">
                <a:latin typeface="Tahoma"/>
                <a:cs typeface="Tahoma"/>
              </a:rPr>
              <a:t>např.</a:t>
            </a:r>
            <a:r>
              <a:rPr sz="1100" spc="1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načtení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stránky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120" dirty="0">
                <a:latin typeface="Tahoma"/>
                <a:cs typeface="Tahoma"/>
              </a:rPr>
              <a:t>/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souboru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Arial"/>
                <a:cs typeface="Arial"/>
              </a:rPr>
              <a:t>pomocí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URL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13646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0" dirty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eb</a:t>
            </a:r>
            <a:r>
              <a:rPr sz="1400" spc="9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cap="small" spc="-4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vices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50727189-5447-4415-A728-A62015093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99" y="908460"/>
            <a:ext cx="4453792" cy="210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98764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236248"/>
            <a:ext cx="4608195" cy="220345"/>
            <a:chOff x="0" y="3236248"/>
            <a:chExt cx="4608195" cy="220345"/>
          </a:xfrm>
        </p:grpSpPr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64179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12700" y="0"/>
                  </a:moveTo>
                  <a:lnTo>
                    <a:pt x="50800" y="0"/>
                  </a:lnTo>
                </a:path>
                <a:path w="50800" h="25400">
                  <a:moveTo>
                    <a:pt x="0" y="12700"/>
                  </a:moveTo>
                  <a:lnTo>
                    <a:pt x="381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91319" y="3251479"/>
              <a:ext cx="38100" cy="12700"/>
            </a:xfrm>
            <a:custGeom>
              <a:avLst/>
              <a:gdLst/>
              <a:ahLst/>
              <a:cxnLst/>
              <a:rect l="l" t="t" r="r" b="b"/>
              <a:pathLst>
                <a:path w="38100" h="12700">
                  <a:moveTo>
                    <a:pt x="0" y="0"/>
                  </a:moveTo>
                  <a:lnTo>
                    <a:pt x="38100" y="0"/>
                  </a:lnTo>
                </a:path>
                <a:path w="381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79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12700" y="0"/>
                  </a:moveTo>
                  <a:lnTo>
                    <a:pt x="50800" y="0"/>
                  </a:lnTo>
                </a:path>
                <a:path w="50800" h="38100">
                  <a:moveTo>
                    <a:pt x="12700" y="12700"/>
                  </a:moveTo>
                  <a:lnTo>
                    <a:pt x="50800" y="12700"/>
                  </a:lnTo>
                </a:path>
                <a:path w="50800" h="38100">
                  <a:moveTo>
                    <a:pt x="0" y="25400"/>
                  </a:moveTo>
                  <a:lnTo>
                    <a:pt x="38100" y="25400"/>
                  </a:lnTo>
                </a:path>
                <a:path w="50800" h="38100">
                  <a:moveTo>
                    <a:pt x="12700" y="38100"/>
                  </a:moveTo>
                  <a:lnTo>
                    <a:pt x="50800" y="381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154698" y="467319"/>
            <a:ext cx="57340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70" dirty="0">
                <a:solidFill>
                  <a:srgbClr val="FFFFFF"/>
                </a:solidFill>
                <a:latin typeface="Georgia"/>
                <a:cs typeface="Georgia"/>
              </a:rPr>
              <a:t>OGC</a:t>
            </a:r>
            <a:endParaRPr sz="1400" dirty="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222" y="917737"/>
            <a:ext cx="21564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40" dirty="0">
                <a:latin typeface="Tahoma"/>
                <a:cs typeface="Tahoma"/>
              </a:rPr>
              <a:t>Open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-40" dirty="0">
                <a:latin typeface="Tahoma"/>
                <a:cs typeface="Tahoma"/>
              </a:rPr>
              <a:t>Geospatial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-35" dirty="0">
                <a:latin typeface="Tahoma"/>
                <a:cs typeface="Tahoma"/>
              </a:rPr>
              <a:t>Consortium</a:t>
            </a:r>
            <a:endParaRPr sz="1400" dirty="0">
              <a:latin typeface="Tahoma"/>
              <a:cs typeface="Tahoma"/>
            </a:endParaRPr>
          </a:p>
        </p:txBody>
      </p:sp>
      <p:pic>
        <p:nvPicPr>
          <p:cNvPr id="23" name="Obrázok 22">
            <a:extLst>
              <a:ext uri="{FF2B5EF4-FFF2-40B4-BE49-F238E27FC236}">
                <a16:creationId xmlns:a16="http://schemas.microsoft.com/office/drawing/2014/main" id="{F338783E-F815-2AC8-8078-484A61444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43" y="1301338"/>
            <a:ext cx="1866327" cy="1454204"/>
          </a:xfrm>
          <a:prstGeom prst="rect">
            <a:avLst/>
          </a:prstGeom>
        </p:spPr>
      </p:pic>
      <p:pic>
        <p:nvPicPr>
          <p:cNvPr id="36" name="Obrázok 35">
            <a:extLst>
              <a:ext uri="{FF2B5EF4-FFF2-40B4-BE49-F238E27FC236}">
                <a16:creationId xmlns:a16="http://schemas.microsoft.com/office/drawing/2014/main" id="{B837AD46-63F5-EFAC-530D-BA2CFEDFB3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848" y="0"/>
            <a:ext cx="1108492" cy="3460750"/>
          </a:xfrm>
          <a:prstGeom prst="rect">
            <a:avLst/>
          </a:prstGeom>
        </p:spPr>
      </p:pic>
      <p:pic>
        <p:nvPicPr>
          <p:cNvPr id="38" name="Obrázok 37">
            <a:extLst>
              <a:ext uri="{FF2B5EF4-FFF2-40B4-BE49-F238E27FC236}">
                <a16:creationId xmlns:a16="http://schemas.microsoft.com/office/drawing/2014/main" id="{31DBE6BA-69D5-4EC5-4DF8-B35D60FBBE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2639" y="-10646"/>
            <a:ext cx="1089209" cy="3460750"/>
          </a:xfrm>
          <a:prstGeom prst="rect">
            <a:avLst/>
          </a:prstGeom>
        </p:spPr>
      </p:pic>
      <p:pic>
        <p:nvPicPr>
          <p:cNvPr id="40" name="Obrázok 39">
            <a:extLst>
              <a:ext uri="{FF2B5EF4-FFF2-40B4-BE49-F238E27FC236}">
                <a16:creationId xmlns:a16="http://schemas.microsoft.com/office/drawing/2014/main" id="{8C6E7221-CF91-B401-FFD9-10621566C8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04378" y="1366175"/>
            <a:ext cx="2456521" cy="125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187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WMS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57592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30323"/>
            <a:ext cx="3334385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467624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</TotalTime>
  <Words>940</Words>
  <Application>Microsoft Office PowerPoint</Application>
  <PresentationFormat>Vlastná</PresentationFormat>
  <Paragraphs>130</Paragraphs>
  <Slides>22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32" baseType="lpstr">
      <vt:lpstr>SimSun</vt:lpstr>
      <vt:lpstr>Arial</vt:lpstr>
      <vt:lpstr>Calibri</vt:lpstr>
      <vt:lpstr>Consolas</vt:lpstr>
      <vt:lpstr>Georgia</vt:lpstr>
      <vt:lpstr>Microsoft Sans Serif</vt:lpstr>
      <vt:lpstr>Tahoma</vt:lpstr>
      <vt:lpstr>Times New Roman</vt:lpstr>
      <vt:lpstr>Trebuchet MS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Webové formáty a služby - Cvičení 7</dc:title>
  <dc:creator>Šimon Leitgeb</dc:creator>
  <cp:lastModifiedBy>Filip Leitner</cp:lastModifiedBy>
  <cp:revision>23</cp:revision>
  <dcterms:created xsi:type="dcterms:W3CDTF">2021-11-04T11:48:57Z</dcterms:created>
  <dcterms:modified xsi:type="dcterms:W3CDTF">2024-11-07T08:05:36Z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2020-11-25T00:00:00Z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2020-11-25T00:00:00Z</vt:filetime>
  </property>
</Properties>
</file>