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4" r:id="rId2"/>
    <p:sldId id="256" r:id="rId3"/>
    <p:sldId id="257" r:id="rId4"/>
    <p:sldId id="277" r:id="rId5"/>
    <p:sldId id="272" r:id="rId6"/>
    <p:sldId id="258" r:id="rId7"/>
    <p:sldId id="259" r:id="rId8"/>
    <p:sldId id="273" r:id="rId9"/>
    <p:sldId id="271" r:id="rId10"/>
    <p:sldId id="260" r:id="rId11"/>
    <p:sldId id="261" r:id="rId12"/>
    <p:sldId id="275" r:id="rId13"/>
    <p:sldId id="262" r:id="rId14"/>
    <p:sldId id="263" r:id="rId15"/>
    <p:sldId id="264" r:id="rId16"/>
    <p:sldId id="265" r:id="rId17"/>
    <p:sldId id="266" r:id="rId18"/>
    <p:sldId id="267" r:id="rId19"/>
    <p:sldId id="278" r:id="rId20"/>
    <p:sldId id="279" r:id="rId21"/>
    <p:sldId id="280" r:id="rId22"/>
    <p:sldId id="268" r:id="rId23"/>
    <p:sldId id="270" r:id="rId24"/>
    <p:sldId id="269" r:id="rId25"/>
  </p:sldIdLst>
  <p:sldSz cx="4610100" cy="3460750"/>
  <p:notesSz cx="4610100" cy="346075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73" autoAdjust="0"/>
  </p:normalViewPr>
  <p:slideViewPr>
    <p:cSldViewPr>
      <p:cViewPr>
        <p:scale>
          <a:sx n="150" d="100"/>
          <a:sy n="150" d="100"/>
        </p:scale>
        <p:origin x="496" y="7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4T07:40:16.62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24575,'4'4'0,"-1"-1"0,-1 1 0,1-1 0,0 1 0,-1 0 0,0 0 0,0 1 0,0-1 0,3 8 0,-4-9 0,12 54 0,-12-49 0,0 0 0,1 0 0,0 0 0,0 0 0,0 0 0,1 0 0,1-1 0,4 8 0,-7-13 0,1 0 0,0-1 0,0 0 0,0 1 0,0-1 0,0 0 0,0 0 0,0 0 0,0 0 0,0 0 0,0-1 0,1 1 0,-1-1 0,0 1 0,1-1 0,3 0 0,45-1 0,-32 0 0,585-1 25,-345 3-1415,-246-1-5436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4T14:46:30.24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33 24575,'31'-1'0,"56"-11"0,-11 2 0,421 0-4,-339 13-208,2340 3-4683,-1831-6 5300,-279 13 2568,-99-2-1240,658 13-1733,-925-24 0,-14 0 0,0 0 0,0 0 0,0 1 0,0-1 0,0 2 0,0-1 0,11 5 0,-18-6-52,-1 0-1,1 1 1,0-1-1,0 1 1,0-1-1,0 1 1,-1-1-1,1 1 1,0 0-1,0-1 1,-1 1-1,1 0 1,0-1-1,-1 1 1,1 0-1,-1 0 1,1 0-1,-1 0 1,0 0-1,1-1 0,-1 1 1,0 0-1,1 0 1,-1 0-1,0 2 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4T14:46:30.73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24575,'7'0'0,"0"1"0,-1 0 0,1 0 0,0 1 0,-1 0 0,9 3 0,9 4 0,253 55 0,5 2 0,-274-64 0,0 0 0,0 0 0,0 1 0,-1 0 0,1 0 0,10 7 0,-17-10 0,-1 0 0,0 0 0,1 0 0,-1 1 0,0-1 0,1 0 0,-1 0 0,0 1 0,0-1 0,1 0 0,-1 0 0,0 1 0,0-1 0,0 0 0,1 1 0,-1-1 0,0 0 0,0 1 0,0-1 0,0 0 0,0 1 0,1-1 0,-1 0 0,0 1 0,0-1 0,0 1 0,0-1 0,0 0 0,0 1 0,0-1 0,0 0 0,-1 1 0,1-1 0,0 0 0,0 1 0,-13 9 0,-24 2 0,36-12 0,-169 39 0,-67 18 0,227-54 44,3-2-201,-1 1 1,1 0-1,-1 1 1,1 0-1,0 0 1,0 1-1,0-1 1,-9 8-1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4T07:40:18.98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24575,'1'31'0,"2"-1"0,7 31 0,2 16 0,-11-76 0,-1 1 0,1 0 0,-1 0 0,1 0 0,0 0 0,0 0 0,0 0 0,0-1 0,0 1 0,0 0 0,0-1 0,1 1 0,-1-1 0,0 1 0,1-1 0,-1 0 0,1 1 0,0-1 0,0 0 0,-1 0 0,1 0 0,0 0 0,0-1 0,0 1 0,0 0 0,2 0 0,9 2 0,0-1 0,1 0 0,15 0 0,7 1 0,52 8 0,1-4 0,144-8 0,-88-1 0,-91 4-39,-36 0-182,0-2 0,0 1 0,0-2 0,1 0 0,18-5 0,-29 3-6605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4T07:40:30.560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0 24575,'-1'65'0,"3"70"0,-2-134 0,0 0 0,1 1 0,0-1 0,-1 1 0,1-1 0,0 1 0,-1-1 0,1 0 0,0 0 0,0 1 0,0-1 0,0 0 0,0 0 0,0 0 0,0 0 0,1 0 0,-1 0 0,0 0 0,1-1 0,-1 1 0,0 0 0,1-1 0,-1 1 0,1-1 0,-1 1 0,1-1 0,-1 0 0,1 0 0,-1 1 0,4-2 0,57 0 0,-42 0 0,516 0 0,-335 15 0,907-16 0,-575 3 0,-233-14 0,-99 0 0,-3 19 0,-37 1 0,-160-7 0,1 1 0,-1-1 0,1 0 0,-1 0 0,1 0 0,-1 0 0,1-1 0,-1 1 0,0 0 0,1-1 0,-1 1 0,1-1 0,-1 1 0,0-1 0,1 0 0,-1 1 0,0-1 0,0 0 0,1 0 0,-1 0 0,0 0 0,0 0 0,0 0 0,0 0 0,0 0 0,0-1 0,-1 1 0,1 0 0,0-1 0,-1 1 0,1 0 0,-1-1 0,1 1 0,-1-1 0,0 1 0,1 0 0,-1-1 0,0 1 0,0-1 0,0-2 0,-1-6 0,-1 0 0,0 0 0,0 0 0,-1 0 0,-5-11 0,-3-16 0,8 26-1365,0 3-5461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4T07:40:40.325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120 1 24575,'-3'0'0,"1"1"0,-1 0 0,0 0 0,1 0 0,-1 0 0,0 0 0,1 0 0,0 1 0,-1-1 0,1 1 0,0 0 0,-1 0 0,1 0 0,0 0 0,1 0 0,-1 0 0,0 0 0,0 0 0,1 1 0,0-1 0,-2 4 0,-3 6 0,0-1 0,1 1 0,-4 17 0,-3 9 0,3 1 0,1 0 0,1 0 0,3 1 0,-1 52 0,6-79 0,0 1 0,0 0 0,1 0 0,1-1 0,0 1 0,1-1 0,1 0 0,0 0 0,1 0 0,0-1 0,0 0 0,2 0 0,-1 0 0,2-1 0,-1 0 0,1-1 0,1 0 0,20 16 0,-9-11 0,1-1 0,0-1 0,2-1 0,-1-1 0,29 9 0,129 29 0,-95-32 0,142 9 0,108-14 0,2396-12 0,-2617-4 0,187-30 0,-291 32 0,0 0 0,0-1 0,0 0 0,-1-1 0,1 0 0,-1-1 0,0 0 0,0-1 0,13-9 0,-19 12 0,1-1 0,-1 0 0,0 0 0,0-1 0,0 1 0,-1-1 0,1 1 0,-1-1 0,0 0 0,-1 0 0,1-1 0,-1 1 0,0 0 0,0-1 0,-1 0 0,1 1 0,-1-1 0,-1 0 0,1-9 0,-1 7 0,-1 1 0,0 0 0,-1-1 0,0 1 0,0 0 0,0 0 0,-1 0 0,0 0 0,-4-6 0,-41-60 0,25 41 0,11 14 0,0 0 0,-2 0 0,0 2 0,-1 0 0,0 0 0,-2 1 0,0 1 0,0 1 0,-1 0 0,-1 2 0,0 0 0,0 1 0,-1 0 0,-27-7 0,9 4 0,0 3 0,-1 0 0,0 3 0,-1 1 0,-59 0 0,-334-6 0,-1087 12 0,1210-27 0,50 2 0,81 21 0,-225-14 0,151 1 0,187 12 0,1-2 0,-68-17 0,83 6-1365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0T08:42:20.18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242 6 24575,'-1'8'0,"-1"0"0,-1 0 0,1 1 0,-1-1 0,-1-1 0,1 1 0,-1 0 0,-1-1 0,1 0 0,-1 0 0,-8 8 0,-9 18 0,-11 24 0,3 1 0,3 2 0,-35 113 0,57-154 0,0 1 0,2-1 0,0 1 0,1-1 0,1 1 0,1 0 0,1-1 0,1 1 0,5 28 0,-3-34 0,-1 0 0,2-1 0,0 1 0,1-1 0,0 0 0,1-1 0,0 0 0,1 0 0,0 0 0,1-1 0,1-1 0,-1 1 0,20 14 0,18 10 0,1-3 0,1-2 0,1-3 0,2-1 0,1-3 0,1-2 0,0-2 0,2-3 0,80 13 0,-28-15 0,129-1 0,111-17 0,-273 3 0,44-4 0,-1-5 0,221-48 0,-333 56 0,0 1 0,0-1 0,0-1 0,0 1 0,0-1 0,0 0 0,0 0 0,-1 0 0,0-1 0,0 0 0,0 0 0,0 0 0,0-1 0,6-8 0,-6 4 0,1 0 0,-2 0 0,1-1 0,-1 0 0,-1 1 0,0-2 0,0 1 0,1-13 0,4-22 0,-1 0 0,0-61 0,-7 92 0,-1-1 0,0 0 0,-1 1 0,0-1 0,-1 1 0,-1 0 0,-1 0 0,0 0 0,0 0 0,-1 1 0,-11-17 0,-1 5 0,-1 1 0,-1 1 0,-1 0 0,-1 2 0,-1 0 0,-1 2 0,0 0 0,-2 2 0,0 1 0,-1 0 0,-52-20 0,-15 3 0,-1 3 0,-128-22 0,133 33 0,-56-9 0,75 16 0,0-3 0,-99-35 0,124 34 0,-1 3 0,0 1 0,-1 3 0,0 2 0,0 2 0,-1 2 0,0 2 0,-55 6 0,99-5-114,0 1 1,0 0-1,0 0 0,0 1 0,1-1 1,-1 1-1,0 0 0,1 1 0,-1-1 1,1 1-1,-7 5 0,3-2-6712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0T08:42:25.19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24575,'0'2'0,"1"0"0,-1 0 0,1-1 0,-1 1 0,1-1 0,0 1 0,0 0 0,0-1 0,0 1 0,0-1 0,0 0 0,1 1 0,-1-1 0,0 0 0,1 0 0,-1 0 0,0 0 0,1 0 0,0 0 0,-1 0 0,1 0 0,-1-1 0,1 1 0,0 0 0,0-1 0,-1 0 0,1 1 0,0-1 0,2 0 0,62 6 0,-59-6 0,569 13 0,-516-12-1365,-41 0-5461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0T08:42:25.8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24575,'214'7'0,"-184"-5"0,-1 3 0,1 0 0,-1 2 0,0 0 0,29 14 0,-55-21 0,-1 1 0,0 0 0,0 0 0,0 0 0,0 0 0,0 0 0,0 0 0,0 1 0,0-1 0,0 1 0,-1-1 0,1 1 0,0 0 0,-1 0 0,1 0 0,-1 0 0,0 0 0,0 0 0,0 0 0,0 0 0,0 0 0,0 0 0,-1 0 0,1 1 0,0-1 0,-1 0 0,0 1 0,0-1 0,0 0 0,0 4 0,-2 1 0,1 0 0,-2 0 0,1 0 0,-1 0 0,0-1 0,-1 1 0,1-1 0,-9 11 0,6-9-80,-1-1 0,0 1-1,0-1 1,0 0 0,-1-1-1,0 0 1,-1 0 0,1-1-1,-1 0 1,0 0 0,0-1 0,-1 0-1,1-1 1,-1 0 0,0 0-1,-13 1 1,7-1-6746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4T14:46:27.12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203 0 24575,'-2'1'0,"0"0"0,0 1 0,0-1 0,0 0 0,0 0 0,0 1 0,0-1 0,1 1 0,-1 0 0,1 0 0,-3 3 0,-3 2 0,2-2 0,-24 23 0,1 2 0,-31 41 0,53-63 0,0 0 0,1 0 0,-1 1 0,2 0 0,0 0 0,0 0 0,0 1 0,1-1 0,1 1 0,0 0 0,0-1 0,0 1 0,2 0 0,-1 0 0,2 10 0,0-12 0,1 0 0,1-1 0,-1 0 0,1 1 0,1-1 0,-1 0 0,1-1 0,1 1 0,-1 0 0,1-1 0,0 0 0,12 10 0,-4-4 0,0 0 0,1-2 0,0 0 0,28 15 0,-24-17 0,1-1 0,-1 0 0,1-2 0,1 0 0,-1-1 0,39 3 0,124-7 0,-95-3 0,2 4 0,64-2 0,-129-3 0,0 0 0,-1-2 0,0 0 0,0-2 0,38-17 0,-56 22 0,0 1 0,0-1 0,0 0 0,0 0 0,0 0 0,-1-1 0,1 0 0,-1 0 0,0 0 0,0 0 0,-1-1 0,1 1 0,-1-1 0,0 0 0,0 0 0,-1 0 0,1 0 0,-1-1 0,0 1 0,-1-1 0,2-7 0,1-3 0,-2 3 0,1 0 0,0-24 0,-3 32 0,0 0 0,-1 0 0,0-1 0,0 1 0,0 0 0,-1 0 0,1 0 0,-1 0 0,0 0 0,-4-6 0,-5-6 0,-1 1 0,0 0 0,-1 0 0,-1 1 0,0 1 0,-1 0 0,0 1 0,-1 1 0,-1 0 0,0 1 0,-1 1 0,1 1 0,-2 0 0,1 1 0,-1 1 0,-1 1 0,1 1 0,-1 1 0,0 0 0,-40-1 0,-102 7 0,133 0 0,0 2 0,0 1 0,-42 13 0,-50 12-1365,110-26-5461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4T14:46:28.17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24575,'445'71'0,"-2"-28"0,-277-37 0,201-19 0,-361 12 342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LM Sans 8"/>
                <a:cs typeface="LM Sans 8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Šimon</a:t>
            </a:r>
            <a:r>
              <a:rPr spc="-45" dirty="0"/>
              <a:t> </a:t>
            </a:r>
            <a:r>
              <a:rPr spc="-5"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LM Sans 8"/>
                <a:cs typeface="LM Sans 8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Šimon</a:t>
            </a:r>
            <a:r>
              <a:rPr spc="-45" dirty="0"/>
              <a:t> </a:t>
            </a:r>
            <a:r>
              <a:rPr spc="-5"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LM Sans 8"/>
                <a:cs typeface="LM Sans 8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Šimon</a:t>
            </a:r>
            <a:r>
              <a:rPr spc="-45" dirty="0"/>
              <a:t> </a:t>
            </a:r>
            <a:r>
              <a:rPr spc="-5" dirty="0"/>
              <a:t>Leitgeb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LM Sans 8"/>
                <a:cs typeface="LM Sans 8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Šimon</a:t>
            </a:r>
            <a:r>
              <a:rPr spc="-45" dirty="0"/>
              <a:t> </a:t>
            </a:r>
            <a:r>
              <a:rPr spc="-5" dirty="0"/>
              <a:t>Leitgeb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LM Sans 8"/>
                <a:cs typeface="LM Sans 8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Šimon</a:t>
            </a:r>
            <a:r>
              <a:rPr spc="-45" dirty="0"/>
              <a:t> </a:t>
            </a:r>
            <a:r>
              <a:rPr spc="-5" dirty="0"/>
              <a:t>Leitgeb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69133" y="3249091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989516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167319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399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23652" y="3238778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</a:path>
              <a:path w="64135" h="50800">
                <a:moveTo>
                  <a:pt x="20652" y="10160"/>
                </a:moveTo>
                <a:lnTo>
                  <a:pt x="20652" y="0"/>
                </a:lnTo>
                <a:lnTo>
                  <a:pt x="63833" y="0"/>
                </a:lnTo>
                <a:lnTo>
                  <a:pt x="63833" y="30480"/>
                </a:lnTo>
                <a:lnTo>
                  <a:pt x="53672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260483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620351" y="325147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531451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607651" y="3238778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25400"/>
                </a:moveTo>
                <a:lnTo>
                  <a:pt x="50801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1" y="508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78619" y="3238778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</a:path>
              <a:path w="50800" h="25400">
                <a:moveTo>
                  <a:pt x="12700" y="12700"/>
                </a:moveTo>
                <a:lnTo>
                  <a:pt x="50801" y="12700"/>
                </a:lnTo>
              </a:path>
              <a:path w="50800" h="25400">
                <a:moveTo>
                  <a:pt x="12700" y="25400"/>
                </a:moveTo>
                <a:lnTo>
                  <a:pt x="50801" y="254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802418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878619" y="3276879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700"/>
                </a:moveTo>
                <a:lnTo>
                  <a:pt x="50801" y="127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149586" y="3238778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12700"/>
                </a:moveTo>
                <a:lnTo>
                  <a:pt x="50801" y="12700"/>
                </a:lnTo>
              </a:path>
              <a:path w="50800" h="50800">
                <a:moveTo>
                  <a:pt x="12700" y="25400"/>
                </a:moveTo>
                <a:lnTo>
                  <a:pt x="50801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1" y="508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451033" y="3269259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1" y="2032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423969" y="3242764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7" y="15183"/>
                </a:moveTo>
                <a:lnTo>
                  <a:pt x="30367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7" y="23568"/>
                </a:lnTo>
                <a:lnTo>
                  <a:pt x="30367" y="15183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29112" y="3238778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2" y="50800"/>
                </a:moveTo>
                <a:lnTo>
                  <a:pt x="183180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80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</a:path>
              <a:path w="233679" h="50800"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0505" y="138430"/>
            <a:ext cx="4149090" cy="553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0505" y="795972"/>
            <a:ext cx="4149090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700479" y="3317822"/>
            <a:ext cx="508635" cy="137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bg1"/>
                </a:solidFill>
                <a:latin typeface="LM Sans 8"/>
                <a:cs typeface="LM Sans 8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Šimon</a:t>
            </a:r>
            <a:r>
              <a:rPr spc="-45" dirty="0"/>
              <a:t> </a:t>
            </a:r>
            <a:r>
              <a:rPr spc="-5"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319272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png"/><Relationship Id="rId5" Type="http://schemas.openxmlformats.org/officeDocument/2006/relationships/image" Target="../media/image13.png"/><Relationship Id="rId4" Type="http://schemas.openxmlformats.org/officeDocument/2006/relationships/hyperlink" Target="https://docs.geoserver.org/latest/en/user/styling/css/tutorial.html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hyperlink" Target="http://www.w3.org/2001/XMLSchema-instance" TargetMode="External"/><Relationship Id="rId3" Type="http://schemas.openxmlformats.org/officeDocument/2006/relationships/slide" Target="slide14.xml"/><Relationship Id="rId7" Type="http://schemas.openxmlformats.org/officeDocument/2006/relationships/slide" Target="slide6.xml"/><Relationship Id="rId12" Type="http://schemas.openxmlformats.org/officeDocument/2006/relationships/hyperlink" Target="http://www.w3.org/1999/xlink" TargetMode="External"/><Relationship Id="rId2" Type="http://schemas.openxmlformats.org/officeDocument/2006/relationships/slide" Target="slide11.xml"/><Relationship Id="rId1" Type="http://schemas.openxmlformats.org/officeDocument/2006/relationships/slideLayout" Target="../slideLayouts/slideLayout5.xml"/><Relationship Id="rId6" Type="http://schemas.openxmlformats.org/officeDocument/2006/relationships/slide" Target="slide24.xml"/><Relationship Id="rId11" Type="http://schemas.openxmlformats.org/officeDocument/2006/relationships/hyperlink" Target="http://www.opengis.net/ogc" TargetMode="External"/><Relationship Id="rId5" Type="http://schemas.openxmlformats.org/officeDocument/2006/relationships/slide" Target="slide7.xml"/><Relationship Id="rId10" Type="http://schemas.openxmlformats.org/officeDocument/2006/relationships/hyperlink" Target="http://www.opengis.net/sld" TargetMode="External"/><Relationship Id="rId4" Type="http://schemas.openxmlformats.org/officeDocument/2006/relationships/slide" Target="slide13.xml"/><Relationship Id="rId9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hyperlink" Target="http://www.w3.org/2001/XMLSchema-instance" TargetMode="External"/><Relationship Id="rId3" Type="http://schemas.openxmlformats.org/officeDocument/2006/relationships/slide" Target="slide16.xml"/><Relationship Id="rId7" Type="http://schemas.openxmlformats.org/officeDocument/2006/relationships/slide" Target="slide6.xml"/><Relationship Id="rId12" Type="http://schemas.openxmlformats.org/officeDocument/2006/relationships/hyperlink" Target="http://www.w3.org/1999/xlink" TargetMode="External"/><Relationship Id="rId2" Type="http://schemas.openxmlformats.org/officeDocument/2006/relationships/slide" Target="slide14.xml"/><Relationship Id="rId1" Type="http://schemas.openxmlformats.org/officeDocument/2006/relationships/slideLayout" Target="../slideLayouts/slideLayout5.xml"/><Relationship Id="rId6" Type="http://schemas.openxmlformats.org/officeDocument/2006/relationships/slide" Target="slide24.xml"/><Relationship Id="rId11" Type="http://schemas.openxmlformats.org/officeDocument/2006/relationships/hyperlink" Target="http://www.opengis.net/ogc" TargetMode="External"/><Relationship Id="rId5" Type="http://schemas.openxmlformats.org/officeDocument/2006/relationships/slide" Target="slide7.xml"/><Relationship Id="rId10" Type="http://schemas.openxmlformats.org/officeDocument/2006/relationships/hyperlink" Target="http://www.opengis.net/sld" TargetMode="External"/><Relationship Id="rId4" Type="http://schemas.openxmlformats.org/officeDocument/2006/relationships/slide" Target="slide15.xml"/><Relationship Id="rId9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hyperlink" Target="http://www.w3.org/2001/XMLSchema-instance" TargetMode="External"/><Relationship Id="rId3" Type="http://schemas.openxmlformats.org/officeDocument/2006/relationships/slide" Target="slide18.xml"/><Relationship Id="rId7" Type="http://schemas.openxmlformats.org/officeDocument/2006/relationships/slide" Target="slide6.xml"/><Relationship Id="rId12" Type="http://schemas.openxmlformats.org/officeDocument/2006/relationships/hyperlink" Target="http://www.w3.org/1999/xlink" TargetMode="External"/><Relationship Id="rId2" Type="http://schemas.openxmlformats.org/officeDocument/2006/relationships/slide" Target="slide16.xml"/><Relationship Id="rId1" Type="http://schemas.openxmlformats.org/officeDocument/2006/relationships/slideLayout" Target="../slideLayouts/slideLayout5.xml"/><Relationship Id="rId6" Type="http://schemas.openxmlformats.org/officeDocument/2006/relationships/slide" Target="slide24.xml"/><Relationship Id="rId11" Type="http://schemas.openxmlformats.org/officeDocument/2006/relationships/hyperlink" Target="http://www.opengis.net/ogc" TargetMode="External"/><Relationship Id="rId5" Type="http://schemas.openxmlformats.org/officeDocument/2006/relationships/slide" Target="slide7.xml"/><Relationship Id="rId10" Type="http://schemas.openxmlformats.org/officeDocument/2006/relationships/hyperlink" Target="http://www.opengis.net/sld" TargetMode="External"/><Relationship Id="rId4" Type="http://schemas.openxmlformats.org/officeDocument/2006/relationships/slide" Target="slide17.xml"/><Relationship Id="rId9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.xml"/><Relationship Id="rId3" Type="http://schemas.openxmlformats.org/officeDocument/2006/relationships/image" Target="../media/image20.png"/><Relationship Id="rId7" Type="http://schemas.openxmlformats.org/officeDocument/2006/relationships/image" Target="../media/image2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customXml" Target="../ink/ink9.xml"/><Relationship Id="rId11" Type="http://schemas.openxmlformats.org/officeDocument/2006/relationships/image" Target="../media/image24.png"/><Relationship Id="rId5" Type="http://schemas.openxmlformats.org/officeDocument/2006/relationships/image" Target="../media/image21.png"/><Relationship Id="rId10" Type="http://schemas.openxmlformats.org/officeDocument/2006/relationships/customXml" Target="../ink/ink11.xml"/><Relationship Id="rId4" Type="http://schemas.openxmlformats.org/officeDocument/2006/relationships/customXml" Target="../ink/ink8.xml"/><Relationship Id="rId9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6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hyperlink" Target="https://bost.ocks.org/mike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medium.com/" TargetMode="External"/><Relationship Id="rId5" Type="http://schemas.openxmlformats.org/officeDocument/2006/relationships/hyperlink" Target="https://docs.geoserver.org/latest/en/user/styling/sld/cookbook/index.html" TargetMode="External"/><Relationship Id="rId10" Type="http://schemas.openxmlformats.org/officeDocument/2006/relationships/image" Target="../media/image17.png"/><Relationship Id="rId4" Type="http://schemas.openxmlformats.org/officeDocument/2006/relationships/hyperlink" Target="https://docs.geoserver.org/latest/en/user/" TargetMode="External"/><Relationship Id="rId9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customXml" Target="../ink/ink4.xml"/><Relationship Id="rId3" Type="http://schemas.openxmlformats.org/officeDocument/2006/relationships/image" Target="../media/image3.png"/><Relationship Id="rId7" Type="http://schemas.openxmlformats.org/officeDocument/2006/relationships/customXml" Target="../ink/ink1.xml"/><Relationship Id="rId12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11" Type="http://schemas.openxmlformats.org/officeDocument/2006/relationships/customXml" Target="../ink/ink3.xml"/><Relationship Id="rId5" Type="http://schemas.openxmlformats.org/officeDocument/2006/relationships/image" Target="../media/image5.png"/><Relationship Id="rId10" Type="http://schemas.openxmlformats.org/officeDocument/2006/relationships/image" Target="../media/image8.png"/><Relationship Id="rId4" Type="http://schemas.openxmlformats.org/officeDocument/2006/relationships/image" Target="../media/image4.png"/><Relationship Id="rId9" Type="http://schemas.openxmlformats.org/officeDocument/2006/relationships/customXml" Target="../ink/ink2.xml"/><Relationship Id="rId1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kkb-classes.s3.amazonaws.com/2013/GEOGx85/web/2013-Spring-InternetMapping-011_slides.html#17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hyperlink" Target="https://openmaptiles.org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5.png"/><Relationship Id="rId7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docs.geoserver.org/latest/en/user/styling/sld/cookbook/index.html" TargetMode="External"/><Relationship Id="rId5" Type="http://schemas.openxmlformats.org/officeDocument/2006/relationships/hyperlink" Target="https://docs.geoserver.org/latest/en/user/styling/index.html#styling" TargetMode="External"/><Relationship Id="rId4" Type="http://schemas.openxmlformats.org/officeDocument/2006/relationships/hyperlink" Target="https://www.ogc.org/standards/sld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3" Type="http://schemas.openxmlformats.org/officeDocument/2006/relationships/hyperlink" Target="https://docs.geoserver.org/stable/en/user/styling/sld/reference/sld.html#sld-reference-sld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customXml" Target="../ink/ink6.xml"/><Relationship Id="rId5" Type="http://schemas.openxmlformats.org/officeDocument/2006/relationships/image" Target="../media/image15.png"/><Relationship Id="rId10" Type="http://schemas.openxmlformats.org/officeDocument/2006/relationships/image" Target="../media/image120.png"/><Relationship Id="rId4" Type="http://schemas.openxmlformats.org/officeDocument/2006/relationships/customXml" Target="../ink/ink5.xml"/><Relationship Id="rId9" Type="http://schemas.openxmlformats.org/officeDocument/2006/relationships/customXml" Target="../ink/ink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docs.geoserver.org/latest/en/user/styling/sld/reference/linesymbolizer.html#synta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ok 5">
            <a:extLst>
              <a:ext uri="{FF2B5EF4-FFF2-40B4-BE49-F238E27FC236}">
                <a16:creationId xmlns:a16="http://schemas.microsoft.com/office/drawing/2014/main" id="{BFAFBD12-F9D2-033A-446B-9B42167BE8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68" y="434975"/>
            <a:ext cx="3858163" cy="2305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221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69133" y="3249091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89516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357454" y="1182408"/>
            <a:ext cx="4208145" cy="2111375"/>
            <a:chOff x="357454" y="1182408"/>
            <a:chExt cx="4208145" cy="2111375"/>
          </a:xfrm>
        </p:grpSpPr>
        <p:sp>
          <p:nvSpPr>
            <p:cNvPr id="5" name="object 5"/>
            <p:cNvSpPr/>
            <p:nvPr/>
          </p:nvSpPr>
          <p:spPr>
            <a:xfrm>
              <a:off x="3167319" y="3245129"/>
              <a:ext cx="25400" cy="38100"/>
            </a:xfrm>
            <a:custGeom>
              <a:avLst/>
              <a:gdLst/>
              <a:ahLst/>
              <a:cxnLst/>
              <a:rect l="l" t="t" r="r" b="b"/>
              <a:pathLst>
                <a:path w="25400" h="38100">
                  <a:moveTo>
                    <a:pt x="0" y="0"/>
                  </a:moveTo>
                  <a:lnTo>
                    <a:pt x="0" y="38100"/>
                  </a:lnTo>
                  <a:lnTo>
                    <a:pt x="25399" y="190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323652" y="3238778"/>
              <a:ext cx="64135" cy="50800"/>
            </a:xfrm>
            <a:custGeom>
              <a:avLst/>
              <a:gdLst/>
              <a:ahLst/>
              <a:cxnLst/>
              <a:rect l="l" t="t" r="r" b="b"/>
              <a:pathLst>
                <a:path w="64135" h="50800">
                  <a:moveTo>
                    <a:pt x="0" y="50800"/>
                  </a:moveTo>
                  <a:lnTo>
                    <a:pt x="43019" y="50800"/>
                  </a:lnTo>
                  <a:lnTo>
                    <a:pt x="43019" y="20434"/>
                  </a:lnTo>
                  <a:lnTo>
                    <a:pt x="0" y="20434"/>
                  </a:lnTo>
                  <a:lnTo>
                    <a:pt x="0" y="50800"/>
                  </a:lnTo>
                  <a:close/>
                </a:path>
                <a:path w="64135" h="50800">
                  <a:moveTo>
                    <a:pt x="10491" y="20320"/>
                  </a:moveTo>
                  <a:lnTo>
                    <a:pt x="10491" y="10160"/>
                  </a:lnTo>
                  <a:lnTo>
                    <a:pt x="53672" y="10160"/>
                  </a:lnTo>
                  <a:lnTo>
                    <a:pt x="53672" y="40640"/>
                  </a:lnTo>
                  <a:lnTo>
                    <a:pt x="43512" y="40640"/>
                  </a:lnTo>
                </a:path>
                <a:path w="64135" h="50800">
                  <a:moveTo>
                    <a:pt x="20652" y="10160"/>
                  </a:moveTo>
                  <a:lnTo>
                    <a:pt x="20652" y="0"/>
                  </a:lnTo>
                  <a:lnTo>
                    <a:pt x="63833" y="0"/>
                  </a:lnTo>
                  <a:lnTo>
                    <a:pt x="63833" y="30480"/>
                  </a:lnTo>
                  <a:lnTo>
                    <a:pt x="53672" y="304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260483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620351" y="3251479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0" y="0"/>
                  </a:moveTo>
                  <a:lnTo>
                    <a:pt x="38101" y="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531451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607652" y="3238778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0" y="0"/>
                  </a:moveTo>
                  <a:lnTo>
                    <a:pt x="38100" y="0"/>
                  </a:lnTo>
                </a:path>
                <a:path w="50800" h="50800">
                  <a:moveTo>
                    <a:pt x="12700" y="25400"/>
                  </a:moveTo>
                  <a:lnTo>
                    <a:pt x="50801" y="25400"/>
                  </a:lnTo>
                </a:path>
                <a:path w="50800" h="50800">
                  <a:moveTo>
                    <a:pt x="0" y="38100"/>
                  </a:moveTo>
                  <a:lnTo>
                    <a:pt x="38100" y="38100"/>
                  </a:lnTo>
                </a:path>
                <a:path w="50800" h="50800">
                  <a:moveTo>
                    <a:pt x="12700" y="50800"/>
                  </a:moveTo>
                  <a:lnTo>
                    <a:pt x="50801" y="508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878619" y="3238778"/>
              <a:ext cx="50800" cy="25400"/>
            </a:xfrm>
            <a:custGeom>
              <a:avLst/>
              <a:gdLst/>
              <a:ahLst/>
              <a:cxnLst/>
              <a:rect l="l" t="t" r="r" b="b"/>
              <a:pathLst>
                <a:path w="50800" h="25400">
                  <a:moveTo>
                    <a:pt x="0" y="0"/>
                  </a:moveTo>
                  <a:lnTo>
                    <a:pt x="38100" y="0"/>
                  </a:lnTo>
                </a:path>
                <a:path w="50800" h="25400">
                  <a:moveTo>
                    <a:pt x="12700" y="12700"/>
                  </a:moveTo>
                  <a:lnTo>
                    <a:pt x="50801" y="12700"/>
                  </a:lnTo>
                </a:path>
                <a:path w="50800" h="25400">
                  <a:moveTo>
                    <a:pt x="12700" y="25400"/>
                  </a:moveTo>
                  <a:lnTo>
                    <a:pt x="50801" y="254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02418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78619" y="3276879"/>
              <a:ext cx="50800" cy="12700"/>
            </a:xfrm>
            <a:custGeom>
              <a:avLst/>
              <a:gdLst/>
              <a:ahLst/>
              <a:cxnLst/>
              <a:rect l="l" t="t" r="r" b="b"/>
              <a:pathLst>
                <a:path w="50800" h="12700">
                  <a:moveTo>
                    <a:pt x="0" y="0"/>
                  </a:moveTo>
                  <a:lnTo>
                    <a:pt x="38100" y="0"/>
                  </a:lnTo>
                </a:path>
                <a:path w="50800" h="12700">
                  <a:moveTo>
                    <a:pt x="12700" y="12700"/>
                  </a:moveTo>
                  <a:lnTo>
                    <a:pt x="50801" y="127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149586" y="3238778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0" y="0"/>
                  </a:moveTo>
                  <a:lnTo>
                    <a:pt x="38100" y="0"/>
                  </a:lnTo>
                </a:path>
                <a:path w="50800" h="50800">
                  <a:moveTo>
                    <a:pt x="12700" y="12700"/>
                  </a:moveTo>
                  <a:lnTo>
                    <a:pt x="50801" y="12700"/>
                  </a:lnTo>
                </a:path>
                <a:path w="50800" h="50800">
                  <a:moveTo>
                    <a:pt x="12700" y="25400"/>
                  </a:moveTo>
                  <a:lnTo>
                    <a:pt x="50801" y="25400"/>
                  </a:lnTo>
                </a:path>
                <a:path w="50800" h="50800">
                  <a:moveTo>
                    <a:pt x="0" y="38100"/>
                  </a:moveTo>
                  <a:lnTo>
                    <a:pt x="38100" y="38100"/>
                  </a:lnTo>
                </a:path>
                <a:path w="50800" h="50800">
                  <a:moveTo>
                    <a:pt x="12700" y="50800"/>
                  </a:moveTo>
                  <a:lnTo>
                    <a:pt x="50801" y="508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62534" y="1184948"/>
              <a:ext cx="3880485" cy="2035810"/>
            </a:xfrm>
            <a:custGeom>
              <a:avLst/>
              <a:gdLst/>
              <a:ahLst/>
              <a:cxnLst/>
              <a:rect l="l" t="t" r="r" b="b"/>
              <a:pathLst>
                <a:path w="3880485" h="2035810">
                  <a:moveTo>
                    <a:pt x="0" y="2035543"/>
                  </a:moveTo>
                  <a:lnTo>
                    <a:pt x="0" y="0"/>
                  </a:lnTo>
                </a:path>
                <a:path w="3880485" h="2035810">
                  <a:moveTo>
                    <a:pt x="2527" y="2527"/>
                  </a:moveTo>
                  <a:lnTo>
                    <a:pt x="3880408" y="2527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65061" y="1190015"/>
              <a:ext cx="3877945" cy="2030730"/>
            </a:xfrm>
            <a:custGeom>
              <a:avLst/>
              <a:gdLst/>
              <a:ahLst/>
              <a:cxnLst/>
              <a:rect l="l" t="t" r="r" b="b"/>
              <a:pathLst>
                <a:path w="3877945" h="2030730">
                  <a:moveTo>
                    <a:pt x="3877881" y="0"/>
                  </a:moveTo>
                  <a:lnTo>
                    <a:pt x="0" y="0"/>
                  </a:lnTo>
                  <a:lnTo>
                    <a:pt x="0" y="2030476"/>
                  </a:lnTo>
                  <a:lnTo>
                    <a:pt x="3877881" y="2030476"/>
                  </a:lnTo>
                  <a:lnTo>
                    <a:pt x="3877881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59994" y="1184948"/>
              <a:ext cx="3888104" cy="2038350"/>
            </a:xfrm>
            <a:custGeom>
              <a:avLst/>
              <a:gdLst/>
              <a:ahLst/>
              <a:cxnLst/>
              <a:rect l="l" t="t" r="r" b="b"/>
              <a:pathLst>
                <a:path w="3888104" h="2038350">
                  <a:moveTo>
                    <a:pt x="0" y="2038070"/>
                  </a:moveTo>
                  <a:lnTo>
                    <a:pt x="3888003" y="2038070"/>
                  </a:lnTo>
                </a:path>
                <a:path w="3888104" h="2038350">
                  <a:moveTo>
                    <a:pt x="3885476" y="2035543"/>
                  </a:moveTo>
                  <a:lnTo>
                    <a:pt x="3885476" y="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451033" y="3269259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20">
                  <a:moveTo>
                    <a:pt x="0" y="0"/>
                  </a:moveTo>
                  <a:lnTo>
                    <a:pt x="20321" y="2032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423969" y="3242764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79">
                  <a:moveTo>
                    <a:pt x="30367" y="15183"/>
                  </a:moveTo>
                  <a:lnTo>
                    <a:pt x="30367" y="6797"/>
                  </a:lnTo>
                  <a:lnTo>
                    <a:pt x="23568" y="0"/>
                  </a:lnTo>
                  <a:lnTo>
                    <a:pt x="15183" y="0"/>
                  </a:lnTo>
                  <a:lnTo>
                    <a:pt x="6797" y="0"/>
                  </a:lnTo>
                  <a:lnTo>
                    <a:pt x="0" y="6797"/>
                  </a:lnTo>
                  <a:lnTo>
                    <a:pt x="0" y="15183"/>
                  </a:lnTo>
                  <a:lnTo>
                    <a:pt x="0" y="23568"/>
                  </a:lnTo>
                  <a:lnTo>
                    <a:pt x="6797" y="30366"/>
                  </a:lnTo>
                  <a:lnTo>
                    <a:pt x="15183" y="30366"/>
                  </a:lnTo>
                  <a:lnTo>
                    <a:pt x="23568" y="30366"/>
                  </a:lnTo>
                  <a:lnTo>
                    <a:pt x="30367" y="23568"/>
                  </a:lnTo>
                  <a:lnTo>
                    <a:pt x="30367" y="15183"/>
                  </a:lnTo>
                  <a:close/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329112" y="3238778"/>
              <a:ext cx="233679" cy="50800"/>
            </a:xfrm>
            <a:custGeom>
              <a:avLst/>
              <a:gdLst/>
              <a:ahLst/>
              <a:cxnLst/>
              <a:rect l="l" t="t" r="r" b="b"/>
              <a:pathLst>
                <a:path w="233679" h="50800">
                  <a:moveTo>
                    <a:pt x="40640" y="50800"/>
                  </a:moveTo>
                  <a:lnTo>
                    <a:pt x="50400" y="48796"/>
                  </a:lnTo>
                  <a:lnTo>
                    <a:pt x="58488" y="43339"/>
                  </a:lnTo>
                  <a:lnTo>
                    <a:pt x="64002" y="35262"/>
                  </a:lnTo>
                  <a:lnTo>
                    <a:pt x="66040" y="25400"/>
                  </a:lnTo>
                  <a:lnTo>
                    <a:pt x="64036" y="15537"/>
                  </a:lnTo>
                  <a:lnTo>
                    <a:pt x="58579" y="7461"/>
                  </a:lnTo>
                  <a:lnTo>
                    <a:pt x="50502" y="2004"/>
                  </a:lnTo>
                  <a:lnTo>
                    <a:pt x="40640" y="0"/>
                  </a:lnTo>
                  <a:lnTo>
                    <a:pt x="30778" y="2004"/>
                  </a:lnTo>
                  <a:lnTo>
                    <a:pt x="22701" y="7461"/>
                  </a:lnTo>
                  <a:lnTo>
                    <a:pt x="17244" y="15537"/>
                  </a:lnTo>
                  <a:lnTo>
                    <a:pt x="15240" y="25400"/>
                  </a:lnTo>
                </a:path>
                <a:path w="233679" h="50800">
                  <a:moveTo>
                    <a:pt x="30480" y="17780"/>
                  </a:moveTo>
                  <a:lnTo>
                    <a:pt x="15240" y="30480"/>
                  </a:lnTo>
                  <a:lnTo>
                    <a:pt x="0" y="17780"/>
                  </a:lnTo>
                </a:path>
                <a:path w="233679" h="50800">
                  <a:moveTo>
                    <a:pt x="193042" y="50800"/>
                  </a:moveTo>
                  <a:lnTo>
                    <a:pt x="183180" y="48796"/>
                  </a:lnTo>
                  <a:lnTo>
                    <a:pt x="175103" y="43339"/>
                  </a:lnTo>
                  <a:lnTo>
                    <a:pt x="169646" y="35262"/>
                  </a:lnTo>
                  <a:lnTo>
                    <a:pt x="167642" y="25400"/>
                  </a:lnTo>
                  <a:lnTo>
                    <a:pt x="169646" y="15537"/>
                  </a:lnTo>
                  <a:lnTo>
                    <a:pt x="175103" y="7461"/>
                  </a:lnTo>
                  <a:lnTo>
                    <a:pt x="183180" y="2004"/>
                  </a:lnTo>
                  <a:lnTo>
                    <a:pt x="193042" y="0"/>
                  </a:lnTo>
                  <a:lnTo>
                    <a:pt x="202904" y="2004"/>
                  </a:lnTo>
                  <a:lnTo>
                    <a:pt x="210981" y="7461"/>
                  </a:lnTo>
                  <a:lnTo>
                    <a:pt x="216438" y="15537"/>
                  </a:lnTo>
                  <a:lnTo>
                    <a:pt x="218442" y="25400"/>
                  </a:lnTo>
                </a:path>
                <a:path w="233679" h="50800">
                  <a:moveTo>
                    <a:pt x="233682" y="17780"/>
                  </a:moveTo>
                  <a:lnTo>
                    <a:pt x="218442" y="30480"/>
                  </a:lnTo>
                  <a:lnTo>
                    <a:pt x="203202" y="177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303995" y="50"/>
            <a:ext cx="2304415" cy="812402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4445" rIns="0" bIns="0" rtlCol="0">
            <a:spAutoFit/>
          </a:bodyPr>
          <a:lstStyle/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sz="600" dirty="0">
              <a:latin typeface="LM Sans 8"/>
              <a:cs typeface="LM Sans 8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54698" y="795957"/>
            <a:ext cx="14744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FFFFFF"/>
                </a:solidFill>
                <a:latin typeface="LM Roman Caps 10"/>
                <a:cs typeface="LM Roman Caps 10"/>
              </a:rPr>
              <a:t>Struktura</a:t>
            </a:r>
            <a:r>
              <a:rPr sz="1400" spc="-50" dirty="0">
                <a:solidFill>
                  <a:srgbClr val="FFFFFF"/>
                </a:solidFill>
                <a:latin typeface="LM Roman Caps 10"/>
                <a:cs typeface="LM Roman Caps 10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SLD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65064" y="1228038"/>
            <a:ext cx="3877945" cy="19126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6364">
              <a:lnSpc>
                <a:spcPct val="100000"/>
              </a:lnSpc>
              <a:spcBef>
                <a:spcPts val="90"/>
              </a:spcBef>
            </a:pP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&lt;StyledLayerDescriptor&gt;</a:t>
            </a:r>
            <a:endParaRPr sz="1100" dirty="0">
              <a:latin typeface="LM Mono Light 10"/>
              <a:cs typeface="LM Mono Light 10"/>
            </a:endParaRPr>
          </a:p>
          <a:p>
            <a:pPr marL="271780">
              <a:lnSpc>
                <a:spcPct val="100000"/>
              </a:lnSpc>
              <a:spcBef>
                <a:spcPts val="35"/>
              </a:spcBef>
            </a:pP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&lt;NamedLayer&gt;</a:t>
            </a:r>
            <a:endParaRPr sz="1100" dirty="0">
              <a:latin typeface="LM Mono Light 10"/>
              <a:cs typeface="LM Mono Light 10"/>
            </a:endParaRPr>
          </a:p>
          <a:p>
            <a:pPr marL="417195">
              <a:lnSpc>
                <a:spcPct val="100000"/>
              </a:lnSpc>
              <a:spcBef>
                <a:spcPts val="35"/>
              </a:spcBef>
            </a:pP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&lt;UserStyle&gt;</a:t>
            </a:r>
            <a:endParaRPr sz="1100" dirty="0">
              <a:latin typeface="LM Mono Light 10"/>
              <a:cs typeface="LM Mono Light 10"/>
            </a:endParaRPr>
          </a:p>
          <a:p>
            <a:pPr marL="562610">
              <a:lnSpc>
                <a:spcPct val="100000"/>
              </a:lnSpc>
              <a:spcBef>
                <a:spcPts val="35"/>
              </a:spcBef>
            </a:pP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&lt;FeatureTypeStyle&gt;</a:t>
            </a:r>
            <a:endParaRPr sz="1100" dirty="0">
              <a:latin typeface="LM Mono Light 10"/>
              <a:cs typeface="LM Mono Light 10"/>
            </a:endParaRPr>
          </a:p>
          <a:p>
            <a:pPr marL="708025">
              <a:lnSpc>
                <a:spcPct val="100000"/>
              </a:lnSpc>
              <a:spcBef>
                <a:spcPts val="35"/>
              </a:spcBef>
            </a:pP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&lt;Rule&gt;</a:t>
            </a:r>
            <a:endParaRPr sz="1100" dirty="0">
              <a:latin typeface="LM Mono Light 10"/>
              <a:cs typeface="LM Mono Light 10"/>
            </a:endParaRPr>
          </a:p>
          <a:p>
            <a:pPr marL="853440">
              <a:lnSpc>
                <a:spcPct val="100000"/>
              </a:lnSpc>
              <a:spcBef>
                <a:spcPts val="35"/>
              </a:spcBef>
            </a:pP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&lt;PointSymbolizer&gt;</a:t>
            </a:r>
            <a:endParaRPr sz="1100" dirty="0">
              <a:latin typeface="LM Mono Light 10"/>
              <a:cs typeface="LM Mono Light 10"/>
            </a:endParaRPr>
          </a:p>
          <a:p>
            <a:pPr marL="853440">
              <a:lnSpc>
                <a:spcPct val="100000"/>
              </a:lnSpc>
              <a:spcBef>
                <a:spcPts val="35"/>
              </a:spcBef>
            </a:pP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&lt;LineSymbolizer&gt;</a:t>
            </a:r>
            <a:endParaRPr sz="1100" dirty="0">
              <a:latin typeface="LM Mono Light 10"/>
              <a:cs typeface="LM Mono Light 10"/>
            </a:endParaRPr>
          </a:p>
          <a:p>
            <a:pPr marL="853440">
              <a:lnSpc>
                <a:spcPct val="100000"/>
              </a:lnSpc>
              <a:spcBef>
                <a:spcPts val="35"/>
              </a:spcBef>
            </a:pP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&lt;PolygonSymbolizer&gt;</a:t>
            </a:r>
            <a:endParaRPr sz="1100" dirty="0">
              <a:latin typeface="LM Mono Light 10"/>
              <a:cs typeface="LM Mono Light 10"/>
            </a:endParaRPr>
          </a:p>
          <a:p>
            <a:pPr marL="853440">
              <a:lnSpc>
                <a:spcPct val="100000"/>
              </a:lnSpc>
              <a:spcBef>
                <a:spcPts val="35"/>
              </a:spcBef>
            </a:pP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&lt;TextSymbolizer&gt;</a:t>
            </a:r>
            <a:endParaRPr sz="1100" dirty="0">
              <a:latin typeface="LM Mono Light 10"/>
              <a:cs typeface="LM Mono Light 10"/>
            </a:endParaRPr>
          </a:p>
          <a:p>
            <a:pPr marL="562610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…</a:t>
            </a:r>
            <a:endParaRPr sz="1100" dirty="0">
              <a:latin typeface="LM Mono 10"/>
              <a:cs typeface="LM Mono 10"/>
            </a:endParaRPr>
          </a:p>
          <a:p>
            <a:pPr marL="126364">
              <a:lnSpc>
                <a:spcPct val="100000"/>
              </a:lnSpc>
              <a:spcBef>
                <a:spcPts val="35"/>
              </a:spcBef>
            </a:pP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&lt;/StyledLayerDescriptor&gt;</a:t>
            </a:r>
            <a:endParaRPr sz="1100" dirty="0">
              <a:latin typeface="LM Mono Light 10"/>
              <a:cs typeface="LM Mono Light 10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0" y="3333864"/>
            <a:ext cx="4608195" cy="122555"/>
            <a:chOff x="0" y="3333864"/>
            <a:chExt cx="4608195" cy="122555"/>
          </a:xfrm>
        </p:grpSpPr>
        <p:sp>
          <p:nvSpPr>
            <p:cNvPr id="28" name="object 28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234982"/>
            <a:ext cx="4608195" cy="221615"/>
            <a:chOff x="0" y="3234982"/>
            <a:chExt cx="4608195" cy="221615"/>
          </a:xfrm>
        </p:grpSpPr>
        <p:sp>
          <p:nvSpPr>
            <p:cNvPr id="3" name="object 3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303995" y="50"/>
            <a:ext cx="2304415" cy="812402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4445" rIns="0" bIns="0" rtlCol="0">
            <a:spAutoFit/>
          </a:bodyPr>
          <a:lstStyle/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sz="600" dirty="0">
              <a:latin typeface="LM Sans 8"/>
              <a:cs typeface="LM Sans 8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54698" y="795957"/>
            <a:ext cx="39179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CSS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02615" y="1692795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24395" y="1565501"/>
            <a:ext cx="3080385" cy="103822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spc="-10" dirty="0">
                <a:latin typeface="LM Sans 10"/>
                <a:cs typeface="LM Sans 10"/>
              </a:rPr>
              <a:t>CSS </a:t>
            </a:r>
            <a:r>
              <a:rPr sz="1100" spc="-5" dirty="0">
                <a:latin typeface="LM Sans 10"/>
                <a:cs typeface="LM Sans 10"/>
              </a:rPr>
              <a:t>už znáte!</a:t>
            </a:r>
            <a:endParaRPr sz="1100" dirty="0">
              <a:latin typeface="LM Sans 10"/>
              <a:cs typeface="LM Sans 10"/>
            </a:endParaRPr>
          </a:p>
          <a:p>
            <a:pPr marL="12700" marR="919480">
              <a:lnSpc>
                <a:spcPct val="125299"/>
              </a:lnSpc>
            </a:pPr>
            <a:r>
              <a:rPr sz="1100" spc="-10" dirty="0">
                <a:latin typeface="LM Sans 10"/>
                <a:cs typeface="LM Sans 10"/>
              </a:rPr>
              <a:t>V </a:t>
            </a:r>
            <a:r>
              <a:rPr sz="1100" spc="-5" dirty="0">
                <a:latin typeface="LM Sans 10"/>
                <a:cs typeface="LM Sans 10"/>
              </a:rPr>
              <a:t>Geoserveru dostupné </a:t>
            </a:r>
            <a:r>
              <a:rPr sz="1100" spc="-15" dirty="0">
                <a:latin typeface="LM Sans 10"/>
                <a:cs typeface="LM Sans 10"/>
              </a:rPr>
              <a:t>jako</a:t>
            </a:r>
            <a:r>
              <a:rPr sz="1100" spc="-5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rozšíření  </a:t>
            </a:r>
            <a:r>
              <a:rPr sz="1100" spc="-10" dirty="0">
                <a:latin typeface="LM Sans 10"/>
                <a:cs typeface="LM Sans 10"/>
              </a:rPr>
              <a:t>CSS →</a:t>
            </a:r>
            <a:r>
              <a:rPr sz="1100" spc="-5" dirty="0">
                <a:latin typeface="LM Sans 10"/>
                <a:cs typeface="LM Sans 10"/>
              </a:rPr>
              <a:t> </a:t>
            </a:r>
            <a:r>
              <a:rPr sz="1100" spc="-10" dirty="0">
                <a:latin typeface="LM Sans 10"/>
                <a:cs typeface="LM Sans 10"/>
              </a:rPr>
              <a:t>SLD</a:t>
            </a:r>
            <a:endParaRPr sz="1100" dirty="0">
              <a:latin typeface="LM Sans 10"/>
              <a:cs typeface="LM Sans 10"/>
            </a:endParaRPr>
          </a:p>
          <a:p>
            <a:pPr marL="12700" marR="5080">
              <a:lnSpc>
                <a:spcPct val="102699"/>
              </a:lnSpc>
              <a:spcBef>
                <a:spcPts val="295"/>
              </a:spcBef>
            </a:pP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4"/>
              </a:rPr>
              <a:t>https://docs.geoserver.org/latest/en/user/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</a:rPr>
              <a:t>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4"/>
              </a:rPr>
              <a:t>styling/css/tutorial.html</a:t>
            </a:r>
            <a:endParaRPr sz="1100" dirty="0">
              <a:latin typeface="LM Mono 10"/>
              <a:cs typeface="LM Mono 1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02615" y="1902828"/>
            <a:ext cx="65201" cy="652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2615" y="2112860"/>
            <a:ext cx="65201" cy="6520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02615" y="2322893"/>
            <a:ext cx="65201" cy="6520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2">
            <a:extLst>
              <a:ext uri="{FF2B5EF4-FFF2-40B4-BE49-F238E27FC236}">
                <a16:creationId xmlns:a16="http://schemas.microsoft.com/office/drawing/2014/main" id="{C749C23D-EF5E-28C4-636D-D53759F2F9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220" y="-21432"/>
            <a:ext cx="3065660" cy="35036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96158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69133" y="3249091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89516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167319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399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956648" y="3163864"/>
            <a:ext cx="1212850" cy="16319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algn="r">
              <a:lnSpc>
                <a:spcPct val="100000"/>
              </a:lnSpc>
              <a:spcBef>
                <a:spcPts val="60"/>
              </a:spcBef>
            </a:pP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   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</a:t>
            </a:r>
            <a:r>
              <a:rPr sz="400" spc="60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endParaRPr sz="400">
              <a:latin typeface="LM Sans 8"/>
              <a:cs typeface="LM Sans 8"/>
            </a:endParaRPr>
          </a:p>
          <a:p>
            <a:pPr algn="r">
              <a:lnSpc>
                <a:spcPct val="100000"/>
              </a:lnSpc>
              <a:spcBef>
                <a:spcPts val="215"/>
              </a:spcBef>
            </a:pP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    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r>
              <a:rPr sz="400" spc="125" dirty="0">
                <a:latin typeface="LM Sans 8"/>
                <a:cs typeface="LM Sans 8"/>
                <a:hlinkClick r:id="rId8" action="ppaction://hlinksldjump"/>
              </a:rPr>
              <a:t>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endParaRPr sz="400">
              <a:latin typeface="LM Sans 8"/>
              <a:cs typeface="LM Sans 8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260483" y="3236248"/>
            <a:ext cx="203200" cy="55880"/>
            <a:chOff x="3260483" y="3236248"/>
            <a:chExt cx="203200" cy="55880"/>
          </a:xfrm>
        </p:grpSpPr>
        <p:sp>
          <p:nvSpPr>
            <p:cNvPr id="7" name="object 7"/>
            <p:cNvSpPr/>
            <p:nvPr/>
          </p:nvSpPr>
          <p:spPr>
            <a:xfrm>
              <a:off x="3323652" y="3238778"/>
              <a:ext cx="64135" cy="50800"/>
            </a:xfrm>
            <a:custGeom>
              <a:avLst/>
              <a:gdLst/>
              <a:ahLst/>
              <a:cxnLst/>
              <a:rect l="l" t="t" r="r" b="b"/>
              <a:pathLst>
                <a:path w="64135" h="50800">
                  <a:moveTo>
                    <a:pt x="0" y="50800"/>
                  </a:moveTo>
                  <a:lnTo>
                    <a:pt x="43019" y="50800"/>
                  </a:lnTo>
                  <a:lnTo>
                    <a:pt x="43019" y="20434"/>
                  </a:lnTo>
                  <a:lnTo>
                    <a:pt x="0" y="20434"/>
                  </a:lnTo>
                  <a:lnTo>
                    <a:pt x="0" y="50800"/>
                  </a:lnTo>
                  <a:close/>
                </a:path>
                <a:path w="64135" h="50800">
                  <a:moveTo>
                    <a:pt x="10491" y="20320"/>
                  </a:moveTo>
                  <a:lnTo>
                    <a:pt x="10491" y="10160"/>
                  </a:lnTo>
                  <a:lnTo>
                    <a:pt x="53672" y="10160"/>
                  </a:lnTo>
                  <a:lnTo>
                    <a:pt x="53672" y="40640"/>
                  </a:lnTo>
                  <a:lnTo>
                    <a:pt x="43512" y="40640"/>
                  </a:lnTo>
                </a:path>
                <a:path w="64135" h="50800">
                  <a:moveTo>
                    <a:pt x="20652" y="10160"/>
                  </a:moveTo>
                  <a:lnTo>
                    <a:pt x="20652" y="0"/>
                  </a:lnTo>
                  <a:lnTo>
                    <a:pt x="63833" y="0"/>
                  </a:lnTo>
                  <a:lnTo>
                    <a:pt x="63833" y="30480"/>
                  </a:lnTo>
                  <a:lnTo>
                    <a:pt x="53672" y="304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260483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3531451" y="3234982"/>
            <a:ext cx="203200" cy="58419"/>
            <a:chOff x="3531451" y="3234982"/>
            <a:chExt cx="203200" cy="58419"/>
          </a:xfrm>
        </p:grpSpPr>
        <p:sp>
          <p:nvSpPr>
            <p:cNvPr id="10" name="object 10"/>
            <p:cNvSpPr/>
            <p:nvPr/>
          </p:nvSpPr>
          <p:spPr>
            <a:xfrm>
              <a:off x="3620352" y="3251478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0" y="0"/>
                  </a:moveTo>
                  <a:lnTo>
                    <a:pt x="38101" y="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531451" y="3245128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607652" y="3238778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0" y="0"/>
                  </a:moveTo>
                  <a:lnTo>
                    <a:pt x="38100" y="0"/>
                  </a:lnTo>
                </a:path>
                <a:path w="50800" h="50800">
                  <a:moveTo>
                    <a:pt x="12700" y="25400"/>
                  </a:moveTo>
                  <a:lnTo>
                    <a:pt x="50801" y="25400"/>
                  </a:lnTo>
                </a:path>
                <a:path w="50800" h="50800">
                  <a:moveTo>
                    <a:pt x="0" y="38100"/>
                  </a:moveTo>
                  <a:lnTo>
                    <a:pt x="38100" y="38100"/>
                  </a:lnTo>
                </a:path>
                <a:path w="50800" h="50800">
                  <a:moveTo>
                    <a:pt x="12700" y="50800"/>
                  </a:moveTo>
                  <a:lnTo>
                    <a:pt x="50801" y="508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3802418" y="3234968"/>
            <a:ext cx="203200" cy="48260"/>
            <a:chOff x="3802418" y="3234968"/>
            <a:chExt cx="203200" cy="48260"/>
          </a:xfrm>
        </p:grpSpPr>
        <p:sp>
          <p:nvSpPr>
            <p:cNvPr id="14" name="object 14"/>
            <p:cNvSpPr/>
            <p:nvPr/>
          </p:nvSpPr>
          <p:spPr>
            <a:xfrm>
              <a:off x="3878619" y="3238778"/>
              <a:ext cx="50800" cy="25400"/>
            </a:xfrm>
            <a:custGeom>
              <a:avLst/>
              <a:gdLst/>
              <a:ahLst/>
              <a:cxnLst/>
              <a:rect l="l" t="t" r="r" b="b"/>
              <a:pathLst>
                <a:path w="50800" h="25400">
                  <a:moveTo>
                    <a:pt x="0" y="0"/>
                  </a:moveTo>
                  <a:lnTo>
                    <a:pt x="38100" y="0"/>
                  </a:lnTo>
                </a:path>
                <a:path w="50800" h="25400">
                  <a:moveTo>
                    <a:pt x="12700" y="12700"/>
                  </a:moveTo>
                  <a:lnTo>
                    <a:pt x="50801" y="12700"/>
                  </a:lnTo>
                </a:path>
                <a:path w="50800" h="25400">
                  <a:moveTo>
                    <a:pt x="12700" y="25400"/>
                  </a:moveTo>
                  <a:lnTo>
                    <a:pt x="50801" y="254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802418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/>
          <p:nvPr/>
        </p:nvSpPr>
        <p:spPr>
          <a:xfrm>
            <a:off x="0" y="50"/>
            <a:ext cx="2304415" cy="587325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303995" y="50"/>
            <a:ext cx="2304415" cy="587325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0" y="573703"/>
            <a:ext cx="4607940" cy="30878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71450" y="576751"/>
            <a:ext cx="5035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Bo</a:t>
            </a:r>
            <a:r>
              <a:rPr sz="1400" spc="-15" dirty="0">
                <a:solidFill>
                  <a:srgbClr val="FFFFFF"/>
                </a:solidFill>
                <a:latin typeface="LM Roman Caps 10"/>
                <a:cs typeface="LM Roman Caps 10"/>
              </a:rPr>
              <a:t>d</a:t>
            </a: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y</a:t>
            </a:r>
            <a:endParaRPr sz="1400" dirty="0">
              <a:latin typeface="LM Roman Caps 10"/>
              <a:cs typeface="LM Roman Caps 10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281394" y="846357"/>
            <a:ext cx="3888104" cy="2239370"/>
            <a:chOff x="360003" y="1167180"/>
            <a:chExt cx="3888104" cy="2289175"/>
          </a:xfrm>
        </p:grpSpPr>
        <p:sp>
          <p:nvSpPr>
            <p:cNvPr id="28" name="object 28"/>
            <p:cNvSpPr/>
            <p:nvPr/>
          </p:nvSpPr>
          <p:spPr>
            <a:xfrm>
              <a:off x="360003" y="1167193"/>
              <a:ext cx="5080" cy="2167255"/>
            </a:xfrm>
            <a:custGeom>
              <a:avLst/>
              <a:gdLst/>
              <a:ahLst/>
              <a:cxnLst/>
              <a:rect l="l" t="t" r="r" b="b"/>
              <a:pathLst>
                <a:path w="5079" h="2167254">
                  <a:moveTo>
                    <a:pt x="0" y="2166670"/>
                  </a:moveTo>
                  <a:lnTo>
                    <a:pt x="5060" y="2166670"/>
                  </a:lnTo>
                  <a:lnTo>
                    <a:pt x="5060" y="0"/>
                  </a:lnTo>
                  <a:lnTo>
                    <a:pt x="0" y="0"/>
                  </a:lnTo>
                  <a:lnTo>
                    <a:pt x="0" y="216667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65061" y="1169720"/>
              <a:ext cx="3877945" cy="0"/>
            </a:xfrm>
            <a:custGeom>
              <a:avLst/>
              <a:gdLst/>
              <a:ahLst/>
              <a:cxnLst/>
              <a:rect l="l" t="t" r="r" b="b"/>
              <a:pathLst>
                <a:path w="3877945">
                  <a:moveTo>
                    <a:pt x="0" y="0"/>
                  </a:moveTo>
                  <a:lnTo>
                    <a:pt x="3877881" y="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65061" y="1172248"/>
              <a:ext cx="3877945" cy="2284095"/>
            </a:xfrm>
            <a:custGeom>
              <a:avLst/>
              <a:gdLst/>
              <a:ahLst/>
              <a:cxnLst/>
              <a:rect l="l" t="t" r="r" b="b"/>
              <a:pathLst>
                <a:path w="3877945" h="2284095">
                  <a:moveTo>
                    <a:pt x="3877881" y="0"/>
                  </a:moveTo>
                  <a:lnTo>
                    <a:pt x="0" y="0"/>
                  </a:lnTo>
                  <a:lnTo>
                    <a:pt x="0" y="2283802"/>
                  </a:lnTo>
                  <a:lnTo>
                    <a:pt x="3877881" y="2283802"/>
                  </a:lnTo>
                  <a:lnTo>
                    <a:pt x="3877881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242939" y="1167193"/>
              <a:ext cx="5080" cy="2167255"/>
            </a:xfrm>
            <a:custGeom>
              <a:avLst/>
              <a:gdLst/>
              <a:ahLst/>
              <a:cxnLst/>
              <a:rect l="l" t="t" r="r" b="b"/>
              <a:pathLst>
                <a:path w="5079" h="2167254">
                  <a:moveTo>
                    <a:pt x="0" y="2166670"/>
                  </a:moveTo>
                  <a:lnTo>
                    <a:pt x="5060" y="2166670"/>
                  </a:lnTo>
                  <a:lnTo>
                    <a:pt x="5060" y="0"/>
                  </a:lnTo>
                  <a:lnTo>
                    <a:pt x="0" y="0"/>
                  </a:lnTo>
                  <a:lnTo>
                    <a:pt x="0" y="216667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483034" y="960899"/>
            <a:ext cx="3129915" cy="20650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710"/>
              </a:lnSpc>
              <a:spcBef>
                <a:spcPts val="95"/>
              </a:spcBef>
            </a:pPr>
            <a:r>
              <a:rPr sz="600" i="1" spc="-5" dirty="0">
                <a:solidFill>
                  <a:srgbClr val="BC7A00"/>
                </a:solidFill>
                <a:latin typeface="LM Mono 10"/>
                <a:cs typeface="LM Mono 10"/>
              </a:rPr>
              <a:t>&lt;?xml version="1.0" encoding="ISO-8859-1"?&gt;</a:t>
            </a:r>
            <a:endParaRPr sz="600" dirty="0">
              <a:latin typeface="LM Mono 10"/>
              <a:cs typeface="LM Mono 10"/>
            </a:endParaRPr>
          </a:p>
          <a:p>
            <a:pPr marL="173355" marR="5080" indent="-161290">
              <a:lnSpc>
                <a:spcPts val="700"/>
              </a:lnSpc>
              <a:spcBef>
                <a:spcPts val="30"/>
              </a:spcBef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&lt;StyledLayerDescriptor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version=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</a:rPr>
              <a:t>"1.0.0" 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xsi:schemaLocation=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  <a:hlinkClick r:id="rId10"/>
              </a:rPr>
              <a:t>"http://www.opengis.net/sld 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</a:rPr>
              <a:t>StyledLayerDescriptor.xsd" 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xmlns=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  <a:hlinkClick r:id="rId10"/>
              </a:rPr>
              <a:t>"http://www.opengis.net/sld"</a:t>
            </a:r>
            <a:endParaRPr sz="600" dirty="0">
              <a:latin typeface="LM Mono 8"/>
              <a:cs typeface="LM Mono 8"/>
            </a:endParaRPr>
          </a:p>
          <a:p>
            <a:pPr marL="173355">
              <a:lnSpc>
                <a:spcPts val="660"/>
              </a:lnSpc>
            </a:pP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xmlns:ogc=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  <a:hlinkClick r:id="rId11"/>
              </a:rPr>
              <a:t>"http://www.opengis.net/ogc"</a:t>
            </a:r>
            <a:endParaRPr sz="600" dirty="0">
              <a:latin typeface="LM Mono 8"/>
              <a:cs typeface="LM Mono 8"/>
            </a:endParaRPr>
          </a:p>
          <a:p>
            <a:pPr marL="173355" marR="770890">
              <a:lnSpc>
                <a:spcPts val="700"/>
              </a:lnSpc>
              <a:spcBef>
                <a:spcPts val="30"/>
              </a:spcBef>
            </a:pP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xmlns:xlink=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  <a:hlinkClick r:id="rId12"/>
              </a:rPr>
              <a:t>"http://www.w3.org/1999/xlink" 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</a:rPr>
              <a:t>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xmlns:xsi=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  <a:hlinkClick r:id="rId13"/>
              </a:rPr>
              <a:t>"http://www.w3.org/2001/XMLSchema-instance"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&gt;</a:t>
            </a:r>
            <a:endParaRPr sz="600" dirty="0">
              <a:latin typeface="LM Mono Light 10"/>
              <a:cs typeface="LM Mono Light 10"/>
            </a:endParaRPr>
          </a:p>
          <a:p>
            <a:pPr marL="92710">
              <a:lnSpc>
                <a:spcPts val="66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&lt;NamedLayer&gt;</a:t>
            </a:r>
            <a:endParaRPr sz="600" dirty="0">
              <a:latin typeface="LM Mono Light 10"/>
              <a:cs typeface="LM Mono Light 10"/>
            </a:endParaRPr>
          </a:p>
          <a:p>
            <a:pPr marL="173355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&lt;Name&gt;</a:t>
            </a:r>
            <a:r>
              <a:rPr sz="600" spc="-5" dirty="0">
                <a:latin typeface="LM Mono 8"/>
                <a:cs typeface="LM Mono 8"/>
              </a:rPr>
              <a:t>Simple</a:t>
            </a:r>
            <a:r>
              <a:rPr sz="600" spc="-10" dirty="0">
                <a:latin typeface="LM Mono 8"/>
                <a:cs typeface="LM Mono 8"/>
              </a:rPr>
              <a:t> </a:t>
            </a:r>
            <a:r>
              <a:rPr sz="600" spc="-5" dirty="0">
                <a:latin typeface="LM Mono 8"/>
                <a:cs typeface="LM Mono 8"/>
              </a:rPr>
              <a:t>Point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&lt;/Name&gt;</a:t>
            </a:r>
            <a:endParaRPr sz="600" dirty="0">
              <a:latin typeface="LM Mono Light 10"/>
              <a:cs typeface="LM Mono Light 10"/>
            </a:endParaRPr>
          </a:p>
          <a:p>
            <a:pPr marL="173355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&lt;UserStyle&gt;</a:t>
            </a:r>
            <a:endParaRPr sz="600" dirty="0">
              <a:latin typeface="LM Mono Light 10"/>
              <a:cs typeface="LM Mono Light 10"/>
            </a:endParaRPr>
          </a:p>
          <a:p>
            <a:pPr marL="25400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&lt;Title&gt;</a:t>
            </a:r>
            <a:r>
              <a:rPr sz="600" spc="-5" dirty="0">
                <a:latin typeface="LM Mono 8"/>
                <a:cs typeface="LM Mono 8"/>
              </a:rPr>
              <a:t>SLD Cook Book: Simple Point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&lt;/Title&gt;</a:t>
            </a:r>
            <a:endParaRPr sz="600" dirty="0">
              <a:latin typeface="LM Mono Light 10"/>
              <a:cs typeface="LM Mono Light 10"/>
            </a:endParaRPr>
          </a:p>
          <a:p>
            <a:pPr marR="1894839" algn="ctr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&lt;FeatureTypeStyle&gt;</a:t>
            </a:r>
            <a:endParaRPr sz="600" dirty="0">
              <a:latin typeface="LM Mono Light 10"/>
              <a:cs typeface="LM Mono Light 10"/>
            </a:endParaRPr>
          </a:p>
          <a:p>
            <a:pPr marR="2211705" algn="ctr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&lt;Rule&gt;</a:t>
            </a:r>
            <a:endParaRPr sz="600" dirty="0">
              <a:latin typeface="LM Mono Light 10"/>
              <a:cs typeface="LM Mono Light 10"/>
            </a:endParaRPr>
          </a:p>
          <a:p>
            <a:pPr marR="1612265" algn="ctr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&lt;PointSymbolizer&gt;</a:t>
            </a:r>
            <a:endParaRPr sz="600" dirty="0">
              <a:latin typeface="LM Mono Light 10"/>
              <a:cs typeface="LM Mono Light 10"/>
            </a:endParaRPr>
          </a:p>
          <a:p>
            <a:pPr marR="1769745" algn="ctr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&lt;Graphic&gt;</a:t>
            </a:r>
            <a:endParaRPr sz="600" dirty="0">
              <a:latin typeface="LM Mono Light 10"/>
              <a:cs typeface="LM Mono Light 10"/>
            </a:endParaRPr>
          </a:p>
          <a:p>
            <a:pPr marR="1728470" algn="ctr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&lt;Mark&gt;</a:t>
            </a:r>
            <a:endParaRPr sz="600" dirty="0">
              <a:latin typeface="LM Mono Light 10"/>
              <a:cs typeface="LM Mono Light 10"/>
            </a:endParaRPr>
          </a:p>
          <a:p>
            <a:pPr marL="657225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&lt;WellKnownName&gt;</a:t>
            </a:r>
            <a:r>
              <a:rPr sz="600" spc="-5" dirty="0">
                <a:latin typeface="LM Mono 8"/>
                <a:cs typeface="LM Mono 8"/>
              </a:rPr>
              <a:t>circle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&lt;/WellKnownName&gt;</a:t>
            </a:r>
            <a:endParaRPr sz="600" dirty="0">
              <a:latin typeface="LM Mono Light 10"/>
              <a:cs typeface="LM Mono Light 10"/>
            </a:endParaRPr>
          </a:p>
          <a:p>
            <a:pPr marL="657225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&lt;Fill&gt;</a:t>
            </a:r>
            <a:endParaRPr sz="600" dirty="0">
              <a:latin typeface="LM Mono Light 10"/>
              <a:cs typeface="LM Mono Light 10"/>
            </a:endParaRPr>
          </a:p>
          <a:p>
            <a:pPr marL="73787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&lt;CssParameter</a:t>
            </a:r>
            <a:r>
              <a:rPr sz="600" b="1" spc="5" dirty="0">
                <a:solidFill>
                  <a:srgbClr val="007F00"/>
                </a:solidFill>
                <a:latin typeface="LM Mono Light 10"/>
                <a:cs typeface="LM Mono Light 10"/>
              </a:rPr>
              <a:t>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name=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</a:rPr>
              <a:t>"fill"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&gt;</a:t>
            </a:r>
            <a:r>
              <a:rPr sz="600" spc="-5" dirty="0">
                <a:latin typeface="LM Mono 8"/>
                <a:cs typeface="LM Mono 8"/>
              </a:rPr>
              <a:t>#FF0000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&lt;/CssParameter&gt;</a:t>
            </a:r>
            <a:endParaRPr sz="600" dirty="0">
              <a:latin typeface="LM Mono Light 10"/>
              <a:cs typeface="LM Mono Light 10"/>
            </a:endParaRPr>
          </a:p>
          <a:p>
            <a:pPr marL="657225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&lt;/Fill&gt;</a:t>
            </a:r>
            <a:endParaRPr sz="600" dirty="0">
              <a:latin typeface="LM Mono Light 10"/>
              <a:cs typeface="LM Mono Light 10"/>
            </a:endParaRPr>
          </a:p>
          <a:p>
            <a:pPr marL="57658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&lt;/Mark&gt;</a:t>
            </a:r>
            <a:endParaRPr sz="600" dirty="0">
              <a:latin typeface="LM Mono Light 10"/>
              <a:cs typeface="LM Mono Light 10"/>
            </a:endParaRPr>
          </a:p>
          <a:p>
            <a:pPr marL="57658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&lt;Size&gt;</a:t>
            </a:r>
            <a:r>
              <a:rPr sz="600" spc="-5" dirty="0">
                <a:latin typeface="LM Mono 8"/>
                <a:cs typeface="LM Mono 8"/>
              </a:rPr>
              <a:t>6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&lt;/Size&gt;</a:t>
            </a:r>
            <a:endParaRPr sz="600" dirty="0">
              <a:latin typeface="LM Mono Light 10"/>
              <a:cs typeface="LM Mono Light 10"/>
            </a:endParaRPr>
          </a:p>
          <a:p>
            <a:pPr marL="495934">
              <a:lnSpc>
                <a:spcPts val="710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&lt;/Graphic&gt;</a:t>
            </a:r>
            <a:endParaRPr sz="600" dirty="0">
              <a:latin typeface="LM Mono Light 10"/>
              <a:cs typeface="LM Mono Light 10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0" y="3333864"/>
            <a:ext cx="4608195" cy="122555"/>
            <a:chOff x="0" y="3333864"/>
            <a:chExt cx="4608195" cy="122555"/>
          </a:xfrm>
        </p:grpSpPr>
        <p:sp>
          <p:nvSpPr>
            <p:cNvPr id="34" name="object 34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832842" y="2995166"/>
            <a:ext cx="279400" cy="102870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&lt;/Rule&gt;</a:t>
            </a:r>
            <a:endParaRPr sz="600" dirty="0">
              <a:latin typeface="LM Mono Light 10"/>
              <a:cs typeface="LM Mono Light 10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15682" y="2895583"/>
            <a:ext cx="742950" cy="1282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&lt;/PointSymbolizer&gt;</a:t>
            </a:r>
            <a:endParaRPr sz="600" dirty="0">
              <a:latin typeface="LM Mono Light 10"/>
              <a:cs typeface="LM Mono Light 10"/>
            </a:endParaRP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303995" y="50"/>
            <a:ext cx="2304415" cy="812402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4445" rIns="0" bIns="0" rtlCol="0">
            <a:spAutoFit/>
          </a:bodyPr>
          <a:lstStyle/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sz="600" dirty="0">
              <a:latin typeface="LM Sans 8"/>
              <a:cs typeface="LM Sans 8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54698" y="795957"/>
            <a:ext cx="5035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Bo</a:t>
            </a:r>
            <a:r>
              <a:rPr sz="1400" spc="-15" dirty="0">
                <a:solidFill>
                  <a:srgbClr val="FFFFFF"/>
                </a:solidFill>
                <a:latin typeface="LM Roman Caps 10"/>
                <a:cs typeface="LM Roman Caps 10"/>
              </a:rPr>
              <a:t>d</a:t>
            </a: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y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2534" y="1413992"/>
            <a:ext cx="3883025" cy="1414361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409"/>
              </a:spcBef>
            </a:pPr>
            <a:r>
              <a:rPr sz="1100" spc="-5" dirty="0">
                <a:solidFill>
                  <a:srgbClr val="666666"/>
                </a:solidFill>
                <a:latin typeface="LM Mono 10"/>
                <a:cs typeface="LM Mono 10"/>
              </a:rPr>
              <a:t>*</a:t>
            </a:r>
            <a:r>
              <a:rPr sz="1100" spc="-10" dirty="0">
                <a:solidFill>
                  <a:srgbClr val="666666"/>
                </a:solidFill>
                <a:latin typeface="LM Mono 10"/>
                <a:cs typeface="LM Mono 10"/>
              </a:rPr>
              <a:t> </a:t>
            </a:r>
            <a:r>
              <a:rPr sz="1100" spc="-5" dirty="0">
                <a:latin typeface="LM Mono 10"/>
                <a:cs typeface="LM Mono 10"/>
              </a:rPr>
              <a:t>{</a:t>
            </a:r>
            <a:endParaRPr sz="1100" dirty="0">
              <a:latin typeface="LM Mono 10"/>
              <a:cs typeface="LM Mono 10"/>
            </a:endParaRPr>
          </a:p>
          <a:p>
            <a:pPr marL="419734" marR="1781810">
              <a:lnSpc>
                <a:spcPct val="102600"/>
              </a:lnSpc>
            </a:pPr>
            <a:r>
              <a:rPr sz="1100" spc="-5" dirty="0">
                <a:latin typeface="LM Mono 10"/>
                <a:cs typeface="LM Mono 10"/>
              </a:rPr>
              <a:t>mark:</a:t>
            </a:r>
            <a:r>
              <a:rPr sz="1100" spc="-100" dirty="0">
                <a:latin typeface="LM Mono 10"/>
                <a:cs typeface="LM Mono 10"/>
              </a:rPr>
              <a:t> </a:t>
            </a:r>
            <a:r>
              <a:rPr sz="1100" spc="-5" dirty="0">
                <a:solidFill>
                  <a:srgbClr val="0000FF"/>
                </a:solidFill>
                <a:latin typeface="LM Mono 10"/>
                <a:cs typeface="LM Mono 10"/>
              </a:rPr>
              <a:t>symbol</a:t>
            </a:r>
            <a:r>
              <a:rPr sz="1100" spc="-5" dirty="0">
                <a:latin typeface="LM Mono 10"/>
                <a:cs typeface="LM Mono 10"/>
              </a:rPr>
              <a:t>(</a:t>
            </a:r>
            <a:r>
              <a:rPr sz="1100" spc="-5" dirty="0">
                <a:solidFill>
                  <a:srgbClr val="BA2121"/>
                </a:solidFill>
                <a:latin typeface="LM Mono 10"/>
                <a:cs typeface="LM Mono 10"/>
              </a:rPr>
              <a:t>'circle'</a:t>
            </a:r>
            <a:r>
              <a:rPr sz="1100" spc="-5" dirty="0">
                <a:latin typeface="LM Mono 10"/>
                <a:cs typeface="LM Mono 10"/>
              </a:rPr>
              <a:t>);  </a:t>
            </a:r>
            <a:endParaRPr lang="sk-SK" sz="1100" spc="-5" dirty="0">
              <a:latin typeface="LM Mono 10"/>
              <a:cs typeface="LM Mono 10"/>
            </a:endParaRPr>
          </a:p>
          <a:p>
            <a:pPr marL="419734" marR="1781810">
              <a:lnSpc>
                <a:spcPct val="102600"/>
              </a:lnSpc>
            </a:pPr>
            <a:r>
              <a:rPr sz="1100" spc="-5" dirty="0">
                <a:latin typeface="LM Mono 10"/>
                <a:cs typeface="LM Mono 10"/>
              </a:rPr>
              <a:t>mark-size:</a:t>
            </a:r>
            <a:r>
              <a:rPr sz="1100" spc="-15" dirty="0">
                <a:latin typeface="LM Mono 10"/>
                <a:cs typeface="LM Mono 10"/>
              </a:rPr>
              <a:t> </a:t>
            </a:r>
            <a:r>
              <a:rPr sz="1100" spc="-5" dirty="0">
                <a:solidFill>
                  <a:srgbClr val="666666"/>
                </a:solidFill>
                <a:latin typeface="LM Mono 10"/>
                <a:cs typeface="LM Mono 10"/>
              </a:rPr>
              <a:t>6</a:t>
            </a:r>
            <a:r>
              <a:rPr sz="1100" spc="-5" dirty="0">
                <a:latin typeface="LM Mono 10"/>
                <a:cs typeface="LM Mono 10"/>
              </a:rPr>
              <a:t>;</a:t>
            </a:r>
            <a:endParaRPr sz="1100" dirty="0">
              <a:latin typeface="LM Mono 10"/>
              <a:cs typeface="LM Mono 10"/>
            </a:endParaRPr>
          </a:p>
          <a:p>
            <a:pPr marL="128905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}</a:t>
            </a:r>
            <a:endParaRPr sz="1100" dirty="0">
              <a:latin typeface="LM Mono 10"/>
              <a:cs typeface="LM Mono 10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 dirty="0">
              <a:latin typeface="LM Mono 10"/>
              <a:cs typeface="LM Mono 10"/>
            </a:endParaRPr>
          </a:p>
          <a:p>
            <a:pPr marL="128905">
              <a:lnSpc>
                <a:spcPct val="100000"/>
              </a:lnSpc>
            </a:pPr>
            <a:r>
              <a:rPr sz="1100" spc="-5" dirty="0">
                <a:latin typeface="LM Mono 10"/>
                <a:cs typeface="LM Mono 10"/>
              </a:rPr>
              <a:t>:</a:t>
            </a:r>
            <a:r>
              <a:rPr sz="1100" spc="-5" dirty="0">
                <a:solidFill>
                  <a:srgbClr val="AA21FF"/>
                </a:solidFill>
                <a:latin typeface="LM Mono 10"/>
                <a:cs typeface="LM Mono 10"/>
              </a:rPr>
              <a:t>mark</a:t>
            </a:r>
            <a:r>
              <a:rPr sz="1100" spc="-10" dirty="0">
                <a:solidFill>
                  <a:srgbClr val="AA21FF"/>
                </a:solidFill>
                <a:latin typeface="LM Mono 10"/>
                <a:cs typeface="LM Mono 10"/>
              </a:rPr>
              <a:t> </a:t>
            </a:r>
            <a:r>
              <a:rPr sz="1100" spc="-5" dirty="0">
                <a:latin typeface="LM Mono 10"/>
                <a:cs typeface="LM Mono 10"/>
              </a:rPr>
              <a:t>{</a:t>
            </a:r>
            <a:endParaRPr sz="1100" dirty="0">
              <a:latin typeface="LM Mono 10"/>
              <a:cs typeface="LM Mono 10"/>
            </a:endParaRPr>
          </a:p>
          <a:p>
            <a:pPr marL="419734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fill:</a:t>
            </a:r>
            <a:r>
              <a:rPr sz="1100" spc="-10" dirty="0">
                <a:latin typeface="LM Mono 10"/>
                <a:cs typeface="LM Mono 10"/>
              </a:rPr>
              <a:t> </a:t>
            </a:r>
            <a:r>
              <a:rPr sz="1100" spc="-5" dirty="0">
                <a:solidFill>
                  <a:srgbClr val="666666"/>
                </a:solidFill>
                <a:latin typeface="LM Mono 10"/>
                <a:cs typeface="LM Mono 10"/>
              </a:rPr>
              <a:t>#FF0000</a:t>
            </a:r>
            <a:r>
              <a:rPr sz="1100" spc="-5" dirty="0">
                <a:latin typeface="LM Mono 10"/>
                <a:cs typeface="LM Mono 10"/>
              </a:rPr>
              <a:t>;</a:t>
            </a:r>
            <a:endParaRPr sz="1100" dirty="0">
              <a:latin typeface="LM Mono 10"/>
              <a:cs typeface="LM Mono 10"/>
            </a:endParaRPr>
          </a:p>
          <a:p>
            <a:pPr marL="128905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}</a:t>
            </a:r>
            <a:endParaRPr sz="1100" dirty="0">
              <a:latin typeface="LM Mono 10"/>
              <a:cs typeface="LM Mono 10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0" y="3333864"/>
            <a:ext cx="4608195" cy="122555"/>
            <a:chOff x="0" y="3333864"/>
            <a:chExt cx="4608195" cy="122555"/>
          </a:xfrm>
        </p:grpSpPr>
        <p:sp>
          <p:nvSpPr>
            <p:cNvPr id="10" name="object 10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69133" y="3249091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89516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167319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399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956648" y="3163864"/>
            <a:ext cx="1212850" cy="16319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algn="r">
              <a:lnSpc>
                <a:spcPct val="100000"/>
              </a:lnSpc>
              <a:spcBef>
                <a:spcPts val="60"/>
              </a:spcBef>
            </a:pP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   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</a:t>
            </a:r>
            <a:r>
              <a:rPr sz="400" spc="60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endParaRPr sz="400">
              <a:latin typeface="LM Sans 8"/>
              <a:cs typeface="LM Sans 8"/>
            </a:endParaRPr>
          </a:p>
          <a:p>
            <a:pPr algn="r">
              <a:lnSpc>
                <a:spcPct val="100000"/>
              </a:lnSpc>
              <a:spcBef>
                <a:spcPts val="215"/>
              </a:spcBef>
            </a:pP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    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r>
              <a:rPr sz="400" spc="125" dirty="0">
                <a:latin typeface="LM Sans 8"/>
                <a:cs typeface="LM Sans 8"/>
                <a:hlinkClick r:id="rId8" action="ppaction://hlinksldjump"/>
              </a:rPr>
              <a:t>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endParaRPr sz="400">
              <a:latin typeface="LM Sans 8"/>
              <a:cs typeface="LM Sans 8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260483" y="3236248"/>
            <a:ext cx="203200" cy="55880"/>
            <a:chOff x="3260483" y="3236248"/>
            <a:chExt cx="203200" cy="55880"/>
          </a:xfrm>
        </p:grpSpPr>
        <p:sp>
          <p:nvSpPr>
            <p:cNvPr id="7" name="object 7"/>
            <p:cNvSpPr/>
            <p:nvPr/>
          </p:nvSpPr>
          <p:spPr>
            <a:xfrm>
              <a:off x="3323652" y="3238778"/>
              <a:ext cx="64135" cy="50800"/>
            </a:xfrm>
            <a:custGeom>
              <a:avLst/>
              <a:gdLst/>
              <a:ahLst/>
              <a:cxnLst/>
              <a:rect l="l" t="t" r="r" b="b"/>
              <a:pathLst>
                <a:path w="64135" h="50800">
                  <a:moveTo>
                    <a:pt x="0" y="50800"/>
                  </a:moveTo>
                  <a:lnTo>
                    <a:pt x="43019" y="50800"/>
                  </a:lnTo>
                  <a:lnTo>
                    <a:pt x="43019" y="20434"/>
                  </a:lnTo>
                  <a:lnTo>
                    <a:pt x="0" y="20434"/>
                  </a:lnTo>
                  <a:lnTo>
                    <a:pt x="0" y="50800"/>
                  </a:lnTo>
                  <a:close/>
                </a:path>
                <a:path w="64135" h="50800">
                  <a:moveTo>
                    <a:pt x="10491" y="20320"/>
                  </a:moveTo>
                  <a:lnTo>
                    <a:pt x="10491" y="10160"/>
                  </a:lnTo>
                  <a:lnTo>
                    <a:pt x="53672" y="10160"/>
                  </a:lnTo>
                  <a:lnTo>
                    <a:pt x="53672" y="40640"/>
                  </a:lnTo>
                  <a:lnTo>
                    <a:pt x="43512" y="40640"/>
                  </a:lnTo>
                </a:path>
                <a:path w="64135" h="50800">
                  <a:moveTo>
                    <a:pt x="20652" y="10160"/>
                  </a:moveTo>
                  <a:lnTo>
                    <a:pt x="20652" y="0"/>
                  </a:lnTo>
                  <a:lnTo>
                    <a:pt x="63833" y="0"/>
                  </a:lnTo>
                  <a:lnTo>
                    <a:pt x="63833" y="30480"/>
                  </a:lnTo>
                  <a:lnTo>
                    <a:pt x="53672" y="304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260483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3531451" y="3234982"/>
            <a:ext cx="203200" cy="58419"/>
            <a:chOff x="3531451" y="3234982"/>
            <a:chExt cx="203200" cy="58419"/>
          </a:xfrm>
        </p:grpSpPr>
        <p:sp>
          <p:nvSpPr>
            <p:cNvPr id="10" name="object 10"/>
            <p:cNvSpPr/>
            <p:nvPr/>
          </p:nvSpPr>
          <p:spPr>
            <a:xfrm>
              <a:off x="3620352" y="3251478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0" y="0"/>
                  </a:moveTo>
                  <a:lnTo>
                    <a:pt x="38101" y="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531451" y="3245128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607652" y="3238778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0" y="0"/>
                  </a:moveTo>
                  <a:lnTo>
                    <a:pt x="38100" y="0"/>
                  </a:lnTo>
                </a:path>
                <a:path w="50800" h="50800">
                  <a:moveTo>
                    <a:pt x="12700" y="25400"/>
                  </a:moveTo>
                  <a:lnTo>
                    <a:pt x="50801" y="25400"/>
                  </a:lnTo>
                </a:path>
                <a:path w="50800" h="50800">
                  <a:moveTo>
                    <a:pt x="0" y="38100"/>
                  </a:moveTo>
                  <a:lnTo>
                    <a:pt x="38100" y="38100"/>
                  </a:lnTo>
                </a:path>
                <a:path w="50800" h="50800">
                  <a:moveTo>
                    <a:pt x="12700" y="50800"/>
                  </a:moveTo>
                  <a:lnTo>
                    <a:pt x="50801" y="508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3802418" y="3234968"/>
            <a:ext cx="203200" cy="48260"/>
            <a:chOff x="3802418" y="3234968"/>
            <a:chExt cx="203200" cy="48260"/>
          </a:xfrm>
        </p:grpSpPr>
        <p:sp>
          <p:nvSpPr>
            <p:cNvPr id="14" name="object 14"/>
            <p:cNvSpPr/>
            <p:nvPr/>
          </p:nvSpPr>
          <p:spPr>
            <a:xfrm>
              <a:off x="3878619" y="3238778"/>
              <a:ext cx="50800" cy="25400"/>
            </a:xfrm>
            <a:custGeom>
              <a:avLst/>
              <a:gdLst/>
              <a:ahLst/>
              <a:cxnLst/>
              <a:rect l="l" t="t" r="r" b="b"/>
              <a:pathLst>
                <a:path w="50800" h="25400">
                  <a:moveTo>
                    <a:pt x="0" y="0"/>
                  </a:moveTo>
                  <a:lnTo>
                    <a:pt x="38100" y="0"/>
                  </a:lnTo>
                </a:path>
                <a:path w="50800" h="25400">
                  <a:moveTo>
                    <a:pt x="12700" y="12700"/>
                  </a:moveTo>
                  <a:lnTo>
                    <a:pt x="50801" y="12700"/>
                  </a:lnTo>
                </a:path>
                <a:path w="50800" h="25400">
                  <a:moveTo>
                    <a:pt x="12700" y="25400"/>
                  </a:moveTo>
                  <a:lnTo>
                    <a:pt x="50801" y="254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802418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303995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54698" y="795957"/>
            <a:ext cx="47370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FFFFFF"/>
                </a:solidFill>
                <a:latin typeface="LM Roman Caps 10"/>
                <a:cs typeface="LM Roman Caps 10"/>
              </a:rPr>
              <a:t>Linie</a:t>
            </a:r>
            <a:endParaRPr sz="1400">
              <a:latin typeface="LM Roman Caps 10"/>
              <a:cs typeface="LM Roman Caps 10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359994" y="1164653"/>
            <a:ext cx="3888104" cy="2271395"/>
            <a:chOff x="359994" y="1164653"/>
            <a:chExt cx="3888104" cy="2271395"/>
          </a:xfrm>
        </p:grpSpPr>
        <p:sp>
          <p:nvSpPr>
            <p:cNvPr id="28" name="object 28"/>
            <p:cNvSpPr/>
            <p:nvPr/>
          </p:nvSpPr>
          <p:spPr>
            <a:xfrm>
              <a:off x="362534" y="1167193"/>
              <a:ext cx="0" cy="2167255"/>
            </a:xfrm>
            <a:custGeom>
              <a:avLst/>
              <a:gdLst/>
              <a:ahLst/>
              <a:cxnLst/>
              <a:rect l="l" t="t" r="r" b="b"/>
              <a:pathLst>
                <a:path h="2167254">
                  <a:moveTo>
                    <a:pt x="0" y="0"/>
                  </a:moveTo>
                  <a:lnTo>
                    <a:pt x="0" y="216667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65061" y="1169720"/>
              <a:ext cx="3877945" cy="0"/>
            </a:xfrm>
            <a:custGeom>
              <a:avLst/>
              <a:gdLst/>
              <a:ahLst/>
              <a:cxnLst/>
              <a:rect l="l" t="t" r="r" b="b"/>
              <a:pathLst>
                <a:path w="3877945">
                  <a:moveTo>
                    <a:pt x="0" y="0"/>
                  </a:moveTo>
                  <a:lnTo>
                    <a:pt x="3877881" y="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65048" y="1172248"/>
              <a:ext cx="3877945" cy="2263775"/>
            </a:xfrm>
            <a:custGeom>
              <a:avLst/>
              <a:gdLst/>
              <a:ahLst/>
              <a:cxnLst/>
              <a:rect l="l" t="t" r="r" b="b"/>
              <a:pathLst>
                <a:path w="3877945" h="2263775">
                  <a:moveTo>
                    <a:pt x="3877894" y="0"/>
                  </a:moveTo>
                  <a:lnTo>
                    <a:pt x="0" y="0"/>
                  </a:lnTo>
                  <a:lnTo>
                    <a:pt x="0" y="2161616"/>
                  </a:lnTo>
                  <a:lnTo>
                    <a:pt x="0" y="2263292"/>
                  </a:lnTo>
                  <a:lnTo>
                    <a:pt x="1938947" y="2263292"/>
                  </a:lnTo>
                  <a:lnTo>
                    <a:pt x="1938947" y="2161616"/>
                  </a:lnTo>
                  <a:lnTo>
                    <a:pt x="3877894" y="2161616"/>
                  </a:lnTo>
                  <a:lnTo>
                    <a:pt x="3877894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245470" y="1167193"/>
              <a:ext cx="0" cy="2167255"/>
            </a:xfrm>
            <a:custGeom>
              <a:avLst/>
              <a:gdLst/>
              <a:ahLst/>
              <a:cxnLst/>
              <a:rect l="l" t="t" r="r" b="b"/>
              <a:pathLst>
                <a:path h="2167254">
                  <a:moveTo>
                    <a:pt x="0" y="0"/>
                  </a:moveTo>
                  <a:lnTo>
                    <a:pt x="0" y="216667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478891" y="1214468"/>
            <a:ext cx="3129915" cy="20650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710"/>
              </a:lnSpc>
              <a:spcBef>
                <a:spcPts val="95"/>
              </a:spcBef>
            </a:pPr>
            <a:r>
              <a:rPr sz="600" i="1" spc="-5" dirty="0">
                <a:solidFill>
                  <a:srgbClr val="BC7A00"/>
                </a:solidFill>
                <a:latin typeface="LM Mono 10"/>
                <a:cs typeface="LM Mono 10"/>
              </a:rPr>
              <a:t>&lt;?xml version="1.0" encoding="ISO-8859-1"?&gt;</a:t>
            </a:r>
            <a:endParaRPr sz="600" dirty="0">
              <a:latin typeface="LM Mono 10"/>
              <a:cs typeface="LM Mono 10"/>
            </a:endParaRPr>
          </a:p>
          <a:p>
            <a:pPr marL="173355" marR="5080" indent="-161290">
              <a:lnSpc>
                <a:spcPts val="700"/>
              </a:lnSpc>
              <a:spcBef>
                <a:spcPts val="30"/>
              </a:spcBef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&lt;StyledLayerDescriptor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version=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</a:rPr>
              <a:t>"1.0.0" 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xsi:schemaLocation=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  <a:hlinkClick r:id="rId10"/>
              </a:rPr>
              <a:t>"http://www.opengis.net/sld 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</a:rPr>
              <a:t>StyledLayerDescriptor.xsd" 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xmlns=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  <a:hlinkClick r:id="rId10"/>
              </a:rPr>
              <a:t>"http://www.opengis.net/sld"</a:t>
            </a:r>
            <a:endParaRPr sz="600" dirty="0">
              <a:latin typeface="LM Mono 8"/>
              <a:cs typeface="LM Mono 8"/>
            </a:endParaRPr>
          </a:p>
          <a:p>
            <a:pPr marL="173355">
              <a:lnSpc>
                <a:spcPts val="660"/>
              </a:lnSpc>
            </a:pP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xmlns:ogc=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  <a:hlinkClick r:id="rId11"/>
              </a:rPr>
              <a:t>"http://www.opengis.net/ogc"</a:t>
            </a:r>
            <a:endParaRPr sz="600" dirty="0">
              <a:latin typeface="LM Mono 8"/>
              <a:cs typeface="LM Mono 8"/>
            </a:endParaRPr>
          </a:p>
          <a:p>
            <a:pPr marL="173355" marR="770890">
              <a:lnSpc>
                <a:spcPts val="700"/>
              </a:lnSpc>
              <a:spcBef>
                <a:spcPts val="30"/>
              </a:spcBef>
            </a:pP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xmlns:xlink=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  <a:hlinkClick r:id="rId12"/>
              </a:rPr>
              <a:t>"http://www.w3.org/1999/xlink" 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</a:rPr>
              <a:t>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xmlns:xsi=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  <a:hlinkClick r:id="rId13"/>
              </a:rPr>
              <a:t>"http://www.w3.org/2001/XMLSchema-instance"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&gt;</a:t>
            </a:r>
            <a:endParaRPr sz="600" dirty="0">
              <a:latin typeface="LM Mono Light 10"/>
              <a:cs typeface="LM Mono Light 10"/>
            </a:endParaRPr>
          </a:p>
          <a:p>
            <a:pPr marL="92710">
              <a:lnSpc>
                <a:spcPts val="66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&lt;NamedLayer&gt;</a:t>
            </a:r>
            <a:endParaRPr sz="600" dirty="0">
              <a:latin typeface="LM Mono Light 10"/>
              <a:cs typeface="LM Mono Light 10"/>
            </a:endParaRPr>
          </a:p>
          <a:p>
            <a:pPr marL="173355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&lt;Name&gt;</a:t>
            </a:r>
            <a:r>
              <a:rPr sz="600" spc="-5" dirty="0">
                <a:latin typeface="LM Mono 8"/>
                <a:cs typeface="LM Mono 8"/>
              </a:rPr>
              <a:t>Simple</a:t>
            </a:r>
            <a:r>
              <a:rPr sz="600" spc="-10" dirty="0">
                <a:latin typeface="LM Mono 8"/>
                <a:cs typeface="LM Mono 8"/>
              </a:rPr>
              <a:t> </a:t>
            </a:r>
            <a:r>
              <a:rPr sz="600" spc="-5" dirty="0">
                <a:latin typeface="LM Mono 8"/>
                <a:cs typeface="LM Mono 8"/>
              </a:rPr>
              <a:t>Line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&lt;/Name&gt;</a:t>
            </a:r>
            <a:endParaRPr sz="600" dirty="0">
              <a:latin typeface="LM Mono Light 10"/>
              <a:cs typeface="LM Mono Light 10"/>
            </a:endParaRPr>
          </a:p>
          <a:p>
            <a:pPr marL="173355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&lt;UserStyle&gt;</a:t>
            </a:r>
            <a:endParaRPr sz="600" dirty="0">
              <a:latin typeface="LM Mono Light 10"/>
              <a:cs typeface="LM Mono Light 10"/>
            </a:endParaRPr>
          </a:p>
          <a:p>
            <a:pPr marL="25400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&lt;Title&gt;</a:t>
            </a:r>
            <a:r>
              <a:rPr sz="600" spc="-5" dirty="0">
                <a:latin typeface="LM Mono 8"/>
                <a:cs typeface="LM Mono 8"/>
              </a:rPr>
              <a:t>SLD Cook Book: Simple Line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&lt;/Title&gt;</a:t>
            </a:r>
            <a:endParaRPr sz="600" dirty="0">
              <a:latin typeface="LM Mono Light 10"/>
              <a:cs typeface="LM Mono Light 10"/>
            </a:endParaRPr>
          </a:p>
          <a:p>
            <a:pPr marL="25400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&lt;FeatureTypeStyle&gt;</a:t>
            </a:r>
            <a:endParaRPr sz="600" dirty="0">
              <a:latin typeface="LM Mono Light 10"/>
              <a:cs typeface="LM Mono Light 10"/>
            </a:endParaRPr>
          </a:p>
          <a:p>
            <a:pPr marL="334645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&lt;Rule&gt;</a:t>
            </a:r>
            <a:endParaRPr sz="600" dirty="0">
              <a:latin typeface="LM Mono Light 10"/>
              <a:cs typeface="LM Mono Light 10"/>
            </a:endParaRPr>
          </a:p>
          <a:p>
            <a:pPr marL="41529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&lt;LineSymbolizer&gt;</a:t>
            </a:r>
            <a:endParaRPr sz="600" dirty="0">
              <a:latin typeface="LM Mono Light 10"/>
              <a:cs typeface="LM Mono Light 10"/>
            </a:endParaRPr>
          </a:p>
          <a:p>
            <a:pPr marL="495934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&lt;Stroke&gt;</a:t>
            </a:r>
            <a:endParaRPr sz="600" dirty="0">
              <a:latin typeface="LM Mono Light 10"/>
              <a:cs typeface="LM Mono Light 10"/>
            </a:endParaRPr>
          </a:p>
          <a:p>
            <a:pPr marL="57658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&lt;CssParameter</a:t>
            </a:r>
            <a:r>
              <a:rPr sz="600" b="1" spc="75" dirty="0">
                <a:solidFill>
                  <a:srgbClr val="007F00"/>
                </a:solidFill>
                <a:latin typeface="LM Mono Light 10"/>
                <a:cs typeface="LM Mono Light 10"/>
              </a:rPr>
              <a:t>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name=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</a:rPr>
              <a:t>"stroke"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&gt;</a:t>
            </a:r>
            <a:r>
              <a:rPr sz="600" spc="-5" dirty="0">
                <a:latin typeface="LM Mono 8"/>
                <a:cs typeface="LM Mono 8"/>
              </a:rPr>
              <a:t>#000000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&lt;/CssParameter&gt;</a:t>
            </a:r>
            <a:endParaRPr sz="600" dirty="0">
              <a:latin typeface="LM Mono Light 10"/>
              <a:cs typeface="LM Mono Light 10"/>
            </a:endParaRPr>
          </a:p>
          <a:p>
            <a:pPr marL="57658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&lt;CssParameter</a:t>
            </a:r>
            <a:r>
              <a:rPr sz="600" b="1" spc="85" dirty="0">
                <a:solidFill>
                  <a:srgbClr val="007F00"/>
                </a:solidFill>
                <a:latin typeface="LM Mono Light 10"/>
                <a:cs typeface="LM Mono Light 10"/>
              </a:rPr>
              <a:t>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name=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</a:rPr>
              <a:t>"stroke-width"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&gt;</a:t>
            </a:r>
            <a:r>
              <a:rPr sz="600" spc="-5" dirty="0">
                <a:latin typeface="LM Mono 8"/>
                <a:cs typeface="LM Mono 8"/>
              </a:rPr>
              <a:t>3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&lt;/CssParameter&gt;</a:t>
            </a:r>
            <a:endParaRPr sz="600" dirty="0">
              <a:latin typeface="LM Mono Light 10"/>
              <a:cs typeface="LM Mono Light 10"/>
            </a:endParaRPr>
          </a:p>
          <a:p>
            <a:pPr marL="495934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&lt;/Stroke&gt;</a:t>
            </a:r>
            <a:endParaRPr sz="600" dirty="0">
              <a:latin typeface="LM Mono Light 10"/>
              <a:cs typeface="LM Mono Light 10"/>
            </a:endParaRPr>
          </a:p>
          <a:p>
            <a:pPr marL="41529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&lt;/LineSymbolizer&gt;</a:t>
            </a:r>
            <a:endParaRPr sz="600" dirty="0">
              <a:latin typeface="LM Mono Light 10"/>
              <a:cs typeface="LM Mono Light 10"/>
            </a:endParaRPr>
          </a:p>
          <a:p>
            <a:pPr marL="45593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&lt;/Rule&gt;</a:t>
            </a:r>
            <a:endParaRPr sz="600" dirty="0">
              <a:latin typeface="LM Mono Light 10"/>
              <a:cs typeface="LM Mono Light 10"/>
            </a:endParaRPr>
          </a:p>
          <a:p>
            <a:pPr marL="25400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&lt;/FeatureTypeStyle&gt;</a:t>
            </a:r>
            <a:endParaRPr sz="600" dirty="0">
              <a:latin typeface="LM Mono Light 10"/>
              <a:cs typeface="LM Mono Light 10"/>
            </a:endParaRPr>
          </a:p>
          <a:p>
            <a:pPr marR="2469515" algn="r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&lt;/UserStyle&gt;</a:t>
            </a:r>
            <a:endParaRPr sz="600" dirty="0">
              <a:latin typeface="LM Mono Light 10"/>
              <a:cs typeface="LM Mono Light 10"/>
            </a:endParaRPr>
          </a:p>
          <a:p>
            <a:pPr marR="2510155" algn="r">
              <a:lnSpc>
                <a:spcPts val="710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&lt;/NamedLayer&gt;</a:t>
            </a:r>
            <a:endParaRPr sz="600" dirty="0">
              <a:latin typeface="LM Mono Light 10"/>
              <a:cs typeface="LM Mono Light 10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0" y="3333864"/>
            <a:ext cx="4608195" cy="122555"/>
            <a:chOff x="0" y="3333864"/>
            <a:chExt cx="4608195" cy="122555"/>
          </a:xfrm>
        </p:grpSpPr>
        <p:sp>
          <p:nvSpPr>
            <p:cNvPr id="34" name="object 34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478891" y="3248561"/>
            <a:ext cx="982344" cy="1282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&lt;/StyledLayerDescriptor&gt;</a:t>
            </a:r>
            <a:endParaRPr sz="600">
              <a:latin typeface="LM Mono Light 10"/>
              <a:cs typeface="LM Mono Light 10"/>
            </a:endParaRPr>
          </a:p>
        </p:txBody>
      </p: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303995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54698" y="795957"/>
            <a:ext cx="47370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FFFFFF"/>
                </a:solidFill>
                <a:latin typeface="LM Roman Caps 10"/>
                <a:cs typeface="LM Roman Caps 10"/>
              </a:rPr>
              <a:t>Linie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62534" y="1689315"/>
            <a:ext cx="3883025" cy="831215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409"/>
              </a:spcBef>
            </a:pPr>
            <a:r>
              <a:rPr sz="1100" spc="-5" dirty="0">
                <a:solidFill>
                  <a:srgbClr val="666666"/>
                </a:solidFill>
                <a:latin typeface="LM Mono 10"/>
                <a:cs typeface="LM Mono 10"/>
              </a:rPr>
              <a:t>*</a:t>
            </a:r>
            <a:r>
              <a:rPr sz="1100" spc="-10" dirty="0">
                <a:solidFill>
                  <a:srgbClr val="666666"/>
                </a:solidFill>
                <a:latin typeface="LM Mono 10"/>
                <a:cs typeface="LM Mono 10"/>
              </a:rPr>
              <a:t> </a:t>
            </a:r>
            <a:r>
              <a:rPr sz="1100" spc="-5" dirty="0">
                <a:latin typeface="LM Mono 10"/>
                <a:cs typeface="LM Mono 10"/>
              </a:rPr>
              <a:t>{</a:t>
            </a:r>
            <a:endParaRPr sz="1100">
              <a:latin typeface="LM Mono 10"/>
              <a:cs typeface="LM Mono 10"/>
            </a:endParaRPr>
          </a:p>
          <a:p>
            <a:pPr marL="419734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stroke:</a:t>
            </a:r>
            <a:r>
              <a:rPr sz="1100" spc="-105" dirty="0">
                <a:latin typeface="LM Mono 10"/>
                <a:cs typeface="LM Mono 10"/>
              </a:rPr>
              <a:t> </a:t>
            </a:r>
            <a:r>
              <a:rPr sz="1100" spc="-5" dirty="0">
                <a:solidFill>
                  <a:srgbClr val="666666"/>
                </a:solidFill>
                <a:latin typeface="LM Mono 10"/>
                <a:cs typeface="LM Mono 10"/>
              </a:rPr>
              <a:t>#000000</a:t>
            </a:r>
            <a:r>
              <a:rPr sz="1100" spc="-5" dirty="0">
                <a:latin typeface="LM Mono 10"/>
                <a:cs typeface="LM Mono 10"/>
              </a:rPr>
              <a:t>;</a:t>
            </a:r>
            <a:endParaRPr sz="1100">
              <a:latin typeface="LM Mono 10"/>
              <a:cs typeface="LM Mono 10"/>
            </a:endParaRPr>
          </a:p>
          <a:p>
            <a:pPr marL="419734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stroke-width:</a:t>
            </a:r>
            <a:r>
              <a:rPr sz="1100" spc="-105" dirty="0">
                <a:latin typeface="LM Mono 10"/>
                <a:cs typeface="LM Mono 10"/>
              </a:rPr>
              <a:t> </a:t>
            </a:r>
            <a:r>
              <a:rPr sz="1100" spc="-5" dirty="0">
                <a:solidFill>
                  <a:srgbClr val="666666"/>
                </a:solidFill>
                <a:latin typeface="LM Mono 10"/>
                <a:cs typeface="LM Mono 10"/>
              </a:rPr>
              <a:t>3</a:t>
            </a:r>
            <a:r>
              <a:rPr sz="1100" spc="-5" dirty="0">
                <a:latin typeface="LM Mono 10"/>
                <a:cs typeface="LM Mono 10"/>
              </a:rPr>
              <a:t>;</a:t>
            </a:r>
            <a:endParaRPr sz="1100">
              <a:latin typeface="LM Mono 10"/>
              <a:cs typeface="LM Mono 10"/>
            </a:endParaRPr>
          </a:p>
          <a:p>
            <a:pPr marL="128905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}</a:t>
            </a:r>
            <a:endParaRPr sz="1100">
              <a:latin typeface="LM Mono 10"/>
              <a:cs typeface="LM Mono 10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0" y="3333864"/>
            <a:ext cx="4608195" cy="122555"/>
            <a:chOff x="0" y="3333864"/>
            <a:chExt cx="4608195" cy="122555"/>
          </a:xfrm>
        </p:grpSpPr>
        <p:sp>
          <p:nvSpPr>
            <p:cNvPr id="29" name="object 29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69133" y="3249091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89516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167319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399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956648" y="3163864"/>
            <a:ext cx="1212850" cy="16319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algn="r">
              <a:lnSpc>
                <a:spcPct val="100000"/>
              </a:lnSpc>
              <a:spcBef>
                <a:spcPts val="60"/>
              </a:spcBef>
            </a:pP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   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</a:t>
            </a:r>
            <a:r>
              <a:rPr sz="400" spc="60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endParaRPr sz="400">
              <a:latin typeface="LM Sans 8"/>
              <a:cs typeface="LM Sans 8"/>
            </a:endParaRPr>
          </a:p>
          <a:p>
            <a:pPr algn="r">
              <a:lnSpc>
                <a:spcPct val="100000"/>
              </a:lnSpc>
              <a:spcBef>
                <a:spcPts val="215"/>
              </a:spcBef>
            </a:pP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    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r>
              <a:rPr sz="400" spc="125" dirty="0">
                <a:latin typeface="LM Sans 8"/>
                <a:cs typeface="LM Sans 8"/>
                <a:hlinkClick r:id="rId8" action="ppaction://hlinksldjump"/>
              </a:rPr>
              <a:t>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endParaRPr sz="400">
              <a:latin typeface="LM Sans 8"/>
              <a:cs typeface="LM Sans 8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260483" y="3236248"/>
            <a:ext cx="203200" cy="55880"/>
            <a:chOff x="3260483" y="3236248"/>
            <a:chExt cx="203200" cy="55880"/>
          </a:xfrm>
        </p:grpSpPr>
        <p:sp>
          <p:nvSpPr>
            <p:cNvPr id="7" name="object 7"/>
            <p:cNvSpPr/>
            <p:nvPr/>
          </p:nvSpPr>
          <p:spPr>
            <a:xfrm>
              <a:off x="3323652" y="3238778"/>
              <a:ext cx="64135" cy="50800"/>
            </a:xfrm>
            <a:custGeom>
              <a:avLst/>
              <a:gdLst/>
              <a:ahLst/>
              <a:cxnLst/>
              <a:rect l="l" t="t" r="r" b="b"/>
              <a:pathLst>
                <a:path w="64135" h="50800">
                  <a:moveTo>
                    <a:pt x="0" y="50800"/>
                  </a:moveTo>
                  <a:lnTo>
                    <a:pt x="43019" y="50800"/>
                  </a:lnTo>
                  <a:lnTo>
                    <a:pt x="43019" y="20434"/>
                  </a:lnTo>
                  <a:lnTo>
                    <a:pt x="0" y="20434"/>
                  </a:lnTo>
                  <a:lnTo>
                    <a:pt x="0" y="50800"/>
                  </a:lnTo>
                  <a:close/>
                </a:path>
                <a:path w="64135" h="50800">
                  <a:moveTo>
                    <a:pt x="10491" y="20320"/>
                  </a:moveTo>
                  <a:lnTo>
                    <a:pt x="10491" y="10160"/>
                  </a:lnTo>
                  <a:lnTo>
                    <a:pt x="53672" y="10160"/>
                  </a:lnTo>
                  <a:lnTo>
                    <a:pt x="53672" y="40640"/>
                  </a:lnTo>
                  <a:lnTo>
                    <a:pt x="43512" y="40640"/>
                  </a:lnTo>
                </a:path>
                <a:path w="64135" h="50800">
                  <a:moveTo>
                    <a:pt x="20652" y="10160"/>
                  </a:moveTo>
                  <a:lnTo>
                    <a:pt x="20652" y="0"/>
                  </a:lnTo>
                  <a:lnTo>
                    <a:pt x="63833" y="0"/>
                  </a:lnTo>
                  <a:lnTo>
                    <a:pt x="63833" y="30480"/>
                  </a:lnTo>
                  <a:lnTo>
                    <a:pt x="53672" y="304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260483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3531451" y="3234982"/>
            <a:ext cx="203200" cy="58419"/>
            <a:chOff x="3531451" y="3234982"/>
            <a:chExt cx="203200" cy="58419"/>
          </a:xfrm>
        </p:grpSpPr>
        <p:sp>
          <p:nvSpPr>
            <p:cNvPr id="10" name="object 10"/>
            <p:cNvSpPr/>
            <p:nvPr/>
          </p:nvSpPr>
          <p:spPr>
            <a:xfrm>
              <a:off x="3620352" y="3251478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0" y="0"/>
                  </a:moveTo>
                  <a:lnTo>
                    <a:pt x="38101" y="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531451" y="3245128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607652" y="3238778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0" y="0"/>
                  </a:moveTo>
                  <a:lnTo>
                    <a:pt x="38100" y="0"/>
                  </a:lnTo>
                </a:path>
                <a:path w="50800" h="50800">
                  <a:moveTo>
                    <a:pt x="12700" y="25400"/>
                  </a:moveTo>
                  <a:lnTo>
                    <a:pt x="50801" y="25400"/>
                  </a:lnTo>
                </a:path>
                <a:path w="50800" h="50800">
                  <a:moveTo>
                    <a:pt x="0" y="38100"/>
                  </a:moveTo>
                  <a:lnTo>
                    <a:pt x="38100" y="38100"/>
                  </a:lnTo>
                </a:path>
                <a:path w="50800" h="50800">
                  <a:moveTo>
                    <a:pt x="12700" y="50800"/>
                  </a:moveTo>
                  <a:lnTo>
                    <a:pt x="50801" y="508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3802418" y="3234968"/>
            <a:ext cx="203200" cy="48260"/>
            <a:chOff x="3802418" y="3234968"/>
            <a:chExt cx="203200" cy="48260"/>
          </a:xfrm>
        </p:grpSpPr>
        <p:sp>
          <p:nvSpPr>
            <p:cNvPr id="14" name="object 14"/>
            <p:cNvSpPr/>
            <p:nvPr/>
          </p:nvSpPr>
          <p:spPr>
            <a:xfrm>
              <a:off x="3878619" y="3238778"/>
              <a:ext cx="50800" cy="25400"/>
            </a:xfrm>
            <a:custGeom>
              <a:avLst/>
              <a:gdLst/>
              <a:ahLst/>
              <a:cxnLst/>
              <a:rect l="l" t="t" r="r" b="b"/>
              <a:pathLst>
                <a:path w="50800" h="25400">
                  <a:moveTo>
                    <a:pt x="0" y="0"/>
                  </a:moveTo>
                  <a:lnTo>
                    <a:pt x="38100" y="0"/>
                  </a:lnTo>
                </a:path>
                <a:path w="50800" h="25400">
                  <a:moveTo>
                    <a:pt x="12700" y="12700"/>
                  </a:moveTo>
                  <a:lnTo>
                    <a:pt x="50801" y="12700"/>
                  </a:lnTo>
                </a:path>
                <a:path w="50800" h="25400">
                  <a:moveTo>
                    <a:pt x="12700" y="25400"/>
                  </a:moveTo>
                  <a:lnTo>
                    <a:pt x="50801" y="254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802418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303995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54698" y="795957"/>
            <a:ext cx="9258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" dirty="0">
                <a:solidFill>
                  <a:srgbClr val="FFFFFF"/>
                </a:solidFill>
                <a:latin typeface="LM Roman Caps 10"/>
                <a:cs typeface="LM Roman Caps 10"/>
              </a:rPr>
              <a:t>Polygony</a:t>
            </a:r>
            <a:endParaRPr sz="1400">
              <a:latin typeface="LM Roman Caps 10"/>
              <a:cs typeface="LM Roman Caps 10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359994" y="1164653"/>
            <a:ext cx="3888104" cy="2185035"/>
            <a:chOff x="359994" y="1164653"/>
            <a:chExt cx="3888104" cy="2185035"/>
          </a:xfrm>
        </p:grpSpPr>
        <p:sp>
          <p:nvSpPr>
            <p:cNvPr id="28" name="object 28"/>
            <p:cNvSpPr/>
            <p:nvPr/>
          </p:nvSpPr>
          <p:spPr>
            <a:xfrm>
              <a:off x="362534" y="1167193"/>
              <a:ext cx="3880485" cy="2179955"/>
            </a:xfrm>
            <a:custGeom>
              <a:avLst/>
              <a:gdLst/>
              <a:ahLst/>
              <a:cxnLst/>
              <a:rect l="l" t="t" r="r" b="b"/>
              <a:pathLst>
                <a:path w="3880485" h="2179954">
                  <a:moveTo>
                    <a:pt x="0" y="2179777"/>
                  </a:moveTo>
                  <a:lnTo>
                    <a:pt x="0" y="0"/>
                  </a:lnTo>
                </a:path>
                <a:path w="3880485" h="2179954">
                  <a:moveTo>
                    <a:pt x="2527" y="2527"/>
                  </a:moveTo>
                  <a:lnTo>
                    <a:pt x="3880408" y="2527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65061" y="1172248"/>
              <a:ext cx="3877945" cy="2174875"/>
            </a:xfrm>
            <a:custGeom>
              <a:avLst/>
              <a:gdLst/>
              <a:ahLst/>
              <a:cxnLst/>
              <a:rect l="l" t="t" r="r" b="b"/>
              <a:pathLst>
                <a:path w="3877945" h="2174875">
                  <a:moveTo>
                    <a:pt x="3877881" y="0"/>
                  </a:moveTo>
                  <a:lnTo>
                    <a:pt x="0" y="0"/>
                  </a:lnTo>
                  <a:lnTo>
                    <a:pt x="0" y="2174722"/>
                  </a:lnTo>
                  <a:lnTo>
                    <a:pt x="3877881" y="2174722"/>
                  </a:lnTo>
                  <a:lnTo>
                    <a:pt x="3877881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245470" y="1167193"/>
              <a:ext cx="0" cy="2179955"/>
            </a:xfrm>
            <a:custGeom>
              <a:avLst/>
              <a:gdLst/>
              <a:ahLst/>
              <a:cxnLst/>
              <a:rect l="l" t="t" r="r" b="b"/>
              <a:pathLst>
                <a:path h="2179954">
                  <a:moveTo>
                    <a:pt x="0" y="2179777"/>
                  </a:moveTo>
                  <a:lnTo>
                    <a:pt x="0" y="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478891" y="1214468"/>
            <a:ext cx="3129915" cy="20650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710"/>
              </a:lnSpc>
              <a:spcBef>
                <a:spcPts val="95"/>
              </a:spcBef>
            </a:pPr>
            <a:r>
              <a:rPr sz="600" i="1" spc="-5" dirty="0">
                <a:solidFill>
                  <a:srgbClr val="BC7A00"/>
                </a:solidFill>
                <a:latin typeface="LM Mono 10"/>
                <a:cs typeface="LM Mono 10"/>
              </a:rPr>
              <a:t>&lt;?xml version="1.0" encoding="ISO-8859-1"?&gt;</a:t>
            </a:r>
            <a:endParaRPr sz="600">
              <a:latin typeface="LM Mono 10"/>
              <a:cs typeface="LM Mono 10"/>
            </a:endParaRPr>
          </a:p>
          <a:p>
            <a:pPr marL="173355" marR="5080" indent="-161290">
              <a:lnSpc>
                <a:spcPts val="700"/>
              </a:lnSpc>
              <a:spcBef>
                <a:spcPts val="30"/>
              </a:spcBef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&lt;StyledLayerDescriptor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version=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</a:rPr>
              <a:t>"1.0.0" 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xsi:schemaLocation=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  <a:hlinkClick r:id="rId10"/>
              </a:rPr>
              <a:t>"http://www.opengis.net/sld 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</a:rPr>
              <a:t>StyledLayerDescriptor.xsd" 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xmlns=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  <a:hlinkClick r:id="rId10"/>
              </a:rPr>
              <a:t>"http://www.opengis.net/sld"</a:t>
            </a:r>
            <a:endParaRPr sz="600">
              <a:latin typeface="LM Mono 8"/>
              <a:cs typeface="LM Mono 8"/>
            </a:endParaRPr>
          </a:p>
          <a:p>
            <a:pPr marL="173355">
              <a:lnSpc>
                <a:spcPts val="660"/>
              </a:lnSpc>
            </a:pP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xmlns:ogc=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  <a:hlinkClick r:id="rId11"/>
              </a:rPr>
              <a:t>"http://www.opengis.net/ogc"</a:t>
            </a:r>
            <a:endParaRPr sz="600">
              <a:latin typeface="LM Mono 8"/>
              <a:cs typeface="LM Mono 8"/>
            </a:endParaRPr>
          </a:p>
          <a:p>
            <a:pPr marL="173355" marR="770890">
              <a:lnSpc>
                <a:spcPts val="700"/>
              </a:lnSpc>
              <a:spcBef>
                <a:spcPts val="30"/>
              </a:spcBef>
            </a:pP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xmlns:xlink=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  <a:hlinkClick r:id="rId12"/>
              </a:rPr>
              <a:t>"http://www.w3.org/1999/xlink" 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</a:rPr>
              <a:t>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xmlns:xsi=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  <a:hlinkClick r:id="rId13"/>
              </a:rPr>
              <a:t>"http://www.w3.org/2001/XMLSchema-instance"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&gt;</a:t>
            </a:r>
            <a:endParaRPr sz="600">
              <a:latin typeface="LM Mono Light 10"/>
              <a:cs typeface="LM Mono Light 10"/>
            </a:endParaRPr>
          </a:p>
          <a:p>
            <a:pPr marR="2549525" algn="r">
              <a:lnSpc>
                <a:spcPts val="66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&lt;NamedLayer&gt;</a:t>
            </a:r>
            <a:endParaRPr sz="600">
              <a:latin typeface="LM Mono Light 10"/>
              <a:cs typeface="LM Mono Light 10"/>
            </a:endParaRPr>
          </a:p>
          <a:p>
            <a:pPr marL="173355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&lt;Name&gt;</a:t>
            </a:r>
            <a:r>
              <a:rPr sz="600" spc="-5" dirty="0">
                <a:latin typeface="LM Mono 8"/>
                <a:cs typeface="LM Mono 8"/>
              </a:rPr>
              <a:t>Simple polygon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&lt;/Name&gt;</a:t>
            </a:r>
            <a:endParaRPr sz="600">
              <a:latin typeface="LM Mono Light 10"/>
              <a:cs typeface="LM Mono Light 10"/>
            </a:endParaRPr>
          </a:p>
          <a:p>
            <a:pPr marR="2508885" algn="r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&lt;UserStyle&gt;</a:t>
            </a:r>
            <a:endParaRPr sz="600">
              <a:latin typeface="LM Mono Light 10"/>
              <a:cs typeface="LM Mono Light 10"/>
            </a:endParaRPr>
          </a:p>
          <a:p>
            <a:pPr marL="25400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&lt;Title&gt;</a:t>
            </a:r>
            <a:r>
              <a:rPr sz="600" spc="-5" dirty="0">
                <a:latin typeface="LM Mono 8"/>
                <a:cs typeface="LM Mono 8"/>
              </a:rPr>
              <a:t>SLD Cook Book: Simple</a:t>
            </a:r>
            <a:r>
              <a:rPr sz="600" dirty="0">
                <a:latin typeface="LM Mono 8"/>
                <a:cs typeface="LM Mono 8"/>
              </a:rPr>
              <a:t> </a:t>
            </a:r>
            <a:r>
              <a:rPr sz="600" spc="-5" dirty="0">
                <a:latin typeface="LM Mono 8"/>
                <a:cs typeface="LM Mono 8"/>
              </a:rPr>
              <a:t>polygon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&lt;/Title&gt;</a:t>
            </a:r>
            <a:endParaRPr sz="600">
              <a:latin typeface="LM Mono Light 10"/>
              <a:cs typeface="LM Mono Light 10"/>
            </a:endParaRPr>
          </a:p>
          <a:p>
            <a:pPr marL="25400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&lt;FeatureTypeStyle&gt;</a:t>
            </a:r>
            <a:endParaRPr sz="600">
              <a:latin typeface="LM Mono Light 10"/>
              <a:cs typeface="LM Mono Light 10"/>
            </a:endParaRPr>
          </a:p>
          <a:p>
            <a:pPr marL="334645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&lt;Rule&gt;</a:t>
            </a:r>
            <a:endParaRPr sz="600">
              <a:latin typeface="LM Mono Light 10"/>
              <a:cs typeface="LM Mono Light 10"/>
            </a:endParaRPr>
          </a:p>
          <a:p>
            <a:pPr marL="41529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&lt;PolygonSymbolizer&gt;</a:t>
            </a:r>
            <a:endParaRPr sz="600">
              <a:latin typeface="LM Mono Light 10"/>
              <a:cs typeface="LM Mono Light 10"/>
            </a:endParaRPr>
          </a:p>
          <a:p>
            <a:pPr marL="495934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&lt;Fill&gt;</a:t>
            </a:r>
            <a:endParaRPr sz="600">
              <a:latin typeface="LM Mono Light 10"/>
              <a:cs typeface="LM Mono Light 10"/>
            </a:endParaRPr>
          </a:p>
          <a:p>
            <a:pPr marL="57658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&lt;CssParameter</a:t>
            </a:r>
            <a:r>
              <a:rPr sz="600" b="1" dirty="0">
                <a:solidFill>
                  <a:srgbClr val="007F00"/>
                </a:solidFill>
                <a:latin typeface="LM Mono Light 10"/>
                <a:cs typeface="LM Mono Light 10"/>
              </a:rPr>
              <a:t>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name=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</a:rPr>
              <a:t>"fill"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&gt;</a:t>
            </a:r>
            <a:r>
              <a:rPr sz="600" spc="-5" dirty="0">
                <a:latin typeface="LM Mono 8"/>
                <a:cs typeface="LM Mono 8"/>
              </a:rPr>
              <a:t>#000080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&lt;/CssParameter&gt;</a:t>
            </a:r>
            <a:endParaRPr sz="600">
              <a:latin typeface="LM Mono Light 10"/>
              <a:cs typeface="LM Mono Light 10"/>
            </a:endParaRPr>
          </a:p>
          <a:p>
            <a:pPr marL="495934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&lt;/Fill&gt;</a:t>
            </a:r>
            <a:endParaRPr sz="600">
              <a:latin typeface="LM Mono Light 10"/>
              <a:cs typeface="LM Mono Light 10"/>
            </a:endParaRPr>
          </a:p>
          <a:p>
            <a:pPr marL="41529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&lt;/PolygonSymbolizer&gt;</a:t>
            </a:r>
            <a:endParaRPr sz="600">
              <a:latin typeface="LM Mono Light 10"/>
              <a:cs typeface="LM Mono Light 10"/>
            </a:endParaRPr>
          </a:p>
          <a:p>
            <a:pPr marL="334645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&lt;/Rule&gt;</a:t>
            </a:r>
            <a:endParaRPr sz="600">
              <a:latin typeface="LM Mono Light 10"/>
              <a:cs typeface="LM Mono Light 10"/>
            </a:endParaRPr>
          </a:p>
          <a:p>
            <a:pPr marL="25400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&lt;/FeatureTypeStyle&gt;</a:t>
            </a:r>
            <a:endParaRPr sz="600">
              <a:latin typeface="LM Mono Light 10"/>
              <a:cs typeface="LM Mono Light 10"/>
            </a:endParaRPr>
          </a:p>
          <a:p>
            <a:pPr marR="2469515" algn="r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&lt;/UserStyle&gt;</a:t>
            </a:r>
            <a:endParaRPr sz="600">
              <a:latin typeface="LM Mono Light 10"/>
              <a:cs typeface="LM Mono Light 10"/>
            </a:endParaRPr>
          </a:p>
          <a:p>
            <a:pPr marR="2510155" algn="r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&lt;/NamedLayer&gt;</a:t>
            </a:r>
            <a:endParaRPr sz="600">
              <a:latin typeface="LM Mono Light 10"/>
              <a:cs typeface="LM Mono Light 10"/>
            </a:endParaRPr>
          </a:p>
          <a:p>
            <a:pPr marL="12700">
              <a:lnSpc>
                <a:spcPts val="710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&lt;/StyledLayerDescriptor&gt;</a:t>
            </a:r>
            <a:endParaRPr sz="600">
              <a:latin typeface="LM Mono Light 10"/>
              <a:cs typeface="LM Mono Light 10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0" y="3333864"/>
            <a:ext cx="4608195" cy="122555"/>
            <a:chOff x="0" y="3333864"/>
            <a:chExt cx="4608195" cy="122555"/>
          </a:xfrm>
        </p:grpSpPr>
        <p:sp>
          <p:nvSpPr>
            <p:cNvPr id="33" name="object 33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13977" y="3247095"/>
            <a:ext cx="4608410" cy="213655"/>
            <a:chOff x="0" y="3242764"/>
            <a:chExt cx="4608410" cy="213655"/>
          </a:xfrm>
        </p:grpSpPr>
        <p:sp>
          <p:nvSpPr>
            <p:cNvPr id="8" name="object 8"/>
            <p:cNvSpPr/>
            <p:nvPr/>
          </p:nvSpPr>
          <p:spPr>
            <a:xfrm>
              <a:off x="4451033" y="3269259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20">
                  <a:moveTo>
                    <a:pt x="0" y="0"/>
                  </a:moveTo>
                  <a:lnTo>
                    <a:pt x="20321" y="2032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423969" y="3242764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79">
                  <a:moveTo>
                    <a:pt x="30367" y="15183"/>
                  </a:moveTo>
                  <a:lnTo>
                    <a:pt x="30367" y="6797"/>
                  </a:lnTo>
                  <a:lnTo>
                    <a:pt x="23568" y="0"/>
                  </a:lnTo>
                  <a:lnTo>
                    <a:pt x="15183" y="0"/>
                  </a:lnTo>
                  <a:lnTo>
                    <a:pt x="6797" y="0"/>
                  </a:lnTo>
                  <a:lnTo>
                    <a:pt x="0" y="6797"/>
                  </a:lnTo>
                  <a:lnTo>
                    <a:pt x="0" y="15183"/>
                  </a:lnTo>
                  <a:lnTo>
                    <a:pt x="0" y="23568"/>
                  </a:lnTo>
                  <a:lnTo>
                    <a:pt x="6797" y="30366"/>
                  </a:lnTo>
                  <a:lnTo>
                    <a:pt x="15183" y="30366"/>
                  </a:lnTo>
                  <a:lnTo>
                    <a:pt x="23568" y="30366"/>
                  </a:lnTo>
                  <a:lnTo>
                    <a:pt x="30367" y="23568"/>
                  </a:lnTo>
                  <a:lnTo>
                    <a:pt x="30367" y="15183"/>
                  </a:lnTo>
                  <a:close/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303995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54698" y="795957"/>
            <a:ext cx="9258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" dirty="0">
                <a:solidFill>
                  <a:srgbClr val="FFFFFF"/>
                </a:solidFill>
                <a:latin typeface="LM Roman Caps 10"/>
                <a:cs typeface="LM Roman Caps 10"/>
              </a:rPr>
              <a:t>Polygony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62534" y="1758137"/>
            <a:ext cx="3883025" cy="65913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409"/>
              </a:spcBef>
            </a:pPr>
            <a:r>
              <a:rPr sz="1100" spc="-5" dirty="0">
                <a:solidFill>
                  <a:srgbClr val="666666"/>
                </a:solidFill>
                <a:latin typeface="LM Mono 10"/>
                <a:cs typeface="LM Mono 10"/>
              </a:rPr>
              <a:t>*</a:t>
            </a:r>
            <a:r>
              <a:rPr sz="1100" spc="-10" dirty="0">
                <a:solidFill>
                  <a:srgbClr val="666666"/>
                </a:solidFill>
                <a:latin typeface="LM Mono 10"/>
                <a:cs typeface="LM Mono 10"/>
              </a:rPr>
              <a:t> </a:t>
            </a:r>
            <a:r>
              <a:rPr sz="1100" spc="-5" dirty="0">
                <a:latin typeface="LM Mono 10"/>
                <a:cs typeface="LM Mono 10"/>
              </a:rPr>
              <a:t>{</a:t>
            </a:r>
            <a:endParaRPr sz="1100">
              <a:latin typeface="LM Mono 10"/>
              <a:cs typeface="LM Mono 10"/>
            </a:endParaRPr>
          </a:p>
          <a:p>
            <a:pPr marL="419734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fill:</a:t>
            </a:r>
            <a:r>
              <a:rPr sz="1100" spc="-10" dirty="0">
                <a:latin typeface="LM Mono 10"/>
                <a:cs typeface="LM Mono 10"/>
              </a:rPr>
              <a:t> </a:t>
            </a:r>
            <a:r>
              <a:rPr sz="1100" spc="-5" dirty="0">
                <a:solidFill>
                  <a:srgbClr val="666666"/>
                </a:solidFill>
                <a:latin typeface="LM Mono 10"/>
                <a:cs typeface="LM Mono 10"/>
              </a:rPr>
              <a:t>#000080</a:t>
            </a:r>
            <a:r>
              <a:rPr sz="1100" spc="-5" dirty="0">
                <a:latin typeface="LM Mono 10"/>
                <a:cs typeface="LM Mono 10"/>
              </a:rPr>
              <a:t>;</a:t>
            </a:r>
            <a:endParaRPr sz="1100">
              <a:latin typeface="LM Mono 10"/>
              <a:cs typeface="LM Mono 10"/>
            </a:endParaRPr>
          </a:p>
          <a:p>
            <a:pPr marL="128905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}</a:t>
            </a:r>
            <a:endParaRPr sz="1100">
              <a:latin typeface="LM Mono 10"/>
              <a:cs typeface="LM Mono 10"/>
            </a:endParaRPr>
          </a:p>
        </p:txBody>
      </p:sp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DF2ED7-EA6E-DF44-88B9-9A278D8CDB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>
            <a:extLst>
              <a:ext uri="{FF2B5EF4-FFF2-40B4-BE49-F238E27FC236}">
                <a16:creationId xmlns:a16="http://schemas.microsoft.com/office/drawing/2014/main" id="{145D0AB6-8138-791E-B314-34F5CE33D9DE}"/>
              </a:ext>
            </a:extLst>
          </p:cNvPr>
          <p:cNvGrpSpPr/>
          <p:nvPr/>
        </p:nvGrpSpPr>
        <p:grpSpPr>
          <a:xfrm>
            <a:off x="13977" y="3247095"/>
            <a:ext cx="4608410" cy="213655"/>
            <a:chOff x="0" y="3242764"/>
            <a:chExt cx="4608410" cy="213655"/>
          </a:xfrm>
        </p:grpSpPr>
        <p:sp>
          <p:nvSpPr>
            <p:cNvPr id="8" name="object 8">
              <a:extLst>
                <a:ext uri="{FF2B5EF4-FFF2-40B4-BE49-F238E27FC236}">
                  <a16:creationId xmlns:a16="http://schemas.microsoft.com/office/drawing/2014/main" id="{F51225C9-378B-D86C-E445-A16C4BE692D0}"/>
                </a:ext>
              </a:extLst>
            </p:cNvPr>
            <p:cNvSpPr/>
            <p:nvPr/>
          </p:nvSpPr>
          <p:spPr>
            <a:xfrm>
              <a:off x="4451033" y="3269259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20">
                  <a:moveTo>
                    <a:pt x="0" y="0"/>
                  </a:moveTo>
                  <a:lnTo>
                    <a:pt x="20321" y="2032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>
              <a:extLst>
                <a:ext uri="{FF2B5EF4-FFF2-40B4-BE49-F238E27FC236}">
                  <a16:creationId xmlns:a16="http://schemas.microsoft.com/office/drawing/2014/main" id="{28347AC7-D661-7CFA-5370-B2ACE73DA5A2}"/>
                </a:ext>
              </a:extLst>
            </p:cNvPr>
            <p:cNvSpPr/>
            <p:nvPr/>
          </p:nvSpPr>
          <p:spPr>
            <a:xfrm>
              <a:off x="4423969" y="3242764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79">
                  <a:moveTo>
                    <a:pt x="30367" y="15183"/>
                  </a:moveTo>
                  <a:lnTo>
                    <a:pt x="30367" y="6797"/>
                  </a:lnTo>
                  <a:lnTo>
                    <a:pt x="23568" y="0"/>
                  </a:lnTo>
                  <a:lnTo>
                    <a:pt x="15183" y="0"/>
                  </a:lnTo>
                  <a:lnTo>
                    <a:pt x="6797" y="0"/>
                  </a:lnTo>
                  <a:lnTo>
                    <a:pt x="0" y="6797"/>
                  </a:lnTo>
                  <a:lnTo>
                    <a:pt x="0" y="15183"/>
                  </a:lnTo>
                  <a:lnTo>
                    <a:pt x="0" y="23568"/>
                  </a:lnTo>
                  <a:lnTo>
                    <a:pt x="6797" y="30366"/>
                  </a:lnTo>
                  <a:lnTo>
                    <a:pt x="15183" y="30366"/>
                  </a:lnTo>
                  <a:lnTo>
                    <a:pt x="23568" y="30366"/>
                  </a:lnTo>
                  <a:lnTo>
                    <a:pt x="30367" y="23568"/>
                  </a:lnTo>
                  <a:lnTo>
                    <a:pt x="30367" y="15183"/>
                  </a:lnTo>
                  <a:close/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>
              <a:extLst>
                <a:ext uri="{FF2B5EF4-FFF2-40B4-BE49-F238E27FC236}">
                  <a16:creationId xmlns:a16="http://schemas.microsoft.com/office/drawing/2014/main" id="{B5BF6E36-08DD-CBDD-FEC6-D8586EAAC9F3}"/>
                </a:ext>
              </a:extLst>
            </p:cNvPr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>
              <a:extLst>
                <a:ext uri="{FF2B5EF4-FFF2-40B4-BE49-F238E27FC236}">
                  <a16:creationId xmlns:a16="http://schemas.microsoft.com/office/drawing/2014/main" id="{7B0AF5E7-6066-0175-7E5D-25B5AB3DC511}"/>
                </a:ext>
              </a:extLst>
            </p:cNvPr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>
            <a:extLst>
              <a:ext uri="{FF2B5EF4-FFF2-40B4-BE49-F238E27FC236}">
                <a16:creationId xmlns:a16="http://schemas.microsoft.com/office/drawing/2014/main" id="{32D5411C-5765-8181-2993-D6AC729BD59A}"/>
              </a:ext>
            </a:extLst>
          </p:cNvPr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>
            <a:extLst>
              <a:ext uri="{FF2B5EF4-FFF2-40B4-BE49-F238E27FC236}">
                <a16:creationId xmlns:a16="http://schemas.microsoft.com/office/drawing/2014/main" id="{EC3E1F24-EAA2-D24E-998D-070B99515ED9}"/>
              </a:ext>
            </a:extLst>
          </p:cNvPr>
          <p:cNvSpPr/>
          <p:nvPr/>
        </p:nvSpPr>
        <p:spPr>
          <a:xfrm>
            <a:off x="2303995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>
            <a:extLst>
              <a:ext uri="{FF2B5EF4-FFF2-40B4-BE49-F238E27FC236}">
                <a16:creationId xmlns:a16="http://schemas.microsoft.com/office/drawing/2014/main" id="{670425CC-43BB-22B3-AB00-BEC4982EEEFC}"/>
              </a:ext>
            </a:extLst>
          </p:cNvPr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>
            <a:extLst>
              <a:ext uri="{FF2B5EF4-FFF2-40B4-BE49-F238E27FC236}">
                <a16:creationId xmlns:a16="http://schemas.microsoft.com/office/drawing/2014/main" id="{8211A877-0D35-F7AD-CEE1-EA2C543A3712}"/>
              </a:ext>
            </a:extLst>
          </p:cNvPr>
          <p:cNvSpPr txBox="1"/>
          <p:nvPr/>
        </p:nvSpPr>
        <p:spPr>
          <a:xfrm>
            <a:off x="154698" y="795957"/>
            <a:ext cx="2378952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sk-SK" sz="1400" spc="5" dirty="0">
                <a:solidFill>
                  <a:srgbClr val="FFFFFF"/>
                </a:solidFill>
                <a:latin typeface="LM Roman Caps 10"/>
                <a:cs typeface="LM Roman Caps 10"/>
              </a:rPr>
              <a:t>AKO NA LAYER PREVIEW </a:t>
            </a:r>
            <a:endParaRPr sz="1400" dirty="0">
              <a:latin typeface="LM Roman Caps 10"/>
              <a:cs typeface="LM Roman Caps 10"/>
            </a:endParaRPr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B46A43A5-A837-6F84-588E-28BC4DFE16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60" y="1075316"/>
            <a:ext cx="4610100" cy="1963292"/>
          </a:xfrm>
          <a:prstGeom prst="rect">
            <a:avLst/>
          </a:prstGeom>
        </p:spPr>
      </p:pic>
      <p:grpSp>
        <p:nvGrpSpPr>
          <p:cNvPr id="14" name="Skupina 13">
            <a:extLst>
              <a:ext uri="{FF2B5EF4-FFF2-40B4-BE49-F238E27FC236}">
                <a16:creationId xmlns:a16="http://schemas.microsoft.com/office/drawing/2014/main" id="{A9544A09-33DB-2657-1251-A79A7CC0292D}"/>
              </a:ext>
            </a:extLst>
          </p:cNvPr>
          <p:cNvGrpSpPr/>
          <p:nvPr/>
        </p:nvGrpSpPr>
        <p:grpSpPr>
          <a:xfrm>
            <a:off x="118227" y="1943040"/>
            <a:ext cx="3107520" cy="191880"/>
            <a:chOff x="118227" y="1943040"/>
            <a:chExt cx="3107520" cy="191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6" name="Písanie rukou 5">
                  <a:extLst>
                    <a:ext uri="{FF2B5EF4-FFF2-40B4-BE49-F238E27FC236}">
                      <a16:creationId xmlns:a16="http://schemas.microsoft.com/office/drawing/2014/main" id="{84A89C79-85FF-DBB7-861C-989927C751BA}"/>
                    </a:ext>
                  </a:extLst>
                </p14:cNvPr>
                <p14:cNvContentPartPr/>
                <p14:nvPr/>
              </p14:nvContentPartPr>
              <p14:xfrm>
                <a:off x="2826867" y="1943040"/>
                <a:ext cx="398880" cy="191880"/>
              </p14:xfrm>
            </p:contentPart>
          </mc:Choice>
          <mc:Fallback>
            <p:pic>
              <p:nvPicPr>
                <p:cNvPr id="6" name="Písanie rukou 5">
                  <a:extLst>
                    <a:ext uri="{FF2B5EF4-FFF2-40B4-BE49-F238E27FC236}">
                      <a16:creationId xmlns:a16="http://schemas.microsoft.com/office/drawing/2014/main" id="{84A89C79-85FF-DBB7-861C-989927C751BA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817867" y="1934040"/>
                  <a:ext cx="416520" cy="20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7" name="Písanie rukou 6">
                  <a:extLst>
                    <a:ext uri="{FF2B5EF4-FFF2-40B4-BE49-F238E27FC236}">
                      <a16:creationId xmlns:a16="http://schemas.microsoft.com/office/drawing/2014/main" id="{DED06AE5-18C2-9892-B4FF-79AD9BD7DC53}"/>
                    </a:ext>
                  </a:extLst>
                </p14:cNvPr>
                <p14:cNvContentPartPr/>
                <p14:nvPr/>
              </p14:nvContentPartPr>
              <p14:xfrm>
                <a:off x="118227" y="2027640"/>
                <a:ext cx="514440" cy="43560"/>
              </p14:xfrm>
            </p:contentPart>
          </mc:Choice>
          <mc:Fallback>
            <p:pic>
              <p:nvPicPr>
                <p:cNvPr id="7" name="Písanie rukou 6">
                  <a:extLst>
                    <a:ext uri="{FF2B5EF4-FFF2-40B4-BE49-F238E27FC236}">
                      <a16:creationId xmlns:a16="http://schemas.microsoft.com/office/drawing/2014/main" id="{DED06AE5-18C2-9892-B4FF-79AD9BD7DC53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9587" y="2018640"/>
                  <a:ext cx="532080" cy="6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0" name="Písanie rukou 9">
                  <a:extLst>
                    <a:ext uri="{FF2B5EF4-FFF2-40B4-BE49-F238E27FC236}">
                      <a16:creationId xmlns:a16="http://schemas.microsoft.com/office/drawing/2014/main" id="{7FE20143-975E-4817-AC57-13A7890738AC}"/>
                    </a:ext>
                  </a:extLst>
                </p14:cNvPr>
                <p14:cNvContentPartPr/>
                <p14:nvPr/>
              </p14:nvContentPartPr>
              <p14:xfrm>
                <a:off x="719427" y="1990560"/>
                <a:ext cx="2070360" cy="31320"/>
              </p14:xfrm>
            </p:contentPart>
          </mc:Choice>
          <mc:Fallback>
            <p:pic>
              <p:nvPicPr>
                <p:cNvPr id="10" name="Písanie rukou 9">
                  <a:extLst>
                    <a:ext uri="{FF2B5EF4-FFF2-40B4-BE49-F238E27FC236}">
                      <a16:creationId xmlns:a16="http://schemas.microsoft.com/office/drawing/2014/main" id="{7FE20143-975E-4817-AC57-13A7890738AC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710787" y="1981560"/>
                  <a:ext cx="208800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3" name="Písanie rukou 12">
                  <a:extLst>
                    <a:ext uri="{FF2B5EF4-FFF2-40B4-BE49-F238E27FC236}">
                      <a16:creationId xmlns:a16="http://schemas.microsoft.com/office/drawing/2014/main" id="{054B9C35-9501-CAE9-4E15-AED52A677236}"/>
                    </a:ext>
                  </a:extLst>
                </p14:cNvPr>
                <p14:cNvContentPartPr/>
                <p14:nvPr/>
              </p14:nvContentPartPr>
              <p14:xfrm>
                <a:off x="2670987" y="1955640"/>
                <a:ext cx="255240" cy="122760"/>
              </p14:xfrm>
            </p:contentPart>
          </mc:Choice>
          <mc:Fallback>
            <p:pic>
              <p:nvPicPr>
                <p:cNvPr id="13" name="Písanie rukou 12">
                  <a:extLst>
                    <a:ext uri="{FF2B5EF4-FFF2-40B4-BE49-F238E27FC236}">
                      <a16:creationId xmlns:a16="http://schemas.microsoft.com/office/drawing/2014/main" id="{054B9C35-9501-CAE9-4E15-AED52A677236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661987" y="1947000"/>
                  <a:ext cx="272880" cy="1404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231266895"/>
      </p:ext>
    </p:extLst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9994" y="967066"/>
            <a:ext cx="3888104" cy="475770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5206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09"/>
              </a:spcBef>
            </a:pPr>
            <a:r>
              <a:rPr sz="1400" b="1" spc="15" dirty="0">
                <a:solidFill>
                  <a:srgbClr val="FFFFFF"/>
                </a:solidFill>
                <a:latin typeface="LM Sans 10"/>
                <a:cs typeface="LM Sans 10"/>
              </a:rPr>
              <a:t>Geoserver</a:t>
            </a:r>
            <a:endParaRPr sz="1400" dirty="0">
              <a:latin typeface="LM Sans 10"/>
              <a:cs typeface="LM Sans 10"/>
            </a:endParaRPr>
          </a:p>
          <a:p>
            <a:pPr algn="ctr">
              <a:lnSpc>
                <a:spcPct val="100000"/>
              </a:lnSpc>
              <a:spcBef>
                <a:spcPts val="330"/>
              </a:spcBef>
            </a:pPr>
            <a:r>
              <a:rPr sz="1100" spc="-5" dirty="0" err="1">
                <a:solidFill>
                  <a:srgbClr val="FFFFFF"/>
                </a:solidFill>
                <a:latin typeface="LM Sans 10"/>
                <a:cs typeface="LM Sans 10"/>
              </a:rPr>
              <a:t>Cvičení</a:t>
            </a:r>
            <a:r>
              <a:rPr sz="1100" spc="-10" dirty="0">
                <a:solidFill>
                  <a:srgbClr val="FFFFFF"/>
                </a:solidFill>
                <a:latin typeface="LM Sans 10"/>
                <a:cs typeface="LM Sans 10"/>
              </a:rPr>
              <a:t> </a:t>
            </a:r>
            <a:r>
              <a:rPr lang="sk-SK" sz="1100" spc="-10" dirty="0">
                <a:solidFill>
                  <a:srgbClr val="FFFFFF"/>
                </a:solidFill>
                <a:latin typeface="LM Sans 10"/>
                <a:cs typeface="LM Sans 10"/>
              </a:rPr>
              <a:t>7</a:t>
            </a:r>
            <a:endParaRPr sz="1100" dirty="0">
              <a:latin typeface="LM Sans 10"/>
              <a:cs typeface="LM Sans 1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110" y="1717661"/>
            <a:ext cx="1715770" cy="84965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1100" b="1" spc="-10" dirty="0">
                <a:latin typeface="LM Sans 10"/>
                <a:cs typeface="LM Sans 10"/>
              </a:rPr>
              <a:t>Webová kartografie </a:t>
            </a:r>
            <a:r>
              <a:rPr sz="1100" b="1" spc="-5" dirty="0">
                <a:latin typeface="LM Sans 10"/>
                <a:cs typeface="LM Sans 10"/>
              </a:rPr>
              <a:t>–</a:t>
            </a:r>
            <a:r>
              <a:rPr sz="1100" b="1" spc="-295" dirty="0">
                <a:latin typeface="LM Sans 10"/>
                <a:cs typeface="LM Sans 10"/>
              </a:rPr>
              <a:t> </a:t>
            </a:r>
            <a:r>
              <a:rPr sz="1100" b="1" dirty="0">
                <a:latin typeface="LM Sans 10"/>
                <a:cs typeface="LM Sans 10"/>
              </a:rPr>
              <a:t>úvod</a:t>
            </a:r>
            <a:endParaRPr sz="1100" dirty="0">
              <a:latin typeface="LM Sans 10"/>
              <a:cs typeface="LM Sans 10"/>
            </a:endParaRPr>
          </a:p>
          <a:p>
            <a:pPr marL="442595" marR="434975" algn="ctr">
              <a:lnSpc>
                <a:spcPts val="2670"/>
              </a:lnSpc>
              <a:spcBef>
                <a:spcPts val="90"/>
              </a:spcBef>
            </a:pPr>
            <a:r>
              <a:rPr sz="1100" spc="-10" dirty="0" err="1">
                <a:latin typeface="LM Sans 10"/>
                <a:cs typeface="LM Sans 10"/>
              </a:rPr>
              <a:t>Podzim</a:t>
            </a:r>
            <a:r>
              <a:rPr sz="1100" spc="-1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202</a:t>
            </a:r>
            <a:r>
              <a:rPr lang="sk-SK" sz="1100" spc="-5" dirty="0">
                <a:latin typeface="LM Sans 10"/>
                <a:cs typeface="LM Sans 10"/>
              </a:rPr>
              <a:t>4</a:t>
            </a:r>
          </a:p>
          <a:p>
            <a:pPr marL="442595" marR="434975" algn="ctr">
              <a:lnSpc>
                <a:spcPts val="2670"/>
              </a:lnSpc>
              <a:spcBef>
                <a:spcPts val="90"/>
              </a:spcBef>
            </a:pPr>
            <a:r>
              <a:rPr lang="sk-SK" sz="1100" spc="-5" dirty="0">
                <a:latin typeface="LM Sans 10"/>
                <a:cs typeface="LM Sans 10"/>
              </a:rPr>
              <a:t>Filip Leitner</a:t>
            </a:r>
            <a:endParaRPr sz="1100" dirty="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5EBA5-F556-8C98-2E14-C0069DB09B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>
            <a:extLst>
              <a:ext uri="{FF2B5EF4-FFF2-40B4-BE49-F238E27FC236}">
                <a16:creationId xmlns:a16="http://schemas.microsoft.com/office/drawing/2014/main" id="{D1373709-BCE1-7B66-4EC5-0CE21D6C2A86}"/>
              </a:ext>
            </a:extLst>
          </p:cNvPr>
          <p:cNvGrpSpPr/>
          <p:nvPr/>
        </p:nvGrpSpPr>
        <p:grpSpPr>
          <a:xfrm>
            <a:off x="13977" y="3247095"/>
            <a:ext cx="4608410" cy="213655"/>
            <a:chOff x="0" y="3242764"/>
            <a:chExt cx="4608410" cy="213655"/>
          </a:xfrm>
        </p:grpSpPr>
        <p:sp>
          <p:nvSpPr>
            <p:cNvPr id="8" name="object 8">
              <a:extLst>
                <a:ext uri="{FF2B5EF4-FFF2-40B4-BE49-F238E27FC236}">
                  <a16:creationId xmlns:a16="http://schemas.microsoft.com/office/drawing/2014/main" id="{14EA3B51-0E5E-A0ED-51F6-25550BBFE0B4}"/>
                </a:ext>
              </a:extLst>
            </p:cNvPr>
            <p:cNvSpPr/>
            <p:nvPr/>
          </p:nvSpPr>
          <p:spPr>
            <a:xfrm>
              <a:off x="4451033" y="3269259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20">
                  <a:moveTo>
                    <a:pt x="0" y="0"/>
                  </a:moveTo>
                  <a:lnTo>
                    <a:pt x="20321" y="2032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>
              <a:extLst>
                <a:ext uri="{FF2B5EF4-FFF2-40B4-BE49-F238E27FC236}">
                  <a16:creationId xmlns:a16="http://schemas.microsoft.com/office/drawing/2014/main" id="{4D432D40-EF80-DECC-CD7A-F6679CB31DB5}"/>
                </a:ext>
              </a:extLst>
            </p:cNvPr>
            <p:cNvSpPr/>
            <p:nvPr/>
          </p:nvSpPr>
          <p:spPr>
            <a:xfrm>
              <a:off x="4423969" y="3242764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79">
                  <a:moveTo>
                    <a:pt x="30367" y="15183"/>
                  </a:moveTo>
                  <a:lnTo>
                    <a:pt x="30367" y="6797"/>
                  </a:lnTo>
                  <a:lnTo>
                    <a:pt x="23568" y="0"/>
                  </a:lnTo>
                  <a:lnTo>
                    <a:pt x="15183" y="0"/>
                  </a:lnTo>
                  <a:lnTo>
                    <a:pt x="6797" y="0"/>
                  </a:lnTo>
                  <a:lnTo>
                    <a:pt x="0" y="6797"/>
                  </a:lnTo>
                  <a:lnTo>
                    <a:pt x="0" y="15183"/>
                  </a:lnTo>
                  <a:lnTo>
                    <a:pt x="0" y="23568"/>
                  </a:lnTo>
                  <a:lnTo>
                    <a:pt x="6797" y="30366"/>
                  </a:lnTo>
                  <a:lnTo>
                    <a:pt x="15183" y="30366"/>
                  </a:lnTo>
                  <a:lnTo>
                    <a:pt x="23568" y="30366"/>
                  </a:lnTo>
                  <a:lnTo>
                    <a:pt x="30367" y="23568"/>
                  </a:lnTo>
                  <a:lnTo>
                    <a:pt x="30367" y="15183"/>
                  </a:lnTo>
                  <a:close/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>
              <a:extLst>
                <a:ext uri="{FF2B5EF4-FFF2-40B4-BE49-F238E27FC236}">
                  <a16:creationId xmlns:a16="http://schemas.microsoft.com/office/drawing/2014/main" id="{D1B1D117-ADDB-FDA1-5E33-FE7BFCBE48CA}"/>
                </a:ext>
              </a:extLst>
            </p:cNvPr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>
              <a:extLst>
                <a:ext uri="{FF2B5EF4-FFF2-40B4-BE49-F238E27FC236}">
                  <a16:creationId xmlns:a16="http://schemas.microsoft.com/office/drawing/2014/main" id="{9ED64491-90A6-8158-16D3-8C9791468204}"/>
                </a:ext>
              </a:extLst>
            </p:cNvPr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>
            <a:extLst>
              <a:ext uri="{FF2B5EF4-FFF2-40B4-BE49-F238E27FC236}">
                <a16:creationId xmlns:a16="http://schemas.microsoft.com/office/drawing/2014/main" id="{11BC5B3D-FCE8-CA8D-6B43-77C5151ED837}"/>
              </a:ext>
            </a:extLst>
          </p:cNvPr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>
            <a:extLst>
              <a:ext uri="{FF2B5EF4-FFF2-40B4-BE49-F238E27FC236}">
                <a16:creationId xmlns:a16="http://schemas.microsoft.com/office/drawing/2014/main" id="{011988FA-8971-DB02-A12C-2608AE797B47}"/>
              </a:ext>
            </a:extLst>
          </p:cNvPr>
          <p:cNvSpPr/>
          <p:nvPr/>
        </p:nvSpPr>
        <p:spPr>
          <a:xfrm>
            <a:off x="2303995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>
            <a:extLst>
              <a:ext uri="{FF2B5EF4-FFF2-40B4-BE49-F238E27FC236}">
                <a16:creationId xmlns:a16="http://schemas.microsoft.com/office/drawing/2014/main" id="{0ECD7320-CF54-AE73-4090-705990E5088B}"/>
              </a:ext>
            </a:extLst>
          </p:cNvPr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>
            <a:extLst>
              <a:ext uri="{FF2B5EF4-FFF2-40B4-BE49-F238E27FC236}">
                <a16:creationId xmlns:a16="http://schemas.microsoft.com/office/drawing/2014/main" id="{665112BE-71A0-82D4-C5CF-FF47258E8066}"/>
              </a:ext>
            </a:extLst>
          </p:cNvPr>
          <p:cNvSpPr txBox="1"/>
          <p:nvPr/>
        </p:nvSpPr>
        <p:spPr>
          <a:xfrm>
            <a:off x="154698" y="795957"/>
            <a:ext cx="2378952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sk-SK" sz="1400" spc="5" dirty="0">
                <a:solidFill>
                  <a:srgbClr val="FFFFFF"/>
                </a:solidFill>
                <a:latin typeface="LM Roman Caps 10"/>
                <a:cs typeface="LM Roman Caps 10"/>
              </a:rPr>
              <a:t>AKO NA LAYER PREVIEW </a:t>
            </a:r>
            <a:endParaRPr sz="1400" dirty="0">
              <a:latin typeface="LM Roman Caps 10"/>
              <a:cs typeface="LM Roman Caps 1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72B05815-859E-3564-F22F-2D80FA196A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65964"/>
            <a:ext cx="4610100" cy="528821"/>
          </a:xfrm>
          <a:prstGeom prst="rect">
            <a:avLst/>
          </a:prstGeom>
        </p:spPr>
      </p:pic>
      <p:sp>
        <p:nvSpPr>
          <p:cNvPr id="15" name="BlokTextu 14">
            <a:extLst>
              <a:ext uri="{FF2B5EF4-FFF2-40B4-BE49-F238E27FC236}">
                <a16:creationId xmlns:a16="http://schemas.microsoft.com/office/drawing/2014/main" id="{BC42A947-07D4-3F75-7895-12409DDA2C21}"/>
              </a:ext>
            </a:extLst>
          </p:cNvPr>
          <p:cNvSpPr txBox="1"/>
          <p:nvPr/>
        </p:nvSpPr>
        <p:spPr>
          <a:xfrm>
            <a:off x="-85796" y="1089333"/>
            <a:ext cx="4807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Vymazať začiatok vygenerovanej </a:t>
            </a:r>
            <a:r>
              <a:rPr lang="sk-SK" dirty="0" err="1"/>
              <a:t>url</a:t>
            </a:r>
            <a:r>
              <a:rPr lang="sk-SK" dirty="0"/>
              <a:t> až po „</a:t>
            </a:r>
            <a:r>
              <a:rPr lang="sk-SK" dirty="0" err="1"/>
              <a:t>zelda</a:t>
            </a:r>
            <a:r>
              <a:rPr lang="sk-SK" dirty="0"/>
              <a:t>“</a:t>
            </a:r>
          </a:p>
        </p:txBody>
      </p:sp>
      <p:pic>
        <p:nvPicPr>
          <p:cNvPr id="17" name="Obrázok 16">
            <a:extLst>
              <a:ext uri="{FF2B5EF4-FFF2-40B4-BE49-F238E27FC236}">
                <a16:creationId xmlns:a16="http://schemas.microsoft.com/office/drawing/2014/main" id="{4BC18492-B95A-07F1-BA93-7749E77D36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160" y="2386054"/>
            <a:ext cx="4610100" cy="749257"/>
          </a:xfrm>
          <a:prstGeom prst="rect">
            <a:avLst/>
          </a:prstGeom>
        </p:spPr>
      </p:pic>
      <p:sp>
        <p:nvSpPr>
          <p:cNvPr id="18" name="BlokTextu 17">
            <a:extLst>
              <a:ext uri="{FF2B5EF4-FFF2-40B4-BE49-F238E27FC236}">
                <a16:creationId xmlns:a16="http://schemas.microsoft.com/office/drawing/2014/main" id="{3D588DB9-52D5-CFE9-07E9-CAAE28BB7E66}"/>
              </a:ext>
            </a:extLst>
          </p:cNvPr>
          <p:cNvSpPr txBox="1"/>
          <p:nvPr/>
        </p:nvSpPr>
        <p:spPr>
          <a:xfrm>
            <a:off x="-85796" y="2029098"/>
            <a:ext cx="195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Doplniť </a:t>
            </a:r>
            <a:r>
              <a:rPr lang="sk-SK" dirty="0" err="1"/>
              <a:t>geoserver</a:t>
            </a:r>
            <a:r>
              <a:rPr lang="sk-SK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337962769"/>
      </p:ext>
    </p:extLst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2">
            <a:extLst>
              <a:ext uri="{FF2B5EF4-FFF2-40B4-BE49-F238E27FC236}">
                <a16:creationId xmlns:a16="http://schemas.microsoft.com/office/drawing/2014/main" id="{2EAE0A58-51E8-A744-9880-29866E558F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000" y="0"/>
            <a:ext cx="3306099" cy="346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1416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234982"/>
            <a:ext cx="4608195" cy="221615"/>
            <a:chOff x="0" y="3234982"/>
            <a:chExt cx="4608195" cy="221615"/>
          </a:xfrm>
        </p:grpSpPr>
        <p:sp>
          <p:nvSpPr>
            <p:cNvPr id="3" name="object 3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303995" y="50"/>
            <a:ext cx="2304415" cy="812402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4445" rIns="0" bIns="0" rtlCol="0">
            <a:spAutoFit/>
          </a:bodyPr>
          <a:lstStyle/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sz="600" dirty="0">
              <a:latin typeface="LM Sans 8"/>
              <a:cs typeface="LM Sans 8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54698" y="795957"/>
            <a:ext cx="835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Jak</a:t>
            </a:r>
            <a:r>
              <a:rPr sz="1400" spc="-70" dirty="0">
                <a:solidFill>
                  <a:srgbClr val="FFFFFF"/>
                </a:solidFill>
                <a:latin typeface="LM Roman Caps 10"/>
                <a:cs typeface="LM Roman Caps 10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LM Roman Caps 10"/>
                <a:cs typeface="LM Roman Caps 10"/>
              </a:rPr>
              <a:t>dál?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02615" y="1761629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24395" y="1634335"/>
            <a:ext cx="1989455" cy="866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3405">
              <a:lnSpc>
                <a:spcPct val="125299"/>
              </a:lnSpc>
              <a:spcBef>
                <a:spcPts val="100"/>
              </a:spcBef>
            </a:pPr>
            <a:r>
              <a:rPr sz="1100" spc="-5" dirty="0">
                <a:solidFill>
                  <a:srgbClr val="00008A"/>
                </a:solidFill>
                <a:latin typeface="LM Sans 10"/>
                <a:cs typeface="LM Sans 10"/>
                <a:hlinkClick r:id="rId4"/>
              </a:rPr>
              <a:t>Dokumentace</a:t>
            </a:r>
            <a:r>
              <a:rPr sz="1100" spc="-95" dirty="0">
                <a:solidFill>
                  <a:srgbClr val="00008A"/>
                </a:solidFill>
                <a:latin typeface="LM Sans 10"/>
                <a:cs typeface="LM Sans 10"/>
                <a:hlinkClick r:id="rId4"/>
              </a:rPr>
              <a:t> </a:t>
            </a:r>
            <a:r>
              <a:rPr sz="1100" spc="-5" dirty="0">
                <a:solidFill>
                  <a:srgbClr val="00008A"/>
                </a:solidFill>
                <a:latin typeface="LM Sans 10"/>
                <a:cs typeface="LM Sans 10"/>
                <a:hlinkClick r:id="rId4"/>
              </a:rPr>
              <a:t>Geoserver </a:t>
            </a:r>
            <a:r>
              <a:rPr sz="1100" spc="-5" dirty="0">
                <a:solidFill>
                  <a:srgbClr val="00008A"/>
                </a:solidFill>
                <a:latin typeface="LM Sans 10"/>
                <a:cs typeface="LM Sans 10"/>
              </a:rPr>
              <a:t> </a:t>
            </a:r>
            <a:r>
              <a:rPr sz="1100" spc="-10" dirty="0">
                <a:solidFill>
                  <a:srgbClr val="00008A"/>
                </a:solidFill>
                <a:latin typeface="LM Sans 10"/>
                <a:cs typeface="LM Sans 10"/>
                <a:hlinkClick r:id="rId5"/>
              </a:rPr>
              <a:t>SLD </a:t>
            </a:r>
            <a:r>
              <a:rPr sz="1100" spc="5" dirty="0">
                <a:solidFill>
                  <a:srgbClr val="00008A"/>
                </a:solidFill>
                <a:latin typeface="LM Sans 10"/>
                <a:cs typeface="LM Sans 10"/>
                <a:hlinkClick r:id="rId5"/>
              </a:rPr>
              <a:t>Cookbook </a:t>
            </a:r>
            <a:r>
              <a:rPr sz="1100" spc="5" dirty="0">
                <a:solidFill>
                  <a:srgbClr val="00008A"/>
                </a:solidFill>
                <a:latin typeface="LM Sans 10"/>
                <a:cs typeface="LM Sans 10"/>
              </a:rPr>
              <a:t>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6"/>
              </a:rPr>
              <a:t>https://medium.com/</a:t>
            </a:r>
            <a:endParaRPr sz="1100">
              <a:latin typeface="LM Mono 10"/>
              <a:cs typeface="LM Mono 10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7"/>
              </a:rPr>
              <a:t>https://bost.ocks.org/mike/</a:t>
            </a:r>
            <a:endParaRPr sz="1100">
              <a:latin typeface="LM Mono 10"/>
              <a:cs typeface="LM Mono 1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02615" y="1971662"/>
            <a:ext cx="65201" cy="6520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2615" y="2181694"/>
            <a:ext cx="65201" cy="6520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02615" y="2391727"/>
            <a:ext cx="65201" cy="6520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234982"/>
            <a:ext cx="4608195" cy="221615"/>
            <a:chOff x="0" y="3234982"/>
            <a:chExt cx="4608195" cy="221615"/>
          </a:xfrm>
        </p:grpSpPr>
        <p:sp>
          <p:nvSpPr>
            <p:cNvPr id="3" name="object 3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303995" y="50"/>
            <a:ext cx="2304415" cy="812402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4445" rIns="0" bIns="0" rtlCol="0">
            <a:spAutoFit/>
          </a:bodyPr>
          <a:lstStyle/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sz="600" dirty="0">
              <a:latin typeface="LM Sans 8"/>
              <a:cs typeface="LM Sans 8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54698" y="795957"/>
            <a:ext cx="1007352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sk-SK" sz="1400" spc="20" dirty="0" err="1">
                <a:solidFill>
                  <a:srgbClr val="FFFFFF"/>
                </a:solidFill>
                <a:latin typeface="LM Roman Caps 10"/>
                <a:cs typeface="LM Roman Caps 10"/>
              </a:rPr>
              <a:t>Procvičování</a:t>
            </a:r>
            <a:endParaRPr sz="1400" dirty="0">
              <a:latin typeface="LM Roman Caps 10"/>
              <a:cs typeface="LM Roman Caps 10"/>
            </a:endParaRPr>
          </a:p>
        </p:txBody>
      </p:sp>
      <p:sp>
        <p:nvSpPr>
          <p:cNvPr id="15" name="object 11">
            <a:extLst>
              <a:ext uri="{FF2B5EF4-FFF2-40B4-BE49-F238E27FC236}">
                <a16:creationId xmlns:a16="http://schemas.microsoft.com/office/drawing/2014/main" id="{8B7BCDCC-B77C-4843-947C-4FFF20ACEBCA}"/>
              </a:ext>
            </a:extLst>
          </p:cNvPr>
          <p:cNvSpPr txBox="1"/>
          <p:nvPr/>
        </p:nvSpPr>
        <p:spPr>
          <a:xfrm>
            <a:off x="247650" y="1334363"/>
            <a:ext cx="4038600" cy="1327927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84150" indent="-171450">
              <a:lnSpc>
                <a:spcPct val="100000"/>
              </a:lnSpc>
              <a:spcBef>
                <a:spcPts val="434"/>
              </a:spcBef>
              <a:buFontTx/>
              <a:buChar char="-"/>
            </a:pPr>
            <a:r>
              <a:rPr lang="sk-SK" sz="1100" spc="-10" dirty="0">
                <a:latin typeface="LM Sans 10"/>
                <a:cs typeface="LM Sans 10"/>
              </a:rPr>
              <a:t>Publikujte vrstvu ciest Nigérie (zložka </a:t>
            </a:r>
            <a:r>
              <a:rPr lang="sk-SK" sz="1100" dirty="0">
                <a:solidFill>
                  <a:srgbClr val="0076A1"/>
                </a:solidFill>
                <a:latin typeface="inherit"/>
              </a:rPr>
              <a:t>451242-Leitner_Filip/</a:t>
            </a:r>
            <a:r>
              <a:rPr lang="sk-SK" sz="1100" b="0" i="0" u="none" strike="noStrike" dirty="0">
                <a:solidFill>
                  <a:srgbClr val="0076A1"/>
                </a:solidFill>
                <a:effectLst/>
                <a:latin typeface="inherit"/>
              </a:rPr>
              <a:t> )</a:t>
            </a:r>
          </a:p>
          <a:p>
            <a:pPr marL="641350" lvl="1" indent="-171450">
              <a:spcBef>
                <a:spcPts val="434"/>
              </a:spcBef>
              <a:buFontTx/>
              <a:buChar char="-"/>
            </a:pPr>
            <a:r>
              <a:rPr lang="sk-SK" sz="1100" dirty="0">
                <a:latin typeface="inherit"/>
              </a:rPr>
              <a:t>Nastavte východzí štýl WMS služby, ktorý bude pozostávať z</a:t>
            </a:r>
          </a:p>
          <a:p>
            <a:pPr marL="1098550" lvl="2" indent="-171450">
              <a:spcBef>
                <a:spcPts val="434"/>
              </a:spcBef>
              <a:buFontTx/>
              <a:buChar char="-"/>
            </a:pPr>
            <a:r>
              <a:rPr lang="sk-SK" sz="1100" dirty="0">
                <a:latin typeface="inherit"/>
              </a:rPr>
              <a:t>Šírka línie = 5px</a:t>
            </a:r>
          </a:p>
          <a:p>
            <a:pPr marL="1098550" lvl="2" indent="-171450">
              <a:spcBef>
                <a:spcPts val="434"/>
              </a:spcBef>
              <a:buFontTx/>
              <a:buChar char="-"/>
            </a:pPr>
            <a:r>
              <a:rPr lang="sk-SK" sz="1100" dirty="0">
                <a:latin typeface="inherit"/>
              </a:rPr>
              <a:t>Farba línie = #4934eb</a:t>
            </a:r>
          </a:p>
          <a:p>
            <a:pPr marL="1098550" lvl="2" indent="-171450">
              <a:spcBef>
                <a:spcPts val="434"/>
              </a:spcBef>
              <a:buFontTx/>
              <a:buChar char="-"/>
            </a:pPr>
            <a:r>
              <a:rPr lang="sk-SK" sz="1100" b="0" i="0" u="none" strike="noStrike" dirty="0">
                <a:effectLst/>
                <a:latin typeface="inherit"/>
              </a:rPr>
              <a:t>Typ línie = čiarkovaná (</a:t>
            </a:r>
            <a:r>
              <a:rPr lang="sk-SK" sz="1100" b="0" i="0" u="none" strike="noStrike" dirty="0" err="1">
                <a:effectLst/>
                <a:latin typeface="inherit"/>
              </a:rPr>
              <a:t>dash</a:t>
            </a:r>
            <a:r>
              <a:rPr lang="sk-SK" sz="1100" b="0" i="0" u="none" strike="noStrike" dirty="0">
                <a:effectLst/>
                <a:latin typeface="inherit"/>
              </a:rPr>
              <a:t>)</a:t>
            </a:r>
          </a:p>
          <a:p>
            <a:pPr marL="1098550" lvl="2" indent="-171450">
              <a:spcBef>
                <a:spcPts val="434"/>
              </a:spcBef>
              <a:buFontTx/>
              <a:buChar char="-"/>
            </a:pPr>
            <a:r>
              <a:rPr lang="sk-SK" sz="1100" dirty="0">
                <a:latin typeface="inherit"/>
              </a:rPr>
              <a:t>Vzor čiarkovania 5px čiara, 2px medzera</a:t>
            </a:r>
            <a:endParaRPr lang="sk-SK" sz="1100" b="0" i="0" u="none" strike="noStrike" dirty="0">
              <a:effectLst/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2885761267"/>
      </p:ext>
    </p:extLst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234982"/>
            <a:ext cx="4608195" cy="221615"/>
            <a:chOff x="0" y="3234982"/>
            <a:chExt cx="4608195" cy="221615"/>
          </a:xfrm>
        </p:grpSpPr>
        <p:sp>
          <p:nvSpPr>
            <p:cNvPr id="3" name="object 3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303995" y="50"/>
            <a:ext cx="2304415" cy="812402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4445" rIns="0" bIns="0" rtlCol="0">
            <a:spAutoFit/>
          </a:bodyPr>
          <a:lstStyle/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sz="600" dirty="0">
              <a:latin typeface="LM Sans 8"/>
              <a:cs typeface="LM Sans 8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798474"/>
            <a:ext cx="4607940" cy="506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465707" y="1116481"/>
            <a:ext cx="1677035" cy="118795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sz="2450" spc="10" dirty="0">
                <a:latin typeface="LM Sans 17"/>
                <a:cs typeface="LM Sans 17"/>
              </a:rPr>
              <a:t>Ptejte</a:t>
            </a:r>
            <a:r>
              <a:rPr sz="2450" spc="-20" dirty="0">
                <a:latin typeface="LM Sans 17"/>
                <a:cs typeface="LM Sans 17"/>
              </a:rPr>
              <a:t> </a:t>
            </a:r>
            <a:r>
              <a:rPr sz="2450" spc="10" dirty="0">
                <a:latin typeface="LM Sans 17"/>
                <a:cs typeface="LM Sans 17"/>
              </a:rPr>
              <a:t>se</a:t>
            </a:r>
            <a:endParaRPr sz="2450" dirty="0">
              <a:latin typeface="LM Sans 17"/>
              <a:cs typeface="LM Sans 17"/>
            </a:endParaRPr>
          </a:p>
          <a:p>
            <a:pPr marL="605790" marR="596900" indent="-1270" algn="just">
              <a:lnSpc>
                <a:spcPct val="102600"/>
              </a:lnSpc>
              <a:spcBef>
                <a:spcPts val="825"/>
              </a:spcBef>
            </a:pPr>
            <a:r>
              <a:rPr sz="1100" spc="-5" dirty="0">
                <a:latin typeface="LM Sans 10"/>
                <a:cs typeface="LM Sans 10"/>
              </a:rPr>
              <a:t>kdy</a:t>
            </a:r>
            <a:r>
              <a:rPr sz="1100" spc="-40" dirty="0">
                <a:latin typeface="LM Sans 10"/>
                <a:cs typeface="LM Sans 10"/>
              </a:rPr>
              <a:t>k</a:t>
            </a:r>
            <a:r>
              <a:rPr sz="1100" spc="-5" dirty="0">
                <a:latin typeface="LM Sans 10"/>
                <a:cs typeface="LM Sans 10"/>
              </a:rPr>
              <a:t>oliv  kde</a:t>
            </a:r>
            <a:r>
              <a:rPr sz="1100" spc="-40" dirty="0">
                <a:latin typeface="LM Sans 10"/>
                <a:cs typeface="LM Sans 10"/>
              </a:rPr>
              <a:t>k</a:t>
            </a:r>
            <a:r>
              <a:rPr sz="1100" spc="-5" dirty="0">
                <a:latin typeface="LM Sans 10"/>
                <a:cs typeface="LM Sans 10"/>
              </a:rPr>
              <a:t>oliv  </a:t>
            </a:r>
            <a:r>
              <a:rPr sz="1100" spc="-10" dirty="0">
                <a:latin typeface="LM Sans 10"/>
                <a:cs typeface="LM Sans 10"/>
              </a:rPr>
              <a:t>jakkoliv</a:t>
            </a:r>
            <a:endParaRPr sz="1100" dirty="0">
              <a:latin typeface="LM Sans 10"/>
              <a:cs typeface="LM Sans 10"/>
            </a:endParaRPr>
          </a:p>
          <a:p>
            <a:pPr marL="464820" algn="just">
              <a:lnSpc>
                <a:spcPct val="100000"/>
              </a:lnSpc>
              <a:spcBef>
                <a:spcPts val="35"/>
              </a:spcBef>
            </a:pPr>
            <a:r>
              <a:rPr sz="1100" b="1" spc="-5" dirty="0">
                <a:latin typeface="LM Sans 10"/>
                <a:cs typeface="LM Sans 10"/>
              </a:rPr>
              <a:t>co </a:t>
            </a:r>
            <a:r>
              <a:rPr sz="1100" b="1" spc="-5" dirty="0" err="1">
                <a:latin typeface="LM Sans 10"/>
                <a:cs typeface="LM Sans 10"/>
              </a:rPr>
              <a:t>nejdřív</a:t>
            </a:r>
            <a:r>
              <a:rPr sz="1100" b="1" spc="-240" dirty="0">
                <a:latin typeface="LM Sans 10"/>
                <a:cs typeface="LM Sans 10"/>
              </a:rPr>
              <a:t> </a:t>
            </a:r>
            <a:r>
              <a:rPr sz="1100" b="1" spc="-10" dirty="0">
                <a:latin typeface="LM Sans 10"/>
                <a:cs typeface="LM Sans 10"/>
              </a:rPr>
              <a:t>…</a:t>
            </a:r>
            <a:endParaRPr sz="1100" dirty="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234982"/>
            <a:ext cx="4608195" cy="221615"/>
            <a:chOff x="0" y="3234982"/>
            <a:chExt cx="4608195" cy="221615"/>
          </a:xfrm>
        </p:grpSpPr>
        <p:sp>
          <p:nvSpPr>
            <p:cNvPr id="3" name="object 3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303995" y="50"/>
            <a:ext cx="2304415" cy="846386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lang="sk-SK" sz="9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sk-SK" sz="11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sk-SK" sz="11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sk-SK" sz="11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sk-SK" sz="115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54698" y="795957"/>
            <a:ext cx="10001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Geose</a:t>
            </a:r>
            <a:r>
              <a:rPr sz="1400" spc="-110" dirty="0">
                <a:solidFill>
                  <a:srgbClr val="FFFFFF"/>
                </a:solidFill>
                <a:latin typeface="LM Roman Caps 10"/>
                <a:cs typeface="LM Roman Caps 10"/>
              </a:rPr>
              <a:t>r</a:t>
            </a: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ver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2919" y="1670202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22682" y="1860004"/>
            <a:ext cx="52527" cy="525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22682" y="2011845"/>
            <a:ext cx="52527" cy="525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22682" y="2163674"/>
            <a:ext cx="52527" cy="525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54698" y="1561604"/>
            <a:ext cx="3063255" cy="1100686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1100" spc="-5" dirty="0">
                <a:latin typeface="LM Sans 10"/>
                <a:cs typeface="LM Sans 10"/>
              </a:rPr>
              <a:t>Publikace dat na</a:t>
            </a:r>
            <a:r>
              <a:rPr sz="1100" spc="-15" dirty="0">
                <a:latin typeface="LM Sans 10"/>
                <a:cs typeface="LM Sans 10"/>
              </a:rPr>
              <a:t> webu</a:t>
            </a:r>
            <a:endParaRPr sz="1100" dirty="0">
              <a:latin typeface="LM Sans 10"/>
              <a:cs typeface="LM Sans 10"/>
            </a:endParaRPr>
          </a:p>
          <a:p>
            <a:pPr marL="289560">
              <a:lnSpc>
                <a:spcPts val="1200"/>
              </a:lnSpc>
              <a:spcBef>
                <a:spcPts val="175"/>
              </a:spcBef>
            </a:pPr>
            <a:r>
              <a:rPr sz="1000" spc="-5" dirty="0">
                <a:latin typeface="LM Sans 10"/>
                <a:cs typeface="LM Sans 10"/>
              </a:rPr>
              <a:t>WMS, WMTS, WFS,</a:t>
            </a:r>
            <a:r>
              <a:rPr sz="1000" spc="-175" dirty="0">
                <a:latin typeface="LM Sans 10"/>
                <a:cs typeface="LM Sans 10"/>
              </a:rPr>
              <a:t> </a:t>
            </a:r>
            <a:r>
              <a:rPr sz="1000" spc="-5" dirty="0">
                <a:latin typeface="LM Sans 10"/>
                <a:cs typeface="LM Sans 10"/>
              </a:rPr>
              <a:t>…</a:t>
            </a:r>
            <a:endParaRPr sz="1000" dirty="0">
              <a:latin typeface="LM Sans 10"/>
              <a:cs typeface="LM Sans 10"/>
            </a:endParaRPr>
          </a:p>
          <a:p>
            <a:pPr marL="289560">
              <a:lnSpc>
                <a:spcPts val="1195"/>
              </a:lnSpc>
            </a:pPr>
            <a:r>
              <a:rPr sz="1000" spc="-15" dirty="0">
                <a:latin typeface="LM Sans 10"/>
                <a:cs typeface="LM Sans 10"/>
              </a:rPr>
              <a:t>rastry,</a:t>
            </a:r>
            <a:r>
              <a:rPr sz="1000" spc="-10" dirty="0">
                <a:latin typeface="LM Sans 10"/>
                <a:cs typeface="LM Sans 10"/>
              </a:rPr>
              <a:t> vektory</a:t>
            </a:r>
            <a:endParaRPr sz="1000" dirty="0">
              <a:latin typeface="LM Sans 10"/>
              <a:cs typeface="LM Sans 10"/>
            </a:endParaRPr>
          </a:p>
          <a:p>
            <a:pPr marL="289560">
              <a:lnSpc>
                <a:spcPts val="1200"/>
              </a:lnSpc>
            </a:pPr>
            <a:r>
              <a:rPr sz="1000" spc="-25" dirty="0">
                <a:latin typeface="LM Sans 10"/>
                <a:cs typeface="LM Sans 10"/>
              </a:rPr>
              <a:t>SHP, </a:t>
            </a:r>
            <a:r>
              <a:rPr sz="1000" spc="-10" dirty="0">
                <a:latin typeface="LM Sans 10"/>
                <a:cs typeface="LM Sans 10"/>
              </a:rPr>
              <a:t>PostGIS, </a:t>
            </a:r>
            <a:r>
              <a:rPr sz="1000" spc="-5" dirty="0">
                <a:latin typeface="LM Sans 10"/>
                <a:cs typeface="LM Sans 10"/>
              </a:rPr>
              <a:t>GeoTIFF,</a:t>
            </a:r>
            <a:r>
              <a:rPr sz="1000" spc="-150" dirty="0">
                <a:latin typeface="LM Sans 10"/>
                <a:cs typeface="LM Sans 10"/>
              </a:rPr>
              <a:t> </a:t>
            </a:r>
            <a:r>
              <a:rPr sz="1000" spc="-5" dirty="0">
                <a:latin typeface="LM Sans 10"/>
                <a:cs typeface="LM Sans 10"/>
              </a:rPr>
              <a:t>…</a:t>
            </a:r>
            <a:endParaRPr sz="1000" dirty="0">
              <a:latin typeface="LM Sans 10"/>
              <a:cs typeface="LM Sans 10"/>
            </a:endParaRPr>
          </a:p>
          <a:p>
            <a:pPr marL="12700" marR="1028065">
              <a:lnSpc>
                <a:spcPct val="125299"/>
              </a:lnSpc>
              <a:spcBef>
                <a:spcPts val="20"/>
              </a:spcBef>
            </a:pPr>
            <a:r>
              <a:rPr sz="1100" spc="-5" dirty="0">
                <a:latin typeface="LM Sans 10"/>
                <a:cs typeface="LM Sans 10"/>
              </a:rPr>
              <a:t>Aplikace </a:t>
            </a:r>
            <a:r>
              <a:rPr sz="1100" spc="-10" dirty="0">
                <a:latin typeface="LM Sans 10"/>
                <a:cs typeface="LM Sans 10"/>
              </a:rPr>
              <a:t>provozovaná </a:t>
            </a:r>
            <a:r>
              <a:rPr sz="1100" spc="-5" dirty="0">
                <a:latin typeface="LM Sans 10"/>
                <a:cs typeface="LM Sans 10"/>
              </a:rPr>
              <a:t>na</a:t>
            </a:r>
            <a:r>
              <a:rPr sz="1100" spc="-50" dirty="0">
                <a:latin typeface="LM Sans 10"/>
                <a:cs typeface="LM Sans 10"/>
              </a:rPr>
              <a:t> </a:t>
            </a:r>
            <a:r>
              <a:rPr sz="1100" spc="-5" dirty="0" err="1">
                <a:latin typeface="LM Sans 10"/>
                <a:cs typeface="LM Sans 10"/>
              </a:rPr>
              <a:t>serveru</a:t>
            </a:r>
            <a:r>
              <a:rPr sz="1100" spc="-5" dirty="0">
                <a:latin typeface="LM Sans 10"/>
                <a:cs typeface="LM Sans 10"/>
              </a:rPr>
              <a:t>  </a:t>
            </a:r>
            <a:endParaRPr lang="sk-SK" sz="1100" spc="-5" dirty="0">
              <a:latin typeface="LM Sans 10"/>
              <a:cs typeface="LM Sans 10"/>
            </a:endParaRPr>
          </a:p>
          <a:p>
            <a:pPr marL="12700" marR="1028065">
              <a:lnSpc>
                <a:spcPct val="125299"/>
              </a:lnSpc>
              <a:spcBef>
                <a:spcPts val="20"/>
              </a:spcBef>
            </a:pPr>
            <a:endParaRPr sz="1100" dirty="0">
              <a:latin typeface="LM Sans 10"/>
              <a:cs typeface="LM Sans 1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2919" y="2361032"/>
            <a:ext cx="65201" cy="652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Obrázok 19">
            <a:extLst>
              <a:ext uri="{FF2B5EF4-FFF2-40B4-BE49-F238E27FC236}">
                <a16:creationId xmlns:a16="http://schemas.microsoft.com/office/drawing/2014/main" id="{28428FFD-7E86-8E6F-5473-547B12FC34D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39417" y="1162360"/>
            <a:ext cx="2542156" cy="2055153"/>
          </a:xfrm>
          <a:prstGeom prst="rect">
            <a:avLst/>
          </a:prstGeom>
        </p:spPr>
      </p:pic>
      <p:grpSp>
        <p:nvGrpSpPr>
          <p:cNvPr id="23" name="Skupina 22">
            <a:extLst>
              <a:ext uri="{FF2B5EF4-FFF2-40B4-BE49-F238E27FC236}">
                <a16:creationId xmlns:a16="http://schemas.microsoft.com/office/drawing/2014/main" id="{0DD3D30C-6F01-6D6E-062C-FF92FD42DED2}"/>
              </a:ext>
            </a:extLst>
          </p:cNvPr>
          <p:cNvGrpSpPr/>
          <p:nvPr/>
        </p:nvGrpSpPr>
        <p:grpSpPr>
          <a:xfrm>
            <a:off x="1985006" y="1591857"/>
            <a:ext cx="435600" cy="191160"/>
            <a:chOff x="1985006" y="1591857"/>
            <a:chExt cx="435600" cy="191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21" name="Písanie rukou 20">
                  <a:extLst>
                    <a:ext uri="{FF2B5EF4-FFF2-40B4-BE49-F238E27FC236}">
                      <a16:creationId xmlns:a16="http://schemas.microsoft.com/office/drawing/2014/main" id="{0B1D619E-2136-F85C-4CB0-132EEBEE5952}"/>
                    </a:ext>
                  </a:extLst>
                </p14:cNvPr>
                <p14:cNvContentPartPr/>
                <p14:nvPr/>
              </p14:nvContentPartPr>
              <p14:xfrm>
                <a:off x="2041886" y="1710297"/>
                <a:ext cx="378720" cy="72720"/>
              </p14:xfrm>
            </p:contentPart>
          </mc:Choice>
          <mc:Fallback xmlns="">
            <p:pic>
              <p:nvPicPr>
                <p:cNvPr id="21" name="Písanie rukou 20">
                  <a:extLst>
                    <a:ext uri="{FF2B5EF4-FFF2-40B4-BE49-F238E27FC236}">
                      <a16:creationId xmlns:a16="http://schemas.microsoft.com/office/drawing/2014/main" id="{0B1D619E-2136-F85C-4CB0-132EEBEE5952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032886" y="1701297"/>
                  <a:ext cx="396360" cy="9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22" name="Písanie rukou 21">
                  <a:extLst>
                    <a:ext uri="{FF2B5EF4-FFF2-40B4-BE49-F238E27FC236}">
                      <a16:creationId xmlns:a16="http://schemas.microsoft.com/office/drawing/2014/main" id="{CECA69B8-BCD6-3BC6-1A2C-2F0F60ED6575}"/>
                    </a:ext>
                  </a:extLst>
                </p14:cNvPr>
                <p14:cNvContentPartPr/>
                <p14:nvPr/>
              </p14:nvContentPartPr>
              <p14:xfrm>
                <a:off x="1985006" y="1591857"/>
                <a:ext cx="329400" cy="96840"/>
              </p14:xfrm>
            </p:contentPart>
          </mc:Choice>
          <mc:Fallback xmlns="">
            <p:pic>
              <p:nvPicPr>
                <p:cNvPr id="22" name="Písanie rukou 21">
                  <a:extLst>
                    <a:ext uri="{FF2B5EF4-FFF2-40B4-BE49-F238E27FC236}">
                      <a16:creationId xmlns:a16="http://schemas.microsoft.com/office/drawing/2014/main" id="{CECA69B8-BCD6-3BC6-1A2C-2F0F60ED6575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976366" y="1582857"/>
                  <a:ext cx="347040" cy="114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4" name="Písanie rukou 23">
                <a:extLst>
                  <a:ext uri="{FF2B5EF4-FFF2-40B4-BE49-F238E27FC236}">
                    <a16:creationId xmlns:a16="http://schemas.microsoft.com/office/drawing/2014/main" id="{5C7EF67F-7842-0B84-3333-90C81720E40C}"/>
                  </a:ext>
                </a:extLst>
              </p14:cNvPr>
              <p14:cNvContentPartPr/>
              <p14:nvPr/>
            </p14:nvContentPartPr>
            <p14:xfrm>
              <a:off x="2036846" y="1890297"/>
              <a:ext cx="1224000" cy="86040"/>
            </p14:xfrm>
          </p:contentPart>
        </mc:Choice>
        <mc:Fallback xmlns="">
          <p:pic>
            <p:nvPicPr>
              <p:cNvPr id="24" name="Písanie rukou 23">
                <a:extLst>
                  <a:ext uri="{FF2B5EF4-FFF2-40B4-BE49-F238E27FC236}">
                    <a16:creationId xmlns:a16="http://schemas.microsoft.com/office/drawing/2014/main" id="{5C7EF67F-7842-0B84-3333-90C81720E40C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027846" y="1881297"/>
                <a:ext cx="1241640" cy="10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5" name="Písanie rukou 24">
                <a:extLst>
                  <a:ext uri="{FF2B5EF4-FFF2-40B4-BE49-F238E27FC236}">
                    <a16:creationId xmlns:a16="http://schemas.microsoft.com/office/drawing/2014/main" id="{19F518F6-7FF1-CBFC-4EE7-11C228BB1F5B}"/>
                  </a:ext>
                </a:extLst>
              </p14:cNvPr>
              <p14:cNvContentPartPr/>
              <p14:nvPr/>
            </p14:nvContentPartPr>
            <p14:xfrm>
              <a:off x="1970246" y="2937177"/>
              <a:ext cx="1598760" cy="298800"/>
            </p14:xfrm>
          </p:contentPart>
        </mc:Choice>
        <mc:Fallback xmlns="">
          <p:pic>
            <p:nvPicPr>
              <p:cNvPr id="25" name="Písanie rukou 24">
                <a:extLst>
                  <a:ext uri="{FF2B5EF4-FFF2-40B4-BE49-F238E27FC236}">
                    <a16:creationId xmlns:a16="http://schemas.microsoft.com/office/drawing/2014/main" id="{19F518F6-7FF1-CBFC-4EE7-11C228BB1F5B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961246" y="2928537"/>
                <a:ext cx="1616400" cy="316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7B2B41-AB1D-3B5C-C849-547EDC2490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FF2B5EF4-FFF2-40B4-BE49-F238E27FC236}">
                <a16:creationId xmlns:a16="http://schemas.microsoft.com/office/drawing/2014/main" id="{76290729-F598-3D25-B455-C94C3F002CE6}"/>
              </a:ext>
            </a:extLst>
          </p:cNvPr>
          <p:cNvGrpSpPr/>
          <p:nvPr/>
        </p:nvGrpSpPr>
        <p:grpSpPr>
          <a:xfrm>
            <a:off x="0" y="3234982"/>
            <a:ext cx="4608195" cy="221615"/>
            <a:chOff x="0" y="3234982"/>
            <a:chExt cx="4608195" cy="221615"/>
          </a:xfrm>
        </p:grpSpPr>
        <p:sp>
          <p:nvSpPr>
            <p:cNvPr id="3" name="object 3">
              <a:extLst>
                <a:ext uri="{FF2B5EF4-FFF2-40B4-BE49-F238E27FC236}">
                  <a16:creationId xmlns:a16="http://schemas.microsoft.com/office/drawing/2014/main" id="{30D9F873-C648-D533-890C-1A766EA1A7D6}"/>
                </a:ext>
              </a:extLst>
            </p:cNvPr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C773FAF1-4258-B44A-743F-7804BE8CEE87}"/>
                </a:ext>
              </a:extLst>
            </p:cNvPr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>
            <a:extLst>
              <a:ext uri="{FF2B5EF4-FFF2-40B4-BE49-F238E27FC236}">
                <a16:creationId xmlns:a16="http://schemas.microsoft.com/office/drawing/2014/main" id="{5935D1F5-E97E-1637-CFE3-3BC6F7E57CDE}"/>
              </a:ext>
            </a:extLst>
          </p:cNvPr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1F79DF6A-D74A-9A2F-66B4-E1F5472BAA0E}"/>
              </a:ext>
            </a:extLst>
          </p:cNvPr>
          <p:cNvSpPr txBox="1"/>
          <p:nvPr/>
        </p:nvSpPr>
        <p:spPr>
          <a:xfrm>
            <a:off x="2303995" y="50"/>
            <a:ext cx="2304415" cy="846386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lang="sk-SK" sz="9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sk-SK" sz="11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sk-SK" sz="11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sk-SK" sz="11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sk-SK" sz="1150" dirty="0">
              <a:latin typeface="Times New Roman"/>
              <a:cs typeface="Times New Roman"/>
            </a:endParaRPr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FE995EA8-DE24-B28F-DED6-CB7580B2E679}"/>
              </a:ext>
            </a:extLst>
          </p:cNvPr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>
            <a:extLst>
              <a:ext uri="{FF2B5EF4-FFF2-40B4-BE49-F238E27FC236}">
                <a16:creationId xmlns:a16="http://schemas.microsoft.com/office/drawing/2014/main" id="{78AAD678-171F-179D-F95B-909338990AC2}"/>
              </a:ext>
            </a:extLst>
          </p:cNvPr>
          <p:cNvSpPr txBox="1"/>
          <p:nvPr/>
        </p:nvSpPr>
        <p:spPr>
          <a:xfrm>
            <a:off x="154698" y="795957"/>
            <a:ext cx="10001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Geose</a:t>
            </a:r>
            <a:r>
              <a:rPr sz="1400" spc="-110" dirty="0">
                <a:solidFill>
                  <a:srgbClr val="FFFFFF"/>
                </a:solidFill>
                <a:latin typeface="LM Roman Caps 10"/>
                <a:cs typeface="LM Roman Caps 10"/>
              </a:rPr>
              <a:t>r</a:t>
            </a: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ver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14" name="object 14">
            <a:extLst>
              <a:ext uri="{FF2B5EF4-FFF2-40B4-BE49-F238E27FC236}">
                <a16:creationId xmlns:a16="http://schemas.microsoft.com/office/drawing/2014/main" id="{CE12432C-EA75-60EA-9D15-21B1AF650AF5}"/>
              </a:ext>
            </a:extLst>
          </p:cNvPr>
          <p:cNvSpPr txBox="1"/>
          <p:nvPr/>
        </p:nvSpPr>
        <p:spPr>
          <a:xfrm>
            <a:off x="628650" y="1642343"/>
            <a:ext cx="2934970" cy="790601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1100" spc="-5" dirty="0" err="1">
                <a:latin typeface="LM Sans 10"/>
                <a:cs typeface="LM Sans 10"/>
              </a:rPr>
              <a:t>Pracovat</a:t>
            </a:r>
            <a:r>
              <a:rPr sz="1100" spc="-5" dirty="0">
                <a:latin typeface="LM Sans 10"/>
                <a:cs typeface="LM Sans 10"/>
              </a:rPr>
              <a:t> budeme</a:t>
            </a:r>
            <a:r>
              <a:rPr sz="1100" spc="-2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na:</a:t>
            </a:r>
            <a:endParaRPr sz="1100" dirty="0">
              <a:latin typeface="LM Sans 10"/>
              <a:cs typeface="LM Sans 10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</a:rPr>
              <a:t>http://zelda.sci.muni.cz:8080/geoserver/</a:t>
            </a:r>
            <a:endParaRPr sz="1100" dirty="0">
              <a:latin typeface="LM Mono 10"/>
              <a:cs typeface="LM Mono 10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5" dirty="0">
                <a:latin typeface="LM Sans 10"/>
                <a:cs typeface="LM Sans 10"/>
              </a:rPr>
              <a:t>login: student, heslo:</a:t>
            </a:r>
            <a:r>
              <a:rPr sz="1100" spc="22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student</a:t>
            </a:r>
            <a:endParaRPr lang="sk-SK" sz="1100" spc="-5" dirty="0">
              <a:latin typeface="LM Sans 10"/>
              <a:cs typeface="LM Sans 10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lang="sk-SK" sz="1100" spc="-5" dirty="0">
                <a:latin typeface="LM Sans 10"/>
                <a:cs typeface="LM Sans 10"/>
              </a:rPr>
              <a:t>Anonymný režim</a:t>
            </a:r>
            <a:endParaRPr sz="1100" dirty="0">
              <a:latin typeface="LM Sans 10"/>
              <a:cs typeface="LM Sans 10"/>
            </a:endParaRPr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3B94A0F0-09F7-8AC7-8F3F-570292EBF1BA}"/>
              </a:ext>
            </a:extLst>
          </p:cNvPr>
          <p:cNvSpPr/>
          <p:nvPr/>
        </p:nvSpPr>
        <p:spPr>
          <a:xfrm>
            <a:off x="480505" y="1734377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5F226318-135B-615D-B09E-8501A79A6484}"/>
              </a:ext>
            </a:extLst>
          </p:cNvPr>
          <p:cNvSpPr/>
          <p:nvPr/>
        </p:nvSpPr>
        <p:spPr>
          <a:xfrm>
            <a:off x="480505" y="2116482"/>
            <a:ext cx="65201" cy="652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18">
            <a:extLst>
              <a:ext uri="{FF2B5EF4-FFF2-40B4-BE49-F238E27FC236}">
                <a16:creationId xmlns:a16="http://schemas.microsoft.com/office/drawing/2014/main" id="{603E9F34-A8C2-2CA9-5E59-5EFE0DE2623B}"/>
              </a:ext>
            </a:extLst>
          </p:cNvPr>
          <p:cNvSpPr/>
          <p:nvPr/>
        </p:nvSpPr>
        <p:spPr>
          <a:xfrm>
            <a:off x="479983" y="2320901"/>
            <a:ext cx="65201" cy="652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23247434"/>
      </p:ext>
    </p:extLst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234982"/>
            <a:ext cx="4608195" cy="221615"/>
            <a:chOff x="0" y="3234982"/>
            <a:chExt cx="4608195" cy="221615"/>
          </a:xfrm>
        </p:grpSpPr>
        <p:sp>
          <p:nvSpPr>
            <p:cNvPr id="3" name="object 3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303995" y="50"/>
            <a:ext cx="2304415" cy="846386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lang="sk-SK" sz="9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sk-SK" sz="11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sk-SK" sz="11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sk-SK" sz="11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sk-SK" sz="115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54698" y="795957"/>
            <a:ext cx="10001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Geose</a:t>
            </a:r>
            <a:r>
              <a:rPr sz="1400" spc="-110" dirty="0">
                <a:solidFill>
                  <a:srgbClr val="FFFFFF"/>
                </a:solidFill>
                <a:latin typeface="LM Roman Caps 10"/>
                <a:cs typeface="LM Roman Caps 10"/>
              </a:rPr>
              <a:t>r</a:t>
            </a: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ver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02615" y="1405597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92378" y="1595399"/>
            <a:ext cx="52527" cy="525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2378" y="1747240"/>
            <a:ext cx="52527" cy="525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92378" y="1899069"/>
            <a:ext cx="52527" cy="525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24395" y="1296999"/>
            <a:ext cx="2934970" cy="693138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lang="sk-SK" sz="1100" spc="-5" dirty="0">
                <a:latin typeface="LM Sans 10"/>
                <a:cs typeface="LM Sans 10"/>
              </a:rPr>
              <a:t>“Štruktúra“</a:t>
            </a:r>
            <a:endParaRPr lang="sk-SK" sz="1100" dirty="0">
              <a:latin typeface="LM Sans 10"/>
              <a:cs typeface="LM Sans 10"/>
            </a:endParaRPr>
          </a:p>
          <a:p>
            <a:pPr marL="289560">
              <a:lnSpc>
                <a:spcPts val="1200"/>
              </a:lnSpc>
              <a:spcBef>
                <a:spcPts val="175"/>
              </a:spcBef>
            </a:pPr>
            <a:r>
              <a:rPr lang="sk-SK" sz="1000" spc="-5" dirty="0" err="1">
                <a:latin typeface="LM Sans 10"/>
                <a:cs typeface="LM Sans 10"/>
              </a:rPr>
              <a:t>Workspace</a:t>
            </a:r>
            <a:endParaRPr lang="sk-SK" sz="1000" dirty="0">
              <a:latin typeface="LM Sans 10"/>
              <a:cs typeface="LM Sans 10"/>
            </a:endParaRPr>
          </a:p>
          <a:p>
            <a:pPr marL="289560">
              <a:lnSpc>
                <a:spcPts val="1195"/>
              </a:lnSpc>
            </a:pPr>
            <a:r>
              <a:rPr lang="sk-SK" sz="1000" spc="-15" dirty="0" err="1">
                <a:latin typeface="LM Sans 10"/>
                <a:cs typeface="LM Sans 10"/>
              </a:rPr>
              <a:t>Store</a:t>
            </a:r>
            <a:endParaRPr lang="sk-SK" sz="1000" dirty="0">
              <a:latin typeface="LM Sans 10"/>
              <a:cs typeface="LM Sans 10"/>
            </a:endParaRPr>
          </a:p>
          <a:p>
            <a:pPr marL="289560">
              <a:lnSpc>
                <a:spcPts val="1200"/>
              </a:lnSpc>
            </a:pPr>
            <a:r>
              <a:rPr lang="sk-SK" sz="1000" spc="-25" dirty="0" err="1">
                <a:latin typeface="LM Sans 10"/>
                <a:cs typeface="LM Sans 10"/>
              </a:rPr>
              <a:t>Layer</a:t>
            </a:r>
            <a:endParaRPr lang="sk-SK" sz="1000" dirty="0">
              <a:latin typeface="LM Sans 10"/>
              <a:cs typeface="LM Sans 10"/>
            </a:endParaRPr>
          </a:p>
        </p:txBody>
      </p:sp>
      <p:pic>
        <p:nvPicPr>
          <p:cNvPr id="19" name="Obrázok 18">
            <a:extLst>
              <a:ext uri="{FF2B5EF4-FFF2-40B4-BE49-F238E27FC236}">
                <a16:creationId xmlns:a16="http://schemas.microsoft.com/office/drawing/2014/main" id="{60C5045A-CE8A-4640-99C7-7BCBB4B9DC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07716" y="1213886"/>
            <a:ext cx="2277989" cy="1773940"/>
          </a:xfrm>
          <a:prstGeom prst="rect">
            <a:avLst/>
          </a:prstGeom>
        </p:spPr>
      </p:pic>
      <p:sp>
        <p:nvSpPr>
          <p:cNvPr id="20" name="BlokTextu 19">
            <a:extLst>
              <a:ext uri="{FF2B5EF4-FFF2-40B4-BE49-F238E27FC236}">
                <a16:creationId xmlns:a16="http://schemas.microsoft.com/office/drawing/2014/main" id="{E588DA31-C1FC-48DE-AC25-20501EDFF81A}"/>
              </a:ext>
            </a:extLst>
          </p:cNvPr>
          <p:cNvSpPr txBox="1"/>
          <p:nvPr/>
        </p:nvSpPr>
        <p:spPr>
          <a:xfrm>
            <a:off x="1741700" y="3006957"/>
            <a:ext cx="245612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00" b="0" i="1" u="none" strike="noStrike" dirty="0">
                <a:solidFill>
                  <a:srgbClr val="1D1D1D"/>
                </a:solidFill>
                <a:effectLst/>
                <a:latin typeface="inherit"/>
                <a:hlinkClick r:id="rId6"/>
              </a:rPr>
              <a:t>http://kkb-classes.s3.amazonaws.com/2013/GEOGx85/web/2013-Spring-InternetMapping-011_slides.html#17</a:t>
            </a:r>
            <a:endParaRPr lang="sk-SK" sz="400" dirty="0"/>
          </a:p>
        </p:txBody>
      </p:sp>
    </p:spTree>
    <p:extLst>
      <p:ext uri="{BB962C8B-B14F-4D97-AF65-F5344CB8AC3E}">
        <p14:creationId xmlns:p14="http://schemas.microsoft.com/office/powerpoint/2010/main" val="858085306"/>
      </p:ext>
    </p:extLst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234982"/>
            <a:ext cx="4608195" cy="221615"/>
            <a:chOff x="0" y="3234982"/>
            <a:chExt cx="4608195" cy="221615"/>
          </a:xfrm>
        </p:grpSpPr>
        <p:sp>
          <p:nvSpPr>
            <p:cNvPr id="3" name="object 3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303995" y="50"/>
            <a:ext cx="2304415" cy="846386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9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sk-SK" sz="11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sk-SK" sz="11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sk-SK" sz="11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54698" y="795957"/>
            <a:ext cx="14008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" dirty="0">
                <a:solidFill>
                  <a:srgbClr val="FFFFFF"/>
                </a:solidFill>
                <a:latin typeface="LM Roman Caps 10"/>
                <a:cs typeface="LM Roman Caps 10"/>
              </a:rPr>
              <a:t>Další</a:t>
            </a:r>
            <a:r>
              <a:rPr sz="1400" spc="-25" dirty="0">
                <a:solidFill>
                  <a:srgbClr val="FFFFFF"/>
                </a:solidFill>
                <a:latin typeface="LM Roman Caps 10"/>
                <a:cs typeface="LM Roman Caps 10"/>
              </a:rPr>
              <a:t> </a:t>
            </a:r>
            <a:r>
              <a:rPr sz="1400" spc="15" dirty="0">
                <a:solidFill>
                  <a:srgbClr val="FFFFFF"/>
                </a:solidFill>
                <a:latin typeface="LM Roman Caps 10"/>
                <a:cs typeface="LM Roman Caps 10"/>
              </a:rPr>
              <a:t>možnosti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02615" y="1847583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24395" y="1720288"/>
            <a:ext cx="2065655" cy="655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17575">
              <a:lnSpc>
                <a:spcPct val="125299"/>
              </a:lnSpc>
              <a:spcBef>
                <a:spcPts val="100"/>
              </a:spcBef>
            </a:pPr>
            <a:r>
              <a:rPr sz="1100" spc="-5" dirty="0">
                <a:latin typeface="LM Sans 10"/>
                <a:cs typeface="LM Sans 10"/>
              </a:rPr>
              <a:t>MapServer  Mapnik,</a:t>
            </a:r>
            <a:r>
              <a:rPr sz="1100" spc="-9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TileStache</a:t>
            </a:r>
            <a:endParaRPr sz="1100" dirty="0">
              <a:latin typeface="LM Sans 10"/>
              <a:cs typeface="LM Sans 10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5" dirty="0">
                <a:solidFill>
                  <a:srgbClr val="00008A"/>
                </a:solidFill>
                <a:latin typeface="LM Sans 10"/>
                <a:cs typeface="LM Sans 10"/>
                <a:hlinkClick r:id="rId4"/>
              </a:rPr>
              <a:t>OpenMapTiles </a:t>
            </a:r>
            <a:r>
              <a:rPr sz="1100" spc="-5" dirty="0">
                <a:latin typeface="LM Sans 10"/>
                <a:cs typeface="LM Sans 10"/>
              </a:rPr>
              <a:t>– </a:t>
            </a:r>
            <a:r>
              <a:rPr sz="1100" spc="-10" dirty="0" err="1">
                <a:latin typeface="LM Sans 10"/>
                <a:cs typeface="LM Sans 10"/>
              </a:rPr>
              <a:t>vektorové</a:t>
            </a:r>
            <a:r>
              <a:rPr lang="sk-SK" sz="1100" spc="-10" dirty="0">
                <a:latin typeface="LM Sans 10"/>
                <a:cs typeface="LM Sans 10"/>
              </a:rPr>
              <a:t> </a:t>
            </a:r>
            <a:r>
              <a:rPr sz="1100" spc="-22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dlaždice</a:t>
            </a:r>
            <a:endParaRPr sz="1100" dirty="0">
              <a:latin typeface="LM Sans 10"/>
              <a:cs typeface="LM Sans 1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02615" y="2057615"/>
            <a:ext cx="65201" cy="652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2615" y="2267648"/>
            <a:ext cx="65201" cy="652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234982"/>
            <a:ext cx="4608195" cy="221615"/>
            <a:chOff x="0" y="3234982"/>
            <a:chExt cx="4608195" cy="221615"/>
          </a:xfrm>
        </p:grpSpPr>
        <p:sp>
          <p:nvSpPr>
            <p:cNvPr id="3" name="object 3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303995" y="50"/>
            <a:ext cx="2304415" cy="812402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4445" rIns="0" bIns="0" rtlCol="0">
            <a:spAutoFit/>
          </a:bodyPr>
          <a:lstStyle/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sz="600" dirty="0">
              <a:latin typeface="LM Sans 8"/>
              <a:cs typeface="LM Sans 8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54698" y="795957"/>
            <a:ext cx="4127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SLD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02615" y="1620253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24395" y="1492958"/>
            <a:ext cx="3080385" cy="1247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786889">
              <a:lnSpc>
                <a:spcPct val="125299"/>
              </a:lnSpc>
              <a:spcBef>
                <a:spcPts val="100"/>
              </a:spcBef>
            </a:pPr>
            <a:r>
              <a:rPr sz="1100" spc="-10" dirty="0">
                <a:latin typeface="LM Sans 10"/>
                <a:cs typeface="LM Sans 10"/>
              </a:rPr>
              <a:t>Styled </a:t>
            </a:r>
            <a:r>
              <a:rPr sz="1100" spc="-20" dirty="0">
                <a:latin typeface="LM Sans 10"/>
                <a:cs typeface="LM Sans 10"/>
              </a:rPr>
              <a:t>layer</a:t>
            </a:r>
            <a:r>
              <a:rPr sz="1100" spc="-50" dirty="0">
                <a:latin typeface="LM Sans 10"/>
                <a:cs typeface="LM Sans 10"/>
              </a:rPr>
              <a:t> </a:t>
            </a:r>
            <a:r>
              <a:rPr sz="1100" spc="-10" dirty="0">
                <a:latin typeface="LM Sans 10"/>
                <a:cs typeface="LM Sans 10"/>
              </a:rPr>
              <a:t>descriptor  </a:t>
            </a:r>
            <a:r>
              <a:rPr sz="1100" spc="-5" dirty="0">
                <a:latin typeface="LM Sans 10"/>
                <a:cs typeface="LM Sans 10"/>
              </a:rPr>
              <a:t>Založeno na </a:t>
            </a:r>
            <a:r>
              <a:rPr sz="1100" spc="-10" dirty="0">
                <a:latin typeface="LM Sans 10"/>
                <a:cs typeface="LM Sans 10"/>
              </a:rPr>
              <a:t>XML  </a:t>
            </a:r>
            <a:r>
              <a:rPr sz="1100" spc="-10" dirty="0">
                <a:solidFill>
                  <a:srgbClr val="00008A"/>
                </a:solidFill>
                <a:latin typeface="LM Sans 10"/>
                <a:cs typeface="LM Sans 10"/>
                <a:hlinkClick r:id="rId4"/>
              </a:rPr>
              <a:t>Standard</a:t>
            </a:r>
            <a:r>
              <a:rPr sz="1100" spc="-15" dirty="0">
                <a:solidFill>
                  <a:srgbClr val="00008A"/>
                </a:solidFill>
                <a:latin typeface="LM Sans 10"/>
                <a:cs typeface="LM Sans 10"/>
                <a:hlinkClick r:id="rId4"/>
              </a:rPr>
              <a:t> </a:t>
            </a:r>
            <a:r>
              <a:rPr sz="1100" spc="-10" dirty="0">
                <a:solidFill>
                  <a:srgbClr val="00008A"/>
                </a:solidFill>
                <a:latin typeface="LM Sans 10"/>
                <a:cs typeface="LM Sans 10"/>
                <a:hlinkClick r:id="rId4"/>
              </a:rPr>
              <a:t>OGC</a:t>
            </a:r>
            <a:endParaRPr sz="1100" dirty="0">
              <a:latin typeface="LM Sans 10"/>
              <a:cs typeface="LM Sans 10"/>
            </a:endParaRPr>
          </a:p>
          <a:p>
            <a:pPr marL="12700" marR="5080">
              <a:lnSpc>
                <a:spcPct val="102699"/>
              </a:lnSpc>
              <a:spcBef>
                <a:spcPts val="300"/>
              </a:spcBef>
            </a:pP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5"/>
              </a:rPr>
              <a:t>https://docs.geoserver.org/latest/en/user/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</a:rPr>
              <a:t>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5"/>
              </a:rPr>
              <a:t>styling/index.html#styling</a:t>
            </a:r>
            <a:endParaRPr sz="1100" dirty="0">
              <a:latin typeface="LM Mono 10"/>
              <a:cs typeface="LM Mono 10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100" spc="-10" dirty="0">
                <a:solidFill>
                  <a:srgbClr val="00008A"/>
                </a:solidFill>
                <a:latin typeface="LM Sans 10"/>
                <a:cs typeface="LM Sans 10"/>
                <a:hlinkClick r:id="rId6"/>
              </a:rPr>
              <a:t>SLD </a:t>
            </a:r>
            <a:r>
              <a:rPr sz="1100" spc="5" dirty="0">
                <a:solidFill>
                  <a:srgbClr val="00008A"/>
                </a:solidFill>
                <a:latin typeface="LM Sans 10"/>
                <a:cs typeface="LM Sans 10"/>
                <a:hlinkClick r:id="rId6"/>
              </a:rPr>
              <a:t>Cookbook</a:t>
            </a:r>
            <a:endParaRPr sz="1100" dirty="0">
              <a:latin typeface="LM Sans 10"/>
              <a:cs typeface="LM Sans 1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02615" y="1830285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2615" y="2040318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02615" y="2250351"/>
            <a:ext cx="65201" cy="6520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02615" y="2632455"/>
            <a:ext cx="65201" cy="6520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303995" y="50"/>
            <a:ext cx="2304415" cy="812402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4445" rIns="0" bIns="0" rtlCol="0">
            <a:spAutoFit/>
          </a:bodyPr>
          <a:lstStyle/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sz="600" dirty="0">
              <a:latin typeface="LM Sans 8"/>
              <a:cs typeface="LM Sans 8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-15875" y="364157"/>
            <a:ext cx="4127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SLD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C7192C39-82D9-4960-88BA-30458BCCB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78874"/>
            <a:ext cx="65" cy="75774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238050" rIns="0" bIns="23805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altLang="sk-S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Obrázok 9">
            <a:extLst>
              <a:ext uri="{FF2B5EF4-FFF2-40B4-BE49-F238E27FC236}">
                <a16:creationId xmlns:a16="http://schemas.microsoft.com/office/drawing/2014/main" id="{63E6F4AC-91D2-4574-0CB9-B4DA46BFC6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75"/>
            <a:ext cx="4610100" cy="3457575"/>
          </a:xfrm>
          <a:prstGeom prst="rect">
            <a:avLst/>
          </a:prstGeom>
        </p:spPr>
      </p:pic>
      <p:sp>
        <p:nvSpPr>
          <p:cNvPr id="19" name="BlokTextu 18">
            <a:extLst>
              <a:ext uri="{FF2B5EF4-FFF2-40B4-BE49-F238E27FC236}">
                <a16:creationId xmlns:a16="http://schemas.microsoft.com/office/drawing/2014/main" id="{5BCE1921-0485-479E-BA1A-18CA522F8725}"/>
              </a:ext>
            </a:extLst>
          </p:cNvPr>
          <p:cNvSpPr txBox="1"/>
          <p:nvPr/>
        </p:nvSpPr>
        <p:spPr>
          <a:xfrm>
            <a:off x="117123" y="2873375"/>
            <a:ext cx="4167706" cy="5078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0" lang="sk-SK" altLang="sk-SK" sz="900" b="0" i="0" u="none" strike="noStrike" cap="none" normalizeH="0" baseline="0" dirty="0" err="1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GeoServer</a:t>
            </a:r>
            <a:r>
              <a:rPr kumimoji="0" lang="sk-SK" altLang="sk-SK" sz="900" b="0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kumimoji="0" lang="sk-SK" altLang="sk-SK" sz="900" b="0" i="0" u="none" strike="noStrike" cap="none" normalizeH="0" baseline="0" dirty="0" err="1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supports</a:t>
            </a:r>
            <a:r>
              <a:rPr kumimoji="0" lang="sk-SK" altLang="sk-SK" sz="900" b="0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kumimoji="0" lang="sk-SK" altLang="sk-SK" sz="900" b="0" i="0" u="none" strike="noStrike" cap="none" normalizeH="0" baseline="0" dirty="0" err="1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the</a:t>
            </a:r>
            <a:r>
              <a:rPr kumimoji="0" lang="sk-SK" altLang="sk-SK" sz="900" b="0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kumimoji="0" lang="sk-SK" altLang="sk-SK" sz="900" b="0" i="0" u="none" strike="noStrike" cap="none" normalizeH="0" baseline="0" dirty="0" err="1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use</a:t>
            </a:r>
            <a:r>
              <a:rPr kumimoji="0" lang="sk-SK" altLang="sk-SK" sz="900" b="0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 of a </a:t>
            </a:r>
            <a:r>
              <a:rPr kumimoji="0" lang="sk-SK" altLang="sk-SK" sz="900" b="0" i="0" u="sng" strike="noStrike" cap="none" normalizeH="0" baseline="0" dirty="0" err="1">
                <a:ln>
                  <a:noFill/>
                </a:ln>
                <a:solidFill>
                  <a:srgbClr val="0076A1"/>
                </a:solidFill>
                <a:effectLst/>
                <a:latin typeface="inherit"/>
                <a:cs typeface="Lucida Sans Unicode" panose="020B0602030504020204" pitchFamily="34" charset="0"/>
                <a:hlinkClick r:id="rId3"/>
              </a:rPr>
              <a:t>StyledLayerDescriptor</a:t>
            </a:r>
            <a:r>
              <a:rPr kumimoji="0" lang="sk-SK" altLang="sk-SK" sz="900" b="0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 </a:t>
            </a:r>
            <a:r>
              <a:rPr kumimoji="0" lang="sk-SK" altLang="sk-SK" sz="900" b="0" i="0" u="none" strike="noStrike" cap="none" normalizeH="0" baseline="0" dirty="0" err="1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document</a:t>
            </a:r>
            <a:r>
              <a:rPr kumimoji="0" lang="sk-SK" altLang="sk-SK" sz="900" b="0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kumimoji="0" lang="sk-SK" altLang="sk-SK" sz="900" b="0" i="0" u="none" strike="noStrike" cap="none" normalizeH="0" baseline="0" dirty="0" err="1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containing</a:t>
            </a:r>
            <a:r>
              <a:rPr kumimoji="0" lang="sk-SK" altLang="sk-SK" sz="900" b="0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 a </a:t>
            </a:r>
            <a:r>
              <a:rPr kumimoji="0" lang="sk-SK" altLang="sk-SK" sz="900" b="1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single </a:t>
            </a:r>
            <a:r>
              <a:rPr kumimoji="0" lang="sk-SK" altLang="sk-SK" sz="900" b="1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inherit"/>
              </a:rPr>
              <a:t>&lt;</a:t>
            </a:r>
            <a:r>
              <a:rPr kumimoji="0" lang="sk-SK" altLang="sk-SK" sz="900" b="1" i="0" u="none" strike="noStrike" cap="none" normalizeH="0" baseline="0" dirty="0" err="1">
                <a:ln>
                  <a:noFill/>
                </a:ln>
                <a:solidFill>
                  <a:srgbClr val="262523"/>
                </a:solidFill>
                <a:effectLst/>
                <a:latin typeface="inherit"/>
              </a:rPr>
              <a:t>NamedLayer</a:t>
            </a:r>
            <a:r>
              <a:rPr kumimoji="0" lang="sk-SK" altLang="sk-SK" sz="900" b="1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inherit"/>
              </a:rPr>
              <a:t>&gt;</a:t>
            </a:r>
            <a:r>
              <a:rPr kumimoji="0" lang="sk-SK" altLang="sk-SK" sz="900" b="1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 element, </a:t>
            </a:r>
            <a:r>
              <a:rPr kumimoji="0" lang="sk-SK" altLang="sk-SK" sz="900" b="1" i="0" u="none" strike="noStrike" cap="none" normalizeH="0" baseline="0" dirty="0" err="1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which</a:t>
            </a:r>
            <a:r>
              <a:rPr kumimoji="0" lang="sk-SK" altLang="sk-SK" sz="900" b="1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kumimoji="0" lang="sk-SK" altLang="sk-SK" sz="900" b="1" i="0" u="none" strike="noStrike" cap="none" normalizeH="0" baseline="0" dirty="0" err="1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contains</a:t>
            </a:r>
            <a:r>
              <a:rPr kumimoji="0" lang="sk-SK" altLang="sk-SK" sz="900" b="1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 a single </a:t>
            </a:r>
            <a:r>
              <a:rPr kumimoji="0" lang="sk-SK" altLang="sk-SK" sz="900" b="1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inherit"/>
              </a:rPr>
              <a:t>&lt;</a:t>
            </a:r>
            <a:r>
              <a:rPr kumimoji="0" lang="sk-SK" altLang="sk-SK" sz="900" b="1" i="0" u="none" strike="noStrike" cap="none" normalizeH="0" baseline="0" dirty="0" err="1">
                <a:ln>
                  <a:noFill/>
                </a:ln>
                <a:solidFill>
                  <a:srgbClr val="262523"/>
                </a:solidFill>
                <a:effectLst/>
                <a:latin typeface="inherit"/>
              </a:rPr>
              <a:t>UserStyle</a:t>
            </a:r>
            <a:r>
              <a:rPr kumimoji="0" lang="sk-SK" altLang="sk-SK" sz="900" b="1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inherit"/>
              </a:rPr>
              <a:t>&gt;</a:t>
            </a:r>
            <a:r>
              <a:rPr kumimoji="0" lang="sk-SK" altLang="sk-SK" sz="900" b="1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 e</a:t>
            </a:r>
            <a:r>
              <a:rPr kumimoji="0" lang="sk-SK" altLang="sk-SK" sz="900" b="0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lement to </a:t>
            </a:r>
            <a:r>
              <a:rPr kumimoji="0" lang="sk-SK" altLang="sk-SK" sz="900" b="0" i="0" u="none" strike="noStrike" cap="none" normalizeH="0" baseline="0" dirty="0" err="1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specify</a:t>
            </a:r>
            <a:r>
              <a:rPr kumimoji="0" lang="sk-SK" altLang="sk-SK" sz="900" b="0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kumimoji="0" lang="sk-SK" altLang="sk-SK" sz="900" b="0" i="0" u="none" strike="noStrike" cap="none" normalizeH="0" baseline="0" dirty="0" err="1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the</a:t>
            </a:r>
            <a:r>
              <a:rPr kumimoji="0" lang="sk-SK" altLang="sk-SK" sz="900" b="0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kumimoji="0" lang="sk-SK" altLang="sk-SK" sz="900" b="0" i="0" u="none" strike="noStrike" cap="none" normalizeH="0" baseline="0" dirty="0" err="1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styling</a:t>
            </a:r>
            <a:r>
              <a:rPr kumimoji="0" lang="sk-SK" altLang="sk-SK" sz="900" b="0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.</a:t>
            </a:r>
            <a:r>
              <a:rPr kumimoji="0" lang="sk-SK" altLang="sk-SK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sk-SK" altLang="sk-SK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Písanie rukou 5">
                <a:extLst>
                  <a:ext uri="{FF2B5EF4-FFF2-40B4-BE49-F238E27FC236}">
                    <a16:creationId xmlns:a16="http://schemas.microsoft.com/office/drawing/2014/main" id="{1F713C29-4BA8-B748-3056-9ED7B6466872}"/>
                  </a:ext>
                </a:extLst>
              </p14:cNvPr>
              <p14:cNvContentPartPr/>
              <p14:nvPr/>
            </p14:nvContentPartPr>
            <p14:xfrm>
              <a:off x="1694193" y="433164"/>
              <a:ext cx="798480" cy="425880"/>
            </p14:xfrm>
          </p:contentPart>
        </mc:Choice>
        <mc:Fallback xmlns="">
          <p:pic>
            <p:nvPicPr>
              <p:cNvPr id="6" name="Písanie rukou 5">
                <a:extLst>
                  <a:ext uri="{FF2B5EF4-FFF2-40B4-BE49-F238E27FC236}">
                    <a16:creationId xmlns:a16="http://schemas.microsoft.com/office/drawing/2014/main" id="{1F713C29-4BA8-B748-3056-9ED7B646687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85193" y="424156"/>
                <a:ext cx="816120" cy="443535"/>
              </a:xfrm>
              <a:prstGeom prst="rect">
                <a:avLst/>
              </a:prstGeom>
            </p:spPr>
          </p:pic>
        </mc:Fallback>
      </mc:AlternateContent>
      <p:grpSp>
        <p:nvGrpSpPr>
          <p:cNvPr id="13" name="Skupina 12">
            <a:extLst>
              <a:ext uri="{FF2B5EF4-FFF2-40B4-BE49-F238E27FC236}">
                <a16:creationId xmlns:a16="http://schemas.microsoft.com/office/drawing/2014/main" id="{72937385-3D99-0D29-B311-A10D2774FE6E}"/>
              </a:ext>
            </a:extLst>
          </p:cNvPr>
          <p:cNvGrpSpPr/>
          <p:nvPr/>
        </p:nvGrpSpPr>
        <p:grpSpPr>
          <a:xfrm>
            <a:off x="2505993" y="638724"/>
            <a:ext cx="416880" cy="99720"/>
            <a:chOff x="2676566" y="1070524"/>
            <a:chExt cx="416880" cy="99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1" name="Písanie rukou 10">
                  <a:extLst>
                    <a:ext uri="{FF2B5EF4-FFF2-40B4-BE49-F238E27FC236}">
                      <a16:creationId xmlns:a16="http://schemas.microsoft.com/office/drawing/2014/main" id="{930121FC-3C38-222E-9BDD-7904D49E87E3}"/>
                    </a:ext>
                  </a:extLst>
                </p14:cNvPr>
                <p14:cNvContentPartPr/>
                <p14:nvPr/>
              </p14:nvContentPartPr>
              <p14:xfrm>
                <a:off x="2676566" y="1089604"/>
                <a:ext cx="276840" cy="19440"/>
              </p14:xfrm>
            </p:contentPart>
          </mc:Choice>
          <mc:Fallback xmlns="">
            <p:pic>
              <p:nvPicPr>
                <p:cNvPr id="11" name="Písanie rukou 10">
                  <a:extLst>
                    <a:ext uri="{FF2B5EF4-FFF2-40B4-BE49-F238E27FC236}">
                      <a16:creationId xmlns:a16="http://schemas.microsoft.com/office/drawing/2014/main" id="{930121FC-3C38-222E-9BDD-7904D49E87E3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667926" y="1080604"/>
                  <a:ext cx="29448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2" name="Písanie rukou 11">
                  <a:extLst>
                    <a:ext uri="{FF2B5EF4-FFF2-40B4-BE49-F238E27FC236}">
                      <a16:creationId xmlns:a16="http://schemas.microsoft.com/office/drawing/2014/main" id="{510B95B0-C68A-06AA-3C3F-17760F829DC2}"/>
                    </a:ext>
                  </a:extLst>
                </p14:cNvPr>
                <p14:cNvContentPartPr/>
                <p14:nvPr/>
              </p14:nvContentPartPr>
              <p14:xfrm>
                <a:off x="2927846" y="1070524"/>
                <a:ext cx="165600" cy="99720"/>
              </p14:xfrm>
            </p:contentPart>
          </mc:Choice>
          <mc:Fallback xmlns="">
            <p:pic>
              <p:nvPicPr>
                <p:cNvPr id="12" name="Písanie rukou 11">
                  <a:extLst>
                    <a:ext uri="{FF2B5EF4-FFF2-40B4-BE49-F238E27FC236}">
                      <a16:creationId xmlns:a16="http://schemas.microsoft.com/office/drawing/2014/main" id="{510B95B0-C68A-06AA-3C3F-17760F829DC2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918846" y="1061884"/>
                  <a:ext cx="183240" cy="11736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4" name="BlokTextu 13">
            <a:extLst>
              <a:ext uri="{FF2B5EF4-FFF2-40B4-BE49-F238E27FC236}">
                <a16:creationId xmlns:a16="http://schemas.microsoft.com/office/drawing/2014/main" id="{A633F285-2F15-8D1C-58D0-DDF11E16888F}"/>
              </a:ext>
            </a:extLst>
          </p:cNvPr>
          <p:cNvSpPr txBox="1"/>
          <p:nvPr/>
        </p:nvSpPr>
        <p:spPr>
          <a:xfrm>
            <a:off x="2848795" y="473138"/>
            <a:ext cx="1436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existujúci štýl</a:t>
            </a:r>
          </a:p>
        </p:txBody>
      </p:sp>
    </p:spTree>
    <p:extLst>
      <p:ext uri="{BB962C8B-B14F-4D97-AF65-F5344CB8AC3E}">
        <p14:creationId xmlns:p14="http://schemas.microsoft.com/office/powerpoint/2010/main" val="609884409"/>
      </p:ext>
    </p:extLst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234982"/>
            <a:ext cx="4608195" cy="221615"/>
            <a:chOff x="0" y="3234982"/>
            <a:chExt cx="4608195" cy="221615"/>
          </a:xfrm>
        </p:grpSpPr>
        <p:sp>
          <p:nvSpPr>
            <p:cNvPr id="3" name="object 3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303995" y="50"/>
            <a:ext cx="2304415" cy="812402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4445" rIns="0" bIns="0" rtlCol="0">
            <a:spAutoFit/>
          </a:bodyPr>
          <a:lstStyle/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sz="600" dirty="0">
              <a:latin typeface="LM Sans 8"/>
              <a:cs typeface="LM Sans 8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54698" y="795957"/>
            <a:ext cx="1464552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SLD</a:t>
            </a:r>
            <a:r>
              <a:rPr lang="sk-SK"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 </a:t>
            </a:r>
            <a:r>
              <a:rPr lang="sk-SK" sz="1400" spc="20" dirty="0" err="1">
                <a:solidFill>
                  <a:srgbClr val="FFFFFF"/>
                </a:solidFill>
                <a:latin typeface="LM Roman Caps 10"/>
                <a:cs typeface="LM Roman Caps 10"/>
              </a:rPr>
              <a:t>symbolizers</a:t>
            </a:r>
            <a:endParaRPr sz="1400" dirty="0">
              <a:latin typeface="LM Roman Caps 10"/>
              <a:cs typeface="LM Roman Caps 10"/>
            </a:endParaRPr>
          </a:p>
        </p:txBody>
      </p:sp>
      <p:pic>
        <p:nvPicPr>
          <p:cNvPr id="16" name="Obrázok 15">
            <a:extLst>
              <a:ext uri="{FF2B5EF4-FFF2-40B4-BE49-F238E27FC236}">
                <a16:creationId xmlns:a16="http://schemas.microsoft.com/office/drawing/2014/main" id="{3F4EFB5D-49E9-4EC0-A3FA-7D6326B419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60" y="1454111"/>
            <a:ext cx="4610100" cy="1235763"/>
          </a:xfrm>
          <a:prstGeom prst="rect">
            <a:avLst/>
          </a:prstGeom>
        </p:spPr>
      </p:pic>
      <p:sp>
        <p:nvSpPr>
          <p:cNvPr id="17" name="BlokTextu 16">
            <a:extLst>
              <a:ext uri="{FF2B5EF4-FFF2-40B4-BE49-F238E27FC236}">
                <a16:creationId xmlns:a16="http://schemas.microsoft.com/office/drawing/2014/main" id="{49094AB4-03F0-4FD8-B9AB-9D9F9C7E14EE}"/>
              </a:ext>
            </a:extLst>
          </p:cNvPr>
          <p:cNvSpPr txBox="1"/>
          <p:nvPr/>
        </p:nvSpPr>
        <p:spPr>
          <a:xfrm>
            <a:off x="2160" y="2827203"/>
            <a:ext cx="4607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900" dirty="0"/>
              <a:t>Ako na to? Dokumentácia. Napr. </a:t>
            </a:r>
            <a:r>
              <a:rPr lang="sk-SK" sz="900" dirty="0">
                <a:hlinkClick r:id="rId4"/>
              </a:rPr>
              <a:t>https://docs.geoserver.org/latest/en/user/styling/sld/reference/linesymbolizer.html#syntax</a:t>
            </a:r>
            <a:endParaRPr lang="sk-SK" sz="900" dirty="0"/>
          </a:p>
        </p:txBody>
      </p:sp>
    </p:spTree>
    <p:extLst>
      <p:ext uri="{BB962C8B-B14F-4D97-AF65-F5344CB8AC3E}">
        <p14:creationId xmlns:p14="http://schemas.microsoft.com/office/powerpoint/2010/main" val="4111688009"/>
      </p:ext>
    </p:extLst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</TotalTime>
  <Words>1019</Words>
  <Application>Microsoft Office PowerPoint</Application>
  <PresentationFormat>Vlastná</PresentationFormat>
  <Paragraphs>232</Paragraphs>
  <Slides>24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12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24</vt:i4>
      </vt:variant>
    </vt:vector>
  </HeadingPairs>
  <TitlesOfParts>
    <vt:vector size="37" baseType="lpstr">
      <vt:lpstr>Arial</vt:lpstr>
      <vt:lpstr>Calibri</vt:lpstr>
      <vt:lpstr>inherit</vt:lpstr>
      <vt:lpstr>LM Mono 10</vt:lpstr>
      <vt:lpstr>LM Mono 8</vt:lpstr>
      <vt:lpstr>LM Mono Light 10</vt:lpstr>
      <vt:lpstr>LM Roman Caps 10</vt:lpstr>
      <vt:lpstr>LM Sans 10</vt:lpstr>
      <vt:lpstr>LM Sans 17</vt:lpstr>
      <vt:lpstr>LM Sans 8</vt:lpstr>
      <vt:lpstr>Lucida Sans Unicode</vt:lpstr>
      <vt:lpstr>Times New Roman</vt:lpstr>
      <vt:lpstr>Office Theme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Geoserver - Cvičení 6</dc:title>
  <dc:creator>Šimon Leitgeb</dc:creator>
  <cp:lastModifiedBy>Filip Leitner</cp:lastModifiedBy>
  <cp:revision>30</cp:revision>
  <dcterms:created xsi:type="dcterms:W3CDTF">2021-11-14T18:13:31Z</dcterms:created>
  <dcterms:modified xsi:type="dcterms:W3CDTF">2024-11-14T14:55:40Z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2020-11-18T00:00:00Z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2021-11-14T00:00:00Z</vt:filetime>
  </property>
</Properties>
</file>