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73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4610100" cy="3460750"/>
  <p:notesSz cx="4610100" cy="346075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516" y="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747329" y="754823"/>
            <a:ext cx="1115440" cy="403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30" dirty="0"/>
              <a:t> </a:t>
            </a:r>
            <a:r>
              <a:rPr spc="-15" dirty="0"/>
              <a:t>Leitner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3333B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30" dirty="0"/>
              <a:t> </a:t>
            </a:r>
            <a:r>
              <a:rPr spc="-15" dirty="0"/>
              <a:t>Leitner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3333B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30" dirty="0"/>
              <a:t> </a:t>
            </a:r>
            <a:r>
              <a:rPr spc="-15" dirty="0"/>
              <a:t>Leitner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3333B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30" dirty="0"/>
              <a:t> </a:t>
            </a:r>
            <a:r>
              <a:rPr spc="-15" dirty="0"/>
              <a:t>Leitner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69133" y="3261740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989516" y="3257778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167319" y="3257778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323652" y="3251428"/>
            <a:ext cx="64135" cy="50800"/>
          </a:xfrm>
          <a:custGeom>
            <a:avLst/>
            <a:gdLst/>
            <a:ahLst/>
            <a:cxnLst/>
            <a:rect l="l" t="t" r="r" b="b"/>
            <a:pathLst>
              <a:path w="64135" h="50800">
                <a:moveTo>
                  <a:pt x="0" y="50800"/>
                </a:moveTo>
                <a:lnTo>
                  <a:pt x="43019" y="50800"/>
                </a:lnTo>
                <a:lnTo>
                  <a:pt x="43019" y="20434"/>
                </a:lnTo>
                <a:lnTo>
                  <a:pt x="0" y="20434"/>
                </a:lnTo>
                <a:lnTo>
                  <a:pt x="0" y="50800"/>
                </a:lnTo>
                <a:close/>
              </a:path>
              <a:path w="64135" h="50800">
                <a:moveTo>
                  <a:pt x="10491" y="20320"/>
                </a:moveTo>
                <a:lnTo>
                  <a:pt x="10491" y="10160"/>
                </a:lnTo>
                <a:lnTo>
                  <a:pt x="53672" y="10160"/>
                </a:lnTo>
                <a:lnTo>
                  <a:pt x="53672" y="40640"/>
                </a:lnTo>
                <a:lnTo>
                  <a:pt x="43512" y="40640"/>
                </a:lnTo>
              </a:path>
              <a:path w="64135" h="50800">
                <a:moveTo>
                  <a:pt x="20652" y="10160"/>
                </a:moveTo>
                <a:lnTo>
                  <a:pt x="20652" y="0"/>
                </a:lnTo>
                <a:lnTo>
                  <a:pt x="63832" y="0"/>
                </a:lnTo>
                <a:lnTo>
                  <a:pt x="63832" y="30480"/>
                </a:lnTo>
                <a:lnTo>
                  <a:pt x="53672" y="304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260483" y="325777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620351" y="326412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531451" y="325777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607651" y="3276828"/>
            <a:ext cx="50800" cy="25400"/>
          </a:xfrm>
          <a:custGeom>
            <a:avLst/>
            <a:gdLst/>
            <a:ahLst/>
            <a:cxnLst/>
            <a:rect l="l" t="t" r="r" b="b"/>
            <a:pathLst>
              <a:path w="50800" h="25400">
                <a:moveTo>
                  <a:pt x="12700" y="0"/>
                </a:moveTo>
                <a:lnTo>
                  <a:pt x="50800" y="0"/>
                </a:lnTo>
              </a:path>
              <a:path w="50800" h="25400">
                <a:moveTo>
                  <a:pt x="0" y="12700"/>
                </a:moveTo>
                <a:lnTo>
                  <a:pt x="38100" y="12700"/>
                </a:lnTo>
              </a:path>
              <a:path w="50800" h="25400">
                <a:moveTo>
                  <a:pt x="12700" y="25400"/>
                </a:moveTo>
                <a:lnTo>
                  <a:pt x="50800" y="2540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3891319" y="3264128"/>
            <a:ext cx="38100" cy="12700"/>
          </a:xfrm>
          <a:custGeom>
            <a:avLst/>
            <a:gdLst/>
            <a:ahLst/>
            <a:cxnLst/>
            <a:rect l="l" t="t" r="r" b="b"/>
            <a:pathLst>
              <a:path w="38100" h="12700">
                <a:moveTo>
                  <a:pt x="0" y="0"/>
                </a:moveTo>
                <a:lnTo>
                  <a:pt x="38100" y="0"/>
                </a:lnTo>
              </a:path>
              <a:path w="38100" h="12700">
                <a:moveTo>
                  <a:pt x="0" y="12700"/>
                </a:moveTo>
                <a:lnTo>
                  <a:pt x="38100" y="1270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3802418" y="325777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3878619" y="3289528"/>
            <a:ext cx="50800" cy="12700"/>
          </a:xfrm>
          <a:custGeom>
            <a:avLst/>
            <a:gdLst/>
            <a:ahLst/>
            <a:cxnLst/>
            <a:rect l="l" t="t" r="r" b="b"/>
            <a:pathLst>
              <a:path w="50800" h="12700">
                <a:moveTo>
                  <a:pt x="0" y="0"/>
                </a:moveTo>
                <a:lnTo>
                  <a:pt x="38100" y="0"/>
                </a:lnTo>
              </a:path>
              <a:path w="50800" h="12700">
                <a:moveTo>
                  <a:pt x="12700" y="12699"/>
                </a:moveTo>
                <a:lnTo>
                  <a:pt x="50800" y="12699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4149586" y="3264128"/>
            <a:ext cx="50800" cy="38100"/>
          </a:xfrm>
          <a:custGeom>
            <a:avLst/>
            <a:gdLst/>
            <a:ahLst/>
            <a:cxnLst/>
            <a:rect l="l" t="t" r="r" b="b"/>
            <a:pathLst>
              <a:path w="50800" h="38100">
                <a:moveTo>
                  <a:pt x="12700" y="0"/>
                </a:moveTo>
                <a:lnTo>
                  <a:pt x="50800" y="0"/>
                </a:lnTo>
              </a:path>
              <a:path w="50800" h="38100">
                <a:moveTo>
                  <a:pt x="12700" y="12700"/>
                </a:moveTo>
                <a:lnTo>
                  <a:pt x="50800" y="12700"/>
                </a:lnTo>
              </a:path>
              <a:path w="50800" h="38100">
                <a:moveTo>
                  <a:pt x="0" y="25400"/>
                </a:moveTo>
                <a:lnTo>
                  <a:pt x="38100" y="25400"/>
                </a:lnTo>
              </a:path>
              <a:path w="50800" h="38100">
                <a:moveTo>
                  <a:pt x="12700" y="38100"/>
                </a:moveTo>
                <a:lnTo>
                  <a:pt x="50800" y="3810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4451033" y="3281908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0" y="2032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4423969" y="3255413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6" y="15183"/>
                </a:moveTo>
                <a:lnTo>
                  <a:pt x="30366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6" y="23568"/>
                </a:lnTo>
                <a:lnTo>
                  <a:pt x="30366" y="15183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4329112" y="3251428"/>
            <a:ext cx="233679" cy="50800"/>
          </a:xfrm>
          <a:custGeom>
            <a:avLst/>
            <a:gdLst/>
            <a:ahLst/>
            <a:cxnLst/>
            <a:rect l="l" t="t" r="r" b="b"/>
            <a:pathLst>
              <a:path w="233679" h="50800">
                <a:moveTo>
                  <a:pt x="40640" y="50800"/>
                </a:moveTo>
                <a:lnTo>
                  <a:pt x="50400" y="48796"/>
                </a:lnTo>
                <a:lnTo>
                  <a:pt x="58488" y="43339"/>
                </a:lnTo>
                <a:lnTo>
                  <a:pt x="64002" y="35262"/>
                </a:lnTo>
                <a:lnTo>
                  <a:pt x="66040" y="25400"/>
                </a:lnTo>
                <a:lnTo>
                  <a:pt x="64036" y="15537"/>
                </a:lnTo>
                <a:lnTo>
                  <a:pt x="58579" y="7461"/>
                </a:lnTo>
                <a:lnTo>
                  <a:pt x="50502" y="2004"/>
                </a:lnTo>
                <a:lnTo>
                  <a:pt x="40640" y="0"/>
                </a:lnTo>
                <a:lnTo>
                  <a:pt x="30778" y="2004"/>
                </a:lnTo>
                <a:lnTo>
                  <a:pt x="22701" y="7461"/>
                </a:lnTo>
                <a:lnTo>
                  <a:pt x="17244" y="15537"/>
                </a:lnTo>
                <a:lnTo>
                  <a:pt x="15240" y="25400"/>
                </a:lnTo>
              </a:path>
              <a:path w="233679" h="50800">
                <a:moveTo>
                  <a:pt x="30480" y="17780"/>
                </a:moveTo>
                <a:lnTo>
                  <a:pt x="15240" y="30480"/>
                </a:lnTo>
                <a:lnTo>
                  <a:pt x="0" y="17780"/>
                </a:lnTo>
              </a:path>
              <a:path w="233679" h="50800">
                <a:moveTo>
                  <a:pt x="193042" y="50800"/>
                </a:moveTo>
                <a:lnTo>
                  <a:pt x="183179" y="48796"/>
                </a:lnTo>
                <a:lnTo>
                  <a:pt x="175103" y="43339"/>
                </a:lnTo>
                <a:lnTo>
                  <a:pt x="169646" y="35262"/>
                </a:lnTo>
                <a:lnTo>
                  <a:pt x="167642" y="25400"/>
                </a:lnTo>
                <a:lnTo>
                  <a:pt x="169646" y="15537"/>
                </a:lnTo>
                <a:lnTo>
                  <a:pt x="175103" y="7461"/>
                </a:lnTo>
                <a:lnTo>
                  <a:pt x="183179" y="2004"/>
                </a:lnTo>
                <a:lnTo>
                  <a:pt x="193042" y="0"/>
                </a:lnTo>
                <a:lnTo>
                  <a:pt x="202904" y="2004"/>
                </a:lnTo>
                <a:lnTo>
                  <a:pt x="210981" y="7461"/>
                </a:lnTo>
                <a:lnTo>
                  <a:pt x="216438" y="15537"/>
                </a:lnTo>
                <a:lnTo>
                  <a:pt x="218442" y="25400"/>
                </a:lnTo>
              </a:path>
              <a:path w="233679" h="50800">
                <a:moveTo>
                  <a:pt x="233682" y="17780"/>
                </a:moveTo>
                <a:lnTo>
                  <a:pt x="218442" y="30480"/>
                </a:lnTo>
                <a:lnTo>
                  <a:pt x="203202" y="177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0" y="3346500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1535976" y="0"/>
                </a:moveTo>
                <a:lnTo>
                  <a:pt x="0" y="0"/>
                </a:lnTo>
                <a:lnTo>
                  <a:pt x="0" y="109550"/>
                </a:lnTo>
                <a:lnTo>
                  <a:pt x="1535976" y="109550"/>
                </a:lnTo>
                <a:lnTo>
                  <a:pt x="1535976" y="0"/>
                </a:lnTo>
                <a:close/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1535976" y="3346500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1535976" y="0"/>
                </a:moveTo>
                <a:lnTo>
                  <a:pt x="0" y="0"/>
                </a:lnTo>
                <a:lnTo>
                  <a:pt x="0" y="109550"/>
                </a:lnTo>
                <a:lnTo>
                  <a:pt x="1535976" y="109550"/>
                </a:lnTo>
                <a:lnTo>
                  <a:pt x="1535976" y="0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3071952" y="3346500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1535976" y="0"/>
                </a:moveTo>
                <a:lnTo>
                  <a:pt x="0" y="0"/>
                </a:lnTo>
                <a:lnTo>
                  <a:pt x="0" y="109550"/>
                </a:lnTo>
                <a:lnTo>
                  <a:pt x="1535976" y="109550"/>
                </a:lnTo>
                <a:lnTo>
                  <a:pt x="1535976" y="0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30" dirty="0"/>
              <a:t> </a:t>
            </a:r>
            <a:r>
              <a:rPr spc="-15" dirty="0"/>
              <a:t>Leitner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69133" y="3261740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989516" y="3257778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167319" y="3257778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323652" y="3251427"/>
            <a:ext cx="64135" cy="50800"/>
          </a:xfrm>
          <a:custGeom>
            <a:avLst/>
            <a:gdLst/>
            <a:ahLst/>
            <a:cxnLst/>
            <a:rect l="l" t="t" r="r" b="b"/>
            <a:pathLst>
              <a:path w="64135" h="50800">
                <a:moveTo>
                  <a:pt x="0" y="50800"/>
                </a:moveTo>
                <a:lnTo>
                  <a:pt x="43019" y="50800"/>
                </a:lnTo>
                <a:lnTo>
                  <a:pt x="43019" y="20434"/>
                </a:lnTo>
                <a:lnTo>
                  <a:pt x="0" y="20434"/>
                </a:lnTo>
                <a:lnTo>
                  <a:pt x="0" y="50800"/>
                </a:lnTo>
                <a:close/>
              </a:path>
              <a:path w="64135" h="50800">
                <a:moveTo>
                  <a:pt x="10491" y="20320"/>
                </a:moveTo>
                <a:lnTo>
                  <a:pt x="10491" y="10160"/>
                </a:lnTo>
                <a:lnTo>
                  <a:pt x="53672" y="10160"/>
                </a:lnTo>
                <a:lnTo>
                  <a:pt x="53672" y="40640"/>
                </a:lnTo>
                <a:lnTo>
                  <a:pt x="43512" y="40640"/>
                </a:lnTo>
              </a:path>
              <a:path w="64135" h="50800">
                <a:moveTo>
                  <a:pt x="20652" y="10160"/>
                </a:moveTo>
                <a:lnTo>
                  <a:pt x="20652" y="0"/>
                </a:lnTo>
                <a:lnTo>
                  <a:pt x="63832" y="0"/>
                </a:lnTo>
                <a:lnTo>
                  <a:pt x="63832" y="30480"/>
                </a:lnTo>
                <a:lnTo>
                  <a:pt x="53672" y="304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260483" y="325777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620351" y="326412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531451" y="325777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607651" y="3251427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3878619" y="3251427"/>
            <a:ext cx="50800" cy="25400"/>
          </a:xfrm>
          <a:custGeom>
            <a:avLst/>
            <a:gdLst/>
            <a:ahLst/>
            <a:cxnLst/>
            <a:rect l="l" t="t" r="r" b="b"/>
            <a:pathLst>
              <a:path w="50800" h="25400">
                <a:moveTo>
                  <a:pt x="0" y="0"/>
                </a:moveTo>
                <a:lnTo>
                  <a:pt x="38100" y="0"/>
                </a:lnTo>
              </a:path>
              <a:path w="50800" h="25400">
                <a:moveTo>
                  <a:pt x="12700" y="12700"/>
                </a:moveTo>
                <a:lnTo>
                  <a:pt x="50800" y="12700"/>
                </a:lnTo>
              </a:path>
              <a:path w="50800" h="25400">
                <a:moveTo>
                  <a:pt x="12700" y="25400"/>
                </a:moveTo>
                <a:lnTo>
                  <a:pt x="50800" y="2540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3802418" y="325777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3878619" y="3289528"/>
            <a:ext cx="50800" cy="12700"/>
          </a:xfrm>
          <a:custGeom>
            <a:avLst/>
            <a:gdLst/>
            <a:ahLst/>
            <a:cxnLst/>
            <a:rect l="l" t="t" r="r" b="b"/>
            <a:pathLst>
              <a:path w="50800" h="12700">
                <a:moveTo>
                  <a:pt x="0" y="0"/>
                </a:moveTo>
                <a:lnTo>
                  <a:pt x="38100" y="0"/>
                </a:lnTo>
              </a:path>
              <a:path w="50800" h="12700">
                <a:moveTo>
                  <a:pt x="12700" y="12699"/>
                </a:moveTo>
                <a:lnTo>
                  <a:pt x="50800" y="12699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4149586" y="3251427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12700"/>
                </a:moveTo>
                <a:lnTo>
                  <a:pt x="50800" y="1270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4451033" y="3281908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0" y="2032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4423969" y="3255413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6" y="15183"/>
                </a:moveTo>
                <a:lnTo>
                  <a:pt x="30366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6" y="23568"/>
                </a:lnTo>
                <a:lnTo>
                  <a:pt x="30366" y="15183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4329112" y="3251427"/>
            <a:ext cx="233679" cy="50800"/>
          </a:xfrm>
          <a:custGeom>
            <a:avLst/>
            <a:gdLst/>
            <a:ahLst/>
            <a:cxnLst/>
            <a:rect l="l" t="t" r="r" b="b"/>
            <a:pathLst>
              <a:path w="233679" h="50800">
                <a:moveTo>
                  <a:pt x="40640" y="50800"/>
                </a:moveTo>
                <a:lnTo>
                  <a:pt x="50400" y="48796"/>
                </a:lnTo>
                <a:lnTo>
                  <a:pt x="58488" y="43339"/>
                </a:lnTo>
                <a:lnTo>
                  <a:pt x="64002" y="35262"/>
                </a:lnTo>
                <a:lnTo>
                  <a:pt x="66040" y="25400"/>
                </a:lnTo>
                <a:lnTo>
                  <a:pt x="64036" y="15537"/>
                </a:lnTo>
                <a:lnTo>
                  <a:pt x="58579" y="7461"/>
                </a:lnTo>
                <a:lnTo>
                  <a:pt x="50502" y="2004"/>
                </a:lnTo>
                <a:lnTo>
                  <a:pt x="40640" y="0"/>
                </a:lnTo>
                <a:lnTo>
                  <a:pt x="30778" y="2004"/>
                </a:lnTo>
                <a:lnTo>
                  <a:pt x="22701" y="7461"/>
                </a:lnTo>
                <a:lnTo>
                  <a:pt x="17244" y="15537"/>
                </a:lnTo>
                <a:lnTo>
                  <a:pt x="15240" y="25400"/>
                </a:lnTo>
              </a:path>
              <a:path w="233679" h="50800">
                <a:moveTo>
                  <a:pt x="30480" y="17780"/>
                </a:moveTo>
                <a:lnTo>
                  <a:pt x="15240" y="30480"/>
                </a:lnTo>
                <a:lnTo>
                  <a:pt x="0" y="17780"/>
                </a:lnTo>
              </a:path>
              <a:path w="233679" h="50800">
                <a:moveTo>
                  <a:pt x="193042" y="50800"/>
                </a:moveTo>
                <a:lnTo>
                  <a:pt x="183179" y="48796"/>
                </a:lnTo>
                <a:lnTo>
                  <a:pt x="175103" y="43339"/>
                </a:lnTo>
                <a:lnTo>
                  <a:pt x="169646" y="35262"/>
                </a:lnTo>
                <a:lnTo>
                  <a:pt x="167642" y="25400"/>
                </a:lnTo>
                <a:lnTo>
                  <a:pt x="169646" y="15537"/>
                </a:lnTo>
                <a:lnTo>
                  <a:pt x="175103" y="7461"/>
                </a:lnTo>
                <a:lnTo>
                  <a:pt x="183179" y="2004"/>
                </a:lnTo>
                <a:lnTo>
                  <a:pt x="193042" y="0"/>
                </a:lnTo>
                <a:lnTo>
                  <a:pt x="202904" y="2004"/>
                </a:lnTo>
                <a:lnTo>
                  <a:pt x="210981" y="7461"/>
                </a:lnTo>
                <a:lnTo>
                  <a:pt x="216438" y="15537"/>
                </a:lnTo>
                <a:lnTo>
                  <a:pt x="218442" y="25400"/>
                </a:lnTo>
              </a:path>
              <a:path w="233679" h="50800">
                <a:moveTo>
                  <a:pt x="233682" y="17780"/>
                </a:moveTo>
                <a:lnTo>
                  <a:pt x="218442" y="30480"/>
                </a:lnTo>
                <a:lnTo>
                  <a:pt x="203202" y="177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0" y="3346500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1535976" y="0"/>
                </a:moveTo>
                <a:lnTo>
                  <a:pt x="0" y="0"/>
                </a:lnTo>
                <a:lnTo>
                  <a:pt x="0" y="109550"/>
                </a:lnTo>
                <a:lnTo>
                  <a:pt x="1535976" y="109550"/>
                </a:lnTo>
                <a:lnTo>
                  <a:pt x="1535976" y="0"/>
                </a:lnTo>
                <a:close/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1535976" y="3346500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1535976" y="0"/>
                </a:moveTo>
                <a:lnTo>
                  <a:pt x="0" y="0"/>
                </a:lnTo>
                <a:lnTo>
                  <a:pt x="0" y="109550"/>
                </a:lnTo>
                <a:lnTo>
                  <a:pt x="1535976" y="109550"/>
                </a:lnTo>
                <a:lnTo>
                  <a:pt x="1535976" y="0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3071952" y="3346500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1535976" y="0"/>
                </a:moveTo>
                <a:lnTo>
                  <a:pt x="0" y="0"/>
                </a:lnTo>
                <a:lnTo>
                  <a:pt x="0" y="109550"/>
                </a:lnTo>
                <a:lnTo>
                  <a:pt x="1535976" y="109550"/>
                </a:lnTo>
                <a:lnTo>
                  <a:pt x="1535976" y="0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97494" y="956249"/>
            <a:ext cx="1415110" cy="5092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rgbClr val="3333B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95897" y="890013"/>
            <a:ext cx="3818305" cy="14960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52551" y="3322038"/>
            <a:ext cx="431165" cy="137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30" dirty="0"/>
              <a:t> </a:t>
            </a:r>
            <a:r>
              <a:rPr spc="-15" dirty="0"/>
              <a:t>Leitner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319272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slide" Target="slide1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gist.github.com/FilipLeitner/fda843a25debf4c05239eabdf7c823d9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javascript.info/" TargetMode="External"/><Relationship Id="rId7" Type="http://schemas.openxmlformats.org/officeDocument/2006/relationships/hyperlink" Target="https://medium.com/" TargetMode="External"/><Relationship Id="rId2" Type="http://schemas.openxmlformats.org/officeDocument/2006/relationships/hyperlink" Target="https://exercism.io/tracks/javascri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ost.ocks.org/mike/" TargetMode="External"/><Relationship Id="rId11" Type="http://schemas.openxmlformats.org/officeDocument/2006/relationships/slide" Target="slide1.xml"/><Relationship Id="rId5" Type="http://schemas.openxmlformats.org/officeDocument/2006/relationships/hyperlink" Target="https://github.com/mourner" TargetMode="External"/><Relationship Id="rId10" Type="http://schemas.openxmlformats.org/officeDocument/2006/relationships/image" Target="../media/image6.png"/><Relationship Id="rId4" Type="http://schemas.openxmlformats.org/officeDocument/2006/relationships/hyperlink" Target="https://github.com/getify/You-Dont-Know-JS" TargetMode="External"/><Relationship Id="rId9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slide" Target="slide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eafletjs.com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fletjs.com/examples/quick-start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1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75"/>
              </a:spcBef>
            </a:pPr>
            <a:r>
              <a:rPr spc="-15" dirty="0"/>
              <a:t>Základy</a:t>
            </a:r>
            <a:r>
              <a:rPr spc="75" dirty="0"/>
              <a:t> </a:t>
            </a:r>
            <a:r>
              <a:rPr spc="-15" dirty="0"/>
              <a:t>Leafletu</a:t>
            </a:r>
          </a:p>
          <a:p>
            <a:pPr algn="ctr">
              <a:lnSpc>
                <a:spcPct val="100000"/>
              </a:lnSpc>
              <a:spcBef>
                <a:spcPts val="334"/>
              </a:spcBef>
            </a:pPr>
            <a:r>
              <a:rPr sz="1100" b="0" spc="-25" dirty="0">
                <a:latin typeface="Tahoma"/>
                <a:cs typeface="Tahoma"/>
              </a:rPr>
              <a:t>Cvičení</a:t>
            </a:r>
            <a:r>
              <a:rPr sz="1100" b="0" spc="-30" dirty="0">
                <a:latin typeface="Tahoma"/>
                <a:cs typeface="Tahoma"/>
              </a:rPr>
              <a:t> </a:t>
            </a:r>
            <a:r>
              <a:rPr sz="1100" b="0" spc="-55" dirty="0">
                <a:latin typeface="Tahoma"/>
                <a:cs typeface="Tahoma"/>
              </a:rPr>
              <a:t>8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110" y="1727973"/>
            <a:ext cx="1715770" cy="78361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1100" b="1" spc="60" dirty="0">
                <a:latin typeface="Arial"/>
                <a:cs typeface="Arial"/>
              </a:rPr>
              <a:t>W</a:t>
            </a:r>
            <a:r>
              <a:rPr sz="1100" b="1" spc="-55" dirty="0">
                <a:latin typeface="Arial"/>
                <a:cs typeface="Arial"/>
              </a:rPr>
              <a:t>e</a:t>
            </a:r>
            <a:r>
              <a:rPr sz="1100" b="1" spc="-30" dirty="0">
                <a:latin typeface="Arial"/>
                <a:cs typeface="Arial"/>
              </a:rPr>
              <a:t>b</a:t>
            </a:r>
            <a:r>
              <a:rPr sz="1100" b="1" spc="-60" dirty="0">
                <a:latin typeface="Arial"/>
                <a:cs typeface="Arial"/>
              </a:rPr>
              <a:t>ová</a:t>
            </a:r>
            <a:r>
              <a:rPr sz="1100" b="1" spc="90" dirty="0">
                <a:latin typeface="Arial"/>
                <a:cs typeface="Arial"/>
              </a:rPr>
              <a:t> </a:t>
            </a:r>
            <a:r>
              <a:rPr sz="1100" b="1" spc="-40" dirty="0">
                <a:latin typeface="Arial"/>
                <a:cs typeface="Arial"/>
              </a:rPr>
              <a:t>k</a:t>
            </a:r>
            <a:r>
              <a:rPr sz="1100" b="1" spc="-75" dirty="0">
                <a:latin typeface="Arial"/>
                <a:cs typeface="Arial"/>
              </a:rPr>
              <a:t>a</a:t>
            </a:r>
            <a:r>
              <a:rPr sz="1100" b="1" spc="-30" dirty="0">
                <a:latin typeface="Arial"/>
                <a:cs typeface="Arial"/>
              </a:rPr>
              <a:t>rtografie</a:t>
            </a:r>
            <a:r>
              <a:rPr sz="1100" b="1" spc="-35" dirty="0">
                <a:latin typeface="Arial"/>
                <a:cs typeface="Arial"/>
              </a:rPr>
              <a:t> </a:t>
            </a:r>
            <a:r>
              <a:rPr sz="1100" b="1" spc="-15" dirty="0">
                <a:latin typeface="Arial"/>
                <a:cs typeface="Arial"/>
              </a:rPr>
              <a:t>–</a:t>
            </a:r>
            <a:r>
              <a:rPr sz="1100" b="1" spc="-35" dirty="0">
                <a:latin typeface="Arial"/>
                <a:cs typeface="Arial"/>
              </a:rPr>
              <a:t> </a:t>
            </a:r>
            <a:r>
              <a:rPr sz="1100" b="1" spc="-65" dirty="0">
                <a:latin typeface="Arial"/>
                <a:cs typeface="Arial"/>
              </a:rPr>
              <a:t>úv</a:t>
            </a:r>
            <a:r>
              <a:rPr sz="1100" b="1" spc="-40" dirty="0">
                <a:latin typeface="Arial"/>
                <a:cs typeface="Arial"/>
              </a:rPr>
              <a:t>o</a:t>
            </a:r>
            <a:r>
              <a:rPr sz="1100" b="1" spc="-60" dirty="0">
                <a:latin typeface="Arial"/>
                <a:cs typeface="Arial"/>
              </a:rPr>
              <a:t>d</a:t>
            </a:r>
            <a:endParaRPr sz="1100" dirty="0">
              <a:latin typeface="Arial"/>
              <a:cs typeface="Arial"/>
            </a:endParaRPr>
          </a:p>
          <a:p>
            <a:pPr marL="479425" marR="471805" algn="ctr">
              <a:lnSpc>
                <a:spcPts val="2470"/>
              </a:lnSpc>
              <a:spcBef>
                <a:spcPts val="80"/>
              </a:spcBef>
            </a:pPr>
            <a:r>
              <a:rPr sz="1100" spc="-15" dirty="0" err="1">
                <a:latin typeface="Tahoma"/>
                <a:cs typeface="Tahoma"/>
              </a:rPr>
              <a:t>Podzim</a:t>
            </a:r>
            <a:r>
              <a:rPr sz="1100" spc="-7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202</a:t>
            </a:r>
            <a:r>
              <a:rPr lang="sk-SK" sz="1100" spc="-55" dirty="0">
                <a:latin typeface="Tahoma"/>
                <a:cs typeface="Tahoma"/>
              </a:rPr>
              <a:t>4</a:t>
            </a:r>
            <a:r>
              <a:rPr sz="1100" spc="-55" dirty="0">
                <a:latin typeface="Tahoma"/>
                <a:cs typeface="Tahoma"/>
              </a:rPr>
              <a:t> </a:t>
            </a:r>
            <a:r>
              <a:rPr sz="1100" spc="-325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Filip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Leitner</a:t>
            </a:r>
            <a:endParaRPr sz="1100" dirty="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300" y="72654"/>
            <a:ext cx="146558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29" dirty="0">
                <a:solidFill>
                  <a:srgbClr val="3333B2"/>
                </a:solidFill>
                <a:latin typeface="Georgia"/>
                <a:cs typeface="Georgia"/>
              </a:rPr>
              <a:t>V</a:t>
            </a:r>
            <a:r>
              <a:rPr sz="1400" cap="small" spc="114" dirty="0">
                <a:solidFill>
                  <a:srgbClr val="3333B2"/>
                </a:solidFill>
                <a:latin typeface="Georgia"/>
                <a:cs typeface="Georgia"/>
              </a:rPr>
              <a:t>ektor</a:t>
            </a:r>
            <a:r>
              <a:rPr sz="1400" spc="20" dirty="0">
                <a:solidFill>
                  <a:srgbClr val="3333B2"/>
                </a:solidFill>
                <a:latin typeface="Georgia"/>
                <a:cs typeface="Georgia"/>
              </a:rPr>
              <a:t>: </a:t>
            </a:r>
            <a:r>
              <a:rPr sz="1400" spc="45" dirty="0">
                <a:solidFill>
                  <a:srgbClr val="3333B2"/>
                </a:solidFill>
                <a:latin typeface="Georgia"/>
                <a:cs typeface="Georgia"/>
              </a:rPr>
              <a:t> </a:t>
            </a:r>
            <a:r>
              <a:rPr sz="1400" spc="105" dirty="0">
                <a:solidFill>
                  <a:srgbClr val="3333B2"/>
                </a:solidFill>
                <a:latin typeface="Georgia"/>
                <a:cs typeface="Georgia"/>
              </a:rPr>
              <a:t>L.</a:t>
            </a:r>
            <a:r>
              <a:rPr sz="1400" cap="small" spc="30" dirty="0">
                <a:solidFill>
                  <a:srgbClr val="3333B2"/>
                </a:solidFill>
                <a:latin typeface="Georgia"/>
                <a:cs typeface="Georgia"/>
              </a:rPr>
              <a:t>p</a:t>
            </a:r>
            <a:r>
              <a:rPr sz="1400" cap="small" spc="40" dirty="0">
                <a:solidFill>
                  <a:srgbClr val="3333B2"/>
                </a:solidFill>
                <a:latin typeface="Georgia"/>
                <a:cs typeface="Georgia"/>
              </a:rPr>
              <a:t>a</a:t>
            </a:r>
            <a:r>
              <a:rPr sz="1400" cap="small" spc="75" dirty="0">
                <a:solidFill>
                  <a:srgbClr val="3333B2"/>
                </a:solidFill>
                <a:latin typeface="Georgia"/>
                <a:cs typeface="Georgia"/>
              </a:rPr>
              <a:t>th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1165" y="1198854"/>
            <a:ext cx="65201" cy="65201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02932" y="1071560"/>
            <a:ext cx="1043940" cy="10756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299"/>
              </a:lnSpc>
              <a:spcBef>
                <a:spcPts val="100"/>
              </a:spcBef>
            </a:pPr>
            <a:r>
              <a:rPr sz="1100" b="0" spc="20" dirty="0">
                <a:solidFill>
                  <a:srgbClr val="000000"/>
                </a:solidFill>
                <a:latin typeface="SimSun"/>
                <a:cs typeface="SimSun"/>
              </a:rPr>
              <a:t>L.polyline </a:t>
            </a:r>
            <a:r>
              <a:rPr sz="1100" b="0" spc="25" dirty="0">
                <a:solidFill>
                  <a:srgbClr val="000000"/>
                </a:solidFill>
                <a:latin typeface="SimSun"/>
                <a:cs typeface="SimSun"/>
              </a:rPr>
              <a:t> </a:t>
            </a:r>
            <a:r>
              <a:rPr sz="1100" b="0" spc="20" dirty="0">
                <a:solidFill>
                  <a:srgbClr val="000000"/>
                </a:solidFill>
                <a:latin typeface="SimSun"/>
                <a:cs typeface="SimSun"/>
              </a:rPr>
              <a:t>L.polygon </a:t>
            </a:r>
            <a:r>
              <a:rPr sz="1100" b="0" spc="25" dirty="0">
                <a:solidFill>
                  <a:srgbClr val="000000"/>
                </a:solidFill>
                <a:latin typeface="SimSun"/>
                <a:cs typeface="SimSun"/>
              </a:rPr>
              <a:t> </a:t>
            </a:r>
            <a:r>
              <a:rPr sz="1100" b="0" spc="20" dirty="0">
                <a:solidFill>
                  <a:srgbClr val="000000"/>
                </a:solidFill>
                <a:latin typeface="SimSun"/>
                <a:cs typeface="SimSun"/>
              </a:rPr>
              <a:t>L.rectangle </a:t>
            </a:r>
            <a:r>
              <a:rPr sz="1100" b="0" spc="25" dirty="0">
                <a:solidFill>
                  <a:srgbClr val="000000"/>
                </a:solidFill>
                <a:latin typeface="SimSun"/>
                <a:cs typeface="SimSun"/>
              </a:rPr>
              <a:t> </a:t>
            </a:r>
            <a:r>
              <a:rPr sz="1100" b="0" spc="20" dirty="0">
                <a:solidFill>
                  <a:srgbClr val="000000"/>
                </a:solidFill>
                <a:latin typeface="SimSun"/>
                <a:cs typeface="SimSun"/>
              </a:rPr>
              <a:t>L.circle </a:t>
            </a:r>
            <a:r>
              <a:rPr sz="1100" b="0" spc="25" dirty="0">
                <a:solidFill>
                  <a:srgbClr val="000000"/>
                </a:solidFill>
                <a:latin typeface="SimSun"/>
                <a:cs typeface="SimSun"/>
              </a:rPr>
              <a:t> </a:t>
            </a:r>
            <a:r>
              <a:rPr sz="1100" b="0" spc="20" dirty="0">
                <a:solidFill>
                  <a:srgbClr val="000000"/>
                </a:solidFill>
                <a:latin typeface="SimSun"/>
                <a:cs typeface="SimSun"/>
              </a:rPr>
              <a:t>L.circleMarker</a:t>
            </a:r>
            <a:endParaRPr sz="1100">
              <a:latin typeface="SimSun"/>
              <a:cs typeface="SimSun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1165" y="1408887"/>
            <a:ext cx="65201" cy="65201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1165" y="1618919"/>
            <a:ext cx="65201" cy="65201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1165" y="1828952"/>
            <a:ext cx="65201" cy="6520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1165" y="2038985"/>
            <a:ext cx="65201" cy="65201"/>
          </a:xfrm>
          <a:prstGeom prst="rect">
            <a:avLst/>
          </a:prstGeom>
        </p:spPr>
      </p:pic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30" dirty="0"/>
              <a:t> </a:t>
            </a:r>
            <a:r>
              <a:rPr spc="-15" dirty="0"/>
              <a:t>Leitner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002180" y="3323557"/>
            <a:ext cx="603885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15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Základy</a:t>
            </a:r>
            <a:r>
              <a:rPr sz="600" b="1" spc="-5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sz="600" b="1" spc="-15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Leafletu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72654"/>
            <a:ext cx="183007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b="0" spc="229" dirty="0">
                <a:latin typeface="Georgia"/>
                <a:cs typeface="Georgia"/>
              </a:rPr>
              <a:t>V</a:t>
            </a:r>
            <a:r>
              <a:rPr b="0" cap="small" spc="114" dirty="0">
                <a:latin typeface="Georgia"/>
                <a:cs typeface="Georgia"/>
              </a:rPr>
              <a:t>ektor</a:t>
            </a:r>
            <a:r>
              <a:rPr b="0" spc="20" dirty="0">
                <a:latin typeface="Georgia"/>
                <a:cs typeface="Georgia"/>
              </a:rPr>
              <a:t>: </a:t>
            </a:r>
            <a:r>
              <a:rPr b="0" spc="45" dirty="0">
                <a:latin typeface="Georgia"/>
                <a:cs typeface="Georgia"/>
              </a:rPr>
              <a:t> </a:t>
            </a:r>
            <a:r>
              <a:rPr b="0" spc="105" dirty="0">
                <a:latin typeface="Georgia"/>
                <a:cs typeface="Georgia"/>
              </a:rPr>
              <a:t>L.</a:t>
            </a:r>
            <a:r>
              <a:rPr b="0" cap="small" spc="100" dirty="0">
                <a:latin typeface="Georgia"/>
                <a:cs typeface="Georgia"/>
              </a:rPr>
              <a:t>po</a:t>
            </a:r>
            <a:r>
              <a:rPr b="0" cap="small" spc="-5" dirty="0">
                <a:latin typeface="Georgia"/>
                <a:cs typeface="Georgia"/>
              </a:rPr>
              <a:t>l</a:t>
            </a:r>
            <a:r>
              <a:rPr b="0" cap="small" spc="75" dirty="0">
                <a:latin typeface="Georgia"/>
                <a:cs typeface="Georgia"/>
              </a:rPr>
              <a:t>yline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30" dirty="0"/>
              <a:t> </a:t>
            </a:r>
            <a:r>
              <a:rPr spc="-15" dirty="0"/>
              <a:t>Leitner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002180" y="3323557"/>
            <a:ext cx="603885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15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Základy</a:t>
            </a:r>
            <a:r>
              <a:rPr sz="600" b="1" spc="-5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b="1" spc="-15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Leafletu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1071" y="1281188"/>
            <a:ext cx="4326255" cy="623570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128905">
              <a:lnSpc>
                <a:spcPts val="955"/>
              </a:lnSpc>
              <a:spcBef>
                <a:spcPts val="425"/>
              </a:spcBef>
            </a:pPr>
            <a:r>
              <a:rPr sz="800" b="1" spc="20" dirty="0">
                <a:solidFill>
                  <a:srgbClr val="007F00"/>
                </a:solidFill>
                <a:latin typeface="Cambria"/>
                <a:cs typeface="Cambria"/>
              </a:rPr>
              <a:t>const </a:t>
            </a:r>
            <a:r>
              <a:rPr sz="800" b="1" spc="65" dirty="0">
                <a:solidFill>
                  <a:srgbClr val="007F00"/>
                </a:solidFill>
                <a:latin typeface="Cambria"/>
                <a:cs typeface="Cambria"/>
              </a:rPr>
              <a:t> </a:t>
            </a:r>
            <a:r>
              <a:rPr sz="800" spc="20" dirty="0">
                <a:latin typeface="SimSun"/>
                <a:cs typeface="SimSun"/>
              </a:rPr>
              <a:t>LINE</a:t>
            </a:r>
            <a:r>
              <a:rPr sz="800" spc="35" dirty="0">
                <a:latin typeface="SimSun"/>
                <a:cs typeface="SimSun"/>
              </a:rPr>
              <a:t> </a:t>
            </a:r>
            <a:r>
              <a:rPr sz="8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800" spc="3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800" spc="20" dirty="0">
                <a:latin typeface="SimSun"/>
                <a:cs typeface="SimSun"/>
              </a:rPr>
              <a:t>L.polyline([[</a:t>
            </a:r>
            <a:r>
              <a:rPr sz="800" spc="20" dirty="0">
                <a:solidFill>
                  <a:srgbClr val="666666"/>
                </a:solidFill>
                <a:latin typeface="SimSun"/>
                <a:cs typeface="SimSun"/>
              </a:rPr>
              <a:t>49.20489</a:t>
            </a:r>
            <a:r>
              <a:rPr sz="800" spc="20" dirty="0">
                <a:latin typeface="SimSun"/>
                <a:cs typeface="SimSun"/>
              </a:rPr>
              <a:t>,</a:t>
            </a:r>
            <a:r>
              <a:rPr sz="800" spc="35" dirty="0">
                <a:latin typeface="SimSun"/>
                <a:cs typeface="SimSun"/>
              </a:rPr>
              <a:t> </a:t>
            </a:r>
            <a:r>
              <a:rPr sz="800" spc="20" dirty="0">
                <a:solidFill>
                  <a:srgbClr val="666666"/>
                </a:solidFill>
                <a:latin typeface="SimSun"/>
                <a:cs typeface="SimSun"/>
              </a:rPr>
              <a:t>16.59728</a:t>
            </a:r>
            <a:r>
              <a:rPr sz="800" spc="20" dirty="0">
                <a:latin typeface="SimSun"/>
                <a:cs typeface="SimSun"/>
              </a:rPr>
              <a:t>],</a:t>
            </a:r>
            <a:r>
              <a:rPr sz="800" spc="35" dirty="0">
                <a:latin typeface="SimSun"/>
                <a:cs typeface="SimSun"/>
              </a:rPr>
              <a:t> </a:t>
            </a:r>
            <a:r>
              <a:rPr sz="800" spc="20" dirty="0">
                <a:latin typeface="SimSun"/>
                <a:cs typeface="SimSun"/>
              </a:rPr>
              <a:t>[</a:t>
            </a:r>
            <a:r>
              <a:rPr sz="800" spc="20" dirty="0">
                <a:solidFill>
                  <a:srgbClr val="666666"/>
                </a:solidFill>
                <a:latin typeface="SimSun"/>
                <a:cs typeface="SimSun"/>
              </a:rPr>
              <a:t>49.20498</a:t>
            </a:r>
            <a:r>
              <a:rPr sz="800" spc="20" dirty="0">
                <a:latin typeface="SimSun"/>
                <a:cs typeface="SimSun"/>
              </a:rPr>
              <a:t>,</a:t>
            </a:r>
            <a:r>
              <a:rPr sz="800" spc="35" dirty="0">
                <a:latin typeface="SimSun"/>
                <a:cs typeface="SimSun"/>
              </a:rPr>
              <a:t> </a:t>
            </a:r>
            <a:r>
              <a:rPr sz="800" spc="20" dirty="0">
                <a:solidFill>
                  <a:srgbClr val="666666"/>
                </a:solidFill>
                <a:latin typeface="SimSun"/>
                <a:cs typeface="SimSun"/>
              </a:rPr>
              <a:t>16.59745</a:t>
            </a:r>
            <a:r>
              <a:rPr sz="800" spc="20" dirty="0">
                <a:latin typeface="SimSun"/>
                <a:cs typeface="SimSun"/>
              </a:rPr>
              <a:t>],</a:t>
            </a:r>
            <a:endParaRPr sz="800">
              <a:latin typeface="SimSun"/>
              <a:cs typeface="SimSun"/>
            </a:endParaRPr>
          </a:p>
          <a:p>
            <a:pPr marL="343535">
              <a:lnSpc>
                <a:spcPts val="944"/>
              </a:lnSpc>
            </a:pPr>
            <a:r>
              <a:rPr sz="800" spc="20" dirty="0">
                <a:latin typeface="SimSun"/>
                <a:cs typeface="SimSun"/>
              </a:rPr>
              <a:t>[</a:t>
            </a:r>
            <a:r>
              <a:rPr sz="800" spc="20" dirty="0">
                <a:solidFill>
                  <a:srgbClr val="666666"/>
                </a:solidFill>
                <a:latin typeface="SimSun"/>
                <a:cs typeface="SimSun"/>
              </a:rPr>
              <a:t>49.20548</a:t>
            </a:r>
            <a:r>
              <a:rPr sz="800" spc="20" dirty="0">
                <a:latin typeface="SimSun"/>
                <a:cs typeface="SimSun"/>
              </a:rPr>
              <a:t>,</a:t>
            </a:r>
            <a:r>
              <a:rPr sz="800" spc="35" dirty="0">
                <a:latin typeface="SimSun"/>
                <a:cs typeface="SimSun"/>
              </a:rPr>
              <a:t> </a:t>
            </a:r>
            <a:r>
              <a:rPr sz="800" spc="20" dirty="0">
                <a:solidFill>
                  <a:srgbClr val="666666"/>
                </a:solidFill>
                <a:latin typeface="SimSun"/>
                <a:cs typeface="SimSun"/>
              </a:rPr>
              <a:t>16.59693</a:t>
            </a:r>
            <a:r>
              <a:rPr sz="800" spc="20" dirty="0">
                <a:latin typeface="SimSun"/>
                <a:cs typeface="SimSun"/>
              </a:rPr>
              <a:t>],</a:t>
            </a:r>
            <a:r>
              <a:rPr sz="800" spc="40" dirty="0">
                <a:latin typeface="SimSun"/>
                <a:cs typeface="SimSun"/>
              </a:rPr>
              <a:t> </a:t>
            </a:r>
            <a:r>
              <a:rPr sz="800" spc="20" dirty="0">
                <a:latin typeface="SimSun"/>
                <a:cs typeface="SimSun"/>
              </a:rPr>
              <a:t>[</a:t>
            </a:r>
            <a:r>
              <a:rPr sz="800" spc="20" dirty="0">
                <a:solidFill>
                  <a:srgbClr val="666666"/>
                </a:solidFill>
                <a:latin typeface="SimSun"/>
                <a:cs typeface="SimSun"/>
              </a:rPr>
              <a:t>49.20560</a:t>
            </a:r>
            <a:r>
              <a:rPr sz="800" spc="20" dirty="0">
                <a:latin typeface="SimSun"/>
                <a:cs typeface="SimSun"/>
              </a:rPr>
              <a:t>,</a:t>
            </a:r>
            <a:r>
              <a:rPr sz="800" spc="35" dirty="0">
                <a:latin typeface="SimSun"/>
                <a:cs typeface="SimSun"/>
              </a:rPr>
              <a:t> </a:t>
            </a:r>
            <a:r>
              <a:rPr sz="800" spc="20" dirty="0">
                <a:solidFill>
                  <a:srgbClr val="666666"/>
                </a:solidFill>
                <a:latin typeface="SimSun"/>
                <a:cs typeface="SimSun"/>
              </a:rPr>
              <a:t>16.59716</a:t>
            </a:r>
            <a:r>
              <a:rPr sz="800" spc="20" dirty="0">
                <a:latin typeface="SimSun"/>
                <a:cs typeface="SimSun"/>
              </a:rPr>
              <a:t>],</a:t>
            </a:r>
            <a:r>
              <a:rPr sz="800" spc="40" dirty="0">
                <a:latin typeface="SimSun"/>
                <a:cs typeface="SimSun"/>
              </a:rPr>
              <a:t> </a:t>
            </a:r>
            <a:r>
              <a:rPr sz="800" spc="20" dirty="0">
                <a:latin typeface="SimSun"/>
                <a:cs typeface="SimSun"/>
              </a:rPr>
              <a:t>[</a:t>
            </a:r>
            <a:r>
              <a:rPr sz="800" spc="20" dirty="0">
                <a:solidFill>
                  <a:srgbClr val="666666"/>
                </a:solidFill>
                <a:latin typeface="SimSun"/>
                <a:cs typeface="SimSun"/>
              </a:rPr>
              <a:t>49.20621</a:t>
            </a:r>
            <a:r>
              <a:rPr sz="800" spc="20" dirty="0">
                <a:latin typeface="SimSun"/>
                <a:cs typeface="SimSun"/>
              </a:rPr>
              <a:t>,</a:t>
            </a:r>
            <a:r>
              <a:rPr sz="800" spc="35" dirty="0">
                <a:latin typeface="SimSun"/>
                <a:cs typeface="SimSun"/>
              </a:rPr>
              <a:t> </a:t>
            </a:r>
            <a:r>
              <a:rPr sz="800" spc="20" dirty="0">
                <a:solidFill>
                  <a:srgbClr val="666666"/>
                </a:solidFill>
                <a:latin typeface="SimSun"/>
                <a:cs typeface="SimSun"/>
              </a:rPr>
              <a:t>16.59652</a:t>
            </a:r>
            <a:r>
              <a:rPr sz="800" spc="20" dirty="0">
                <a:latin typeface="SimSun"/>
                <a:cs typeface="SimSun"/>
              </a:rPr>
              <a:t>]]);</a:t>
            </a:r>
            <a:endParaRPr sz="800">
              <a:latin typeface="SimSun"/>
              <a:cs typeface="SimSun"/>
            </a:endParaRPr>
          </a:p>
          <a:p>
            <a:pPr marL="128905" marR="2468880">
              <a:lnSpc>
                <a:spcPts val="950"/>
              </a:lnSpc>
              <a:spcBef>
                <a:spcPts val="30"/>
              </a:spcBef>
            </a:pPr>
            <a:r>
              <a:rPr sz="800" spc="20" dirty="0">
                <a:latin typeface="SimSun"/>
                <a:cs typeface="SimSun"/>
              </a:rPr>
              <a:t>MAP.addLayer(LINE); </a:t>
            </a:r>
            <a:r>
              <a:rPr sz="800" spc="25" dirty="0">
                <a:latin typeface="SimSun"/>
                <a:cs typeface="SimSun"/>
              </a:rPr>
              <a:t> </a:t>
            </a:r>
            <a:r>
              <a:rPr sz="800" spc="20" dirty="0">
                <a:latin typeface="SimSun"/>
                <a:cs typeface="SimSun"/>
              </a:rPr>
              <a:t>MAP.fitBounds(LINE.getBounds());</a:t>
            </a:r>
            <a:endParaRPr sz="800">
              <a:latin typeface="SimSun"/>
              <a:cs typeface="SimSun"/>
            </a:endParaRPr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72654"/>
            <a:ext cx="131445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b="0" spc="105" dirty="0">
                <a:latin typeface="Georgia"/>
                <a:cs typeface="Georgia"/>
              </a:rPr>
              <a:t>L.</a:t>
            </a:r>
            <a:r>
              <a:rPr b="0" cap="small" spc="100" dirty="0">
                <a:latin typeface="Georgia"/>
                <a:cs typeface="Georgia"/>
              </a:rPr>
              <a:t>l</a:t>
            </a:r>
            <a:r>
              <a:rPr b="0" cap="small" spc="15" dirty="0">
                <a:latin typeface="Georgia"/>
                <a:cs typeface="Georgia"/>
              </a:rPr>
              <a:t>a</a:t>
            </a:r>
            <a:r>
              <a:rPr b="0" cap="small" spc="125" dirty="0">
                <a:latin typeface="Georgia"/>
                <a:cs typeface="Georgia"/>
              </a:rPr>
              <a:t>yer</a:t>
            </a:r>
            <a:r>
              <a:rPr b="0" spc="204" dirty="0">
                <a:latin typeface="Georgia"/>
                <a:cs typeface="Georgia"/>
              </a:rPr>
              <a:t>G</a:t>
            </a:r>
            <a:r>
              <a:rPr b="0" cap="small" spc="55" dirty="0">
                <a:latin typeface="Georgia"/>
                <a:cs typeface="Georgia"/>
              </a:rPr>
              <a:t>r</a:t>
            </a:r>
            <a:r>
              <a:rPr b="0" cap="small" spc="90" dirty="0">
                <a:latin typeface="Georgia"/>
                <a:cs typeface="Georgia"/>
              </a:rPr>
              <a:t>oup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30" dirty="0"/>
              <a:t> </a:t>
            </a:r>
            <a:r>
              <a:rPr spc="-15" dirty="0"/>
              <a:t>Leitner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002180" y="3323557"/>
            <a:ext cx="603885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15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Základy</a:t>
            </a:r>
            <a:r>
              <a:rPr sz="600" b="1" spc="-5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b="1" spc="-15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Leafletu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5844" y="1013814"/>
            <a:ext cx="3592195" cy="337185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>
              <a:lnSpc>
                <a:spcPts val="1140"/>
              </a:lnSpc>
              <a:spcBef>
                <a:spcPts val="275"/>
              </a:spcBef>
            </a:pPr>
            <a:r>
              <a:rPr sz="1100" spc="-30" dirty="0">
                <a:latin typeface="Tahoma"/>
                <a:cs typeface="Tahoma"/>
              </a:rPr>
              <a:t>Jednotlivé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prvky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a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vrstvy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sjednotíme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do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b="1" spc="-45" dirty="0">
                <a:latin typeface="Arial"/>
                <a:cs typeface="Arial"/>
              </a:rPr>
              <a:t>jedné</a:t>
            </a:r>
            <a:r>
              <a:rPr sz="1100" b="1" spc="90" dirty="0">
                <a:latin typeface="Arial"/>
                <a:cs typeface="Arial"/>
              </a:rPr>
              <a:t> </a:t>
            </a:r>
            <a:r>
              <a:rPr sz="1100" b="1" spc="-50" dirty="0">
                <a:latin typeface="Arial"/>
                <a:cs typeface="Arial"/>
              </a:rPr>
              <a:t>vrstvy</a:t>
            </a:r>
            <a:r>
              <a:rPr sz="1100" b="1" spc="50" dirty="0">
                <a:latin typeface="Arial"/>
                <a:cs typeface="Arial"/>
              </a:rPr>
              <a:t> </a:t>
            </a:r>
            <a:r>
              <a:rPr sz="1100" spc="-30" dirty="0">
                <a:latin typeface="Tahoma"/>
                <a:cs typeface="Tahoma"/>
              </a:rPr>
              <a:t>pomocí </a:t>
            </a:r>
            <a:r>
              <a:rPr sz="1100" spc="-32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L.layerGroup()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1071" y="1461071"/>
            <a:ext cx="4326255" cy="623570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9054" rIns="0" bIns="0" rtlCol="0">
            <a:spAutoFit/>
          </a:bodyPr>
          <a:lstStyle/>
          <a:p>
            <a:pPr marL="128905" marR="2042160">
              <a:lnSpc>
                <a:spcPts val="950"/>
              </a:lnSpc>
              <a:spcBef>
                <a:spcPts val="464"/>
              </a:spcBef>
            </a:pPr>
            <a:r>
              <a:rPr sz="800" b="1" spc="20" dirty="0">
                <a:solidFill>
                  <a:srgbClr val="007F00"/>
                </a:solidFill>
                <a:latin typeface="Cambria"/>
                <a:cs typeface="Cambria"/>
              </a:rPr>
              <a:t>const</a:t>
            </a:r>
            <a:r>
              <a:rPr sz="800" b="1" spc="60" dirty="0">
                <a:solidFill>
                  <a:srgbClr val="007F00"/>
                </a:solidFill>
                <a:latin typeface="Cambria"/>
                <a:cs typeface="Cambria"/>
              </a:rPr>
              <a:t> </a:t>
            </a:r>
            <a:r>
              <a:rPr sz="800" spc="20" dirty="0">
                <a:latin typeface="SimSun"/>
                <a:cs typeface="SimSun"/>
              </a:rPr>
              <a:t>LG </a:t>
            </a:r>
            <a:r>
              <a:rPr sz="8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800" spc="2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800" spc="20" dirty="0">
                <a:latin typeface="SimSun"/>
                <a:cs typeface="SimSun"/>
              </a:rPr>
              <a:t>L.layerGroup([CENTER,</a:t>
            </a:r>
            <a:r>
              <a:rPr sz="800" spc="25" dirty="0">
                <a:latin typeface="SimSun"/>
                <a:cs typeface="SimSun"/>
              </a:rPr>
              <a:t> </a:t>
            </a:r>
            <a:r>
              <a:rPr sz="800" spc="20" dirty="0">
                <a:latin typeface="SimSun"/>
                <a:cs typeface="SimSun"/>
              </a:rPr>
              <a:t>LINE]); </a:t>
            </a:r>
            <a:r>
              <a:rPr sz="800" spc="-385" dirty="0">
                <a:latin typeface="SimSun"/>
                <a:cs typeface="SimSun"/>
              </a:rPr>
              <a:t> </a:t>
            </a:r>
            <a:r>
              <a:rPr sz="800" spc="20" dirty="0">
                <a:latin typeface="SimSun"/>
                <a:cs typeface="SimSun"/>
              </a:rPr>
              <a:t>MAP.removeLayer(CENTER); </a:t>
            </a:r>
            <a:r>
              <a:rPr sz="800" spc="25" dirty="0">
                <a:latin typeface="SimSun"/>
                <a:cs typeface="SimSun"/>
              </a:rPr>
              <a:t> </a:t>
            </a:r>
            <a:r>
              <a:rPr sz="800" spc="20" dirty="0">
                <a:latin typeface="SimSun"/>
                <a:cs typeface="SimSun"/>
              </a:rPr>
              <a:t>MAP.removeLayer(LINE);</a:t>
            </a:r>
            <a:endParaRPr sz="800">
              <a:latin typeface="SimSun"/>
              <a:cs typeface="SimSun"/>
            </a:endParaRPr>
          </a:p>
          <a:p>
            <a:pPr marL="128905">
              <a:lnSpc>
                <a:spcPts val="910"/>
              </a:lnSpc>
            </a:pPr>
            <a:r>
              <a:rPr sz="800" spc="20" dirty="0">
                <a:latin typeface="SimSun"/>
                <a:cs typeface="SimSun"/>
              </a:rPr>
              <a:t>MAP.addLayer(LG);</a:t>
            </a:r>
            <a:endParaRPr sz="800">
              <a:latin typeface="SimSun"/>
              <a:cs typeface="SimSun"/>
            </a:endParaRPr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72654"/>
            <a:ext cx="18230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b="0" spc="165" dirty="0">
                <a:latin typeface="Georgia"/>
                <a:cs typeface="Georgia"/>
              </a:rPr>
              <a:t>O</a:t>
            </a:r>
            <a:r>
              <a:rPr b="0" cap="small" spc="95" dirty="0">
                <a:latin typeface="Georgia"/>
                <a:cs typeface="Georgia"/>
              </a:rPr>
              <a:t>s</a:t>
            </a:r>
            <a:r>
              <a:rPr b="0" cap="small" spc="10" dirty="0">
                <a:latin typeface="Georgia"/>
                <a:cs typeface="Georgia"/>
              </a:rPr>
              <a:t>t</a:t>
            </a:r>
            <a:r>
              <a:rPr b="0" cap="small" spc="40" dirty="0">
                <a:latin typeface="Georgia"/>
                <a:cs typeface="Georgia"/>
              </a:rPr>
              <a:t>a</a:t>
            </a:r>
            <a:r>
              <a:rPr b="0" cap="small" spc="100" dirty="0">
                <a:latin typeface="Georgia"/>
                <a:cs typeface="Georgia"/>
              </a:rPr>
              <a:t>tn</a:t>
            </a:r>
            <a:r>
              <a:rPr b="0" spc="20" dirty="0">
                <a:latin typeface="Georgia"/>
                <a:cs typeface="Georgia"/>
              </a:rPr>
              <a:t>í:</a:t>
            </a:r>
            <a:r>
              <a:rPr b="0" dirty="0">
                <a:latin typeface="Georgia"/>
                <a:cs typeface="Georgia"/>
              </a:rPr>
              <a:t> </a:t>
            </a:r>
            <a:r>
              <a:rPr b="0" spc="45" dirty="0">
                <a:latin typeface="Georgia"/>
                <a:cs typeface="Georgia"/>
              </a:rPr>
              <a:t> </a:t>
            </a:r>
            <a:r>
              <a:rPr b="0" spc="105" dirty="0">
                <a:latin typeface="Georgia"/>
                <a:cs typeface="Georgia"/>
              </a:rPr>
              <a:t>L.</a:t>
            </a:r>
            <a:r>
              <a:rPr b="0" cap="small" spc="105" dirty="0">
                <a:latin typeface="Georgia"/>
                <a:cs typeface="Georgia"/>
              </a:rPr>
              <a:t>cont</a:t>
            </a:r>
            <a:r>
              <a:rPr b="0" cap="small" spc="70" dirty="0">
                <a:latin typeface="Georgia"/>
                <a:cs typeface="Georgia"/>
              </a:rPr>
              <a:t>r</a:t>
            </a:r>
            <a:r>
              <a:rPr b="0" cap="small" spc="80" dirty="0">
                <a:latin typeface="Georgia"/>
                <a:cs typeface="Georgia"/>
              </a:rPr>
              <a:t>ol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1165" y="733437"/>
            <a:ext cx="65201" cy="65201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1165" y="910577"/>
            <a:ext cx="65201" cy="65201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1165" y="1087716"/>
            <a:ext cx="65201" cy="65201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1165" y="1264843"/>
            <a:ext cx="65201" cy="65201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25844" y="429548"/>
            <a:ext cx="1870075" cy="93853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100" spc="-20" dirty="0">
                <a:latin typeface="Tahoma"/>
                <a:cs typeface="Tahoma"/>
              </a:rPr>
              <a:t>L.control</a:t>
            </a:r>
            <a:r>
              <a:rPr sz="1100" spc="-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umožňuje</a:t>
            </a:r>
            <a:r>
              <a:rPr sz="1100" spc="-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přidat:</a:t>
            </a:r>
            <a:endParaRPr sz="1100">
              <a:latin typeface="Tahoma"/>
              <a:cs typeface="Tahoma"/>
            </a:endParaRPr>
          </a:p>
          <a:p>
            <a:pPr marL="289560">
              <a:lnSpc>
                <a:spcPct val="100000"/>
              </a:lnSpc>
              <a:spcBef>
                <a:spcPts val="275"/>
              </a:spcBef>
            </a:pPr>
            <a:r>
              <a:rPr sz="900" spc="-15" dirty="0">
                <a:latin typeface="Tahoma"/>
                <a:cs typeface="Tahoma"/>
              </a:rPr>
              <a:t>zoom</a:t>
            </a:r>
            <a:r>
              <a:rPr sz="900" spc="-1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tlačítka</a:t>
            </a:r>
            <a:endParaRPr sz="900">
              <a:latin typeface="Tahoma"/>
              <a:cs typeface="Tahoma"/>
            </a:endParaRPr>
          </a:p>
          <a:p>
            <a:pPr marL="289560" marR="5080">
              <a:lnSpc>
                <a:spcPct val="129099"/>
              </a:lnSpc>
            </a:pPr>
            <a:r>
              <a:rPr sz="900" dirty="0">
                <a:latin typeface="Tahoma"/>
                <a:cs typeface="Tahoma"/>
              </a:rPr>
              <a:t>citaci</a:t>
            </a:r>
            <a:r>
              <a:rPr sz="900" spc="15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zdroje</a:t>
            </a:r>
            <a:r>
              <a:rPr sz="900" spc="15" dirty="0">
                <a:latin typeface="Tahoma"/>
                <a:cs typeface="Tahoma"/>
              </a:rPr>
              <a:t> </a:t>
            </a:r>
            <a:r>
              <a:rPr sz="900" spc="-20" dirty="0">
                <a:latin typeface="Tahoma"/>
                <a:cs typeface="Tahoma"/>
              </a:rPr>
              <a:t>vrstvy</a:t>
            </a:r>
            <a:r>
              <a:rPr sz="900" spc="2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(attribution) </a:t>
            </a:r>
            <a:r>
              <a:rPr sz="900" spc="-270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grafické</a:t>
            </a:r>
            <a:r>
              <a:rPr sz="900" spc="20" dirty="0">
                <a:latin typeface="Tahoma"/>
                <a:cs typeface="Tahoma"/>
              </a:rPr>
              <a:t> </a:t>
            </a:r>
            <a:r>
              <a:rPr sz="900" spc="-20" dirty="0">
                <a:latin typeface="Tahoma"/>
                <a:cs typeface="Tahoma"/>
              </a:rPr>
              <a:t>měřítko</a:t>
            </a:r>
            <a:endParaRPr sz="900">
              <a:latin typeface="Tahoma"/>
              <a:cs typeface="Tahoma"/>
            </a:endParaRPr>
          </a:p>
          <a:p>
            <a:pPr marL="289560">
              <a:lnSpc>
                <a:spcPct val="100000"/>
              </a:lnSpc>
              <a:spcBef>
                <a:spcPts val="315"/>
              </a:spcBef>
            </a:pPr>
            <a:r>
              <a:rPr sz="900" b="1" spc="-60" dirty="0">
                <a:latin typeface="Arial"/>
                <a:cs typeface="Arial"/>
              </a:rPr>
              <a:t>správce</a:t>
            </a:r>
            <a:r>
              <a:rPr sz="900" b="1" spc="20" dirty="0">
                <a:latin typeface="Arial"/>
                <a:cs typeface="Arial"/>
              </a:rPr>
              <a:t> </a:t>
            </a:r>
            <a:r>
              <a:rPr sz="900" b="1" spc="-40" dirty="0">
                <a:latin typeface="Arial"/>
                <a:cs typeface="Arial"/>
              </a:rPr>
              <a:t>vrstev:</a:t>
            </a:r>
            <a:endParaRPr sz="9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30" dirty="0"/>
              <a:t> </a:t>
            </a:r>
            <a:r>
              <a:rPr spc="-15" dirty="0"/>
              <a:t>Leitner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002180" y="3323557"/>
            <a:ext cx="603885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15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Základy</a:t>
            </a:r>
            <a:r>
              <a:rPr sz="600" b="1" spc="-5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sz="600" b="1" spc="-15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Leafletu</a:t>
            </a:r>
            <a:endParaRPr sz="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1071" y="1509026"/>
            <a:ext cx="4326255" cy="1464945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9054" rIns="0" bIns="0" rtlCol="0">
            <a:spAutoFit/>
          </a:bodyPr>
          <a:lstStyle/>
          <a:p>
            <a:pPr marL="236220" marR="3117215" indent="-107950">
              <a:lnSpc>
                <a:spcPts val="950"/>
              </a:lnSpc>
              <a:spcBef>
                <a:spcPts val="464"/>
              </a:spcBef>
            </a:pPr>
            <a:r>
              <a:rPr sz="800" b="1" spc="20" dirty="0">
                <a:solidFill>
                  <a:srgbClr val="007F00"/>
                </a:solidFill>
                <a:latin typeface="Cambria"/>
                <a:cs typeface="Cambria"/>
              </a:rPr>
              <a:t>const</a:t>
            </a:r>
            <a:r>
              <a:rPr sz="800" b="1" spc="25" dirty="0">
                <a:solidFill>
                  <a:srgbClr val="007F00"/>
                </a:solidFill>
                <a:latin typeface="Cambria"/>
                <a:cs typeface="Cambria"/>
              </a:rPr>
              <a:t> </a:t>
            </a:r>
            <a:r>
              <a:rPr sz="800" spc="20" dirty="0">
                <a:latin typeface="SimSun"/>
                <a:cs typeface="SimSun"/>
              </a:rPr>
              <a:t>baseLayers </a:t>
            </a:r>
            <a:r>
              <a:rPr sz="800" spc="20" dirty="0">
                <a:solidFill>
                  <a:srgbClr val="666666"/>
                </a:solidFill>
                <a:latin typeface="SimSun"/>
                <a:cs typeface="SimSun"/>
              </a:rPr>
              <a:t>= </a:t>
            </a:r>
            <a:r>
              <a:rPr sz="800" spc="20" dirty="0">
                <a:latin typeface="SimSun"/>
                <a:cs typeface="SimSun"/>
              </a:rPr>
              <a:t>{ </a:t>
            </a:r>
            <a:r>
              <a:rPr sz="800" spc="-390" dirty="0">
                <a:latin typeface="SimSun"/>
                <a:cs typeface="SimSun"/>
              </a:rPr>
              <a:t> </a:t>
            </a:r>
            <a:r>
              <a:rPr sz="800" spc="20" dirty="0">
                <a:solidFill>
                  <a:srgbClr val="BA2121"/>
                </a:solidFill>
                <a:latin typeface="SimSun"/>
                <a:cs typeface="SimSun"/>
              </a:rPr>
              <a:t>"Carto"</a:t>
            </a:r>
            <a:r>
              <a:rPr sz="800" spc="20" dirty="0">
                <a:solidFill>
                  <a:srgbClr val="666666"/>
                </a:solidFill>
                <a:latin typeface="SimSun"/>
                <a:cs typeface="SimSun"/>
              </a:rPr>
              <a:t>:</a:t>
            </a:r>
            <a:r>
              <a:rPr sz="800" spc="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800" spc="20" dirty="0">
                <a:latin typeface="SimSun"/>
                <a:cs typeface="SimSun"/>
              </a:rPr>
              <a:t>CARTO,</a:t>
            </a:r>
            <a:endParaRPr sz="800">
              <a:latin typeface="SimSun"/>
              <a:cs typeface="SimSun"/>
            </a:endParaRPr>
          </a:p>
          <a:p>
            <a:pPr marL="236220">
              <a:lnSpc>
                <a:spcPts val="905"/>
              </a:lnSpc>
            </a:pPr>
            <a:r>
              <a:rPr sz="800" spc="20" dirty="0">
                <a:solidFill>
                  <a:srgbClr val="BA2121"/>
                </a:solidFill>
                <a:latin typeface="SimSun"/>
                <a:cs typeface="SimSun"/>
              </a:rPr>
              <a:t>"OpenStreetMap"</a:t>
            </a:r>
            <a:r>
              <a:rPr sz="800" spc="20" dirty="0">
                <a:solidFill>
                  <a:srgbClr val="666666"/>
                </a:solidFill>
                <a:latin typeface="SimSun"/>
                <a:cs typeface="SimSun"/>
              </a:rPr>
              <a:t>:</a:t>
            </a:r>
            <a:r>
              <a:rPr sz="800" spc="-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800" spc="20" dirty="0">
                <a:latin typeface="SimSun"/>
                <a:cs typeface="SimSun"/>
              </a:rPr>
              <a:t>OSM,</a:t>
            </a:r>
            <a:endParaRPr sz="800">
              <a:latin typeface="SimSun"/>
              <a:cs typeface="SimSun"/>
            </a:endParaRPr>
          </a:p>
          <a:p>
            <a:pPr marL="236220">
              <a:lnSpc>
                <a:spcPts val="944"/>
              </a:lnSpc>
            </a:pPr>
            <a:r>
              <a:rPr sz="800" spc="20" dirty="0">
                <a:solidFill>
                  <a:srgbClr val="BA2121"/>
                </a:solidFill>
                <a:latin typeface="SimSun"/>
                <a:cs typeface="SimSun"/>
              </a:rPr>
              <a:t>"Google</a:t>
            </a:r>
            <a:r>
              <a:rPr sz="800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800" spc="20" dirty="0">
                <a:solidFill>
                  <a:srgbClr val="BA2121"/>
                </a:solidFill>
                <a:latin typeface="SimSun"/>
                <a:cs typeface="SimSun"/>
              </a:rPr>
              <a:t>Maps"</a:t>
            </a:r>
            <a:r>
              <a:rPr sz="800" spc="20" dirty="0">
                <a:solidFill>
                  <a:srgbClr val="666666"/>
                </a:solidFill>
                <a:latin typeface="SimSun"/>
                <a:cs typeface="SimSun"/>
              </a:rPr>
              <a:t>:</a:t>
            </a:r>
            <a:r>
              <a:rPr sz="800" spc="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800" spc="20" dirty="0">
                <a:latin typeface="SimSun"/>
                <a:cs typeface="SimSun"/>
              </a:rPr>
              <a:t>GMAPS</a:t>
            </a:r>
            <a:endParaRPr sz="800">
              <a:latin typeface="SimSun"/>
              <a:cs typeface="SimSun"/>
            </a:endParaRPr>
          </a:p>
          <a:p>
            <a:pPr marL="128905">
              <a:lnSpc>
                <a:spcPts val="955"/>
              </a:lnSpc>
            </a:pPr>
            <a:r>
              <a:rPr sz="800" spc="20" dirty="0">
                <a:latin typeface="SimSun"/>
                <a:cs typeface="SimSun"/>
              </a:rPr>
              <a:t>};</a:t>
            </a:r>
            <a:endParaRPr sz="800">
              <a:latin typeface="SimSun"/>
              <a:cs typeface="SimSu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750">
              <a:latin typeface="SimSun"/>
              <a:cs typeface="SimSun"/>
            </a:endParaRPr>
          </a:p>
          <a:p>
            <a:pPr marL="236220" marR="3224530" indent="-107950">
              <a:lnSpc>
                <a:spcPts val="950"/>
              </a:lnSpc>
            </a:pPr>
            <a:r>
              <a:rPr sz="800" b="1" spc="20" dirty="0">
                <a:solidFill>
                  <a:srgbClr val="007F00"/>
                </a:solidFill>
                <a:latin typeface="Cambria"/>
                <a:cs typeface="Cambria"/>
              </a:rPr>
              <a:t>const</a:t>
            </a:r>
            <a:r>
              <a:rPr sz="800" b="1" spc="40" dirty="0">
                <a:solidFill>
                  <a:srgbClr val="007F00"/>
                </a:solidFill>
                <a:latin typeface="Cambria"/>
                <a:cs typeface="Cambria"/>
              </a:rPr>
              <a:t> </a:t>
            </a:r>
            <a:r>
              <a:rPr sz="800" spc="20" dirty="0">
                <a:latin typeface="SimSun"/>
                <a:cs typeface="SimSun"/>
              </a:rPr>
              <a:t>overlays</a:t>
            </a:r>
            <a:r>
              <a:rPr sz="800" dirty="0">
                <a:latin typeface="SimSun"/>
                <a:cs typeface="SimSun"/>
              </a:rPr>
              <a:t> </a:t>
            </a:r>
            <a:r>
              <a:rPr sz="8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800" spc="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800" spc="20" dirty="0">
                <a:latin typeface="SimSun"/>
                <a:cs typeface="SimSun"/>
              </a:rPr>
              <a:t>{ </a:t>
            </a:r>
            <a:r>
              <a:rPr sz="800" spc="-385" dirty="0">
                <a:latin typeface="SimSun"/>
                <a:cs typeface="SimSun"/>
              </a:rPr>
              <a:t> </a:t>
            </a:r>
            <a:r>
              <a:rPr sz="800" spc="20" dirty="0">
                <a:latin typeface="SimSun"/>
                <a:cs typeface="SimSun"/>
              </a:rPr>
              <a:t>Vectors</a:t>
            </a:r>
            <a:r>
              <a:rPr sz="800" spc="20" dirty="0">
                <a:solidFill>
                  <a:srgbClr val="666666"/>
                </a:solidFill>
                <a:latin typeface="SimSun"/>
                <a:cs typeface="SimSun"/>
              </a:rPr>
              <a:t>:</a:t>
            </a:r>
            <a:r>
              <a:rPr sz="800" spc="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800" spc="20" dirty="0">
                <a:latin typeface="SimSun"/>
                <a:cs typeface="SimSun"/>
              </a:rPr>
              <a:t>LG</a:t>
            </a:r>
            <a:endParaRPr sz="800">
              <a:latin typeface="SimSun"/>
              <a:cs typeface="SimSun"/>
            </a:endParaRPr>
          </a:p>
          <a:p>
            <a:pPr marL="128905">
              <a:lnSpc>
                <a:spcPts val="915"/>
              </a:lnSpc>
            </a:pPr>
            <a:r>
              <a:rPr sz="800" spc="20" dirty="0">
                <a:latin typeface="SimSun"/>
                <a:cs typeface="SimSun"/>
              </a:rPr>
              <a:t>};</a:t>
            </a:r>
            <a:endParaRPr sz="800">
              <a:latin typeface="SimSun"/>
              <a:cs typeface="SimSu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70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</a:pPr>
            <a:r>
              <a:rPr sz="800" spc="20" dirty="0">
                <a:latin typeface="SimSun"/>
                <a:cs typeface="SimSun"/>
              </a:rPr>
              <a:t>MAP.addControl(L.control.layers(baseLayers,</a:t>
            </a:r>
            <a:r>
              <a:rPr sz="800" spc="60" dirty="0">
                <a:latin typeface="SimSun"/>
                <a:cs typeface="SimSun"/>
              </a:rPr>
              <a:t> </a:t>
            </a:r>
            <a:r>
              <a:rPr sz="800" spc="20" dirty="0">
                <a:latin typeface="SimSun"/>
                <a:cs typeface="SimSun"/>
              </a:rPr>
              <a:t>overlays));</a:t>
            </a:r>
            <a:endParaRPr sz="800">
              <a:latin typeface="SimSun"/>
              <a:cs typeface="SimSun"/>
            </a:endParaRPr>
          </a:p>
        </p:txBody>
      </p:sp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72654"/>
            <a:ext cx="12503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b="0" spc="210" dirty="0">
                <a:latin typeface="Georgia"/>
                <a:cs typeface="Georgia"/>
              </a:rPr>
              <a:t>P</a:t>
            </a:r>
            <a:r>
              <a:rPr b="0" cap="small" spc="55" dirty="0">
                <a:latin typeface="Georgia"/>
                <a:cs typeface="Georgia"/>
              </a:rPr>
              <a:t>r</a:t>
            </a:r>
            <a:r>
              <a:rPr b="0" cap="small" spc="95" dirty="0">
                <a:latin typeface="Georgia"/>
                <a:cs typeface="Georgia"/>
              </a:rPr>
              <a:t>ocvi</a:t>
            </a:r>
            <a:r>
              <a:rPr b="0" spc="210" dirty="0">
                <a:latin typeface="Georgia"/>
                <a:cs typeface="Georgia"/>
              </a:rPr>
              <a:t>č</a:t>
            </a:r>
            <a:r>
              <a:rPr b="0" cap="small" spc="55" dirty="0">
                <a:latin typeface="Georgia"/>
                <a:cs typeface="Georgia"/>
              </a:rPr>
              <a:t>o</a:t>
            </a:r>
            <a:r>
              <a:rPr b="0" cap="small" spc="15" dirty="0">
                <a:latin typeface="Georgia"/>
                <a:cs typeface="Georgia"/>
              </a:rPr>
              <a:t>v</a:t>
            </a:r>
            <a:r>
              <a:rPr b="0" cap="small" spc="85" dirty="0">
                <a:latin typeface="Georgia"/>
                <a:cs typeface="Georgia"/>
              </a:rPr>
              <a:t>án</a:t>
            </a:r>
            <a:r>
              <a:rPr b="0" spc="20" dirty="0">
                <a:latin typeface="Georgia"/>
                <a:cs typeface="Georgia"/>
              </a:rPr>
              <a:t>í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7796" y="707424"/>
            <a:ext cx="114103" cy="114103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402932" y="609432"/>
            <a:ext cx="3905250" cy="138176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spc="-40" dirty="0">
                <a:latin typeface="Tahoma"/>
                <a:cs typeface="Tahoma"/>
              </a:rPr>
              <a:t>nastavte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maximální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a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minimální</a:t>
            </a:r>
            <a:r>
              <a:rPr sz="1100" spc="75" dirty="0">
                <a:latin typeface="Tahoma"/>
                <a:cs typeface="Tahoma"/>
              </a:rPr>
              <a:t> </a:t>
            </a:r>
            <a:r>
              <a:rPr sz="1100" b="1" spc="-45" dirty="0">
                <a:latin typeface="Arial"/>
                <a:cs typeface="Arial"/>
              </a:rPr>
              <a:t>zoom</a:t>
            </a:r>
            <a:r>
              <a:rPr sz="1100" b="1" spc="95" dirty="0">
                <a:latin typeface="Arial"/>
                <a:cs typeface="Arial"/>
              </a:rPr>
              <a:t> </a:t>
            </a:r>
            <a:r>
              <a:rPr sz="1100" b="1" spc="-50" dirty="0">
                <a:latin typeface="Arial"/>
                <a:cs typeface="Arial"/>
              </a:rPr>
              <a:t>level</a:t>
            </a:r>
            <a:r>
              <a:rPr sz="1100" b="1" spc="55" dirty="0">
                <a:latin typeface="Arial"/>
                <a:cs typeface="Arial"/>
              </a:rPr>
              <a:t> </a:t>
            </a:r>
            <a:r>
              <a:rPr sz="1100" spc="-60" dirty="0">
                <a:latin typeface="Tahoma"/>
                <a:cs typeface="Tahoma"/>
              </a:rPr>
              <a:t>mapy</a:t>
            </a:r>
            <a:endParaRPr sz="1100">
              <a:latin typeface="Tahoma"/>
              <a:cs typeface="Tahoma"/>
            </a:endParaRPr>
          </a:p>
          <a:p>
            <a:pPr marL="12700" marR="5080">
              <a:lnSpc>
                <a:spcPct val="102600"/>
              </a:lnSpc>
              <a:spcBef>
                <a:spcPts val="300"/>
              </a:spcBef>
            </a:pPr>
            <a:r>
              <a:rPr sz="1100" spc="-40" dirty="0">
                <a:latin typeface="Tahoma"/>
                <a:cs typeface="Tahoma"/>
              </a:rPr>
              <a:t>přidejte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do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mapy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b="1" spc="55" dirty="0">
                <a:latin typeface="Arial"/>
                <a:cs typeface="Arial"/>
              </a:rPr>
              <a:t>WMS</a:t>
            </a:r>
            <a:r>
              <a:rPr sz="1100" b="1" spc="90" dirty="0">
                <a:latin typeface="Arial"/>
                <a:cs typeface="Arial"/>
              </a:rPr>
              <a:t> </a:t>
            </a:r>
            <a:r>
              <a:rPr sz="1100" b="1" spc="-50" dirty="0">
                <a:latin typeface="Arial"/>
                <a:cs typeface="Arial"/>
              </a:rPr>
              <a:t>vrstvu</a:t>
            </a:r>
            <a:r>
              <a:rPr sz="1100" b="1" spc="55" dirty="0">
                <a:latin typeface="Arial"/>
                <a:cs typeface="Arial"/>
              </a:rPr>
              <a:t> </a:t>
            </a:r>
            <a:r>
              <a:rPr sz="1100" spc="-45" dirty="0">
                <a:latin typeface="Tahoma"/>
                <a:cs typeface="Tahoma"/>
              </a:rPr>
              <a:t>jako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podkladovou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nebo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překryvnou </a:t>
            </a:r>
            <a:r>
              <a:rPr sz="1100" spc="-33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vrstvu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100" spc="-40" dirty="0">
                <a:latin typeface="Tahoma"/>
                <a:cs typeface="Tahoma"/>
              </a:rPr>
              <a:t>zeptejte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85" dirty="0">
                <a:latin typeface="Tahoma"/>
                <a:cs typeface="Tahoma"/>
              </a:rPr>
              <a:t>se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uživatele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na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jeho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polohu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a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mapu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podle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toho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vystřeďte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spc="20" dirty="0">
                <a:latin typeface="SimSun"/>
                <a:cs typeface="SimSun"/>
              </a:rPr>
              <a:t>prompt()</a:t>
            </a:r>
            <a:endParaRPr sz="110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100" spc="-50" dirty="0">
                <a:latin typeface="Tahoma"/>
                <a:cs typeface="Tahoma"/>
              </a:rPr>
              <a:t>změňte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vzhled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pro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přidávanou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" dirty="0">
                <a:latin typeface="Tahoma"/>
                <a:cs typeface="Tahoma"/>
              </a:rPr>
              <a:t>linii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pomocí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konfiguračního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objektu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spc="20" dirty="0">
                <a:latin typeface="SimSun"/>
                <a:cs typeface="SimSun"/>
              </a:rPr>
              <a:t>L.polyline</a:t>
            </a:r>
            <a:endParaRPr sz="1100">
              <a:latin typeface="SimSun"/>
              <a:cs typeface="SimSun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7796" y="917463"/>
            <a:ext cx="114103" cy="114103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251993" y="695228"/>
            <a:ext cx="66040" cy="3270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dirty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endParaRPr sz="6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600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endParaRPr sz="600">
              <a:latin typeface="Trebuchet MS"/>
              <a:cs typeface="Trebuchet MS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7796" y="1299571"/>
            <a:ext cx="114103" cy="114103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251993" y="1286578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dirty="0">
                <a:solidFill>
                  <a:srgbClr val="FFFFFF"/>
                </a:solidFill>
                <a:latin typeface="Trebuchet MS"/>
                <a:cs typeface="Trebuchet MS"/>
              </a:rPr>
              <a:t>3</a:t>
            </a:r>
            <a:endParaRPr sz="600">
              <a:latin typeface="Trebuchet MS"/>
              <a:cs typeface="Trebuchet MS"/>
            </a:endParaRPr>
          </a:p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7796" y="1681667"/>
            <a:ext cx="114103" cy="114103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251993" y="1668683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dirty="0">
                <a:solidFill>
                  <a:srgbClr val="FFFFFF"/>
                </a:solidFill>
                <a:latin typeface="Trebuchet MS"/>
                <a:cs typeface="Trebuchet MS"/>
              </a:rPr>
              <a:t>4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30" dirty="0"/>
              <a:t> </a:t>
            </a:r>
            <a:r>
              <a:rPr spc="-15" dirty="0"/>
              <a:t>Leitner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2002180" y="3323557"/>
            <a:ext cx="603885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15" dirty="0">
                <a:solidFill>
                  <a:srgbClr val="FFFFFF"/>
                </a:solidFill>
                <a:latin typeface="Arial"/>
                <a:cs typeface="Arial"/>
                <a:hlinkClick r:id="rId3" action="ppaction://hlinksldjump"/>
              </a:rPr>
              <a:t>Základy</a:t>
            </a:r>
            <a:r>
              <a:rPr sz="600" b="1" spc="-5" dirty="0">
                <a:solidFill>
                  <a:srgbClr val="FFFFFF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sz="600" b="1" spc="-15" dirty="0">
                <a:solidFill>
                  <a:srgbClr val="FFFFFF"/>
                </a:solidFill>
                <a:latin typeface="Arial"/>
                <a:cs typeface="Arial"/>
                <a:hlinkClick r:id="rId3" action="ppaction://hlinksldjump"/>
              </a:rPr>
              <a:t>Leafletu</a:t>
            </a:r>
            <a:endParaRPr sz="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1071" y="2136724"/>
            <a:ext cx="4326255" cy="623570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9054" rIns="0" bIns="0" rtlCol="0">
            <a:spAutoFit/>
          </a:bodyPr>
          <a:lstStyle/>
          <a:p>
            <a:pPr marL="236220" marR="2310765" indent="-107950">
              <a:lnSpc>
                <a:spcPts val="950"/>
              </a:lnSpc>
              <a:spcBef>
                <a:spcPts val="464"/>
              </a:spcBef>
            </a:pPr>
            <a:r>
              <a:rPr sz="800" b="1" spc="20" dirty="0">
                <a:solidFill>
                  <a:srgbClr val="007F00"/>
                </a:solidFill>
                <a:latin typeface="Cambria"/>
                <a:cs typeface="Cambria"/>
              </a:rPr>
              <a:t>const</a:t>
            </a:r>
            <a:r>
              <a:rPr sz="800" b="1" spc="55" dirty="0">
                <a:solidFill>
                  <a:srgbClr val="007F00"/>
                </a:solidFill>
                <a:latin typeface="Cambria"/>
                <a:cs typeface="Cambria"/>
              </a:rPr>
              <a:t> </a:t>
            </a:r>
            <a:r>
              <a:rPr sz="800" spc="20" dirty="0">
                <a:latin typeface="SimSun"/>
                <a:cs typeface="SimSun"/>
              </a:rPr>
              <a:t>LINE </a:t>
            </a:r>
            <a:r>
              <a:rPr sz="800" spc="20" dirty="0">
                <a:solidFill>
                  <a:srgbClr val="666666"/>
                </a:solidFill>
                <a:latin typeface="SimSun"/>
                <a:cs typeface="SimSun"/>
              </a:rPr>
              <a:t>= </a:t>
            </a:r>
            <a:r>
              <a:rPr sz="800" spc="20" dirty="0">
                <a:latin typeface="SimSun"/>
                <a:cs typeface="SimSun"/>
              </a:rPr>
              <a:t>L.polyline(lineData, { </a:t>
            </a:r>
            <a:r>
              <a:rPr sz="800" spc="-385" dirty="0">
                <a:latin typeface="SimSun"/>
                <a:cs typeface="SimSun"/>
              </a:rPr>
              <a:t> </a:t>
            </a:r>
            <a:r>
              <a:rPr sz="800" spc="20" dirty="0">
                <a:latin typeface="SimSun"/>
                <a:cs typeface="SimSun"/>
              </a:rPr>
              <a:t>property</a:t>
            </a:r>
            <a:r>
              <a:rPr sz="800" spc="20" dirty="0">
                <a:solidFill>
                  <a:srgbClr val="666666"/>
                </a:solidFill>
                <a:latin typeface="SimSun"/>
                <a:cs typeface="SimSun"/>
              </a:rPr>
              <a:t>:</a:t>
            </a:r>
            <a:r>
              <a:rPr sz="800" spc="1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800" spc="20" dirty="0">
                <a:latin typeface="SimSun"/>
                <a:cs typeface="SimSun"/>
              </a:rPr>
              <a:t>value,</a:t>
            </a:r>
            <a:endParaRPr sz="800">
              <a:latin typeface="SimSun"/>
              <a:cs typeface="SimSun"/>
            </a:endParaRPr>
          </a:p>
          <a:p>
            <a:pPr marL="236220">
              <a:lnSpc>
                <a:spcPts val="905"/>
              </a:lnSpc>
            </a:pPr>
            <a:r>
              <a:rPr sz="800" i="1" spc="45" dirty="0">
                <a:solidFill>
                  <a:srgbClr val="3F7F7F"/>
                </a:solidFill>
                <a:latin typeface="Cambria"/>
                <a:cs typeface="Cambria"/>
              </a:rPr>
              <a:t>//</a:t>
            </a:r>
            <a:r>
              <a:rPr sz="800" i="1" spc="204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100" dirty="0">
                <a:solidFill>
                  <a:srgbClr val="3F7F7F"/>
                </a:solidFill>
                <a:latin typeface="Cambria"/>
                <a:cs typeface="Cambria"/>
              </a:rPr>
              <a:t>viz</a:t>
            </a:r>
            <a:r>
              <a:rPr sz="800" i="1" spc="21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10" dirty="0">
                <a:solidFill>
                  <a:srgbClr val="3F7F7F"/>
                </a:solidFill>
                <a:latin typeface="Cambria"/>
                <a:cs typeface="Cambria"/>
              </a:rPr>
              <a:t>dokumentace</a:t>
            </a:r>
            <a:endParaRPr sz="800">
              <a:latin typeface="Cambria"/>
              <a:cs typeface="Cambria"/>
            </a:endParaRPr>
          </a:p>
          <a:p>
            <a:pPr marL="128905">
              <a:lnSpc>
                <a:spcPts val="955"/>
              </a:lnSpc>
            </a:pPr>
            <a:r>
              <a:rPr sz="800" spc="20" dirty="0">
                <a:latin typeface="SimSun"/>
                <a:cs typeface="SimSun"/>
              </a:rPr>
              <a:t>});</a:t>
            </a:r>
            <a:endParaRPr sz="800">
              <a:latin typeface="SimSun"/>
              <a:cs typeface="SimSun"/>
            </a:endParaRPr>
          </a:p>
        </p:txBody>
      </p:sp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300" y="72654"/>
            <a:ext cx="217678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10" dirty="0">
                <a:solidFill>
                  <a:srgbClr val="3333B2"/>
                </a:solidFill>
                <a:latin typeface="Georgia"/>
                <a:cs typeface="Georgia"/>
              </a:rPr>
              <a:t>P</a:t>
            </a:r>
            <a:r>
              <a:rPr sz="1400" cap="small" spc="55" dirty="0">
                <a:solidFill>
                  <a:srgbClr val="3333B2"/>
                </a:solidFill>
                <a:latin typeface="Georgia"/>
                <a:cs typeface="Georgia"/>
              </a:rPr>
              <a:t>r</a:t>
            </a:r>
            <a:r>
              <a:rPr sz="1400" cap="small" spc="95" dirty="0">
                <a:solidFill>
                  <a:srgbClr val="3333B2"/>
                </a:solidFill>
                <a:latin typeface="Georgia"/>
                <a:cs typeface="Georgia"/>
              </a:rPr>
              <a:t>ocvi</a:t>
            </a:r>
            <a:r>
              <a:rPr sz="1400" spc="210" dirty="0">
                <a:solidFill>
                  <a:srgbClr val="3333B2"/>
                </a:solidFill>
                <a:latin typeface="Georgia"/>
                <a:cs typeface="Georgia"/>
              </a:rPr>
              <a:t>č</a:t>
            </a:r>
            <a:r>
              <a:rPr sz="1400" cap="small" spc="55" dirty="0">
                <a:solidFill>
                  <a:srgbClr val="3333B2"/>
                </a:solidFill>
                <a:latin typeface="Georgia"/>
                <a:cs typeface="Georgia"/>
              </a:rPr>
              <a:t>o</a:t>
            </a:r>
            <a:r>
              <a:rPr sz="1400" cap="small" spc="15" dirty="0">
                <a:solidFill>
                  <a:srgbClr val="3333B2"/>
                </a:solidFill>
                <a:latin typeface="Georgia"/>
                <a:cs typeface="Georgia"/>
              </a:rPr>
              <a:t>v</a:t>
            </a:r>
            <a:r>
              <a:rPr sz="1400" cap="small" spc="85" dirty="0">
                <a:solidFill>
                  <a:srgbClr val="3333B2"/>
                </a:solidFill>
                <a:latin typeface="Georgia"/>
                <a:cs typeface="Georgia"/>
              </a:rPr>
              <a:t>án</a:t>
            </a:r>
            <a:r>
              <a:rPr sz="1400" spc="20" dirty="0">
                <a:solidFill>
                  <a:srgbClr val="3333B2"/>
                </a:solidFill>
                <a:latin typeface="Georgia"/>
                <a:cs typeface="Georgia"/>
              </a:rPr>
              <a:t>í</a:t>
            </a:r>
            <a:r>
              <a:rPr sz="1400" dirty="0">
                <a:solidFill>
                  <a:srgbClr val="3333B2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3333B2"/>
                </a:solidFill>
                <a:latin typeface="Georgia"/>
                <a:cs typeface="Georgia"/>
              </a:rPr>
              <a:t> </a:t>
            </a:r>
            <a:r>
              <a:rPr sz="1400" spc="15" dirty="0">
                <a:solidFill>
                  <a:srgbClr val="3333B2"/>
                </a:solidFill>
                <a:latin typeface="Georgia"/>
                <a:cs typeface="Georgia"/>
              </a:rPr>
              <a:t>-</a:t>
            </a:r>
            <a:r>
              <a:rPr sz="1400" dirty="0">
                <a:solidFill>
                  <a:srgbClr val="3333B2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3333B2"/>
                </a:solidFill>
                <a:latin typeface="Georgia"/>
                <a:cs typeface="Georgia"/>
              </a:rPr>
              <a:t> </a:t>
            </a:r>
            <a:r>
              <a:rPr sz="1400" cap="small" spc="55" dirty="0">
                <a:solidFill>
                  <a:srgbClr val="3333B2"/>
                </a:solidFill>
                <a:latin typeface="Georgia"/>
                <a:cs typeface="Georgia"/>
              </a:rPr>
              <a:t>rie</a:t>
            </a:r>
            <a:r>
              <a:rPr sz="1400" spc="50" dirty="0">
                <a:solidFill>
                  <a:srgbClr val="3333B2"/>
                </a:solidFill>
                <a:latin typeface="Georgia"/>
                <a:cs typeface="Georgia"/>
              </a:rPr>
              <a:t>š</a:t>
            </a:r>
            <a:r>
              <a:rPr sz="1400" cap="small" spc="50" dirty="0">
                <a:solidFill>
                  <a:srgbClr val="3333B2"/>
                </a:solidFill>
                <a:latin typeface="Georgia"/>
                <a:cs typeface="Georgia"/>
              </a:rPr>
              <a:t>enie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7796" y="1424803"/>
            <a:ext cx="114103" cy="114103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51993" y="1412600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dirty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30" dirty="0"/>
              <a:t> </a:t>
            </a:r>
            <a:r>
              <a:rPr spc="-15" dirty="0"/>
              <a:t>Leitner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002180" y="3323557"/>
            <a:ext cx="603885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15" dirty="0">
                <a:solidFill>
                  <a:srgbClr val="FFFFFF"/>
                </a:solidFill>
                <a:latin typeface="Arial"/>
                <a:cs typeface="Arial"/>
                <a:hlinkClick r:id="rId3" action="ppaction://hlinksldjump"/>
              </a:rPr>
              <a:t>Základy</a:t>
            </a:r>
            <a:r>
              <a:rPr sz="600" b="1" spc="-5" dirty="0">
                <a:solidFill>
                  <a:srgbClr val="FFFFFF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sz="600" b="1" spc="-15" dirty="0">
                <a:solidFill>
                  <a:srgbClr val="FFFFFF"/>
                </a:solidFill>
                <a:latin typeface="Arial"/>
                <a:cs typeface="Arial"/>
                <a:hlinkClick r:id="rId3" action="ppaction://hlinksldjump"/>
              </a:rPr>
              <a:t>Leafletu</a:t>
            </a:r>
            <a:endParaRPr sz="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2932" y="1370595"/>
            <a:ext cx="4042410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spc="-50" dirty="0">
                <a:latin typeface="Tahoma"/>
                <a:cs typeface="Tahoma"/>
              </a:rPr>
              <a:t>Riešenie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precvičovania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45" dirty="0">
                <a:latin typeface="Tahoma"/>
                <a:cs typeface="Tahoma"/>
              </a:rPr>
              <a:t>+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kód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15" dirty="0">
                <a:latin typeface="Tahoma"/>
                <a:cs typeface="Tahoma"/>
              </a:rPr>
              <a:t>z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hodiny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4"/>
              </a:rPr>
              <a:t>https://gist.github.com/ </a:t>
            </a:r>
            <a:r>
              <a:rPr sz="1100" spc="-535" dirty="0">
                <a:solidFill>
                  <a:srgbClr val="00008A"/>
                </a:solidFill>
                <a:latin typeface="SimSun"/>
                <a:cs typeface="SimSun"/>
              </a:rPr>
              <a:t> 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4"/>
              </a:rPr>
              <a:t>FilipLeitner/fda843a25debf4c05239eabdf7c823d9</a:t>
            </a:r>
            <a:endParaRPr sz="1100">
              <a:latin typeface="SimSun"/>
              <a:cs typeface="SimSun"/>
            </a:endParaRPr>
          </a:p>
        </p:txBody>
      </p:sp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72654"/>
            <a:ext cx="49530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b="0" spc="105" dirty="0">
                <a:latin typeface="Georgia"/>
                <a:cs typeface="Georgia"/>
              </a:rPr>
              <a:t>Ú</a:t>
            </a:r>
            <a:r>
              <a:rPr b="0" cap="small" spc="110" dirty="0">
                <a:latin typeface="Georgia"/>
                <a:cs typeface="Georgia"/>
              </a:rPr>
              <a:t>k</a:t>
            </a:r>
            <a:r>
              <a:rPr b="0" cap="small" spc="80" dirty="0">
                <a:latin typeface="Georgia"/>
                <a:cs typeface="Georgia"/>
              </a:rPr>
              <a:t>ol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1165" y="1017308"/>
            <a:ext cx="65201" cy="65201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395897" y="890013"/>
            <a:ext cx="3818305" cy="838498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434"/>
              </a:spcBef>
            </a:pPr>
            <a:r>
              <a:rPr spc="-30" dirty="0"/>
              <a:t>vložte</a:t>
            </a:r>
            <a:r>
              <a:rPr spc="20" dirty="0"/>
              <a:t> </a:t>
            </a:r>
            <a:r>
              <a:rPr spc="-50" dirty="0"/>
              <a:t>do</a:t>
            </a:r>
            <a:r>
              <a:rPr spc="20" dirty="0"/>
              <a:t> </a:t>
            </a:r>
            <a:r>
              <a:rPr spc="-75" dirty="0"/>
              <a:t>své</a:t>
            </a:r>
            <a:r>
              <a:rPr spc="20" dirty="0"/>
              <a:t> </a:t>
            </a:r>
            <a:r>
              <a:rPr spc="-70" dirty="0"/>
              <a:t>webové</a:t>
            </a:r>
            <a:r>
              <a:rPr spc="25" dirty="0"/>
              <a:t> </a:t>
            </a:r>
            <a:r>
              <a:rPr spc="-35" dirty="0"/>
              <a:t>stránky</a:t>
            </a:r>
            <a:r>
              <a:rPr spc="20" dirty="0"/>
              <a:t> </a:t>
            </a:r>
            <a:r>
              <a:rPr b="1" spc="-50" dirty="0">
                <a:latin typeface="Arial"/>
                <a:cs typeface="Arial"/>
              </a:rPr>
              <a:t>mapu</a:t>
            </a:r>
            <a:r>
              <a:rPr b="1" spc="60" dirty="0">
                <a:latin typeface="Arial"/>
                <a:cs typeface="Arial"/>
              </a:rPr>
              <a:t> </a:t>
            </a:r>
            <a:r>
              <a:rPr spc="-50" dirty="0"/>
              <a:t>vytvořenou</a:t>
            </a:r>
            <a:r>
              <a:rPr spc="20" dirty="0"/>
              <a:t> </a:t>
            </a:r>
            <a:r>
              <a:rPr spc="-30" dirty="0"/>
              <a:t>pomocí</a:t>
            </a:r>
            <a:r>
              <a:rPr spc="85" dirty="0"/>
              <a:t> </a:t>
            </a:r>
            <a:r>
              <a:rPr b="1" spc="-30" dirty="0">
                <a:latin typeface="Arial"/>
                <a:cs typeface="Arial"/>
              </a:rPr>
              <a:t>Leafletu</a:t>
            </a:r>
          </a:p>
          <a:p>
            <a:pPr marL="19685" marR="501015">
              <a:lnSpc>
                <a:spcPct val="125299"/>
              </a:lnSpc>
            </a:pPr>
            <a:r>
              <a:rPr spc="-55" dirty="0"/>
              <a:t>na</a:t>
            </a:r>
            <a:r>
              <a:rPr spc="15" dirty="0"/>
              <a:t> </a:t>
            </a:r>
            <a:r>
              <a:rPr spc="-60" dirty="0"/>
              <a:t>Geoserveru</a:t>
            </a:r>
            <a:r>
              <a:rPr spc="20" dirty="0"/>
              <a:t> </a:t>
            </a:r>
            <a:r>
              <a:rPr spc="-40" dirty="0"/>
              <a:t>vytvořte</a:t>
            </a:r>
            <a:r>
              <a:rPr spc="20" dirty="0"/>
              <a:t> </a:t>
            </a:r>
            <a:r>
              <a:rPr spc="-35" dirty="0"/>
              <a:t>vrstvy</a:t>
            </a:r>
            <a:r>
              <a:rPr spc="15" dirty="0"/>
              <a:t> </a:t>
            </a:r>
            <a:r>
              <a:rPr spc="-50" dirty="0"/>
              <a:t>pro</a:t>
            </a:r>
            <a:r>
              <a:rPr spc="20" dirty="0"/>
              <a:t> </a:t>
            </a:r>
            <a:r>
              <a:rPr spc="-70" dirty="0"/>
              <a:t>vaše</a:t>
            </a:r>
            <a:r>
              <a:rPr spc="20" dirty="0"/>
              <a:t> </a:t>
            </a:r>
            <a:r>
              <a:rPr spc="-40" dirty="0"/>
              <a:t>zdrojová</a:t>
            </a:r>
            <a:r>
              <a:rPr spc="20" dirty="0"/>
              <a:t> </a:t>
            </a:r>
            <a:r>
              <a:rPr spc="-35" dirty="0"/>
              <a:t>data </a:t>
            </a:r>
            <a:r>
              <a:rPr spc="-30" dirty="0"/>
              <a:t> </a:t>
            </a:r>
            <a:r>
              <a:rPr spc="-55" dirty="0"/>
              <a:t>mapa</a:t>
            </a:r>
            <a:r>
              <a:rPr spc="20" dirty="0"/>
              <a:t> </a:t>
            </a:r>
            <a:r>
              <a:rPr spc="-60" dirty="0"/>
              <a:t>bude</a:t>
            </a:r>
            <a:r>
              <a:rPr spc="20" dirty="0"/>
              <a:t> </a:t>
            </a:r>
            <a:r>
              <a:rPr spc="-25" dirty="0"/>
              <a:t>sloužit</a:t>
            </a:r>
            <a:r>
              <a:rPr spc="25" dirty="0"/>
              <a:t> </a:t>
            </a:r>
            <a:r>
              <a:rPr spc="-15" dirty="0"/>
              <a:t>k</a:t>
            </a:r>
            <a:r>
              <a:rPr spc="20" dirty="0"/>
              <a:t> </a:t>
            </a:r>
            <a:r>
              <a:rPr b="1" spc="-50" dirty="0">
                <a:latin typeface="Arial"/>
                <a:cs typeface="Arial"/>
              </a:rPr>
              <a:t>zobrazení</a:t>
            </a:r>
            <a:r>
              <a:rPr b="1" spc="100" dirty="0">
                <a:latin typeface="Arial"/>
                <a:cs typeface="Arial"/>
              </a:rPr>
              <a:t> </a:t>
            </a:r>
            <a:r>
              <a:rPr b="1" spc="-45" dirty="0">
                <a:latin typeface="Arial"/>
                <a:cs typeface="Arial"/>
              </a:rPr>
              <a:t>jevu</a:t>
            </a:r>
            <a:r>
              <a:rPr spc="-45" dirty="0"/>
              <a:t>,</a:t>
            </a:r>
            <a:r>
              <a:rPr spc="20" dirty="0"/>
              <a:t> </a:t>
            </a:r>
            <a:r>
              <a:rPr spc="-35" dirty="0"/>
              <a:t>který</a:t>
            </a:r>
            <a:r>
              <a:rPr spc="25" dirty="0"/>
              <a:t> </a:t>
            </a:r>
            <a:r>
              <a:rPr spc="-45" dirty="0"/>
              <a:t>jste</a:t>
            </a:r>
            <a:r>
              <a:rPr spc="20" dirty="0"/>
              <a:t> </a:t>
            </a:r>
            <a:r>
              <a:rPr spc="-35" dirty="0"/>
              <a:t>si</a:t>
            </a:r>
            <a:r>
              <a:rPr spc="25" dirty="0"/>
              <a:t> </a:t>
            </a:r>
            <a:r>
              <a:rPr spc="-35" dirty="0"/>
              <a:t>vybrali </a:t>
            </a:r>
            <a:r>
              <a:rPr spc="-330" dirty="0"/>
              <a:t> </a:t>
            </a:r>
            <a:r>
              <a:rPr spc="-30" dirty="0"/>
              <a:t>využijte</a:t>
            </a:r>
            <a:r>
              <a:rPr spc="10" dirty="0"/>
              <a:t> </a:t>
            </a:r>
            <a:r>
              <a:rPr spc="-15" dirty="0"/>
              <a:t>k</a:t>
            </a:r>
            <a:r>
              <a:rPr spc="15" dirty="0"/>
              <a:t> </a:t>
            </a:r>
            <a:r>
              <a:rPr spc="-40" dirty="0" err="1"/>
              <a:t>zapracování</a:t>
            </a:r>
            <a:r>
              <a:rPr spc="75" dirty="0"/>
              <a:t> </a:t>
            </a:r>
            <a:r>
              <a:rPr b="1" spc="-50" dirty="0" err="1">
                <a:latin typeface="Arial"/>
                <a:cs typeface="Arial"/>
              </a:rPr>
              <a:t>připomínek</a:t>
            </a:r>
            <a:endParaRPr b="1" spc="-50" dirty="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1165" y="1227340"/>
            <a:ext cx="65201" cy="65201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1165" y="1437373"/>
            <a:ext cx="65201" cy="65201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1165" y="1647406"/>
            <a:ext cx="65201" cy="6520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1165" y="1857438"/>
            <a:ext cx="65201" cy="6520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1165" y="2067471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1165" y="2277503"/>
            <a:ext cx="65201" cy="65201"/>
          </a:xfrm>
          <a:prstGeom prst="rect">
            <a:avLst/>
          </a:prstGeom>
        </p:spPr>
      </p:pic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30" dirty="0"/>
              <a:t> </a:t>
            </a:r>
            <a:r>
              <a:rPr spc="-15" dirty="0"/>
              <a:t>Leitner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2002180" y="3323557"/>
            <a:ext cx="603885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15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Základy</a:t>
            </a:r>
            <a:r>
              <a:rPr sz="600" b="1" spc="-5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sz="600" b="1" spc="-15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Leafletu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72654"/>
            <a:ext cx="8356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b="0" spc="85" dirty="0">
                <a:latin typeface="Georgia"/>
                <a:cs typeface="Georgia"/>
              </a:rPr>
              <a:t>J</a:t>
            </a:r>
            <a:r>
              <a:rPr b="0" cap="small" spc="145" dirty="0">
                <a:latin typeface="Georgia"/>
                <a:cs typeface="Georgia"/>
              </a:rPr>
              <a:t>ak</a:t>
            </a:r>
            <a:r>
              <a:rPr b="0" spc="145" dirty="0">
                <a:latin typeface="Georgia"/>
                <a:cs typeface="Georgia"/>
              </a:rPr>
              <a:t> </a:t>
            </a:r>
            <a:r>
              <a:rPr b="0" spc="-135" dirty="0">
                <a:latin typeface="Georgia"/>
                <a:cs typeface="Georgia"/>
              </a:rPr>
              <a:t> </a:t>
            </a:r>
            <a:r>
              <a:rPr b="0" cap="small" spc="35" dirty="0">
                <a:latin typeface="Georgia"/>
                <a:cs typeface="Georgia"/>
              </a:rPr>
              <a:t>d</a:t>
            </a:r>
            <a:r>
              <a:rPr b="0" cap="small" spc="105" dirty="0">
                <a:latin typeface="Georgia"/>
                <a:cs typeface="Georgia"/>
              </a:rPr>
              <a:t>ál</a:t>
            </a:r>
            <a:r>
              <a:rPr b="0" spc="80" dirty="0">
                <a:latin typeface="Georgia"/>
                <a:cs typeface="Georgia"/>
              </a:rPr>
              <a:t>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2932" y="721489"/>
            <a:ext cx="3627754" cy="181991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87325">
              <a:lnSpc>
                <a:spcPct val="100000"/>
              </a:lnSpc>
              <a:spcBef>
                <a:spcPts val="280"/>
              </a:spcBef>
            </a:pPr>
            <a:r>
              <a:rPr sz="2450" spc="-100" dirty="0">
                <a:latin typeface="Tahoma"/>
                <a:cs typeface="Tahoma"/>
              </a:rPr>
              <a:t>Přečtěte</a:t>
            </a:r>
            <a:r>
              <a:rPr sz="2450" spc="5" dirty="0">
                <a:latin typeface="Tahoma"/>
                <a:cs typeface="Tahoma"/>
              </a:rPr>
              <a:t> </a:t>
            </a:r>
            <a:r>
              <a:rPr sz="2450" spc="-105" dirty="0">
                <a:latin typeface="Tahoma"/>
                <a:cs typeface="Tahoma"/>
              </a:rPr>
              <a:t>si</a:t>
            </a:r>
            <a:r>
              <a:rPr sz="2450" spc="5" dirty="0">
                <a:latin typeface="Tahoma"/>
                <a:cs typeface="Tahoma"/>
              </a:rPr>
              <a:t> </a:t>
            </a:r>
            <a:r>
              <a:rPr sz="2450" spc="-85" dirty="0">
                <a:latin typeface="Tahoma"/>
                <a:cs typeface="Tahoma"/>
              </a:rPr>
              <a:t>víc</a:t>
            </a:r>
            <a:r>
              <a:rPr sz="2450" spc="5" dirty="0">
                <a:latin typeface="Tahoma"/>
                <a:cs typeface="Tahoma"/>
              </a:rPr>
              <a:t> </a:t>
            </a:r>
            <a:r>
              <a:rPr sz="2450" spc="-170" dirty="0">
                <a:latin typeface="Tahoma"/>
                <a:cs typeface="Tahoma"/>
              </a:rPr>
              <a:t>a</a:t>
            </a:r>
            <a:r>
              <a:rPr sz="2450" spc="5" dirty="0">
                <a:latin typeface="Tahoma"/>
                <a:cs typeface="Tahoma"/>
              </a:rPr>
              <a:t> </a:t>
            </a:r>
            <a:r>
              <a:rPr sz="2450" spc="-114" dirty="0">
                <a:latin typeface="Tahoma"/>
                <a:cs typeface="Tahoma"/>
              </a:rPr>
              <a:t>procvičujte</a:t>
            </a:r>
            <a:endParaRPr sz="24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2"/>
              </a:rPr>
              <a:t>https://exercism.io/tracks/javascript</a:t>
            </a:r>
            <a:endParaRPr sz="110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3"/>
              </a:rPr>
              <a:t>https://javascript.info/</a:t>
            </a:r>
            <a:endParaRPr sz="110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100" spc="-40" dirty="0">
                <a:latin typeface="Tahoma"/>
                <a:cs typeface="Tahoma"/>
              </a:rPr>
              <a:t>e-booky</a:t>
            </a:r>
            <a:r>
              <a:rPr sz="1100" spc="-30" dirty="0">
                <a:latin typeface="Tahoma"/>
                <a:cs typeface="Tahoma"/>
              </a:rPr>
              <a:t> </a:t>
            </a:r>
            <a:r>
              <a:rPr sz="1100" b="1" spc="-45" dirty="0">
                <a:latin typeface="Arial"/>
                <a:cs typeface="Arial"/>
              </a:rPr>
              <a:t>zdarma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spc="25" dirty="0">
                <a:solidFill>
                  <a:srgbClr val="00008A"/>
                </a:solidFill>
                <a:latin typeface="SimSun"/>
                <a:cs typeface="SimSun"/>
                <a:hlinkClick r:id="rId4"/>
              </a:rPr>
              <a:t>https://github.com/getify/You-Dont-Know-JS</a:t>
            </a:r>
            <a:endParaRPr sz="1100">
              <a:latin typeface="SimSun"/>
              <a:cs typeface="SimSun"/>
            </a:endParaRPr>
          </a:p>
          <a:p>
            <a:pPr marL="12700" marR="497840">
              <a:lnSpc>
                <a:spcPct val="125299"/>
              </a:lnSpc>
            </a:pPr>
            <a:r>
              <a:rPr sz="1100" spc="-10" dirty="0">
                <a:latin typeface="Tahoma"/>
                <a:cs typeface="Tahoma"/>
              </a:rPr>
              <a:t>Vladimir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Agafonkin:</a:t>
            </a:r>
            <a:r>
              <a:rPr sz="1100" spc="150" dirty="0">
                <a:latin typeface="Tahoma"/>
                <a:cs typeface="Tahoma"/>
              </a:rPr>
              <a:t> 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5"/>
              </a:rPr>
              <a:t>https://github.com/mourner </a:t>
            </a:r>
            <a:r>
              <a:rPr sz="1100" spc="-535" dirty="0">
                <a:solidFill>
                  <a:srgbClr val="00008A"/>
                </a:solidFill>
                <a:latin typeface="SimSun"/>
                <a:cs typeface="SimSun"/>
              </a:rPr>
              <a:t> 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6"/>
              </a:rPr>
              <a:t>https://bost.ocks.org/mike/ </a:t>
            </a:r>
            <a:r>
              <a:rPr sz="1100" spc="25" dirty="0">
                <a:solidFill>
                  <a:srgbClr val="00008A"/>
                </a:solidFill>
                <a:latin typeface="SimSun"/>
                <a:cs typeface="SimSun"/>
              </a:rPr>
              <a:t> 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7"/>
              </a:rPr>
              <a:t>https://medium.com/</a:t>
            </a:r>
            <a:endParaRPr sz="1100">
              <a:latin typeface="SimSun"/>
              <a:cs typeface="SimSun"/>
            </a:endParaRPr>
          </a:p>
        </p:txBody>
      </p:sp>
      <p:pic>
        <p:nvPicPr>
          <p:cNvPr id="4" name="object 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81165" y="1210665"/>
            <a:ext cx="65201" cy="65201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81165" y="1420698"/>
            <a:ext cx="65201" cy="65201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81165" y="1630730"/>
            <a:ext cx="65201" cy="65201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81165" y="2012835"/>
            <a:ext cx="65201" cy="6520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81165" y="2222868"/>
            <a:ext cx="65201" cy="6520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81165" y="2432900"/>
            <a:ext cx="65201" cy="65201"/>
          </a:xfrm>
          <a:prstGeom prst="rect">
            <a:avLst/>
          </a:prstGeom>
        </p:spPr>
      </p:pic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30" dirty="0"/>
              <a:t> </a:t>
            </a:r>
            <a:r>
              <a:rPr spc="-15" dirty="0"/>
              <a:t>Leitner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2002180" y="3323557"/>
            <a:ext cx="603885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15" dirty="0">
                <a:solidFill>
                  <a:srgbClr val="FFFFFF"/>
                </a:solidFill>
                <a:latin typeface="Arial"/>
                <a:cs typeface="Arial"/>
                <a:hlinkClick r:id="rId11" action="ppaction://hlinksldjump"/>
              </a:rPr>
              <a:t>Základy</a:t>
            </a:r>
            <a:r>
              <a:rPr sz="600" b="1" spc="-5" dirty="0">
                <a:solidFill>
                  <a:srgbClr val="FFFFFF"/>
                </a:solidFill>
                <a:latin typeface="Arial"/>
                <a:cs typeface="Arial"/>
                <a:hlinkClick r:id="rId11" action="ppaction://hlinksldjump"/>
              </a:rPr>
              <a:t> </a:t>
            </a:r>
            <a:r>
              <a:rPr sz="600" b="1" spc="-15" dirty="0">
                <a:solidFill>
                  <a:srgbClr val="FFFFFF"/>
                </a:solidFill>
                <a:latin typeface="Arial"/>
                <a:cs typeface="Arial"/>
                <a:hlinkClick r:id="rId11" action="ppaction://hlinksldjump"/>
              </a:rPr>
              <a:t>Leafletu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47329" y="754823"/>
            <a:ext cx="1113790" cy="4032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450" spc="-70" dirty="0">
                <a:latin typeface="Tahoma"/>
                <a:cs typeface="Tahoma"/>
              </a:rPr>
              <a:t>Ptejte</a:t>
            </a:r>
            <a:r>
              <a:rPr sz="2450" spc="-65" dirty="0">
                <a:latin typeface="Tahoma"/>
                <a:cs typeface="Tahoma"/>
              </a:rPr>
              <a:t> </a:t>
            </a:r>
            <a:r>
              <a:rPr sz="2450" spc="-229" dirty="0">
                <a:latin typeface="Tahoma"/>
                <a:cs typeface="Tahoma"/>
              </a:rPr>
              <a:t>se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30" dirty="0"/>
              <a:t> </a:t>
            </a:r>
            <a:r>
              <a:rPr spc="-15" dirty="0"/>
              <a:t>Leitner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002180" y="3323557"/>
            <a:ext cx="603885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15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Základy</a:t>
            </a:r>
            <a:r>
              <a:rPr sz="600" b="1" spc="-5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b="1" spc="-15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Leafletu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18080" y="1241690"/>
            <a:ext cx="772160" cy="70802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53670" marR="144780" indent="-1270" algn="just">
              <a:lnSpc>
                <a:spcPct val="102600"/>
              </a:lnSpc>
              <a:spcBef>
                <a:spcPts val="55"/>
              </a:spcBef>
            </a:pPr>
            <a:r>
              <a:rPr sz="1100" spc="-30" dirty="0">
                <a:latin typeface="Tahoma"/>
                <a:cs typeface="Tahoma"/>
              </a:rPr>
              <a:t>kdy</a:t>
            </a:r>
            <a:r>
              <a:rPr sz="1100" spc="-65" dirty="0">
                <a:latin typeface="Tahoma"/>
                <a:cs typeface="Tahoma"/>
              </a:rPr>
              <a:t>k</a:t>
            </a:r>
            <a:r>
              <a:rPr sz="1100" spc="-20" dirty="0">
                <a:latin typeface="Tahoma"/>
                <a:cs typeface="Tahoma"/>
              </a:rPr>
              <a:t>oliv  </a:t>
            </a:r>
            <a:r>
              <a:rPr sz="1100" spc="-45" dirty="0">
                <a:latin typeface="Tahoma"/>
                <a:cs typeface="Tahoma"/>
              </a:rPr>
              <a:t>kde</a:t>
            </a:r>
            <a:r>
              <a:rPr sz="1100" spc="-80" dirty="0">
                <a:latin typeface="Tahoma"/>
                <a:cs typeface="Tahoma"/>
              </a:rPr>
              <a:t>k</a:t>
            </a:r>
            <a:r>
              <a:rPr sz="1100" spc="-20" dirty="0">
                <a:latin typeface="Tahoma"/>
                <a:cs typeface="Tahoma"/>
              </a:rPr>
              <a:t>oliv  </a:t>
            </a:r>
            <a:r>
              <a:rPr sz="1100" spc="-30" dirty="0">
                <a:latin typeface="Tahoma"/>
                <a:cs typeface="Tahoma"/>
              </a:rPr>
              <a:t>jakkoliv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b="1" spc="-80" dirty="0">
                <a:latin typeface="Arial"/>
                <a:cs typeface="Arial"/>
              </a:rPr>
              <a:t>co</a:t>
            </a:r>
            <a:r>
              <a:rPr sz="1100" b="1" spc="90" dirty="0">
                <a:latin typeface="Arial"/>
                <a:cs typeface="Arial"/>
              </a:rPr>
              <a:t> </a:t>
            </a:r>
            <a:r>
              <a:rPr sz="1100" b="1" spc="-45" dirty="0">
                <a:latin typeface="Arial"/>
                <a:cs typeface="Arial"/>
              </a:rPr>
              <a:t>nejdřív</a:t>
            </a:r>
            <a:r>
              <a:rPr sz="1100" b="1" spc="-125" dirty="0">
                <a:latin typeface="Arial"/>
                <a:cs typeface="Arial"/>
              </a:rPr>
              <a:t> </a:t>
            </a:r>
            <a:r>
              <a:rPr sz="1100" b="1" spc="-265" dirty="0">
                <a:latin typeface="Arial"/>
                <a:cs typeface="Arial"/>
              </a:rPr>
              <a:t>…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72654"/>
            <a:ext cx="58547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b="0" spc="210" dirty="0">
                <a:latin typeface="Georgia"/>
                <a:cs typeface="Georgia"/>
              </a:rPr>
              <a:t>P</a:t>
            </a:r>
            <a:r>
              <a:rPr b="0" cap="small" spc="55" dirty="0">
                <a:latin typeface="Georgia"/>
                <a:cs typeface="Georgia"/>
              </a:rPr>
              <a:t>r</a:t>
            </a:r>
            <a:r>
              <a:rPr b="0" cap="small" spc="90" dirty="0">
                <a:latin typeface="Georgia"/>
                <a:cs typeface="Georgia"/>
              </a:rPr>
              <a:t>o</a:t>
            </a:r>
            <a:r>
              <a:rPr b="0" spc="145" dirty="0">
                <a:latin typeface="Georgia"/>
                <a:cs typeface="Georgia"/>
              </a:rPr>
              <a:t>č?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1165" y="1440472"/>
            <a:ext cx="65201" cy="65201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402932" y="1313177"/>
            <a:ext cx="3071495" cy="445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299"/>
              </a:lnSpc>
              <a:spcBef>
                <a:spcPts val="100"/>
              </a:spcBef>
            </a:pPr>
            <a:r>
              <a:rPr sz="1100" spc="-75" dirty="0">
                <a:latin typeface="Tahoma"/>
                <a:cs typeface="Tahoma"/>
              </a:rPr>
              <a:t>s </a:t>
            </a:r>
            <a:r>
              <a:rPr sz="1100" spc="-40" dirty="0">
                <a:latin typeface="Tahoma"/>
                <a:cs typeface="Tahoma"/>
              </a:rPr>
              <a:t>Leafletem </a:t>
            </a:r>
            <a:r>
              <a:rPr sz="1100" spc="-85" dirty="0">
                <a:latin typeface="Tahoma"/>
                <a:cs typeface="Tahoma"/>
              </a:rPr>
              <a:t>se</a:t>
            </a:r>
            <a:r>
              <a:rPr sz="1100" spc="-80" dirty="0">
                <a:latin typeface="Tahoma"/>
                <a:cs typeface="Tahoma"/>
              </a:rPr>
              <a:t> </a:t>
            </a:r>
            <a:r>
              <a:rPr sz="1100" b="1" spc="-50" dirty="0">
                <a:latin typeface="Arial"/>
                <a:cs typeface="Arial"/>
              </a:rPr>
              <a:t>naučíme</a:t>
            </a:r>
            <a:r>
              <a:rPr sz="1100" b="1" spc="-45" dirty="0">
                <a:latin typeface="Arial"/>
                <a:cs typeface="Arial"/>
              </a:rPr>
              <a:t> </a:t>
            </a:r>
            <a:r>
              <a:rPr sz="1100" spc="-40" dirty="0">
                <a:latin typeface="Tahoma"/>
                <a:cs typeface="Tahoma"/>
              </a:rPr>
              <a:t>vytvářet </a:t>
            </a:r>
            <a:r>
              <a:rPr sz="1100" b="1" spc="-60" dirty="0">
                <a:latin typeface="Arial"/>
                <a:cs typeface="Arial"/>
              </a:rPr>
              <a:t>webové</a:t>
            </a:r>
            <a:r>
              <a:rPr sz="1100" b="1" spc="-55" dirty="0">
                <a:latin typeface="Arial"/>
                <a:cs typeface="Arial"/>
              </a:rPr>
              <a:t> </a:t>
            </a:r>
            <a:r>
              <a:rPr sz="1100" b="1" spc="-60" dirty="0">
                <a:latin typeface="Arial"/>
                <a:cs typeface="Arial"/>
              </a:rPr>
              <a:t>mapy </a:t>
            </a:r>
            <a:r>
              <a:rPr sz="1100" b="1" spc="-55" dirty="0">
                <a:latin typeface="Arial"/>
                <a:cs typeface="Arial"/>
              </a:rPr>
              <a:t> </a:t>
            </a:r>
            <a:r>
              <a:rPr sz="1100" b="1" spc="-50" dirty="0">
                <a:latin typeface="Arial"/>
                <a:cs typeface="Arial"/>
              </a:rPr>
              <a:t>naučíme</a:t>
            </a:r>
            <a:r>
              <a:rPr sz="1100" b="1" spc="50" dirty="0">
                <a:latin typeface="Arial"/>
                <a:cs typeface="Arial"/>
              </a:rPr>
              <a:t> </a:t>
            </a:r>
            <a:r>
              <a:rPr sz="1100" spc="-85" dirty="0">
                <a:latin typeface="Tahoma"/>
                <a:cs typeface="Tahoma"/>
              </a:rPr>
              <a:t>se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číst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a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b="1" spc="-40" dirty="0">
                <a:latin typeface="Arial"/>
                <a:cs typeface="Arial"/>
              </a:rPr>
              <a:t>porozumět</a:t>
            </a:r>
            <a:r>
              <a:rPr sz="1100" b="1" spc="55" dirty="0">
                <a:latin typeface="Arial"/>
                <a:cs typeface="Arial"/>
              </a:rPr>
              <a:t> </a:t>
            </a:r>
            <a:r>
              <a:rPr sz="1100" spc="-40" dirty="0">
                <a:latin typeface="Tahoma"/>
                <a:cs typeface="Tahoma"/>
              </a:rPr>
              <a:t>dokumentaci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Leafletu</a:t>
            </a:r>
            <a:endParaRPr sz="1100">
              <a:latin typeface="Tahoma"/>
              <a:cs typeface="Tahoma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1165" y="1650504"/>
            <a:ext cx="65201" cy="65201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30" dirty="0"/>
              <a:t> </a:t>
            </a:r>
            <a:r>
              <a:rPr spc="-15" dirty="0"/>
              <a:t>Leitner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002180" y="3323557"/>
            <a:ext cx="603885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15" dirty="0">
                <a:solidFill>
                  <a:srgbClr val="FFFFFF"/>
                </a:solidFill>
                <a:latin typeface="Arial"/>
                <a:cs typeface="Arial"/>
                <a:hlinkClick r:id="rId4" action="ppaction://hlinksldjump"/>
              </a:rPr>
              <a:t>Základy</a:t>
            </a:r>
            <a:r>
              <a:rPr sz="600" b="1" spc="-5" dirty="0">
                <a:solidFill>
                  <a:srgbClr val="FFFFFF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sz="600" b="1" spc="-15" dirty="0">
                <a:solidFill>
                  <a:srgbClr val="FFFFFF"/>
                </a:solidFill>
                <a:latin typeface="Arial"/>
                <a:cs typeface="Arial"/>
                <a:hlinkClick r:id="rId4" action="ppaction://hlinksldjump"/>
              </a:rPr>
              <a:t>Leafletu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300" y="72654"/>
            <a:ext cx="90487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35" dirty="0">
                <a:solidFill>
                  <a:srgbClr val="3333B2"/>
                </a:solidFill>
                <a:latin typeface="Georgia"/>
                <a:cs typeface="Georgia"/>
              </a:rPr>
              <a:t>K</a:t>
            </a:r>
            <a:r>
              <a:rPr sz="1400" cap="small" spc="25" dirty="0">
                <a:solidFill>
                  <a:srgbClr val="3333B2"/>
                </a:solidFill>
                <a:latin typeface="Georgia"/>
                <a:cs typeface="Georgia"/>
              </a:rPr>
              <a:t>nih</a:t>
            </a:r>
            <a:r>
              <a:rPr sz="1400" cap="small" spc="-5" dirty="0">
                <a:solidFill>
                  <a:srgbClr val="3333B2"/>
                </a:solidFill>
                <a:latin typeface="Georgia"/>
                <a:cs typeface="Georgia"/>
              </a:rPr>
              <a:t>o</a:t>
            </a:r>
            <a:r>
              <a:rPr sz="1400" cap="small" spc="125" dirty="0">
                <a:solidFill>
                  <a:srgbClr val="3333B2"/>
                </a:solidFill>
                <a:latin typeface="Georgia"/>
                <a:cs typeface="Georgia"/>
              </a:rPr>
              <a:t>vny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1165" y="1271841"/>
            <a:ext cx="65201" cy="65201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402932" y="1144547"/>
            <a:ext cx="3557270" cy="866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218055">
              <a:lnSpc>
                <a:spcPct val="125299"/>
              </a:lnSpc>
              <a:spcBef>
                <a:spcPts val="100"/>
              </a:spcBef>
            </a:pPr>
            <a:r>
              <a:rPr sz="1100" spc="-40" dirty="0">
                <a:latin typeface="Tahoma"/>
                <a:cs typeface="Tahoma"/>
              </a:rPr>
              <a:t>kód</a:t>
            </a:r>
            <a:r>
              <a:rPr sz="1100" spc="5" dirty="0">
                <a:latin typeface="Tahoma"/>
                <a:cs typeface="Tahoma"/>
              </a:rPr>
              <a:t> </a:t>
            </a:r>
            <a:r>
              <a:rPr sz="1100" b="1" spc="5" dirty="0">
                <a:latin typeface="Arial"/>
                <a:cs typeface="Arial"/>
              </a:rPr>
              <a:t>třetí</a:t>
            </a:r>
            <a:r>
              <a:rPr sz="1100" b="1" spc="85" dirty="0">
                <a:latin typeface="Arial"/>
                <a:cs typeface="Arial"/>
              </a:rPr>
              <a:t> </a:t>
            </a:r>
            <a:r>
              <a:rPr sz="1100" b="1" spc="-45" dirty="0">
                <a:latin typeface="Arial"/>
                <a:cs typeface="Arial"/>
              </a:rPr>
              <a:t>strany </a:t>
            </a:r>
            <a:r>
              <a:rPr sz="1100" b="1" spc="-40" dirty="0">
                <a:latin typeface="Arial"/>
                <a:cs typeface="Arial"/>
              </a:rPr>
              <a:t> </a:t>
            </a:r>
            <a:r>
              <a:rPr sz="1100" b="1" spc="-60" dirty="0">
                <a:latin typeface="Arial"/>
                <a:cs typeface="Arial"/>
              </a:rPr>
              <a:t>usnadňuje</a:t>
            </a:r>
            <a:r>
              <a:rPr sz="1100" b="1" spc="-55" dirty="0">
                <a:latin typeface="Arial"/>
                <a:cs typeface="Arial"/>
              </a:rPr>
              <a:t> </a:t>
            </a:r>
            <a:r>
              <a:rPr sz="1100" spc="-45" dirty="0">
                <a:latin typeface="Tahoma"/>
                <a:cs typeface="Tahoma"/>
              </a:rPr>
              <a:t>psaní kódu </a:t>
            </a:r>
            <a:r>
              <a:rPr sz="1100" spc="-330" dirty="0">
                <a:latin typeface="Tahoma"/>
                <a:cs typeface="Tahoma"/>
              </a:rPr>
              <a:t> </a:t>
            </a:r>
            <a:r>
              <a:rPr sz="1100" b="1" spc="-55" dirty="0">
                <a:latin typeface="Arial"/>
                <a:cs typeface="Arial"/>
              </a:rPr>
              <a:t>licence</a:t>
            </a:r>
            <a:r>
              <a:rPr sz="1100" b="1" spc="-35" dirty="0">
                <a:latin typeface="Arial"/>
                <a:cs typeface="Arial"/>
              </a:rPr>
              <a:t> </a:t>
            </a:r>
            <a:r>
              <a:rPr sz="1100" spc="-55" dirty="0">
                <a:latin typeface="Tahoma"/>
                <a:cs typeface="Tahoma"/>
              </a:rPr>
              <a:t>–</a:t>
            </a:r>
            <a:r>
              <a:rPr sz="1100" spc="-7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o</a:t>
            </a:r>
            <a:r>
              <a:rPr sz="1100" spc="-20" dirty="0">
                <a:latin typeface="Tahoma"/>
                <a:cs typeface="Tahoma"/>
              </a:rPr>
              <a:t>p</a:t>
            </a:r>
            <a:r>
              <a:rPr sz="1100" spc="-75" dirty="0">
                <a:latin typeface="Tahoma"/>
                <a:cs typeface="Tahoma"/>
              </a:rPr>
              <a:t>en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source?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100" b="1" spc="-45" dirty="0">
                <a:latin typeface="Arial"/>
                <a:cs typeface="Arial"/>
              </a:rPr>
              <a:t>dokumentace</a:t>
            </a:r>
            <a:r>
              <a:rPr sz="1100" b="1" spc="60" dirty="0">
                <a:latin typeface="Arial"/>
                <a:cs typeface="Arial"/>
              </a:rPr>
              <a:t> </a:t>
            </a:r>
            <a:r>
              <a:rPr sz="1100" spc="-45" dirty="0">
                <a:latin typeface="Tahoma"/>
                <a:cs typeface="Tahoma"/>
              </a:rPr>
              <a:t>knihoven,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b="1" spc="-50" dirty="0">
                <a:latin typeface="Arial"/>
                <a:cs typeface="Arial"/>
              </a:rPr>
              <a:t>příklady</a:t>
            </a:r>
            <a:r>
              <a:rPr sz="1100" b="1" spc="65" dirty="0">
                <a:latin typeface="Arial"/>
                <a:cs typeface="Arial"/>
              </a:rPr>
              <a:t> </a:t>
            </a:r>
            <a:r>
              <a:rPr sz="1100" spc="-15" dirty="0">
                <a:latin typeface="Tahoma"/>
                <a:cs typeface="Tahoma"/>
              </a:rPr>
              <a:t>použití,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výukové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materiály</a:t>
            </a:r>
            <a:endParaRPr sz="1100">
              <a:latin typeface="Tahoma"/>
              <a:cs typeface="Tahoma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1165" y="1481874"/>
            <a:ext cx="65201" cy="65201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1165" y="1691906"/>
            <a:ext cx="65201" cy="65201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1165" y="1901926"/>
            <a:ext cx="65201" cy="65201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30" dirty="0"/>
              <a:t> </a:t>
            </a:r>
            <a:r>
              <a:rPr spc="-15" dirty="0"/>
              <a:t>Leitner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2002180" y="3323557"/>
            <a:ext cx="603885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15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Základy</a:t>
            </a:r>
            <a:r>
              <a:rPr sz="600" b="1" spc="-5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sz="600" b="1" spc="-15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Leafletu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72654"/>
            <a:ext cx="76390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b="0" spc="130" dirty="0">
                <a:latin typeface="Georgia"/>
                <a:cs typeface="Georgia"/>
              </a:rPr>
              <a:t>L</a:t>
            </a:r>
            <a:r>
              <a:rPr b="0" cap="small" spc="105" dirty="0">
                <a:latin typeface="Georgia"/>
                <a:cs typeface="Georgia"/>
              </a:rPr>
              <a:t>eaflet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1165" y="935786"/>
            <a:ext cx="65201" cy="65201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402932" y="808492"/>
            <a:ext cx="3322320" cy="207172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3"/>
              </a:rPr>
              <a:t>https://leafletjs.com/</a:t>
            </a:r>
            <a:endParaRPr sz="1100" dirty="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sz="1100" spc="-45" dirty="0">
                <a:latin typeface="Tahoma"/>
                <a:cs typeface="Tahoma"/>
              </a:rPr>
              <a:t>v1.9.3</a:t>
            </a:r>
            <a:endParaRPr sz="1100" dirty="0">
              <a:latin typeface="Tahoma"/>
              <a:cs typeface="Tahoma"/>
            </a:endParaRPr>
          </a:p>
          <a:p>
            <a:pPr marL="12700" marR="2124710">
              <a:lnSpc>
                <a:spcPct val="125299"/>
              </a:lnSpc>
            </a:pPr>
            <a:r>
              <a:rPr sz="1100" spc="-30" dirty="0">
                <a:latin typeface="Tahoma"/>
                <a:cs typeface="Tahoma"/>
              </a:rPr>
              <a:t>rozšiřitelný</a:t>
            </a:r>
            <a:r>
              <a:rPr sz="1100" spc="-7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–</a:t>
            </a:r>
            <a:r>
              <a:rPr sz="1100" spc="-7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pluginy  </a:t>
            </a:r>
            <a:r>
              <a:rPr sz="1100" spc="-40" dirty="0">
                <a:latin typeface="Tahoma"/>
                <a:cs typeface="Tahoma"/>
              </a:rPr>
              <a:t>malá</a:t>
            </a:r>
            <a:r>
              <a:rPr sz="1100" spc="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velikost</a:t>
            </a:r>
            <a:endParaRPr sz="1100" dirty="0">
              <a:latin typeface="Tahoma"/>
              <a:cs typeface="Tahoma"/>
            </a:endParaRPr>
          </a:p>
          <a:p>
            <a:pPr marL="12700" marR="1151890">
              <a:lnSpc>
                <a:spcPct val="125299"/>
              </a:lnSpc>
            </a:pPr>
            <a:r>
              <a:rPr sz="1100" spc="-35" dirty="0">
                <a:latin typeface="Tahoma"/>
                <a:cs typeface="Tahoma"/>
              </a:rPr>
              <a:t>čisté</a:t>
            </a:r>
            <a:r>
              <a:rPr sz="1100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API, </a:t>
            </a:r>
            <a:r>
              <a:rPr sz="1100" b="1" spc="-55" dirty="0">
                <a:latin typeface="Arial"/>
                <a:cs typeface="Arial"/>
              </a:rPr>
              <a:t>jednoduchý</a:t>
            </a:r>
            <a:r>
              <a:rPr sz="1100" b="1" spc="40" dirty="0">
                <a:latin typeface="Arial"/>
                <a:cs typeface="Arial"/>
              </a:rPr>
              <a:t> </a:t>
            </a:r>
            <a:r>
              <a:rPr sz="1100" spc="-55" dirty="0">
                <a:latin typeface="Tahoma"/>
                <a:cs typeface="Tahoma"/>
              </a:rPr>
              <a:t>na</a:t>
            </a:r>
            <a:r>
              <a:rPr sz="1100" spc="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pochopení </a:t>
            </a:r>
            <a:r>
              <a:rPr sz="1100" spc="-33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podporuje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15" dirty="0">
                <a:latin typeface="Tahoma"/>
                <a:cs typeface="Tahoma"/>
              </a:rPr>
              <a:t>Proj4</a:t>
            </a:r>
            <a:endParaRPr sz="11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100" spc="-45" dirty="0">
                <a:latin typeface="Tahoma"/>
                <a:cs typeface="Tahoma"/>
              </a:rPr>
              <a:t>v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základu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neobsahuje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podkladovou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mapu</a:t>
            </a:r>
            <a:r>
              <a:rPr sz="1100" spc="-7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–</a:t>
            </a:r>
            <a:r>
              <a:rPr sz="1100" spc="-75" dirty="0">
                <a:latin typeface="Tahoma"/>
                <a:cs typeface="Tahoma"/>
              </a:rPr>
              <a:t> </a:t>
            </a:r>
            <a:r>
              <a:rPr sz="1100" b="1" spc="-40" dirty="0">
                <a:latin typeface="Arial"/>
                <a:cs typeface="Arial"/>
              </a:rPr>
              <a:t>nutno</a:t>
            </a:r>
            <a:r>
              <a:rPr sz="1100" b="1" spc="95" dirty="0">
                <a:latin typeface="Arial"/>
                <a:cs typeface="Arial"/>
              </a:rPr>
              <a:t> </a:t>
            </a:r>
            <a:r>
              <a:rPr sz="1100" b="1" spc="-30" dirty="0">
                <a:latin typeface="Arial"/>
                <a:cs typeface="Arial"/>
              </a:rPr>
              <a:t>přidat</a:t>
            </a:r>
            <a:endParaRPr sz="1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100" spc="-50" dirty="0">
                <a:latin typeface="Tahoma"/>
                <a:cs typeface="Tahoma"/>
              </a:rPr>
              <a:t>vektorové,</a:t>
            </a:r>
            <a:r>
              <a:rPr sz="1100" spc="5" dirty="0">
                <a:latin typeface="Tahoma"/>
                <a:cs typeface="Tahoma"/>
              </a:rPr>
              <a:t> </a:t>
            </a:r>
            <a:r>
              <a:rPr sz="1100" spc="-45" dirty="0" err="1">
                <a:latin typeface="Tahoma"/>
                <a:cs typeface="Tahoma"/>
              </a:rPr>
              <a:t>rastrové</a:t>
            </a:r>
            <a:r>
              <a:rPr sz="1100" dirty="0">
                <a:latin typeface="Tahoma"/>
                <a:cs typeface="Tahoma"/>
              </a:rPr>
              <a:t> </a:t>
            </a:r>
            <a:r>
              <a:rPr sz="1100" b="1" spc="-50" dirty="0" err="1">
                <a:latin typeface="Arial"/>
                <a:cs typeface="Arial"/>
              </a:rPr>
              <a:t>vrstvy</a:t>
            </a:r>
            <a:endParaRPr lang="sk-SK" sz="1100" b="1" spc="-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lang="sk-SK" sz="1100" spc="-60" dirty="0" err="1">
                <a:latin typeface="Tahoma"/>
                <a:cs typeface="Tahoma"/>
              </a:rPr>
              <a:t>Ideální</a:t>
            </a:r>
            <a:r>
              <a:rPr lang="sk-SK" sz="1100" spc="-60" dirty="0">
                <a:latin typeface="Tahoma"/>
                <a:cs typeface="Tahoma"/>
              </a:rPr>
              <a:t> pro jednoduché webové mapy a menší projekty, kde je </a:t>
            </a:r>
            <a:r>
              <a:rPr lang="sk-SK" sz="1100" spc="-60" dirty="0" err="1">
                <a:latin typeface="Tahoma"/>
                <a:cs typeface="Tahoma"/>
              </a:rPr>
              <a:t>důležitá</a:t>
            </a:r>
            <a:r>
              <a:rPr lang="sk-SK" sz="1100" spc="-60" dirty="0">
                <a:latin typeface="Tahoma"/>
                <a:cs typeface="Tahoma"/>
              </a:rPr>
              <a:t> </a:t>
            </a:r>
            <a:r>
              <a:rPr lang="sk-SK" sz="1100" spc="-60" dirty="0" err="1">
                <a:latin typeface="Tahoma"/>
                <a:cs typeface="Tahoma"/>
              </a:rPr>
              <a:t>rychlost</a:t>
            </a:r>
            <a:r>
              <a:rPr lang="sk-SK" sz="1100" spc="-60" dirty="0">
                <a:latin typeface="Tahoma"/>
                <a:cs typeface="Tahoma"/>
              </a:rPr>
              <a:t> vývoje a </a:t>
            </a:r>
            <a:r>
              <a:rPr lang="sk-SK" sz="1100" spc="-60" dirty="0" err="1">
                <a:latin typeface="Tahoma"/>
                <a:cs typeface="Tahoma"/>
              </a:rPr>
              <a:t>snadnost</a:t>
            </a:r>
            <a:r>
              <a:rPr lang="sk-SK" sz="1100" spc="-60" dirty="0">
                <a:latin typeface="Tahoma"/>
                <a:cs typeface="Tahoma"/>
              </a:rPr>
              <a:t> použití. </a:t>
            </a:r>
            <a:endParaRPr sz="1100" spc="-60" dirty="0">
              <a:latin typeface="Tahoma"/>
              <a:cs typeface="Tahoma"/>
            </a:endParaRPr>
          </a:p>
        </p:txBody>
      </p: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1165" y="1145819"/>
            <a:ext cx="65201" cy="65201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1165" y="1355851"/>
            <a:ext cx="65201" cy="65201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1165" y="1565884"/>
            <a:ext cx="65201" cy="6520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1165" y="1775917"/>
            <a:ext cx="65201" cy="6520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1165" y="1985949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1165" y="2195982"/>
            <a:ext cx="65201" cy="65201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81165" y="2406014"/>
            <a:ext cx="65201" cy="65201"/>
          </a:xfrm>
          <a:prstGeom prst="rect">
            <a:avLst/>
          </a:prstGeom>
        </p:spPr>
      </p:pic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30" dirty="0"/>
              <a:t> </a:t>
            </a:r>
            <a:r>
              <a:rPr spc="-15" dirty="0"/>
              <a:t>Leitner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2002180" y="3323557"/>
            <a:ext cx="603885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15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Základy</a:t>
            </a:r>
            <a:r>
              <a:rPr sz="600" b="1" spc="-5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 </a:t>
            </a:r>
            <a:r>
              <a:rPr sz="600" b="1" spc="-15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Leafletu</a:t>
            </a:r>
            <a:endParaRPr sz="600">
              <a:latin typeface="Arial"/>
              <a:cs typeface="Arial"/>
            </a:endParaRPr>
          </a:p>
        </p:txBody>
      </p:sp>
      <p:pic>
        <p:nvPicPr>
          <p:cNvPr id="15" name="object 11">
            <a:extLst>
              <a:ext uri="{FF2B5EF4-FFF2-40B4-BE49-F238E27FC236}">
                <a16:creationId xmlns:a16="http://schemas.microsoft.com/office/drawing/2014/main" id="{3EFB7DE5-F052-4025-6DF1-8928775476D3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76848" y="2616046"/>
            <a:ext cx="65201" cy="6520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Obrázok 30">
            <a:extLst>
              <a:ext uri="{FF2B5EF4-FFF2-40B4-BE49-F238E27FC236}">
                <a16:creationId xmlns:a16="http://schemas.microsoft.com/office/drawing/2014/main" id="{7E5FC5CB-FFE2-CD46-42B3-5DC0C3791D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223" y="0"/>
            <a:ext cx="3233654" cy="346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77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8024" y="564400"/>
            <a:ext cx="523026" cy="294311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114" dirty="0">
                <a:solidFill>
                  <a:srgbClr val="3333B2"/>
                </a:solidFill>
                <a:latin typeface="Georgia"/>
                <a:cs typeface="Georgia"/>
              </a:rPr>
              <a:t>L.*</a:t>
            </a:r>
            <a:endParaRPr dirty="0">
              <a:latin typeface="Georgia"/>
              <a:cs typeface="Georg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1165" y="1215694"/>
            <a:ext cx="65201" cy="65201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02932" y="1132178"/>
            <a:ext cx="402590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b="0" spc="-40" dirty="0">
                <a:solidFill>
                  <a:srgbClr val="000000"/>
                </a:solidFill>
                <a:latin typeface="Tahoma"/>
                <a:cs typeface="Tahoma"/>
              </a:rPr>
              <a:t>vytvořte</a:t>
            </a:r>
            <a:r>
              <a:rPr sz="1100" b="0" spc="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100" b="0" spc="-35" dirty="0">
                <a:solidFill>
                  <a:srgbClr val="000000"/>
                </a:solidFill>
                <a:latin typeface="Tahoma"/>
                <a:cs typeface="Tahoma"/>
              </a:rPr>
              <a:t>si</a:t>
            </a:r>
            <a:r>
              <a:rPr sz="1100" b="0" spc="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100" b="0" spc="-50" dirty="0">
                <a:solidFill>
                  <a:srgbClr val="000000"/>
                </a:solidFill>
                <a:latin typeface="Tahoma"/>
                <a:cs typeface="Tahoma"/>
              </a:rPr>
              <a:t>nový</a:t>
            </a:r>
            <a:r>
              <a:rPr sz="1100" b="0" spc="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100" b="0" spc="70" dirty="0">
                <a:solidFill>
                  <a:srgbClr val="000000"/>
                </a:solidFill>
                <a:latin typeface="Tahoma"/>
                <a:cs typeface="Tahoma"/>
              </a:rPr>
              <a:t>HTML</a:t>
            </a:r>
            <a:r>
              <a:rPr sz="1100" b="0" spc="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100" b="0" spc="-45" dirty="0">
                <a:solidFill>
                  <a:srgbClr val="000000"/>
                </a:solidFill>
                <a:latin typeface="Tahoma"/>
                <a:cs typeface="Tahoma"/>
              </a:rPr>
              <a:t>dokument</a:t>
            </a:r>
            <a:r>
              <a:rPr sz="1100" b="0" spc="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100" b="0" spc="-45" dirty="0">
                <a:solidFill>
                  <a:srgbClr val="000000"/>
                </a:solidFill>
                <a:latin typeface="Tahoma"/>
                <a:cs typeface="Tahoma"/>
              </a:rPr>
              <a:t>(případně</a:t>
            </a:r>
            <a:r>
              <a:rPr sz="1100" b="0" spc="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100" b="0" spc="-75" dirty="0">
                <a:solidFill>
                  <a:srgbClr val="000000"/>
                </a:solidFill>
                <a:latin typeface="Tahoma"/>
                <a:cs typeface="Tahoma"/>
              </a:rPr>
              <a:t>s</a:t>
            </a:r>
            <a:r>
              <a:rPr sz="1100" b="0" spc="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100" b="0" spc="-35" dirty="0">
                <a:solidFill>
                  <a:srgbClr val="000000"/>
                </a:solidFill>
                <a:latin typeface="Tahoma"/>
                <a:cs typeface="Tahoma"/>
              </a:rPr>
              <a:t>hlavičkou</a:t>
            </a:r>
            <a:r>
              <a:rPr sz="1100" b="0" spc="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100" b="0" spc="-65" dirty="0">
                <a:solidFill>
                  <a:srgbClr val="000000"/>
                </a:solidFill>
                <a:latin typeface="Tahoma"/>
                <a:cs typeface="Tahoma"/>
              </a:rPr>
              <a:t>svého</a:t>
            </a:r>
            <a:r>
              <a:rPr sz="1100" b="0" spc="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100" b="0" spc="-60" dirty="0">
                <a:solidFill>
                  <a:srgbClr val="000000"/>
                </a:solidFill>
                <a:latin typeface="Tahoma"/>
                <a:cs typeface="Tahoma"/>
              </a:rPr>
              <a:t>webu)</a:t>
            </a:r>
            <a:endParaRPr sz="1100">
              <a:latin typeface="Tahoma"/>
              <a:cs typeface="Tahom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1165" y="1425727"/>
            <a:ext cx="65201" cy="65201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402932" y="1342210"/>
            <a:ext cx="3893185" cy="74612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8419">
              <a:lnSpc>
                <a:spcPct val="102600"/>
              </a:lnSpc>
              <a:spcBef>
                <a:spcPts val="55"/>
              </a:spcBef>
            </a:pPr>
            <a:r>
              <a:rPr sz="1100" spc="-35" dirty="0">
                <a:latin typeface="Tahoma"/>
                <a:cs typeface="Tahoma"/>
              </a:rPr>
              <a:t>podle</a:t>
            </a:r>
            <a:r>
              <a:rPr sz="1100" spc="40" dirty="0">
                <a:latin typeface="Tahoma"/>
                <a:cs typeface="Tahoma"/>
              </a:rPr>
              <a:t> 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3"/>
              </a:rPr>
              <a:t>https://leafletjs.com/examples/quick-start/</a:t>
            </a:r>
            <a:r>
              <a:rPr sz="1100" spc="-165" dirty="0">
                <a:solidFill>
                  <a:srgbClr val="00008A"/>
                </a:solidFill>
                <a:latin typeface="SimSun"/>
                <a:cs typeface="SimSun"/>
                <a:hlinkClick r:id="rId3"/>
              </a:rPr>
              <a:t> </a:t>
            </a:r>
            <a:r>
              <a:rPr sz="1100" spc="-35" dirty="0">
                <a:latin typeface="Tahoma"/>
                <a:cs typeface="Tahoma"/>
              </a:rPr>
              <a:t>si</a:t>
            </a:r>
            <a:r>
              <a:rPr sz="1100" spc="4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do </a:t>
            </a:r>
            <a:r>
              <a:rPr sz="1100" spc="-330" dirty="0">
                <a:latin typeface="Tahoma"/>
                <a:cs typeface="Tahoma"/>
              </a:rPr>
              <a:t> </a:t>
            </a:r>
            <a:r>
              <a:rPr sz="1100" spc="70" dirty="0">
                <a:latin typeface="Tahoma"/>
                <a:cs typeface="Tahoma"/>
              </a:rPr>
              <a:t>HTML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vložte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potřebné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b="1" spc="-40" dirty="0">
                <a:latin typeface="Arial"/>
                <a:cs typeface="Arial"/>
              </a:rPr>
              <a:t>zdroje</a:t>
            </a:r>
            <a:endParaRPr sz="1100">
              <a:latin typeface="Arial"/>
              <a:cs typeface="Arial"/>
            </a:endParaRPr>
          </a:p>
          <a:p>
            <a:pPr marL="12700" marR="5080">
              <a:lnSpc>
                <a:spcPct val="102699"/>
              </a:lnSpc>
              <a:spcBef>
                <a:spcPts val="300"/>
              </a:spcBef>
            </a:pPr>
            <a:r>
              <a:rPr sz="1100" spc="-50" dirty="0">
                <a:latin typeface="Tahoma"/>
                <a:cs typeface="Tahoma"/>
              </a:rPr>
              <a:t>do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70" dirty="0">
                <a:latin typeface="Tahoma"/>
                <a:cs typeface="Tahoma"/>
              </a:rPr>
              <a:t>HTML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vložte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20" dirty="0">
                <a:latin typeface="SimSun"/>
                <a:cs typeface="SimSun"/>
              </a:rPr>
              <a:t>&lt;</a:t>
            </a:r>
            <a:r>
              <a:rPr sz="1100" b="1" spc="40" dirty="0">
                <a:solidFill>
                  <a:srgbClr val="007F00"/>
                </a:solidFill>
                <a:latin typeface="Cambria"/>
                <a:cs typeface="Cambria"/>
              </a:rPr>
              <a:t>div</a:t>
            </a:r>
            <a:r>
              <a:rPr sz="1100" b="1" dirty="0">
                <a:solidFill>
                  <a:srgbClr val="007F00"/>
                </a:solidFill>
                <a:latin typeface="Cambria"/>
                <a:cs typeface="Cambria"/>
              </a:rPr>
              <a:t> </a:t>
            </a:r>
            <a:r>
              <a:rPr sz="1100" b="1" spc="85" dirty="0">
                <a:solidFill>
                  <a:srgbClr val="007F00"/>
                </a:solidFill>
                <a:latin typeface="Cambria"/>
                <a:cs typeface="Cambria"/>
              </a:rPr>
              <a:t> </a:t>
            </a:r>
            <a:r>
              <a:rPr sz="1100" spc="20" dirty="0">
                <a:solidFill>
                  <a:srgbClr val="7C8E28"/>
                </a:solidFill>
                <a:latin typeface="SimSun"/>
                <a:cs typeface="SimSun"/>
              </a:rPr>
              <a:t>id</a:t>
            </a:r>
            <a:r>
              <a:rPr sz="11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1100" spc="20" dirty="0">
                <a:solidFill>
                  <a:srgbClr val="BA2121"/>
                </a:solidFill>
                <a:latin typeface="SimSun"/>
                <a:cs typeface="SimSun"/>
              </a:rPr>
              <a:t>"map"</a:t>
            </a:r>
            <a:r>
              <a:rPr sz="1100" spc="20" dirty="0">
                <a:latin typeface="SimSun"/>
                <a:cs typeface="SimSun"/>
              </a:rPr>
              <a:t>&gt;&lt;</a:t>
            </a:r>
            <a:r>
              <a:rPr sz="1100" spc="15" dirty="0">
                <a:latin typeface="SimSun"/>
                <a:cs typeface="SimSun"/>
              </a:rPr>
              <a:t>/</a:t>
            </a:r>
            <a:r>
              <a:rPr sz="1100" b="1" spc="40" dirty="0">
                <a:solidFill>
                  <a:srgbClr val="007F00"/>
                </a:solidFill>
                <a:latin typeface="Cambria"/>
                <a:cs typeface="Cambria"/>
              </a:rPr>
              <a:t>div</a:t>
            </a:r>
            <a:r>
              <a:rPr sz="1100" spc="20" dirty="0">
                <a:latin typeface="SimSun"/>
                <a:cs typeface="SimSun"/>
              </a:rPr>
              <a:t>&gt;</a:t>
            </a:r>
            <a:r>
              <a:rPr sz="1100" spc="-190" dirty="0">
                <a:latin typeface="SimSun"/>
                <a:cs typeface="SimSun"/>
              </a:rPr>
              <a:t> </a:t>
            </a:r>
            <a:r>
              <a:rPr sz="1100" spc="-55" dirty="0">
                <a:latin typeface="Tahoma"/>
                <a:cs typeface="Tahoma"/>
              </a:rPr>
              <a:t>a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nastavte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jeho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výšku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a  </a:t>
            </a:r>
            <a:r>
              <a:rPr sz="1100" spc="-35" dirty="0">
                <a:latin typeface="Tahoma"/>
                <a:cs typeface="Tahoma"/>
              </a:rPr>
              <a:t>šířku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pomocí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CSS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(jednotky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20" dirty="0">
                <a:latin typeface="SimSun"/>
                <a:cs typeface="SimSun"/>
              </a:rPr>
              <a:t>vw,</a:t>
            </a:r>
            <a:r>
              <a:rPr sz="1100" spc="25" dirty="0">
                <a:latin typeface="SimSun"/>
                <a:cs typeface="SimSun"/>
              </a:rPr>
              <a:t> </a:t>
            </a:r>
            <a:r>
              <a:rPr sz="1100" spc="20" dirty="0">
                <a:latin typeface="SimSun"/>
                <a:cs typeface="SimSun"/>
              </a:rPr>
              <a:t>vh, </a:t>
            </a:r>
            <a:r>
              <a:rPr sz="1100" spc="15" dirty="0">
                <a:latin typeface="SimSun"/>
                <a:cs typeface="SimSun"/>
              </a:rPr>
              <a:t>calc()</a:t>
            </a:r>
            <a:r>
              <a:rPr sz="1100" spc="15" dirty="0">
                <a:latin typeface="Tahoma"/>
                <a:cs typeface="Tahoma"/>
              </a:rPr>
              <a:t>)</a:t>
            </a:r>
            <a:endParaRPr sz="1100">
              <a:latin typeface="Tahoma"/>
              <a:cs typeface="Tahoma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1165" y="1807832"/>
            <a:ext cx="65201" cy="65201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30" dirty="0"/>
              <a:t> </a:t>
            </a:r>
            <a:r>
              <a:rPr spc="-15" dirty="0"/>
              <a:t>Leitner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2002180" y="3323557"/>
            <a:ext cx="603885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15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Základy</a:t>
            </a:r>
            <a:r>
              <a:rPr sz="600" b="1" spc="-5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sz="600" b="1" spc="-15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Leafletu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300" y="72654"/>
            <a:ext cx="55753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05" dirty="0">
                <a:solidFill>
                  <a:srgbClr val="3333B2"/>
                </a:solidFill>
                <a:latin typeface="Georgia"/>
                <a:cs typeface="Georgia"/>
              </a:rPr>
              <a:t>L.</a:t>
            </a:r>
            <a:r>
              <a:rPr sz="1400" cap="small" spc="105" dirty="0">
                <a:solidFill>
                  <a:srgbClr val="3333B2"/>
                </a:solidFill>
                <a:latin typeface="Georgia"/>
                <a:cs typeface="Georgia"/>
              </a:rPr>
              <a:t>map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30" dirty="0"/>
              <a:t> </a:t>
            </a:r>
            <a:r>
              <a:rPr spc="-15" dirty="0"/>
              <a:t>Leitner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002180" y="3323557"/>
            <a:ext cx="603885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15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Základy</a:t>
            </a:r>
            <a:r>
              <a:rPr sz="600" b="1" spc="-5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b="1" spc="-15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Leafletu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5300" y="434975"/>
            <a:ext cx="4326255" cy="263525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128905">
              <a:lnSpc>
                <a:spcPct val="100000"/>
              </a:lnSpc>
              <a:spcBef>
                <a:spcPts val="425"/>
              </a:spcBef>
            </a:pPr>
            <a:r>
              <a:rPr sz="800" b="1" spc="20" dirty="0">
                <a:solidFill>
                  <a:srgbClr val="007F00"/>
                </a:solidFill>
                <a:latin typeface="Cambria"/>
                <a:cs typeface="Cambria"/>
              </a:rPr>
              <a:t>const </a:t>
            </a:r>
            <a:r>
              <a:rPr sz="800" b="1" spc="55" dirty="0">
                <a:solidFill>
                  <a:srgbClr val="007F00"/>
                </a:solidFill>
                <a:latin typeface="Cambria"/>
                <a:cs typeface="Cambria"/>
              </a:rPr>
              <a:t> </a:t>
            </a:r>
            <a:r>
              <a:rPr sz="800" spc="20" dirty="0">
                <a:latin typeface="SimSun"/>
                <a:cs typeface="SimSun"/>
              </a:rPr>
              <a:t>MAP</a:t>
            </a:r>
            <a:r>
              <a:rPr sz="800" spc="30" dirty="0">
                <a:latin typeface="SimSun"/>
                <a:cs typeface="SimSun"/>
              </a:rPr>
              <a:t> </a:t>
            </a:r>
            <a:r>
              <a:rPr sz="8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800" spc="30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800" spc="20" dirty="0">
                <a:latin typeface="SimSun"/>
                <a:cs typeface="SimSun"/>
              </a:rPr>
              <a:t>L.map(</a:t>
            </a:r>
            <a:r>
              <a:rPr sz="800" spc="20" dirty="0">
                <a:solidFill>
                  <a:srgbClr val="BA2121"/>
                </a:solidFill>
                <a:latin typeface="SimSun"/>
                <a:cs typeface="SimSun"/>
              </a:rPr>
              <a:t>"mapId"</a:t>
            </a:r>
            <a:r>
              <a:rPr sz="800" spc="20" dirty="0">
                <a:latin typeface="SimSun"/>
                <a:cs typeface="SimSun"/>
              </a:rPr>
              <a:t>).setView([lat,</a:t>
            </a:r>
            <a:r>
              <a:rPr sz="800" spc="30" dirty="0">
                <a:latin typeface="SimSun"/>
                <a:cs typeface="SimSun"/>
              </a:rPr>
              <a:t> </a:t>
            </a:r>
            <a:r>
              <a:rPr sz="800" spc="20" dirty="0">
                <a:latin typeface="SimSun"/>
                <a:cs typeface="SimSun"/>
              </a:rPr>
              <a:t>lon],</a:t>
            </a:r>
            <a:r>
              <a:rPr sz="800" spc="30" dirty="0">
                <a:latin typeface="SimSun"/>
                <a:cs typeface="SimSun"/>
              </a:rPr>
              <a:t> </a:t>
            </a:r>
            <a:r>
              <a:rPr sz="800" spc="20" dirty="0">
                <a:latin typeface="SimSun"/>
                <a:cs typeface="SimSun"/>
              </a:rPr>
              <a:t>zoom);</a:t>
            </a:r>
            <a:endParaRPr sz="800" dirty="0">
              <a:latin typeface="SimSun"/>
              <a:cs typeface="SimSun"/>
            </a:endParaRPr>
          </a:p>
        </p:txBody>
      </p:sp>
      <p:pic>
        <p:nvPicPr>
          <p:cNvPr id="8" name="Obrázok 7">
            <a:extLst>
              <a:ext uri="{FF2B5EF4-FFF2-40B4-BE49-F238E27FC236}">
                <a16:creationId xmlns:a16="http://schemas.microsoft.com/office/drawing/2014/main" id="{56AFE586-CD83-36D1-E255-EF7B5C448F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428" y="751026"/>
            <a:ext cx="3540121" cy="270715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72654"/>
            <a:ext cx="182118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b="0" spc="165" dirty="0">
                <a:latin typeface="Georgia"/>
                <a:cs typeface="Georgia"/>
              </a:rPr>
              <a:t>R</a:t>
            </a:r>
            <a:r>
              <a:rPr b="0" cap="small" spc="110" dirty="0">
                <a:latin typeface="Georgia"/>
                <a:cs typeface="Georgia"/>
              </a:rPr>
              <a:t>astr</a:t>
            </a:r>
            <a:r>
              <a:rPr b="0" spc="20" dirty="0">
                <a:latin typeface="Georgia"/>
                <a:cs typeface="Georgia"/>
              </a:rPr>
              <a:t>: </a:t>
            </a:r>
            <a:r>
              <a:rPr b="0" spc="45" dirty="0">
                <a:latin typeface="Georgia"/>
                <a:cs typeface="Georgia"/>
              </a:rPr>
              <a:t> </a:t>
            </a:r>
            <a:r>
              <a:rPr b="0" spc="105" dirty="0">
                <a:latin typeface="Georgia"/>
                <a:cs typeface="Georgia"/>
              </a:rPr>
              <a:t>L.</a:t>
            </a:r>
            <a:r>
              <a:rPr b="0" cap="small" spc="80" dirty="0">
                <a:latin typeface="Georgia"/>
                <a:cs typeface="Georgia"/>
              </a:rPr>
              <a:t>tile</a:t>
            </a:r>
            <a:r>
              <a:rPr b="0" spc="130" dirty="0">
                <a:latin typeface="Georgia"/>
                <a:cs typeface="Georgia"/>
              </a:rPr>
              <a:t>L</a:t>
            </a:r>
            <a:r>
              <a:rPr b="0" cap="small" spc="45" dirty="0">
                <a:latin typeface="Georgia"/>
                <a:cs typeface="Georgia"/>
              </a:rPr>
              <a:t>a</a:t>
            </a:r>
            <a:r>
              <a:rPr b="0" cap="small" spc="125" dirty="0">
                <a:latin typeface="Georgia"/>
                <a:cs typeface="Georgia"/>
              </a:rPr>
              <a:t>yer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38541" y="845943"/>
            <a:ext cx="4331335" cy="1710689"/>
            <a:chOff x="138541" y="845943"/>
            <a:chExt cx="4331335" cy="1710689"/>
          </a:xfrm>
        </p:grpSpPr>
        <p:sp>
          <p:nvSpPr>
            <p:cNvPr id="4" name="object 4"/>
            <p:cNvSpPr/>
            <p:nvPr/>
          </p:nvSpPr>
          <p:spPr>
            <a:xfrm>
              <a:off x="141071" y="845947"/>
              <a:ext cx="4323715" cy="1705610"/>
            </a:xfrm>
            <a:custGeom>
              <a:avLst/>
              <a:gdLst/>
              <a:ahLst/>
              <a:cxnLst/>
              <a:rect l="l" t="t" r="r" b="b"/>
              <a:pathLst>
                <a:path w="4323715" h="1705610">
                  <a:moveTo>
                    <a:pt x="0" y="1705305"/>
                  </a:moveTo>
                  <a:lnTo>
                    <a:pt x="0" y="0"/>
                  </a:lnTo>
                </a:path>
                <a:path w="4323715" h="1705610">
                  <a:moveTo>
                    <a:pt x="2540" y="2527"/>
                  </a:moveTo>
                  <a:lnTo>
                    <a:pt x="4323321" y="2527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43611" y="851001"/>
              <a:ext cx="4321175" cy="1700530"/>
            </a:xfrm>
            <a:custGeom>
              <a:avLst/>
              <a:gdLst/>
              <a:ahLst/>
              <a:cxnLst/>
              <a:rect l="l" t="t" r="r" b="b"/>
              <a:pathLst>
                <a:path w="4321175" h="1700530">
                  <a:moveTo>
                    <a:pt x="4320794" y="0"/>
                  </a:moveTo>
                  <a:lnTo>
                    <a:pt x="0" y="0"/>
                  </a:lnTo>
                  <a:lnTo>
                    <a:pt x="0" y="1700250"/>
                  </a:lnTo>
                  <a:lnTo>
                    <a:pt x="4320794" y="1700250"/>
                  </a:lnTo>
                  <a:lnTo>
                    <a:pt x="4320794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38544" y="845947"/>
              <a:ext cx="4331335" cy="1708150"/>
            </a:xfrm>
            <a:custGeom>
              <a:avLst/>
              <a:gdLst/>
              <a:ahLst/>
              <a:cxnLst/>
              <a:rect l="l" t="t" r="r" b="b"/>
              <a:pathLst>
                <a:path w="4331335" h="1708150">
                  <a:moveTo>
                    <a:pt x="0" y="1707832"/>
                  </a:moveTo>
                  <a:lnTo>
                    <a:pt x="4330915" y="1707832"/>
                  </a:lnTo>
                </a:path>
                <a:path w="4331335" h="1708150">
                  <a:moveTo>
                    <a:pt x="4328375" y="1705305"/>
                  </a:moveTo>
                  <a:lnTo>
                    <a:pt x="4328375" y="0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257429" y="890052"/>
            <a:ext cx="3905250" cy="15894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27329" marR="285750" indent="-215265">
              <a:lnSpc>
                <a:spcPts val="950"/>
              </a:lnSpc>
              <a:spcBef>
                <a:spcPts val="135"/>
              </a:spcBef>
            </a:pPr>
            <a:r>
              <a:rPr sz="800" b="1" spc="20" dirty="0">
                <a:solidFill>
                  <a:srgbClr val="007F00"/>
                </a:solidFill>
                <a:latin typeface="Cambria"/>
                <a:cs typeface="Cambria"/>
              </a:rPr>
              <a:t>const</a:t>
            </a:r>
            <a:r>
              <a:rPr sz="800" b="1" spc="80" dirty="0">
                <a:solidFill>
                  <a:srgbClr val="007F00"/>
                </a:solidFill>
                <a:latin typeface="Cambria"/>
                <a:cs typeface="Cambria"/>
              </a:rPr>
              <a:t> </a:t>
            </a:r>
            <a:r>
              <a:rPr sz="800" spc="20" dirty="0">
                <a:latin typeface="SimSun"/>
                <a:cs typeface="SimSun"/>
              </a:rPr>
              <a:t>URL</a:t>
            </a:r>
            <a:r>
              <a:rPr sz="800" spc="45" dirty="0">
                <a:latin typeface="SimSun"/>
                <a:cs typeface="SimSun"/>
              </a:rPr>
              <a:t> </a:t>
            </a:r>
            <a:r>
              <a:rPr sz="8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800" spc="4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800" spc="20" dirty="0">
                <a:solidFill>
                  <a:srgbClr val="BA2121"/>
                </a:solidFill>
                <a:latin typeface="SimSun"/>
                <a:cs typeface="SimSun"/>
              </a:rPr>
              <a:t>"https://cartodb-basemaps-{s}.global.ssl.fastly.net/"</a:t>
            </a:r>
            <a:r>
              <a:rPr sz="800" spc="4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800" spc="20" dirty="0">
                <a:solidFill>
                  <a:srgbClr val="666666"/>
                </a:solidFill>
                <a:latin typeface="SimSun"/>
                <a:cs typeface="SimSun"/>
              </a:rPr>
              <a:t>+ </a:t>
            </a:r>
            <a:r>
              <a:rPr sz="800" spc="-38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800" spc="20" dirty="0">
                <a:solidFill>
                  <a:srgbClr val="BA2121"/>
                </a:solidFill>
                <a:latin typeface="SimSun"/>
                <a:cs typeface="SimSun"/>
              </a:rPr>
              <a:t>"light_all/{z}/{x}/{y}.png"</a:t>
            </a:r>
            <a:r>
              <a:rPr sz="800" spc="20" dirty="0">
                <a:latin typeface="SimSun"/>
                <a:cs typeface="SimSun"/>
              </a:rPr>
              <a:t>;</a:t>
            </a:r>
            <a:endParaRPr sz="800">
              <a:latin typeface="SimSun"/>
              <a:cs typeface="SimSun"/>
            </a:endParaRPr>
          </a:p>
          <a:p>
            <a:pPr>
              <a:lnSpc>
                <a:spcPct val="100000"/>
              </a:lnSpc>
            </a:pPr>
            <a:endParaRPr sz="700">
              <a:latin typeface="SimSun"/>
              <a:cs typeface="SimSun"/>
            </a:endParaRPr>
          </a:p>
          <a:p>
            <a:pPr marR="165735" algn="ctr">
              <a:lnSpc>
                <a:spcPct val="100000"/>
              </a:lnSpc>
              <a:spcBef>
                <a:spcPts val="5"/>
              </a:spcBef>
            </a:pPr>
            <a:r>
              <a:rPr sz="800" b="1" spc="20" dirty="0">
                <a:solidFill>
                  <a:srgbClr val="007F00"/>
                </a:solidFill>
                <a:latin typeface="Cambria"/>
                <a:cs typeface="Cambria"/>
              </a:rPr>
              <a:t>const </a:t>
            </a:r>
            <a:r>
              <a:rPr sz="800" b="1" spc="80" dirty="0">
                <a:solidFill>
                  <a:srgbClr val="007F00"/>
                </a:solidFill>
                <a:latin typeface="Cambria"/>
                <a:cs typeface="Cambria"/>
              </a:rPr>
              <a:t> </a:t>
            </a:r>
            <a:r>
              <a:rPr sz="800" spc="20" dirty="0">
                <a:latin typeface="SimSun"/>
                <a:cs typeface="SimSun"/>
              </a:rPr>
              <a:t>URL_OSM</a:t>
            </a:r>
            <a:r>
              <a:rPr sz="800" spc="55" dirty="0">
                <a:latin typeface="SimSun"/>
                <a:cs typeface="SimSun"/>
              </a:rPr>
              <a:t> </a:t>
            </a:r>
            <a:r>
              <a:rPr sz="8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800" spc="50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800" spc="20" dirty="0">
                <a:solidFill>
                  <a:srgbClr val="BA2121"/>
                </a:solidFill>
                <a:latin typeface="SimSun"/>
                <a:cs typeface="SimSun"/>
              </a:rPr>
              <a:t>"https://{s}.tile.openstreetmap.org/{z}/{x}/{y}.png"</a:t>
            </a:r>
            <a:r>
              <a:rPr sz="800" spc="20" dirty="0">
                <a:latin typeface="SimSun"/>
                <a:cs typeface="SimSun"/>
              </a:rPr>
              <a:t>;</a:t>
            </a:r>
            <a:endParaRPr sz="800">
              <a:latin typeface="SimSun"/>
              <a:cs typeface="SimSun"/>
            </a:endParaRPr>
          </a:p>
          <a:p>
            <a:pPr marL="227329" marR="5080" indent="-215265">
              <a:lnSpc>
                <a:spcPts val="950"/>
              </a:lnSpc>
              <a:spcBef>
                <a:spcPts val="969"/>
              </a:spcBef>
            </a:pPr>
            <a:r>
              <a:rPr sz="800" i="1" spc="45" dirty="0">
                <a:solidFill>
                  <a:srgbClr val="3F7F7F"/>
                </a:solidFill>
                <a:latin typeface="Cambria"/>
                <a:cs typeface="Cambria"/>
              </a:rPr>
              <a:t>//</a:t>
            </a:r>
            <a:r>
              <a:rPr sz="800" i="1" spc="24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35" dirty="0">
                <a:solidFill>
                  <a:srgbClr val="3F7F7F"/>
                </a:solidFill>
                <a:latin typeface="Cambria"/>
                <a:cs typeface="Cambria"/>
              </a:rPr>
              <a:t>Google</a:t>
            </a:r>
            <a:r>
              <a:rPr sz="800" i="1" spc="4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-30" dirty="0">
                <a:solidFill>
                  <a:srgbClr val="3F7F7F"/>
                </a:solidFill>
                <a:latin typeface="Cambria"/>
                <a:cs typeface="Cambria"/>
              </a:rPr>
              <a:t>Maps</a:t>
            </a:r>
            <a:r>
              <a:rPr sz="800" i="1" spc="10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-10" dirty="0">
                <a:solidFill>
                  <a:srgbClr val="3F7F7F"/>
                </a:solidFill>
                <a:latin typeface="Cambria"/>
                <a:cs typeface="Cambria"/>
              </a:rPr>
              <a:t>umí</a:t>
            </a:r>
            <a:r>
              <a:rPr sz="800" i="1" spc="8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70" dirty="0">
                <a:solidFill>
                  <a:srgbClr val="3F7F7F"/>
                </a:solidFill>
                <a:latin typeface="Cambria"/>
                <a:cs typeface="Cambria"/>
              </a:rPr>
              <a:t>dlaždice</a:t>
            </a:r>
            <a:r>
              <a:rPr sz="800" i="1" spc="25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50" dirty="0">
                <a:solidFill>
                  <a:srgbClr val="3F7F7F"/>
                </a:solidFill>
                <a:latin typeface="Cambria"/>
                <a:cs typeface="Cambria"/>
              </a:rPr>
              <a:t>ve</a:t>
            </a:r>
            <a:r>
              <a:rPr sz="800" i="1" spc="24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10" dirty="0">
                <a:solidFill>
                  <a:srgbClr val="3F7F7F"/>
                </a:solidFill>
                <a:latin typeface="Cambria"/>
                <a:cs typeface="Cambria"/>
              </a:rPr>
              <a:t>vysokém</a:t>
            </a:r>
            <a:r>
              <a:rPr sz="800" i="1" spc="6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110" dirty="0">
                <a:solidFill>
                  <a:srgbClr val="3F7F7F"/>
                </a:solidFill>
                <a:latin typeface="Cambria"/>
                <a:cs typeface="Cambria"/>
              </a:rPr>
              <a:t>rozlišení;</a:t>
            </a:r>
            <a:r>
              <a:rPr sz="800" i="1" spc="25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125" dirty="0">
                <a:solidFill>
                  <a:srgbClr val="3F7F7F"/>
                </a:solidFill>
                <a:latin typeface="Cambria"/>
                <a:cs typeface="Cambria"/>
              </a:rPr>
              <a:t>je</a:t>
            </a:r>
            <a:r>
              <a:rPr sz="800" i="1" spc="25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40" dirty="0">
                <a:solidFill>
                  <a:srgbClr val="3F7F7F"/>
                </a:solidFill>
                <a:latin typeface="Cambria"/>
                <a:cs typeface="Cambria"/>
              </a:rPr>
              <a:t>potřeba</a:t>
            </a:r>
            <a:r>
              <a:rPr sz="800" i="1" spc="24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85" dirty="0">
                <a:solidFill>
                  <a:srgbClr val="3F7F7F"/>
                </a:solidFill>
                <a:latin typeface="Cambria"/>
                <a:cs typeface="Cambria"/>
              </a:rPr>
              <a:t>specifikovat </a:t>
            </a:r>
            <a:r>
              <a:rPr sz="800" i="1" spc="-16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-5" dirty="0">
                <a:solidFill>
                  <a:srgbClr val="3F7F7F"/>
                </a:solidFill>
                <a:latin typeface="Cambria"/>
                <a:cs typeface="Cambria"/>
              </a:rPr>
              <a:t>subdomény</a:t>
            </a:r>
            <a:r>
              <a:rPr sz="800" i="1" spc="7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15" dirty="0">
                <a:solidFill>
                  <a:srgbClr val="3F7F7F"/>
                </a:solidFill>
                <a:latin typeface="Cambria"/>
                <a:cs typeface="Cambria"/>
              </a:rPr>
              <a:t>–</a:t>
            </a:r>
            <a:r>
              <a:rPr sz="800" i="1" spc="5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100" dirty="0">
                <a:solidFill>
                  <a:srgbClr val="3F7F7F"/>
                </a:solidFill>
                <a:latin typeface="Cambria"/>
                <a:cs typeface="Cambria"/>
              </a:rPr>
              <a:t>viz</a:t>
            </a:r>
            <a:r>
              <a:rPr sz="800" i="1" spc="24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70" dirty="0">
                <a:solidFill>
                  <a:srgbClr val="3F7F7F"/>
                </a:solidFill>
                <a:latin typeface="Cambria"/>
                <a:cs typeface="Cambria"/>
              </a:rPr>
              <a:t>příklad</a:t>
            </a:r>
            <a:r>
              <a:rPr sz="800" i="1" spc="24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-10" dirty="0">
                <a:solidFill>
                  <a:srgbClr val="3F7F7F"/>
                </a:solidFill>
                <a:latin typeface="Cambria"/>
                <a:cs typeface="Cambria"/>
              </a:rPr>
              <a:t>na</a:t>
            </a:r>
            <a:r>
              <a:rPr sz="800" i="1" spc="7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50" dirty="0">
                <a:solidFill>
                  <a:srgbClr val="3F7F7F"/>
                </a:solidFill>
                <a:latin typeface="Cambria"/>
                <a:cs typeface="Cambria"/>
              </a:rPr>
              <a:t>závěr</a:t>
            </a:r>
            <a:endParaRPr sz="800">
              <a:latin typeface="Cambria"/>
              <a:cs typeface="Cambria"/>
            </a:endParaRPr>
          </a:p>
          <a:p>
            <a:pPr marL="12700">
              <a:lnSpc>
                <a:spcPts val="905"/>
              </a:lnSpc>
            </a:pPr>
            <a:r>
              <a:rPr sz="800" b="1" spc="20" dirty="0">
                <a:solidFill>
                  <a:srgbClr val="007F00"/>
                </a:solidFill>
                <a:latin typeface="Cambria"/>
                <a:cs typeface="Cambria"/>
              </a:rPr>
              <a:t>const </a:t>
            </a:r>
            <a:r>
              <a:rPr sz="800" b="1" spc="30" dirty="0">
                <a:solidFill>
                  <a:srgbClr val="007F00"/>
                </a:solidFill>
                <a:latin typeface="Cambria"/>
                <a:cs typeface="Cambria"/>
              </a:rPr>
              <a:t> </a:t>
            </a:r>
            <a:r>
              <a:rPr sz="800" spc="20" dirty="0">
                <a:latin typeface="SimSun"/>
                <a:cs typeface="SimSun"/>
              </a:rPr>
              <a:t>URL_GMAPS</a:t>
            </a:r>
            <a:r>
              <a:rPr sz="800" dirty="0">
                <a:latin typeface="SimSun"/>
                <a:cs typeface="SimSun"/>
              </a:rPr>
              <a:t> </a:t>
            </a:r>
            <a:r>
              <a:rPr sz="8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endParaRPr sz="800">
              <a:latin typeface="SimSun"/>
              <a:cs typeface="SimSun"/>
            </a:endParaRPr>
          </a:p>
          <a:p>
            <a:pPr marR="162560" algn="ctr">
              <a:lnSpc>
                <a:spcPts val="955"/>
              </a:lnSpc>
            </a:pPr>
            <a:r>
              <a:rPr sz="800" spc="20" dirty="0">
                <a:solidFill>
                  <a:srgbClr val="BA2121"/>
                </a:solidFill>
                <a:latin typeface="SimSun"/>
                <a:cs typeface="SimSun"/>
              </a:rPr>
              <a:t>"https://{s}.google.com/vt/lyrs=m&amp;x={x}&amp;y={y}&amp;z={z}&amp;scale=2"</a:t>
            </a:r>
            <a:r>
              <a:rPr sz="800" spc="20" dirty="0">
                <a:latin typeface="SimSun"/>
                <a:cs typeface="SimSun"/>
              </a:rPr>
              <a:t>;</a:t>
            </a:r>
            <a:endParaRPr sz="800">
              <a:latin typeface="SimSun"/>
              <a:cs typeface="SimSun"/>
            </a:endParaRPr>
          </a:p>
          <a:p>
            <a:pPr marL="12700" marR="2220595">
              <a:lnSpc>
                <a:spcPct val="197200"/>
              </a:lnSpc>
            </a:pPr>
            <a:r>
              <a:rPr sz="800" b="1" spc="20" dirty="0">
                <a:solidFill>
                  <a:srgbClr val="007F00"/>
                </a:solidFill>
                <a:latin typeface="Cambria"/>
                <a:cs typeface="Cambria"/>
              </a:rPr>
              <a:t>const</a:t>
            </a:r>
            <a:r>
              <a:rPr sz="800" b="1" spc="50" dirty="0">
                <a:solidFill>
                  <a:srgbClr val="007F00"/>
                </a:solidFill>
                <a:latin typeface="Cambria"/>
                <a:cs typeface="Cambria"/>
              </a:rPr>
              <a:t> </a:t>
            </a:r>
            <a:r>
              <a:rPr sz="800" spc="20" dirty="0">
                <a:latin typeface="SimSun"/>
                <a:cs typeface="SimSun"/>
              </a:rPr>
              <a:t>CARTO</a:t>
            </a:r>
            <a:r>
              <a:rPr sz="800" spc="15" dirty="0">
                <a:latin typeface="SimSun"/>
                <a:cs typeface="SimSun"/>
              </a:rPr>
              <a:t> </a:t>
            </a:r>
            <a:r>
              <a:rPr sz="800" spc="20" dirty="0">
                <a:solidFill>
                  <a:srgbClr val="666666"/>
                </a:solidFill>
                <a:latin typeface="SimSun"/>
                <a:cs typeface="SimSun"/>
              </a:rPr>
              <a:t>= </a:t>
            </a:r>
            <a:r>
              <a:rPr sz="800" spc="20" dirty="0">
                <a:latin typeface="SimSun"/>
                <a:cs typeface="SimSun"/>
              </a:rPr>
              <a:t>L.tileLayer(URL); </a:t>
            </a:r>
            <a:r>
              <a:rPr sz="800" spc="-385" dirty="0">
                <a:latin typeface="SimSun"/>
                <a:cs typeface="SimSun"/>
              </a:rPr>
              <a:t> </a:t>
            </a:r>
            <a:r>
              <a:rPr sz="800" spc="20" dirty="0">
                <a:latin typeface="SimSun"/>
                <a:cs typeface="SimSun"/>
              </a:rPr>
              <a:t>MAP.addLayer(CARTO);</a:t>
            </a:r>
            <a:endParaRPr sz="800">
              <a:latin typeface="SimSun"/>
              <a:cs typeface="SimSu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30" dirty="0"/>
              <a:t> </a:t>
            </a:r>
            <a:r>
              <a:rPr spc="-15" dirty="0"/>
              <a:t>Leitner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2002180" y="3323557"/>
            <a:ext cx="603885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15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Základy</a:t>
            </a:r>
            <a:r>
              <a:rPr sz="600" b="1" spc="-5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b="1" spc="-15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Leafletu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72654"/>
            <a:ext cx="89281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b="0" spc="105" dirty="0">
                <a:latin typeface="Georgia"/>
                <a:cs typeface="Georgia"/>
              </a:rPr>
              <a:t>L.</a:t>
            </a:r>
            <a:r>
              <a:rPr b="0" cap="small" spc="100" dirty="0">
                <a:latin typeface="Georgia"/>
                <a:cs typeface="Georgia"/>
              </a:rPr>
              <a:t>marker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30" dirty="0"/>
              <a:t> </a:t>
            </a:r>
            <a:r>
              <a:rPr spc="-15" dirty="0"/>
              <a:t>Leitner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002180" y="3323557"/>
            <a:ext cx="603885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15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Základy</a:t>
            </a:r>
            <a:r>
              <a:rPr sz="600" b="1" spc="-5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b="1" spc="-15" dirty="0">
                <a:solidFill>
                  <a:srgbClr val="FFFFFF"/>
                </a:solidFill>
                <a:latin typeface="Arial"/>
                <a:cs typeface="Arial"/>
                <a:hlinkClick r:id="rId2" action="ppaction://hlinksldjump"/>
              </a:rPr>
              <a:t>Leafletu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1071" y="1185024"/>
            <a:ext cx="4326255" cy="864235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9054" rIns="0" bIns="0" rtlCol="0">
            <a:spAutoFit/>
          </a:bodyPr>
          <a:lstStyle/>
          <a:p>
            <a:pPr marL="128905" marR="1609090">
              <a:lnSpc>
                <a:spcPts val="950"/>
              </a:lnSpc>
              <a:spcBef>
                <a:spcPts val="464"/>
              </a:spcBef>
            </a:pPr>
            <a:r>
              <a:rPr sz="800" b="1" spc="20" dirty="0">
                <a:solidFill>
                  <a:srgbClr val="007F00"/>
                </a:solidFill>
                <a:latin typeface="Cambria"/>
                <a:cs typeface="Cambria"/>
              </a:rPr>
              <a:t>const</a:t>
            </a:r>
            <a:r>
              <a:rPr sz="800" b="1" spc="55" dirty="0">
                <a:solidFill>
                  <a:srgbClr val="007F00"/>
                </a:solidFill>
                <a:latin typeface="Cambria"/>
                <a:cs typeface="Cambria"/>
              </a:rPr>
              <a:t> </a:t>
            </a:r>
            <a:r>
              <a:rPr sz="800" spc="20" dirty="0">
                <a:latin typeface="SimSun"/>
                <a:cs typeface="SimSun"/>
              </a:rPr>
              <a:t>CENTER </a:t>
            </a:r>
            <a:r>
              <a:rPr sz="8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800" spc="2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800" spc="20" dirty="0">
                <a:latin typeface="SimSun"/>
                <a:cs typeface="SimSun"/>
              </a:rPr>
              <a:t>L.marker(MAP.getCenter()); </a:t>
            </a:r>
            <a:r>
              <a:rPr sz="800" spc="25" dirty="0">
                <a:latin typeface="SimSun"/>
                <a:cs typeface="SimSun"/>
              </a:rPr>
              <a:t> </a:t>
            </a:r>
            <a:r>
              <a:rPr sz="800" spc="20" dirty="0">
                <a:latin typeface="SimSun"/>
                <a:cs typeface="SimSun"/>
              </a:rPr>
              <a:t>CENTER.bindPopup(</a:t>
            </a:r>
            <a:r>
              <a:rPr sz="800" spc="20" dirty="0">
                <a:solidFill>
                  <a:srgbClr val="BA2121"/>
                </a:solidFill>
                <a:latin typeface="SimSun"/>
                <a:cs typeface="SimSun"/>
              </a:rPr>
              <a:t>"The</a:t>
            </a:r>
            <a:r>
              <a:rPr sz="800" spc="30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800" spc="20" dirty="0">
                <a:solidFill>
                  <a:srgbClr val="BA2121"/>
                </a:solidFill>
                <a:latin typeface="SimSun"/>
                <a:cs typeface="SimSun"/>
              </a:rPr>
              <a:t>center</a:t>
            </a:r>
            <a:r>
              <a:rPr sz="800" spc="30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800" spc="20" dirty="0">
                <a:solidFill>
                  <a:srgbClr val="BA2121"/>
                </a:solidFill>
                <a:latin typeface="SimSun"/>
                <a:cs typeface="SimSun"/>
              </a:rPr>
              <a:t>of</a:t>
            </a:r>
            <a:r>
              <a:rPr sz="800" spc="30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800" spc="20" dirty="0">
                <a:solidFill>
                  <a:srgbClr val="BA2121"/>
                </a:solidFill>
                <a:latin typeface="SimSun"/>
                <a:cs typeface="SimSun"/>
              </a:rPr>
              <a:t>the</a:t>
            </a:r>
            <a:r>
              <a:rPr sz="800" spc="30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800" spc="20" dirty="0">
                <a:solidFill>
                  <a:srgbClr val="BA2121"/>
                </a:solidFill>
                <a:latin typeface="SimSun"/>
                <a:cs typeface="SimSun"/>
              </a:rPr>
              <a:t>universe!"</a:t>
            </a:r>
            <a:r>
              <a:rPr sz="800" spc="20" dirty="0">
                <a:latin typeface="SimSun"/>
                <a:cs typeface="SimSun"/>
              </a:rPr>
              <a:t>); </a:t>
            </a:r>
            <a:r>
              <a:rPr sz="800" spc="-385" dirty="0">
                <a:latin typeface="SimSun"/>
                <a:cs typeface="SimSun"/>
              </a:rPr>
              <a:t> </a:t>
            </a:r>
            <a:r>
              <a:rPr sz="800" spc="20" dirty="0">
                <a:latin typeface="SimSun"/>
                <a:cs typeface="SimSun"/>
              </a:rPr>
              <a:t>MAP.addLayer(CENTER);</a:t>
            </a:r>
            <a:endParaRPr sz="800">
              <a:latin typeface="SimSun"/>
              <a:cs typeface="SimSun"/>
            </a:endParaRPr>
          </a:p>
          <a:p>
            <a:pPr marL="128905">
              <a:lnSpc>
                <a:spcPts val="955"/>
              </a:lnSpc>
              <a:spcBef>
                <a:spcPts val="894"/>
              </a:spcBef>
            </a:pPr>
            <a:r>
              <a:rPr sz="800" b="1" spc="20" dirty="0">
                <a:solidFill>
                  <a:srgbClr val="007F00"/>
                </a:solidFill>
                <a:latin typeface="Cambria"/>
                <a:cs typeface="Cambria"/>
              </a:rPr>
              <a:t>const </a:t>
            </a:r>
            <a:r>
              <a:rPr sz="800" b="1" spc="60" dirty="0">
                <a:solidFill>
                  <a:srgbClr val="007F00"/>
                </a:solidFill>
                <a:latin typeface="Cambria"/>
                <a:cs typeface="Cambria"/>
              </a:rPr>
              <a:t> </a:t>
            </a:r>
            <a:r>
              <a:rPr sz="800" spc="20" dirty="0">
                <a:latin typeface="SimSun"/>
                <a:cs typeface="SimSun"/>
              </a:rPr>
              <a:t>ANOTHER</a:t>
            </a:r>
            <a:r>
              <a:rPr sz="800" spc="30" dirty="0">
                <a:latin typeface="SimSun"/>
                <a:cs typeface="SimSun"/>
              </a:rPr>
              <a:t> </a:t>
            </a:r>
            <a:r>
              <a:rPr sz="8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800" spc="30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800" spc="20" dirty="0">
                <a:latin typeface="SimSun"/>
                <a:cs typeface="SimSun"/>
              </a:rPr>
              <a:t>L.marker([</a:t>
            </a:r>
            <a:r>
              <a:rPr sz="800" spc="20" dirty="0">
                <a:solidFill>
                  <a:srgbClr val="666666"/>
                </a:solidFill>
                <a:latin typeface="SimSun"/>
                <a:cs typeface="SimSun"/>
              </a:rPr>
              <a:t>49.204115</a:t>
            </a:r>
            <a:r>
              <a:rPr sz="800" spc="20" dirty="0">
                <a:latin typeface="SimSun"/>
                <a:cs typeface="SimSun"/>
              </a:rPr>
              <a:t>,</a:t>
            </a:r>
            <a:r>
              <a:rPr sz="800" spc="30" dirty="0">
                <a:latin typeface="SimSun"/>
                <a:cs typeface="SimSun"/>
              </a:rPr>
              <a:t> </a:t>
            </a:r>
            <a:r>
              <a:rPr sz="800" spc="20" dirty="0">
                <a:solidFill>
                  <a:srgbClr val="666666"/>
                </a:solidFill>
                <a:latin typeface="SimSun"/>
                <a:cs typeface="SimSun"/>
              </a:rPr>
              <a:t>16.598193</a:t>
            </a:r>
            <a:r>
              <a:rPr sz="800" spc="20" dirty="0">
                <a:latin typeface="SimSun"/>
                <a:cs typeface="SimSun"/>
              </a:rPr>
              <a:t>]);</a:t>
            </a:r>
            <a:endParaRPr sz="800">
              <a:latin typeface="SimSun"/>
              <a:cs typeface="SimSun"/>
            </a:endParaRPr>
          </a:p>
          <a:p>
            <a:pPr marL="128905">
              <a:lnSpc>
                <a:spcPts val="955"/>
              </a:lnSpc>
            </a:pPr>
            <a:r>
              <a:rPr sz="800" spc="20" dirty="0">
                <a:latin typeface="SimSun"/>
                <a:cs typeface="SimSun"/>
              </a:rPr>
              <a:t>MAP.addLayer(ANOTHER);</a:t>
            </a:r>
            <a:endParaRPr sz="800">
              <a:latin typeface="SimSun"/>
              <a:cs typeface="SimSun"/>
            </a:endParaRPr>
          </a:p>
        </p:txBody>
      </p: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786</Words>
  <Application>Microsoft Office PowerPoint</Application>
  <PresentationFormat>Vlastná</PresentationFormat>
  <Paragraphs>122</Paragraphs>
  <Slides>18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7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18</vt:i4>
      </vt:variant>
    </vt:vector>
  </HeadingPairs>
  <TitlesOfParts>
    <vt:vector size="26" baseType="lpstr">
      <vt:lpstr>SimSun</vt:lpstr>
      <vt:lpstr>Arial</vt:lpstr>
      <vt:lpstr>Calibri</vt:lpstr>
      <vt:lpstr>Cambria</vt:lpstr>
      <vt:lpstr>Georgia</vt:lpstr>
      <vt:lpstr>Tahoma</vt:lpstr>
      <vt:lpstr>Trebuchet MS</vt:lpstr>
      <vt:lpstr>Office Theme</vt:lpstr>
      <vt:lpstr>Základy Leafletu Cvičení 8</vt:lpstr>
      <vt:lpstr>Proč?</vt:lpstr>
      <vt:lpstr>Prezentácia programu PowerPoint</vt:lpstr>
      <vt:lpstr>Leaflet</vt:lpstr>
      <vt:lpstr>Prezentácia programu PowerPoint</vt:lpstr>
      <vt:lpstr>vytvořte si nový HTML dokument (případně s hlavičkou svého webu)</vt:lpstr>
      <vt:lpstr>Prezentácia programu PowerPoint</vt:lpstr>
      <vt:lpstr>Rastr:  L.tileLayer</vt:lpstr>
      <vt:lpstr>L.marker</vt:lpstr>
      <vt:lpstr>L.polyline  L.polygon  L.rectangle  L.circle  L.circleMarker</vt:lpstr>
      <vt:lpstr>Vektor:  L.polyline</vt:lpstr>
      <vt:lpstr>L.layerGroup</vt:lpstr>
      <vt:lpstr>Ostatní:  L.control</vt:lpstr>
      <vt:lpstr>Procvičování</vt:lpstr>
      <vt:lpstr>Prezentácia programu PowerPoint</vt:lpstr>
      <vt:lpstr>Úkol</vt:lpstr>
      <vt:lpstr>Jak  dál?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Filip Leitner</dc:creator>
  <cp:lastModifiedBy>Filip Leitner</cp:lastModifiedBy>
  <cp:revision>3</cp:revision>
  <dcterms:created xsi:type="dcterms:W3CDTF">2024-11-27T19:37:35Z</dcterms:created>
  <dcterms:modified xsi:type="dcterms:W3CDTF">2024-11-28T15:41:17Z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2022-11-23T00:00:00Z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2022-11-23T00:00:00Z</vt:filetime>
  </property>
</Properties>
</file>