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74" r:id="rId11"/>
    <p:sldId id="264" r:id="rId12"/>
    <p:sldId id="265" r:id="rId13"/>
    <p:sldId id="266" r:id="rId14"/>
    <p:sldId id="270" r:id="rId15"/>
    <p:sldId id="267" r:id="rId16"/>
    <p:sldId id="272" r:id="rId17"/>
    <p:sldId id="268" r:id="rId18"/>
    <p:sldId id="269" r:id="rId19"/>
  </p:sldIdLst>
  <p:sldSz cx="4610100" cy="3460750"/>
  <p:notesSz cx="4610100" cy="34607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01" autoAdjust="0"/>
  </p:normalViewPr>
  <p:slideViewPr>
    <p:cSldViewPr>
      <p:cViewPr>
        <p:scale>
          <a:sx n="200" d="100"/>
          <a:sy n="200" d="100"/>
        </p:scale>
        <p:origin x="276" y="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3877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3" y="0"/>
                </a:lnTo>
                <a:lnTo>
                  <a:pt x="63833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5147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1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3877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1" y="12700"/>
                </a:lnTo>
              </a:path>
              <a:path w="50800" h="25400">
                <a:moveTo>
                  <a:pt x="12700" y="25400"/>
                </a:moveTo>
                <a:lnTo>
                  <a:pt x="50801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76879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1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1" y="12700"/>
                </a:lnTo>
              </a:path>
              <a:path w="50800" h="50800">
                <a:moveTo>
                  <a:pt x="12700" y="25400"/>
                </a:moveTo>
                <a:lnTo>
                  <a:pt x="50801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6925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1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42764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7" y="15183"/>
                </a:moveTo>
                <a:lnTo>
                  <a:pt x="30367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7" y="23568"/>
                </a:lnTo>
                <a:lnTo>
                  <a:pt x="30367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3877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80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80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5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2303995" y="0"/>
                </a:moveTo>
                <a:lnTo>
                  <a:pt x="0" y="0"/>
                </a:lnTo>
                <a:lnTo>
                  <a:pt x="0" y="307987"/>
                </a:lnTo>
                <a:lnTo>
                  <a:pt x="2303995" y="307987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505" y="138430"/>
            <a:ext cx="4149090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505" y="795972"/>
            <a:ext cx="4149090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00479" y="3317822"/>
            <a:ext cx="508635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11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10" Type="http://schemas.openxmlformats.org/officeDocument/2006/relationships/hyperlink" Target="https://leafletjs.com/examples/geojson/" TargetMode="External"/><Relationship Id="rId4" Type="http://schemas.openxmlformats.org/officeDocument/2006/relationships/slide" Target="slide15.xml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11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10" Type="http://schemas.openxmlformats.org/officeDocument/2006/relationships/hyperlink" Target="https://leafletjs.com/examples/geojson/" TargetMode="External"/><Relationship Id="rId4" Type="http://schemas.openxmlformats.org/officeDocument/2006/relationships/slide" Target="slide15.xml"/><Relationship Id="rId9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leafletjs.com/plugins.html" TargetMode="External"/><Relationship Id="rId3" Type="http://schemas.openxmlformats.org/officeDocument/2006/relationships/slide" Target="slide11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gist.github.com/FilipLeitner/361d19d4df340ecce67b759b7a46efb7" TargetMode="External"/><Relationship Id="rId3" Type="http://schemas.openxmlformats.org/officeDocument/2006/relationships/slide" Target="slide11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slide" Target="slide17.xml"/><Relationship Id="rId4" Type="http://schemas.openxmlformats.org/officeDocument/2006/relationships/slide" Target="slide1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bost.ocks.org/mike/" TargetMode="External"/><Relationship Id="rId13" Type="http://schemas.openxmlformats.org/officeDocument/2006/relationships/image" Target="../media/image3.png"/><Relationship Id="rId3" Type="http://schemas.openxmlformats.org/officeDocument/2006/relationships/image" Target="../media/image5.png"/><Relationship Id="rId7" Type="http://schemas.openxmlformats.org/officeDocument/2006/relationships/hyperlink" Target="https://github.com/mourner" TargetMode="External"/><Relationship Id="rId12" Type="http://schemas.openxmlformats.org/officeDocument/2006/relationships/image" Target="../media/image11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github.com/getify/You-Dont-Know-JS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javascript.info/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exercism.io/tracks/javascript" TargetMode="External"/><Relationship Id="rId9" Type="http://schemas.openxmlformats.org/officeDocument/2006/relationships/hyperlink" Target="https://medium.com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slide" Target="slide17.xml"/><Relationship Id="rId4" Type="http://schemas.openxmlformats.org/officeDocument/2006/relationships/slide" Target="slide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11.xml"/><Relationship Id="rId7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10" Type="http://schemas.openxmlformats.org/officeDocument/2006/relationships/image" Target="../media/image4.png"/><Relationship Id="rId4" Type="http://schemas.openxmlformats.org/officeDocument/2006/relationships/slide" Target="slide15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ross-site_scripting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s://portswigger.net/web-security/cor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example.com/data.json" TargetMode="External"/><Relationship Id="rId5" Type="http://schemas.openxmlformats.org/officeDocument/2006/relationships/image" Target="../media/image5.png"/><Relationship Id="rId4" Type="http://schemas.openxmlformats.org/officeDocument/2006/relationships/slide" Target="slide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" Target="slide11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5.xml"/><Relationship Id="rId11" Type="http://schemas.openxmlformats.org/officeDocument/2006/relationships/hyperlink" Target="https://css-tricks.com/using-fetch/" TargetMode="External"/><Relationship Id="rId5" Type="http://schemas.openxmlformats.org/officeDocument/2006/relationships/slide" Target="slide3.xml"/><Relationship Id="rId10" Type="http://schemas.openxmlformats.org/officeDocument/2006/relationships/hyperlink" Target="http://bit.ly/medium-fetch-api" TargetMode="External"/><Relationship Id="rId4" Type="http://schemas.openxmlformats.org/officeDocument/2006/relationships/slide" Target="slide15.xml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" Target="slide11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10" Type="http://schemas.openxmlformats.org/officeDocument/2006/relationships/hyperlink" Target="https://bit.ly/vozejkmap-geojson" TargetMode="External"/><Relationship Id="rId4" Type="http://schemas.openxmlformats.org/officeDocument/2006/relationships/slide" Target="slide15.xml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4" Type="http://schemas.openxmlformats.org/officeDocument/2006/relationships/slide" Target="slide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967143"/>
            <a:ext cx="3888104" cy="55181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14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sz="1400" b="1" spc="15" dirty="0">
                <a:solidFill>
                  <a:srgbClr val="FFFFFF"/>
                </a:solidFill>
                <a:latin typeface="LM Sans 10"/>
                <a:cs typeface="LM Sans 10"/>
              </a:rPr>
              <a:t>Pokročilý</a:t>
            </a:r>
            <a:r>
              <a:rPr sz="1400" b="1" spc="5" dirty="0">
                <a:solidFill>
                  <a:srgbClr val="FFFFFF"/>
                </a:solidFill>
                <a:latin typeface="LM Sans 10"/>
                <a:cs typeface="LM Sans 10"/>
              </a:rPr>
              <a:t> </a:t>
            </a:r>
            <a:r>
              <a:rPr sz="1400" b="1" spc="10" dirty="0">
                <a:solidFill>
                  <a:srgbClr val="FFFFFF"/>
                </a:solidFill>
                <a:latin typeface="LM Sans 10"/>
                <a:cs typeface="LM Sans 10"/>
              </a:rPr>
              <a:t>Leaflet</a:t>
            </a:r>
            <a:endParaRPr sz="1400">
              <a:latin typeface="LM Sans 10"/>
              <a:cs typeface="LM Sans 10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100" spc="-5" dirty="0">
                <a:solidFill>
                  <a:srgbClr val="FFFFFF"/>
                </a:solidFill>
                <a:latin typeface="LM Sans 10"/>
                <a:cs typeface="LM Sans 10"/>
              </a:rPr>
              <a:t>Cvičení</a:t>
            </a:r>
            <a:r>
              <a:rPr sz="1100" spc="-10" dirty="0">
                <a:solidFill>
                  <a:srgbClr val="FFFFFF"/>
                </a:solidFill>
                <a:latin typeface="LM Sans 10"/>
                <a:cs typeface="LM Sans 10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LM Sans 10"/>
                <a:cs typeface="LM Sans 10"/>
              </a:rPr>
              <a:t>9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110" y="1717546"/>
            <a:ext cx="1715770" cy="84965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b="1" spc="-10" dirty="0">
                <a:latin typeface="LM Sans 10"/>
                <a:cs typeface="LM Sans 10"/>
              </a:rPr>
              <a:t>Webová kartografie </a:t>
            </a:r>
            <a:r>
              <a:rPr sz="1100" b="1" spc="-5" dirty="0">
                <a:latin typeface="LM Sans 10"/>
                <a:cs typeface="LM Sans 10"/>
              </a:rPr>
              <a:t>–</a:t>
            </a:r>
            <a:r>
              <a:rPr sz="1100" b="1" spc="-295" dirty="0">
                <a:latin typeface="LM Sans 10"/>
                <a:cs typeface="LM Sans 10"/>
              </a:rPr>
              <a:t> </a:t>
            </a:r>
            <a:r>
              <a:rPr sz="1100" b="1" dirty="0">
                <a:latin typeface="LM Sans 10"/>
                <a:cs typeface="LM Sans 10"/>
              </a:rPr>
              <a:t>úvod</a:t>
            </a:r>
            <a:endParaRPr sz="1100" dirty="0">
              <a:latin typeface="LM Sans 10"/>
              <a:cs typeface="LM Sans 10"/>
            </a:endParaRPr>
          </a:p>
          <a:p>
            <a:pPr marL="442595" marR="434975" algn="ctr">
              <a:lnSpc>
                <a:spcPts val="2670"/>
              </a:lnSpc>
              <a:spcBef>
                <a:spcPts val="90"/>
              </a:spcBef>
            </a:pPr>
            <a:r>
              <a:rPr sz="1100" spc="-10" dirty="0" err="1">
                <a:latin typeface="LM Sans 10"/>
                <a:cs typeface="LM Sans 10"/>
              </a:rPr>
              <a:t>Podzim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202</a:t>
            </a:r>
            <a:r>
              <a:rPr lang="sk-SK" sz="1100" spc="-5" dirty="0">
                <a:latin typeface="LM Sans 10"/>
                <a:cs typeface="LM Sans 10"/>
              </a:rPr>
              <a:t>4</a:t>
            </a:r>
          </a:p>
          <a:p>
            <a:pPr marL="442595" marR="434975" algn="ctr">
              <a:lnSpc>
                <a:spcPts val="267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  </a:t>
            </a:r>
            <a:r>
              <a:rPr lang="sk-SK" sz="1100" spc="-5" dirty="0">
                <a:latin typeface="LM Sans 10"/>
                <a:cs typeface="LM Sans 10"/>
              </a:rPr>
              <a:t>Filip Leitner</a:t>
            </a:r>
            <a:endParaRPr sz="1100" dirty="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225189-EC9C-E2EE-2F28-3B946AD5E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F00D445-73C2-F55B-7541-E00461B2893D}"/>
              </a:ext>
            </a:extLst>
          </p:cNvPr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94DE40C-E283-E5C1-5C91-E4E9A6C5A634}"/>
              </a:ext>
            </a:extLst>
          </p:cNvPr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657350">
              <a:lnSpc>
                <a:spcPts val="700"/>
              </a:lnSpc>
              <a:spcBef>
                <a:spcPts val="80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3" action="ppaction://hlinksldjump"/>
              </a:rPr>
              <a:t>L.geoJSON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Leaflet Pluginy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L.m</a:t>
            </a:r>
            <a:r>
              <a:rPr sz="600" spc="-2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a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r</a:t>
            </a:r>
            <a:r>
              <a:rPr sz="600" spc="-2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k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erCluster</a:t>
            </a:r>
            <a:endParaRPr sz="600" dirty="0">
              <a:latin typeface="LM Sans 8"/>
              <a:cs typeface="LM Sans 8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3043CCEA-0F38-76F5-670A-4CB9EFF88EE5}"/>
              </a:ext>
            </a:extLst>
          </p:cNvPr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>
            <a:extLst>
              <a:ext uri="{FF2B5EF4-FFF2-40B4-BE49-F238E27FC236}">
                <a16:creationId xmlns:a16="http://schemas.microsoft.com/office/drawing/2014/main" id="{0BA97396-476E-017C-3A33-67DA73CF73EB}"/>
              </a:ext>
            </a:extLst>
          </p:cNvPr>
          <p:cNvGrpSpPr/>
          <p:nvPr/>
        </p:nvGrpSpPr>
        <p:grpSpPr>
          <a:xfrm>
            <a:off x="359994" y="946667"/>
            <a:ext cx="3888104" cy="1539875"/>
            <a:chOff x="359994" y="946667"/>
            <a:chExt cx="3888104" cy="1539875"/>
          </a:xfrm>
        </p:grpSpPr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8EA54F5D-5389-701A-6778-CACF3C4BC582}"/>
                </a:ext>
              </a:extLst>
            </p:cNvPr>
            <p:cNvSpPr/>
            <p:nvPr/>
          </p:nvSpPr>
          <p:spPr>
            <a:xfrm>
              <a:off x="362534" y="946670"/>
              <a:ext cx="3880485" cy="1534795"/>
            </a:xfrm>
            <a:custGeom>
              <a:avLst/>
              <a:gdLst/>
              <a:ahLst/>
              <a:cxnLst/>
              <a:rect l="l" t="t" r="r" b="b"/>
              <a:pathLst>
                <a:path w="3880485" h="1534795">
                  <a:moveTo>
                    <a:pt x="0" y="1534502"/>
                  </a:moveTo>
                  <a:lnTo>
                    <a:pt x="0" y="0"/>
                  </a:lnTo>
                </a:path>
                <a:path w="3880485" h="1534795">
                  <a:moveTo>
                    <a:pt x="2527" y="2527"/>
                  </a:moveTo>
                  <a:lnTo>
                    <a:pt x="3880408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>
              <a:extLst>
                <a:ext uri="{FF2B5EF4-FFF2-40B4-BE49-F238E27FC236}">
                  <a16:creationId xmlns:a16="http://schemas.microsoft.com/office/drawing/2014/main" id="{CD31213D-C7FC-4B4D-AE4F-61D356446A8D}"/>
                </a:ext>
              </a:extLst>
            </p:cNvPr>
            <p:cNvSpPr/>
            <p:nvPr/>
          </p:nvSpPr>
          <p:spPr>
            <a:xfrm>
              <a:off x="365061" y="951738"/>
              <a:ext cx="3877945" cy="1529715"/>
            </a:xfrm>
            <a:custGeom>
              <a:avLst/>
              <a:gdLst/>
              <a:ahLst/>
              <a:cxnLst/>
              <a:rect l="l" t="t" r="r" b="b"/>
              <a:pathLst>
                <a:path w="3877945" h="1529714">
                  <a:moveTo>
                    <a:pt x="3877881" y="0"/>
                  </a:moveTo>
                  <a:lnTo>
                    <a:pt x="0" y="0"/>
                  </a:lnTo>
                  <a:lnTo>
                    <a:pt x="0" y="1529435"/>
                  </a:lnTo>
                  <a:lnTo>
                    <a:pt x="3877881" y="1529435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>
              <a:extLst>
                <a:ext uri="{FF2B5EF4-FFF2-40B4-BE49-F238E27FC236}">
                  <a16:creationId xmlns:a16="http://schemas.microsoft.com/office/drawing/2014/main" id="{82043053-4C26-5FC0-E90C-509788ED91B4}"/>
                </a:ext>
              </a:extLst>
            </p:cNvPr>
            <p:cNvSpPr/>
            <p:nvPr/>
          </p:nvSpPr>
          <p:spPr>
            <a:xfrm>
              <a:off x="359994" y="946670"/>
              <a:ext cx="3888104" cy="1537335"/>
            </a:xfrm>
            <a:custGeom>
              <a:avLst/>
              <a:gdLst/>
              <a:ahLst/>
              <a:cxnLst/>
              <a:rect l="l" t="t" r="r" b="b"/>
              <a:pathLst>
                <a:path w="3888104" h="1537335">
                  <a:moveTo>
                    <a:pt x="0" y="1537030"/>
                  </a:moveTo>
                  <a:lnTo>
                    <a:pt x="3888003" y="1537030"/>
                  </a:lnTo>
                </a:path>
                <a:path w="3888104" h="1537335">
                  <a:moveTo>
                    <a:pt x="3885476" y="1534502"/>
                  </a:moveTo>
                  <a:lnTo>
                    <a:pt x="3885476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>
            <a:extLst>
              <a:ext uri="{FF2B5EF4-FFF2-40B4-BE49-F238E27FC236}">
                <a16:creationId xmlns:a16="http://schemas.microsoft.com/office/drawing/2014/main" id="{69AD584C-2624-4075-965C-6762E12FDC7C}"/>
              </a:ext>
            </a:extLst>
          </p:cNvPr>
          <p:cNvSpPr/>
          <p:nvPr/>
        </p:nvSpPr>
        <p:spPr>
          <a:xfrm>
            <a:off x="502615" y="2878544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FFA92A7D-5184-C7BB-7BF0-35DE57987379}"/>
              </a:ext>
            </a:extLst>
          </p:cNvPr>
          <p:cNvSpPr/>
          <p:nvPr/>
        </p:nvSpPr>
        <p:spPr>
          <a:xfrm>
            <a:off x="502615" y="3088576"/>
            <a:ext cx="65201" cy="652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4B62CD3E-1F21-6354-DA97-F84628635BFA}"/>
              </a:ext>
            </a:extLst>
          </p:cNvPr>
          <p:cNvSpPr txBox="1"/>
          <p:nvPr/>
        </p:nvSpPr>
        <p:spPr>
          <a:xfrm>
            <a:off x="154698" y="302994"/>
            <a:ext cx="3995420" cy="29776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L.geoJSON</a:t>
            </a:r>
            <a:endParaRPr sz="1400" dirty="0">
              <a:latin typeface="LM Roman Caps 10"/>
              <a:cs typeface="LM Roman Caps 10"/>
            </a:endParaRPr>
          </a:p>
          <a:p>
            <a:pPr marL="205104">
              <a:lnSpc>
                <a:spcPct val="100000"/>
              </a:lnSpc>
              <a:spcBef>
                <a:spcPts val="1005"/>
              </a:spcBef>
            </a:pPr>
            <a:r>
              <a:rPr lang="sk-SK" sz="1100" spc="-5" dirty="0">
                <a:solidFill>
                  <a:srgbClr val="00008A"/>
                </a:solidFill>
                <a:latin typeface="LM Mono 10"/>
                <a:cs typeface="LM Mono 10"/>
                <a:hlinkClick r:id="rId10"/>
              </a:rPr>
              <a:t>https://leafletjs.com/examples/geojson/</a:t>
            </a:r>
            <a:endParaRPr lang="sk-SK" sz="1100" spc="-5" dirty="0">
              <a:solidFill>
                <a:srgbClr val="00008A"/>
              </a:solidFill>
              <a:latin typeface="LM Mono 10"/>
              <a:cs typeface="LM Mono 10"/>
            </a:endParaRPr>
          </a:p>
          <a:p>
            <a:pPr marL="205104">
              <a:lnSpc>
                <a:spcPct val="100000"/>
              </a:lnSpc>
              <a:spcBef>
                <a:spcPts val="1005"/>
              </a:spcBef>
            </a:pPr>
            <a:endParaRPr lang="sk-SK" sz="1000" dirty="0">
              <a:latin typeface="LM Mono 10"/>
              <a:cs typeface="LM Mono 10"/>
            </a:endParaRPr>
          </a:p>
          <a:p>
            <a:pPr marL="575945" marR="422275" indent="-239395">
              <a:lnSpc>
                <a:spcPct val="101499"/>
              </a:lnSpc>
              <a:spcBef>
                <a:spcPts val="5"/>
              </a:spcBef>
            </a:pPr>
            <a:r>
              <a:rPr lang="sk-SK" sz="900" b="1" spc="-5" dirty="0" err="1">
                <a:solidFill>
                  <a:srgbClr val="007F00"/>
                </a:solidFill>
                <a:latin typeface="LM Mono Light 10"/>
                <a:cs typeface="LM Mono Light 10"/>
              </a:rPr>
              <a:t>const</a:t>
            </a:r>
            <a:r>
              <a:rPr lang="sk-SK" sz="9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lang="sk-SK" sz="900" spc="-5" dirty="0">
                <a:latin typeface="LM Mono 9"/>
                <a:cs typeface="LM Mono 9"/>
              </a:rPr>
              <a:t>VOZEJK_URL </a:t>
            </a:r>
            <a:r>
              <a:rPr lang="sk-SK" sz="900" spc="-5" dirty="0">
                <a:solidFill>
                  <a:srgbClr val="666666"/>
                </a:solidFill>
                <a:latin typeface="LM Mono 9"/>
                <a:cs typeface="LM Mono 9"/>
              </a:rPr>
              <a:t>= </a:t>
            </a:r>
            <a:r>
              <a:rPr lang="sk-SK" sz="900" spc="-5" dirty="0">
                <a:solidFill>
                  <a:srgbClr val="BA2121"/>
                </a:solidFill>
                <a:latin typeface="LM Mono 9"/>
              </a:rPr>
              <a:t>'https://gist.githubusercontent.com/SLeitgeb/f136a1d4d28c2f9ebdfe035bc3027b6d/raw/87b3bea8252bea3438fe7dfa937b79dcb83f0bea/vozejkmap.geojson'</a:t>
            </a:r>
            <a:r>
              <a:rPr lang="sk-SK" sz="900" spc="-5" dirty="0">
                <a:latin typeface="LM Mono 9"/>
                <a:cs typeface="LM Mono 9"/>
              </a:rPr>
              <a:t>;</a:t>
            </a:r>
            <a:endParaRPr lang="sk-SK" sz="900" dirty="0">
              <a:latin typeface="LM Mono 9"/>
              <a:cs typeface="LM Mono 9"/>
            </a:endParaRPr>
          </a:p>
          <a:p>
            <a:pPr marL="33655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LM Mono 9"/>
                <a:cs typeface="LM Mono 9"/>
              </a:rPr>
              <a:t>fetch(</a:t>
            </a:r>
            <a:r>
              <a:rPr lang="sk-SK" sz="900" spc="-5" dirty="0">
                <a:latin typeface="LM Mono 9"/>
                <a:cs typeface="LM Mono 9"/>
              </a:rPr>
              <a:t>VOZEJK_URL</a:t>
            </a:r>
            <a:r>
              <a:rPr sz="900" spc="-5" dirty="0">
                <a:latin typeface="LM Mono 9"/>
                <a:cs typeface="LM Mono 9"/>
              </a:rPr>
              <a:t>)</a:t>
            </a:r>
            <a:endParaRPr sz="900" dirty="0">
              <a:latin typeface="LM Mono 9"/>
              <a:cs typeface="LM Mono 9"/>
            </a:endParaRPr>
          </a:p>
          <a:p>
            <a:pPr marL="45593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LM Mono 9"/>
                <a:cs typeface="LM Mono 9"/>
              </a:rPr>
              <a:t>.then(response =&gt; response.json())</a:t>
            </a:r>
            <a:endParaRPr sz="900" dirty="0">
              <a:latin typeface="LM Mono 9"/>
              <a:cs typeface="LM Mono 9"/>
            </a:endParaRPr>
          </a:p>
          <a:p>
            <a:pPr marL="45593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LM Mono 9"/>
                <a:cs typeface="LM Mono 9"/>
              </a:rPr>
              <a:t>.then(data =&gt;</a:t>
            </a:r>
            <a:r>
              <a:rPr sz="900" spc="-10" dirty="0">
                <a:latin typeface="LM Mono 9"/>
                <a:cs typeface="LM Mono 9"/>
              </a:rPr>
              <a:t> </a:t>
            </a:r>
            <a:r>
              <a:rPr sz="900" spc="-5" dirty="0">
                <a:latin typeface="LM Mono 9"/>
                <a:cs typeface="LM Mono 9"/>
              </a:rPr>
              <a:t>{</a:t>
            </a:r>
            <a:endParaRPr sz="900" dirty="0">
              <a:latin typeface="LM Mono 9"/>
              <a:cs typeface="LM Mono 9"/>
            </a:endParaRPr>
          </a:p>
          <a:p>
            <a:pPr marL="575945">
              <a:lnSpc>
                <a:spcPct val="100000"/>
              </a:lnSpc>
              <a:spcBef>
                <a:spcPts val="15"/>
              </a:spcBef>
            </a:pPr>
            <a:r>
              <a:rPr sz="9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const </a:t>
            </a:r>
            <a:r>
              <a:rPr sz="900" spc="-5" dirty="0">
                <a:latin typeface="LM Mono 9"/>
                <a:cs typeface="LM Mono 9"/>
              </a:rPr>
              <a:t>VOZEJK </a:t>
            </a:r>
            <a:r>
              <a:rPr sz="900" spc="-5" dirty="0">
                <a:solidFill>
                  <a:srgbClr val="666666"/>
                </a:solidFill>
                <a:latin typeface="LM Mono 9"/>
                <a:cs typeface="LM Mono 9"/>
              </a:rPr>
              <a:t>=</a:t>
            </a:r>
            <a:r>
              <a:rPr sz="900" spc="-10" dirty="0">
                <a:solidFill>
                  <a:srgbClr val="666666"/>
                </a:solidFill>
                <a:latin typeface="LM Mono 9"/>
                <a:cs typeface="LM Mono 9"/>
              </a:rPr>
              <a:t> </a:t>
            </a:r>
            <a:r>
              <a:rPr sz="900" spc="-5" dirty="0">
                <a:latin typeface="LM Mono 9"/>
                <a:cs typeface="LM Mono 9"/>
              </a:rPr>
              <a:t>L.geoJSON(data)</a:t>
            </a:r>
            <a:endParaRPr sz="900" dirty="0">
              <a:latin typeface="LM Mono 9"/>
              <a:cs typeface="LM Mono 9"/>
            </a:endParaRPr>
          </a:p>
          <a:p>
            <a:pPr marL="695325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LM Mono 9"/>
                <a:cs typeface="LM Mono 9"/>
              </a:rPr>
              <a:t>.addTo(MAP);</a:t>
            </a:r>
            <a:endParaRPr sz="900" dirty="0">
              <a:latin typeface="LM Mono 9"/>
              <a:cs typeface="LM Mono 9"/>
            </a:endParaRPr>
          </a:p>
          <a:p>
            <a:pPr marL="455930">
              <a:lnSpc>
                <a:spcPct val="100000"/>
              </a:lnSpc>
              <a:spcBef>
                <a:spcPts val="20"/>
              </a:spcBef>
            </a:pPr>
            <a:r>
              <a:rPr sz="900" spc="-5" dirty="0">
                <a:latin typeface="LM Mono 9"/>
                <a:cs typeface="LM Mono 9"/>
              </a:rPr>
              <a:t>});</a:t>
            </a:r>
            <a:endParaRPr sz="900" dirty="0">
              <a:latin typeface="LM Mono 9"/>
              <a:cs typeface="LM Mono 9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50" dirty="0">
              <a:latin typeface="LM Mono 9"/>
              <a:cs typeface="LM Mono 9"/>
            </a:endParaRPr>
          </a:p>
          <a:p>
            <a:pPr marL="205104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latin typeface="LM Sans 10"/>
                <a:cs typeface="LM Sans 10"/>
              </a:rPr>
              <a:t>Dále je</a:t>
            </a:r>
            <a:r>
              <a:rPr sz="1100" spc="-10" dirty="0">
                <a:latin typeface="LM Sans 10"/>
                <a:cs typeface="LM Sans 10"/>
              </a:rPr>
              <a:t> dobré:</a:t>
            </a:r>
            <a:endParaRPr sz="1100" dirty="0">
              <a:latin typeface="LM Sans 10"/>
              <a:cs typeface="LM Sans 10"/>
            </a:endParaRPr>
          </a:p>
          <a:p>
            <a:pPr marL="481965">
              <a:lnSpc>
                <a:spcPct val="100000"/>
              </a:lnSpc>
              <a:spcBef>
                <a:spcPts val="330"/>
              </a:spcBef>
            </a:pPr>
            <a:r>
              <a:rPr sz="1100" spc="-10" dirty="0">
                <a:latin typeface="LM Sans 10"/>
                <a:cs typeface="LM Sans 10"/>
              </a:rPr>
              <a:t>přidat </a:t>
            </a:r>
            <a:r>
              <a:rPr sz="1100" dirty="0">
                <a:latin typeface="LM Sans 10"/>
                <a:cs typeface="LM Sans 10"/>
              </a:rPr>
              <a:t>popis </a:t>
            </a:r>
            <a:r>
              <a:rPr sz="1100" spc="10" dirty="0">
                <a:latin typeface="LM Sans 10"/>
                <a:cs typeface="LM Sans 10"/>
              </a:rPr>
              <a:t>bodu </a:t>
            </a:r>
            <a:r>
              <a:rPr sz="1100" spc="5" dirty="0">
                <a:latin typeface="LM Sans 10"/>
                <a:cs typeface="LM Sans 10"/>
              </a:rPr>
              <a:t>pomocí</a:t>
            </a:r>
            <a:r>
              <a:rPr sz="1100" spc="-3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.bindPopup()</a:t>
            </a:r>
            <a:endParaRPr sz="1100" dirty="0">
              <a:latin typeface="LM Mono 10"/>
              <a:cs typeface="LM Mono 10"/>
            </a:endParaRPr>
          </a:p>
          <a:p>
            <a:pPr marL="481965">
              <a:lnSpc>
                <a:spcPct val="100000"/>
              </a:lnSpc>
              <a:spcBef>
                <a:spcPts val="335"/>
              </a:spcBef>
            </a:pPr>
            <a:r>
              <a:rPr sz="1100" spc="-10" dirty="0">
                <a:latin typeface="LM Sans 10"/>
                <a:cs typeface="LM Sans 10"/>
              </a:rPr>
              <a:t>přidat </a:t>
            </a:r>
            <a:r>
              <a:rPr sz="1100" spc="-5" dirty="0">
                <a:latin typeface="LM Sans 10"/>
                <a:cs typeface="LM Sans 10"/>
              </a:rPr>
              <a:t>vrstvu do </a:t>
            </a:r>
            <a:r>
              <a:rPr sz="1100" spc="-10" dirty="0">
                <a:latin typeface="LM Sans 10"/>
                <a:cs typeface="LM Sans 10"/>
              </a:rPr>
              <a:t>překryvných </a:t>
            </a:r>
            <a:r>
              <a:rPr sz="1100" spc="-5" dirty="0">
                <a:latin typeface="LM Sans 10"/>
                <a:cs typeface="LM Sans 10"/>
              </a:rPr>
              <a:t>vrstev </a:t>
            </a:r>
            <a:r>
              <a:rPr sz="1100" spc="5" dirty="0">
                <a:latin typeface="LM Sans 10"/>
                <a:cs typeface="LM Sans 10"/>
              </a:rPr>
              <a:t>pomocí</a:t>
            </a:r>
            <a:r>
              <a:rPr sz="1100" spc="-3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.addOverlay()</a:t>
            </a:r>
            <a:endParaRPr sz="1100" dirty="0">
              <a:latin typeface="LM Mono 10"/>
              <a:cs typeface="LM Mono 10"/>
            </a:endParaRPr>
          </a:p>
        </p:txBody>
      </p:sp>
    </p:spTree>
    <p:extLst>
      <p:ext uri="{BB962C8B-B14F-4D97-AF65-F5344CB8AC3E}">
        <p14:creationId xmlns:p14="http://schemas.microsoft.com/office/powerpoint/2010/main" val="3787070737"/>
      </p:ext>
    </p:extLst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657350">
              <a:lnSpc>
                <a:spcPts val="700"/>
              </a:lnSpc>
              <a:spcBef>
                <a:spcPts val="80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3" action="ppaction://hlinksldjump"/>
              </a:rPr>
              <a:t>L.geoJSON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Leaflet Pluginy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L.m</a:t>
            </a:r>
            <a:r>
              <a:rPr sz="600" spc="-2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a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r</a:t>
            </a:r>
            <a:r>
              <a:rPr sz="600" spc="-2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k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erCluster</a:t>
            </a:r>
            <a:endParaRPr sz="600" dirty="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359994" y="946667"/>
            <a:ext cx="3888104" cy="1539875"/>
            <a:chOff x="359994" y="946667"/>
            <a:chExt cx="3888104" cy="1539875"/>
          </a:xfrm>
        </p:grpSpPr>
        <p:sp>
          <p:nvSpPr>
            <p:cNvPr id="6" name="object 6"/>
            <p:cNvSpPr/>
            <p:nvPr/>
          </p:nvSpPr>
          <p:spPr>
            <a:xfrm>
              <a:off x="362534" y="946670"/>
              <a:ext cx="3880485" cy="1534795"/>
            </a:xfrm>
            <a:custGeom>
              <a:avLst/>
              <a:gdLst/>
              <a:ahLst/>
              <a:cxnLst/>
              <a:rect l="l" t="t" r="r" b="b"/>
              <a:pathLst>
                <a:path w="3880485" h="1534795">
                  <a:moveTo>
                    <a:pt x="0" y="1534502"/>
                  </a:moveTo>
                  <a:lnTo>
                    <a:pt x="0" y="0"/>
                  </a:lnTo>
                </a:path>
                <a:path w="3880485" h="1534795">
                  <a:moveTo>
                    <a:pt x="2527" y="2527"/>
                  </a:moveTo>
                  <a:lnTo>
                    <a:pt x="3880408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65061" y="951738"/>
              <a:ext cx="3877945" cy="1529715"/>
            </a:xfrm>
            <a:custGeom>
              <a:avLst/>
              <a:gdLst/>
              <a:ahLst/>
              <a:cxnLst/>
              <a:rect l="l" t="t" r="r" b="b"/>
              <a:pathLst>
                <a:path w="3877945" h="1529714">
                  <a:moveTo>
                    <a:pt x="3877881" y="0"/>
                  </a:moveTo>
                  <a:lnTo>
                    <a:pt x="0" y="0"/>
                  </a:lnTo>
                  <a:lnTo>
                    <a:pt x="0" y="1529435"/>
                  </a:lnTo>
                  <a:lnTo>
                    <a:pt x="3877881" y="1529435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59994" y="946670"/>
              <a:ext cx="3888104" cy="1537335"/>
            </a:xfrm>
            <a:custGeom>
              <a:avLst/>
              <a:gdLst/>
              <a:ahLst/>
              <a:cxnLst/>
              <a:rect l="l" t="t" r="r" b="b"/>
              <a:pathLst>
                <a:path w="3888104" h="1537335">
                  <a:moveTo>
                    <a:pt x="0" y="1537030"/>
                  </a:moveTo>
                  <a:lnTo>
                    <a:pt x="3888003" y="1537030"/>
                  </a:lnTo>
                </a:path>
                <a:path w="3888104" h="1537335">
                  <a:moveTo>
                    <a:pt x="3885476" y="1534502"/>
                  </a:moveTo>
                  <a:lnTo>
                    <a:pt x="3885476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502615" y="2878544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615" y="3088576"/>
            <a:ext cx="65201" cy="652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4698" y="302994"/>
            <a:ext cx="3995420" cy="29776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L.geoJSON</a:t>
            </a:r>
            <a:endParaRPr sz="1400" dirty="0">
              <a:latin typeface="LM Roman Caps 10"/>
              <a:cs typeface="LM Roman Caps 10"/>
            </a:endParaRPr>
          </a:p>
          <a:p>
            <a:pPr marL="205104">
              <a:lnSpc>
                <a:spcPct val="100000"/>
              </a:lnSpc>
              <a:spcBef>
                <a:spcPts val="1005"/>
              </a:spcBef>
            </a:pPr>
            <a:r>
              <a:rPr lang="sk-SK" sz="1100" spc="-5" dirty="0">
                <a:solidFill>
                  <a:srgbClr val="00008A"/>
                </a:solidFill>
                <a:latin typeface="LM Mono 10"/>
                <a:cs typeface="LM Mono 10"/>
                <a:hlinkClick r:id="rId10"/>
              </a:rPr>
              <a:t>https://leafletjs.com/examples/geojson/</a:t>
            </a:r>
            <a:endParaRPr lang="sk-SK" sz="1100" spc="-5" dirty="0">
              <a:solidFill>
                <a:srgbClr val="00008A"/>
              </a:solidFill>
              <a:latin typeface="LM Mono 10"/>
              <a:cs typeface="LM Mono 10"/>
            </a:endParaRPr>
          </a:p>
          <a:p>
            <a:pPr marL="205104">
              <a:lnSpc>
                <a:spcPct val="100000"/>
              </a:lnSpc>
              <a:spcBef>
                <a:spcPts val="1005"/>
              </a:spcBef>
            </a:pPr>
            <a:endParaRPr sz="1000" dirty="0">
              <a:latin typeface="LM Mono 10"/>
              <a:cs typeface="LM Mono 10"/>
            </a:endParaRPr>
          </a:p>
          <a:p>
            <a:pPr marL="575945" marR="422275" indent="-239395">
              <a:lnSpc>
                <a:spcPct val="101499"/>
              </a:lnSpc>
              <a:spcBef>
                <a:spcPts val="5"/>
              </a:spcBef>
            </a:pPr>
            <a:r>
              <a:rPr sz="9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const </a:t>
            </a:r>
            <a:r>
              <a:rPr sz="900" spc="-5" dirty="0">
                <a:latin typeface="LM Mono 9"/>
                <a:cs typeface="LM Mono 9"/>
              </a:rPr>
              <a:t>CITIES </a:t>
            </a:r>
            <a:r>
              <a:rPr sz="900" spc="-5" dirty="0">
                <a:solidFill>
                  <a:srgbClr val="666666"/>
                </a:solidFill>
                <a:latin typeface="LM Mono 9"/>
                <a:cs typeface="LM Mono 9"/>
              </a:rPr>
              <a:t>= </a:t>
            </a:r>
            <a:r>
              <a:rPr sz="900" spc="-5" dirty="0">
                <a:solidFill>
                  <a:srgbClr val="BA2121"/>
                </a:solidFill>
                <a:latin typeface="LM Mono 9"/>
                <a:cs typeface="LM Mono 9"/>
              </a:rPr>
              <a:t>'https://ahocevar.com/geoserver/wfs?' </a:t>
            </a:r>
            <a:r>
              <a:rPr sz="900" spc="-5" dirty="0">
                <a:solidFill>
                  <a:srgbClr val="666666"/>
                </a:solidFill>
                <a:latin typeface="LM Mono 9"/>
                <a:cs typeface="LM Mono 9"/>
              </a:rPr>
              <a:t>+  </a:t>
            </a:r>
            <a:r>
              <a:rPr sz="900" spc="-5" dirty="0">
                <a:solidFill>
                  <a:srgbClr val="BA2121"/>
                </a:solidFill>
                <a:latin typeface="LM Mono 9"/>
                <a:cs typeface="LM Mono 9"/>
              </a:rPr>
              <a:t>'service=WFS&amp;version=2.0.0&amp;request=GetFeature&amp;' </a:t>
            </a:r>
            <a:r>
              <a:rPr sz="900" spc="-5" dirty="0">
                <a:solidFill>
                  <a:srgbClr val="666666"/>
                </a:solidFill>
                <a:latin typeface="LM Mono 9"/>
                <a:cs typeface="LM Mono 9"/>
              </a:rPr>
              <a:t>+  </a:t>
            </a:r>
            <a:r>
              <a:rPr sz="900" spc="-5" dirty="0">
                <a:solidFill>
                  <a:srgbClr val="BA2121"/>
                </a:solidFill>
                <a:latin typeface="LM Mono 9"/>
                <a:cs typeface="LM Mono 9"/>
              </a:rPr>
              <a:t>'typename=ne:ne_10m_populated_places&amp;' </a:t>
            </a:r>
            <a:r>
              <a:rPr sz="900" spc="-5" dirty="0">
                <a:solidFill>
                  <a:srgbClr val="666666"/>
                </a:solidFill>
                <a:latin typeface="LM Mono 9"/>
                <a:cs typeface="LM Mono 9"/>
              </a:rPr>
              <a:t>+  </a:t>
            </a:r>
            <a:r>
              <a:rPr sz="900" spc="-5" dirty="0">
                <a:solidFill>
                  <a:srgbClr val="BA2121"/>
                </a:solidFill>
                <a:latin typeface="LM Mono 9"/>
                <a:cs typeface="LM Mono 9"/>
              </a:rPr>
              <a:t>'outputFormat=application/json&amp;srsname=EPSG:4326'</a:t>
            </a:r>
            <a:r>
              <a:rPr sz="900" spc="-5" dirty="0">
                <a:latin typeface="LM Mono 9"/>
                <a:cs typeface="LM Mono 9"/>
              </a:rPr>
              <a:t>;</a:t>
            </a:r>
            <a:endParaRPr sz="900" dirty="0">
              <a:latin typeface="LM Mono 9"/>
              <a:cs typeface="LM Mono 9"/>
            </a:endParaRPr>
          </a:p>
          <a:p>
            <a:pPr marL="33655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LM Mono 9"/>
                <a:cs typeface="LM Mono 9"/>
              </a:rPr>
              <a:t>fetch(CITIES)</a:t>
            </a:r>
            <a:endParaRPr sz="900" dirty="0">
              <a:latin typeface="LM Mono 9"/>
              <a:cs typeface="LM Mono 9"/>
            </a:endParaRPr>
          </a:p>
          <a:p>
            <a:pPr marL="45593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LM Mono 9"/>
                <a:cs typeface="LM Mono 9"/>
              </a:rPr>
              <a:t>.then(response =&gt; response.json())</a:t>
            </a:r>
            <a:endParaRPr sz="900" dirty="0">
              <a:latin typeface="LM Mono 9"/>
              <a:cs typeface="LM Mono 9"/>
            </a:endParaRPr>
          </a:p>
          <a:p>
            <a:pPr marL="45593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LM Mono 9"/>
                <a:cs typeface="LM Mono 9"/>
              </a:rPr>
              <a:t>.then(data =&gt;</a:t>
            </a:r>
            <a:r>
              <a:rPr sz="900" spc="-10" dirty="0">
                <a:latin typeface="LM Mono 9"/>
                <a:cs typeface="LM Mono 9"/>
              </a:rPr>
              <a:t> </a:t>
            </a:r>
            <a:r>
              <a:rPr sz="900" spc="-5" dirty="0">
                <a:latin typeface="LM Mono 9"/>
                <a:cs typeface="LM Mono 9"/>
              </a:rPr>
              <a:t>{</a:t>
            </a:r>
            <a:endParaRPr sz="900" dirty="0">
              <a:latin typeface="LM Mono 9"/>
              <a:cs typeface="LM Mono 9"/>
            </a:endParaRPr>
          </a:p>
          <a:p>
            <a:pPr marL="575945">
              <a:lnSpc>
                <a:spcPct val="100000"/>
              </a:lnSpc>
              <a:spcBef>
                <a:spcPts val="15"/>
              </a:spcBef>
            </a:pPr>
            <a:r>
              <a:rPr sz="9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const </a:t>
            </a:r>
            <a:r>
              <a:rPr sz="900" spc="-5" dirty="0">
                <a:latin typeface="LM Mono 9"/>
                <a:cs typeface="LM Mono 9"/>
              </a:rPr>
              <a:t>VOZEJK </a:t>
            </a:r>
            <a:r>
              <a:rPr sz="900" spc="-5" dirty="0">
                <a:solidFill>
                  <a:srgbClr val="666666"/>
                </a:solidFill>
                <a:latin typeface="LM Mono 9"/>
                <a:cs typeface="LM Mono 9"/>
              </a:rPr>
              <a:t>=</a:t>
            </a:r>
            <a:r>
              <a:rPr sz="900" spc="-10" dirty="0">
                <a:solidFill>
                  <a:srgbClr val="666666"/>
                </a:solidFill>
                <a:latin typeface="LM Mono 9"/>
                <a:cs typeface="LM Mono 9"/>
              </a:rPr>
              <a:t> </a:t>
            </a:r>
            <a:r>
              <a:rPr sz="900" spc="-5" dirty="0">
                <a:latin typeface="LM Mono 9"/>
                <a:cs typeface="LM Mono 9"/>
              </a:rPr>
              <a:t>L.geoJSON(data)</a:t>
            </a:r>
            <a:endParaRPr sz="900" dirty="0">
              <a:latin typeface="LM Mono 9"/>
              <a:cs typeface="LM Mono 9"/>
            </a:endParaRPr>
          </a:p>
          <a:p>
            <a:pPr marL="695325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LM Mono 9"/>
                <a:cs typeface="LM Mono 9"/>
              </a:rPr>
              <a:t>.addTo(MAP);</a:t>
            </a:r>
            <a:endParaRPr sz="900" dirty="0">
              <a:latin typeface="LM Mono 9"/>
              <a:cs typeface="LM Mono 9"/>
            </a:endParaRPr>
          </a:p>
          <a:p>
            <a:pPr marL="455930">
              <a:lnSpc>
                <a:spcPct val="100000"/>
              </a:lnSpc>
              <a:spcBef>
                <a:spcPts val="20"/>
              </a:spcBef>
            </a:pPr>
            <a:r>
              <a:rPr sz="900" spc="-5" dirty="0">
                <a:latin typeface="LM Mono 9"/>
                <a:cs typeface="LM Mono 9"/>
              </a:rPr>
              <a:t>});</a:t>
            </a:r>
            <a:endParaRPr sz="900" dirty="0">
              <a:latin typeface="LM Mono 9"/>
              <a:cs typeface="LM Mono 9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50" dirty="0">
              <a:latin typeface="LM Mono 9"/>
              <a:cs typeface="LM Mono 9"/>
            </a:endParaRPr>
          </a:p>
          <a:p>
            <a:pPr marL="205104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latin typeface="LM Sans 10"/>
                <a:cs typeface="LM Sans 10"/>
              </a:rPr>
              <a:t>Dále je</a:t>
            </a:r>
            <a:r>
              <a:rPr sz="1100" spc="-10" dirty="0">
                <a:latin typeface="LM Sans 10"/>
                <a:cs typeface="LM Sans 10"/>
              </a:rPr>
              <a:t> dobré:</a:t>
            </a:r>
            <a:endParaRPr sz="1100" dirty="0">
              <a:latin typeface="LM Sans 10"/>
              <a:cs typeface="LM Sans 10"/>
            </a:endParaRPr>
          </a:p>
          <a:p>
            <a:pPr marL="481965">
              <a:lnSpc>
                <a:spcPct val="100000"/>
              </a:lnSpc>
              <a:spcBef>
                <a:spcPts val="330"/>
              </a:spcBef>
            </a:pPr>
            <a:r>
              <a:rPr sz="1100" spc="-10" dirty="0">
                <a:latin typeface="LM Sans 10"/>
                <a:cs typeface="LM Sans 10"/>
              </a:rPr>
              <a:t>přidat </a:t>
            </a:r>
            <a:r>
              <a:rPr sz="1100" dirty="0">
                <a:latin typeface="LM Sans 10"/>
                <a:cs typeface="LM Sans 10"/>
              </a:rPr>
              <a:t>popis </a:t>
            </a:r>
            <a:r>
              <a:rPr sz="1100" spc="10" dirty="0">
                <a:latin typeface="LM Sans 10"/>
                <a:cs typeface="LM Sans 10"/>
              </a:rPr>
              <a:t>bodu </a:t>
            </a:r>
            <a:r>
              <a:rPr sz="1100" spc="5" dirty="0">
                <a:latin typeface="LM Sans 10"/>
                <a:cs typeface="LM Sans 10"/>
              </a:rPr>
              <a:t>pomocí</a:t>
            </a:r>
            <a:r>
              <a:rPr sz="1100" spc="-3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.bindPopup()</a:t>
            </a:r>
            <a:endParaRPr sz="1100" dirty="0">
              <a:latin typeface="LM Mono 10"/>
              <a:cs typeface="LM Mono 10"/>
            </a:endParaRPr>
          </a:p>
          <a:p>
            <a:pPr marL="481965">
              <a:lnSpc>
                <a:spcPct val="100000"/>
              </a:lnSpc>
              <a:spcBef>
                <a:spcPts val="335"/>
              </a:spcBef>
            </a:pPr>
            <a:r>
              <a:rPr sz="1100" spc="-10" dirty="0">
                <a:latin typeface="LM Sans 10"/>
                <a:cs typeface="LM Sans 10"/>
              </a:rPr>
              <a:t>přidat </a:t>
            </a:r>
            <a:r>
              <a:rPr sz="1100" spc="-5" dirty="0">
                <a:latin typeface="LM Sans 10"/>
                <a:cs typeface="LM Sans 10"/>
              </a:rPr>
              <a:t>vrstvu do </a:t>
            </a:r>
            <a:r>
              <a:rPr sz="1100" spc="-10" dirty="0">
                <a:latin typeface="LM Sans 10"/>
                <a:cs typeface="LM Sans 10"/>
              </a:rPr>
              <a:t>překryvných </a:t>
            </a:r>
            <a:r>
              <a:rPr sz="1100" spc="-5" dirty="0">
                <a:latin typeface="LM Sans 10"/>
                <a:cs typeface="LM Sans 10"/>
              </a:rPr>
              <a:t>vrstev </a:t>
            </a:r>
            <a:r>
              <a:rPr sz="1100" spc="5" dirty="0">
                <a:latin typeface="LM Sans 10"/>
                <a:cs typeface="LM Sans 10"/>
              </a:rPr>
              <a:t>pomocí</a:t>
            </a:r>
            <a:r>
              <a:rPr sz="1100" spc="-3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.addOverlay()</a:t>
            </a:r>
            <a:endParaRPr sz="1100" dirty="0">
              <a:latin typeface="LM Mono 10"/>
              <a:cs typeface="LM Mono 10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657350">
              <a:lnSpc>
                <a:spcPts val="700"/>
              </a:lnSpc>
              <a:spcBef>
                <a:spcPts val="80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3" action="ppaction://hlinksldjump"/>
              </a:rPr>
              <a:t>L.geoJSON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5" action="ppaction://hlinksldjump"/>
              </a:rPr>
              <a:t>Leaflet Pluginy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L.m</a:t>
            </a:r>
            <a:r>
              <a:rPr sz="600" spc="-2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a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r</a:t>
            </a:r>
            <a:r>
              <a:rPr sz="600" spc="-2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k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erCluster</a:t>
            </a:r>
            <a:endParaRPr sz="600" dirty="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359994" y="1502749"/>
            <a:ext cx="3888104" cy="1470025"/>
            <a:chOff x="359994" y="1502749"/>
            <a:chExt cx="3888104" cy="1470025"/>
          </a:xfrm>
        </p:grpSpPr>
        <p:sp>
          <p:nvSpPr>
            <p:cNvPr id="6" name="object 6"/>
            <p:cNvSpPr/>
            <p:nvPr/>
          </p:nvSpPr>
          <p:spPr>
            <a:xfrm>
              <a:off x="362534" y="1502752"/>
              <a:ext cx="3880485" cy="1464945"/>
            </a:xfrm>
            <a:custGeom>
              <a:avLst/>
              <a:gdLst/>
              <a:ahLst/>
              <a:cxnLst/>
              <a:rect l="l" t="t" r="r" b="b"/>
              <a:pathLst>
                <a:path w="3880485" h="1464945">
                  <a:moveTo>
                    <a:pt x="0" y="1464906"/>
                  </a:moveTo>
                  <a:lnTo>
                    <a:pt x="0" y="0"/>
                  </a:lnTo>
                </a:path>
                <a:path w="3880485" h="1464945">
                  <a:moveTo>
                    <a:pt x="2527" y="2527"/>
                  </a:moveTo>
                  <a:lnTo>
                    <a:pt x="3880408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65061" y="1507807"/>
              <a:ext cx="3877945" cy="1459865"/>
            </a:xfrm>
            <a:custGeom>
              <a:avLst/>
              <a:gdLst/>
              <a:ahLst/>
              <a:cxnLst/>
              <a:rect l="l" t="t" r="r" b="b"/>
              <a:pathLst>
                <a:path w="3877945" h="1459864">
                  <a:moveTo>
                    <a:pt x="3877881" y="0"/>
                  </a:moveTo>
                  <a:lnTo>
                    <a:pt x="0" y="0"/>
                  </a:lnTo>
                  <a:lnTo>
                    <a:pt x="0" y="1459852"/>
                  </a:lnTo>
                  <a:lnTo>
                    <a:pt x="3877881" y="1459852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59994" y="1502752"/>
              <a:ext cx="3888104" cy="1467485"/>
            </a:xfrm>
            <a:custGeom>
              <a:avLst/>
              <a:gdLst/>
              <a:ahLst/>
              <a:cxnLst/>
              <a:rect l="l" t="t" r="r" b="b"/>
              <a:pathLst>
                <a:path w="3888104" h="1467485">
                  <a:moveTo>
                    <a:pt x="0" y="1467434"/>
                  </a:moveTo>
                  <a:lnTo>
                    <a:pt x="3888003" y="1467434"/>
                  </a:lnTo>
                </a:path>
                <a:path w="3888104" h="1467485">
                  <a:moveTo>
                    <a:pt x="3885476" y="1464906"/>
                  </a:moveTo>
                  <a:lnTo>
                    <a:pt x="3885476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54698" y="302994"/>
            <a:ext cx="3572510" cy="25933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Leaflet</a:t>
            </a:r>
            <a:r>
              <a:rPr sz="1400" spc="5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Pluginy</a:t>
            </a:r>
            <a:endParaRPr sz="1400" dirty="0">
              <a:latin typeface="LM Roman Caps 10"/>
              <a:cs typeface="LM Roman Caps 10"/>
            </a:endParaRPr>
          </a:p>
          <a:p>
            <a:pPr marL="205104">
              <a:lnSpc>
                <a:spcPct val="100000"/>
              </a:lnSpc>
              <a:spcBef>
                <a:spcPts val="1390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8"/>
              </a:rPr>
              <a:t>https://leafletjs.com/plugins.html</a:t>
            </a:r>
            <a:endParaRPr sz="1100" dirty="0">
              <a:latin typeface="LM Mono 10"/>
              <a:cs typeface="LM Mono 10"/>
            </a:endParaRPr>
          </a:p>
          <a:p>
            <a:pPr marL="205104">
              <a:lnSpc>
                <a:spcPct val="100000"/>
              </a:lnSpc>
              <a:spcBef>
                <a:spcPts val="880"/>
              </a:spcBef>
            </a:pPr>
            <a:r>
              <a:rPr sz="1100" spc="-5" dirty="0">
                <a:latin typeface="LM Sans 10"/>
                <a:cs typeface="LM Sans 10"/>
              </a:rPr>
              <a:t>Přidáváme </a:t>
            </a:r>
            <a:r>
              <a:rPr sz="1100" spc="-15" dirty="0">
                <a:latin typeface="LM Sans 10"/>
                <a:cs typeface="LM Sans 10"/>
              </a:rPr>
              <a:t>jako jakékoliv </a:t>
            </a:r>
            <a:r>
              <a:rPr sz="1100" spc="-5" dirty="0">
                <a:latin typeface="LM Sans 10"/>
                <a:cs typeface="LM Sans 10"/>
              </a:rPr>
              <a:t>jiné zdroje, </a:t>
            </a:r>
            <a:r>
              <a:rPr sz="1100" spc="-10" dirty="0">
                <a:latin typeface="LM Sans 10"/>
                <a:cs typeface="LM Sans 10"/>
              </a:rPr>
              <a:t>např.:</a:t>
            </a:r>
            <a:endParaRPr sz="1100" dirty="0">
              <a:latin typeface="LM Sans 10"/>
              <a:cs typeface="LM Sans 10"/>
            </a:endParaRPr>
          </a:p>
          <a:p>
            <a:pPr marL="205104">
              <a:lnSpc>
                <a:spcPct val="100000"/>
              </a:lnSpc>
              <a:spcBef>
                <a:spcPts val="1015"/>
              </a:spcBef>
            </a:pPr>
            <a:r>
              <a:rPr sz="800" spc="-5" dirty="0">
                <a:latin typeface="LM Sans 8"/>
                <a:cs typeface="LM Sans 8"/>
              </a:rPr>
              <a:t>index.html</a:t>
            </a:r>
            <a:endParaRPr sz="800" dirty="0">
              <a:latin typeface="LM Sans 8"/>
              <a:cs typeface="LM Sans 8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00" dirty="0">
              <a:latin typeface="LM Sans 8"/>
              <a:cs typeface="LM Sans 8"/>
            </a:endParaRPr>
          </a:p>
          <a:p>
            <a:pPr marL="336550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html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33655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head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44386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link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rel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"stylesheet"</a:t>
            </a:r>
            <a:r>
              <a:rPr sz="800" spc="80" dirty="0">
                <a:solidFill>
                  <a:srgbClr val="BA2121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href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"https://…/MarkerCluster.css"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659130" marR="593725" indent="-215265">
              <a:lnSpc>
                <a:spcPts val="950"/>
              </a:lnSpc>
              <a:spcBef>
                <a:spcPts val="35"/>
              </a:spcBef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link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rel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"stylesheet" 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href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"https://…/MarkerCluster.Default.css"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336550">
              <a:lnSpc>
                <a:spcPts val="905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head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33655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body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44386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b="1" spc="65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src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"https://…/leaflet.markercluster.js"</a:t>
            </a:r>
            <a:r>
              <a:rPr sz="800" spc="-5" dirty="0">
                <a:latin typeface="LM Mono 8"/>
                <a:cs typeface="LM Mono 8"/>
              </a:rPr>
              <a:t>&gt;&lt;/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44386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b="1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src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"script.js"</a:t>
            </a:r>
            <a:r>
              <a:rPr sz="800" spc="-5" dirty="0">
                <a:latin typeface="LM Mono 8"/>
                <a:cs typeface="LM Mono 8"/>
              </a:rPr>
              <a:t>&gt;&lt;/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33655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body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336550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html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657350">
              <a:lnSpc>
                <a:spcPts val="700"/>
              </a:lnSpc>
              <a:spcBef>
                <a:spcPts val="80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3" action="ppaction://hlinksldjump"/>
              </a:rPr>
              <a:t>L.geoJSON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Leaflet Pluginy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L.m</a:t>
            </a:r>
            <a:r>
              <a:rPr sz="600" spc="-2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a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r</a:t>
            </a:r>
            <a:r>
              <a:rPr sz="600" spc="-2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k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erCluster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98" y="302994"/>
            <a:ext cx="164401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L.markerCluster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2534" y="1398092"/>
            <a:ext cx="3883025" cy="74422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const </a:t>
            </a:r>
            <a:r>
              <a:rPr sz="800" spc="-5" dirty="0">
                <a:latin typeface="LM Mono 8"/>
                <a:cs typeface="LM Mono 8"/>
              </a:rPr>
              <a:t>CLUSTER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dirty="0">
                <a:solidFill>
                  <a:srgbClr val="666666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L.markerClusterGroup()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.bindPopup(layer =&gt;</a:t>
            </a:r>
            <a:r>
              <a:rPr sz="800" spc="5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layer.feature.properties.description)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.addTo(MAP);</a:t>
            </a:r>
            <a:endParaRPr sz="800" dirty="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50" dirty="0">
              <a:latin typeface="LM Mono 8"/>
              <a:cs typeface="LM Mono 8"/>
            </a:endParaRPr>
          </a:p>
          <a:p>
            <a:pPr marL="128905">
              <a:lnSpc>
                <a:spcPct val="100000"/>
              </a:lnSpc>
            </a:pPr>
            <a:r>
              <a:rPr sz="800" spc="-5" dirty="0">
                <a:latin typeface="LM Mono 8"/>
                <a:cs typeface="LM Mono 8"/>
              </a:rPr>
              <a:t>CLUSTER.addLayer(SOME_LAYER);</a:t>
            </a:r>
            <a:endParaRPr sz="800" dirty="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657350">
              <a:lnSpc>
                <a:spcPts val="700"/>
              </a:lnSpc>
              <a:spcBef>
                <a:spcPts val="80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3" action="ppaction://hlinksldjump"/>
              </a:rPr>
              <a:t>L.geoJSON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Leaflet Pluginy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L.m</a:t>
            </a:r>
            <a:r>
              <a:rPr sz="600" spc="-2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a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r</a:t>
            </a:r>
            <a:r>
              <a:rPr sz="600" spc="-2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k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erCluster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98" y="302994"/>
            <a:ext cx="192175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sk-SK"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Komentované príklady</a:t>
            </a:r>
            <a:endParaRPr sz="1400" dirty="0">
              <a:latin typeface="LM Roman Caps 10"/>
              <a:cs typeface="LM Roman Caps 10"/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B3AEFE2C-287D-4080-8658-2A5C51257A37}"/>
              </a:ext>
            </a:extLst>
          </p:cNvPr>
          <p:cNvSpPr txBox="1"/>
          <p:nvPr/>
        </p:nvSpPr>
        <p:spPr>
          <a:xfrm>
            <a:off x="177687" y="1730375"/>
            <a:ext cx="42525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50" dirty="0">
                <a:hlinkClick r:id="rId8"/>
              </a:rPr>
              <a:t>https://gist.github.com/FilipLeitner/361d19d4df340ecce67b759b7a46efb7</a:t>
            </a:r>
            <a:endParaRPr lang="sk-SK" sz="1050" dirty="0"/>
          </a:p>
        </p:txBody>
      </p:sp>
    </p:spTree>
    <p:extLst>
      <p:ext uri="{BB962C8B-B14F-4D97-AF65-F5344CB8AC3E}">
        <p14:creationId xmlns:p14="http://schemas.microsoft.com/office/powerpoint/2010/main" val="1872352704"/>
      </p:ext>
    </p:extLst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2303995" y="0"/>
                </a:moveTo>
                <a:lnTo>
                  <a:pt x="0" y="0"/>
                </a:lnTo>
                <a:lnTo>
                  <a:pt x="0" y="307987"/>
                </a:lnTo>
                <a:lnTo>
                  <a:pt x="2303995" y="307987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4698" y="302994"/>
            <a:ext cx="4953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>
                <a:solidFill>
                  <a:srgbClr val="FFFFFF"/>
                </a:solidFill>
                <a:latin typeface="LM Roman Caps 10"/>
                <a:cs typeface="LM Roman Caps 10"/>
              </a:rPr>
              <a:t>Ú</a:t>
            </a:r>
            <a:r>
              <a:rPr sz="1400" spc="-15" dirty="0">
                <a:solidFill>
                  <a:srgbClr val="FFFFFF"/>
                </a:solidFill>
                <a:latin typeface="LM Roman Caps 10"/>
                <a:cs typeface="LM Roman Caps 10"/>
              </a:rPr>
              <a:t>k</a:t>
            </a: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ol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ACCAE0BE-E71D-862E-AE07-849E882DF0C9}"/>
              </a:ext>
            </a:extLst>
          </p:cNvPr>
          <p:cNvSpPr txBox="1"/>
          <p:nvPr/>
        </p:nvSpPr>
        <p:spPr>
          <a:xfrm>
            <a:off x="219464" y="703466"/>
            <a:ext cx="421918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/>
              <a:t>dokončete svoji webovou stránku včetně připomínek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 err="1"/>
              <a:t>využitie</a:t>
            </a:r>
            <a:r>
              <a:rPr lang="cs-CZ" sz="1100" dirty="0"/>
              <a:t> </a:t>
            </a:r>
            <a:r>
              <a:rPr lang="cs-CZ" sz="1100" dirty="0" err="1"/>
              <a:t>flex</a:t>
            </a:r>
            <a:r>
              <a:rPr lang="cs-CZ" sz="1100" dirty="0"/>
              <a:t>/</a:t>
            </a:r>
            <a:r>
              <a:rPr lang="cs-CZ" sz="1100" dirty="0" err="1"/>
              <a:t>grid</a:t>
            </a:r>
            <a:r>
              <a:rPr lang="cs-CZ" sz="1100" dirty="0"/>
              <a:t> na </a:t>
            </a:r>
            <a:r>
              <a:rPr lang="cs-CZ" sz="1100" dirty="0" err="1"/>
              <a:t>rozloženie</a:t>
            </a:r>
            <a:r>
              <a:rPr lang="cs-CZ" sz="1100" dirty="0"/>
              <a:t> </a:t>
            </a:r>
            <a:r>
              <a:rPr lang="cs-CZ" sz="1100" dirty="0" err="1"/>
              <a:t>elementov</a:t>
            </a:r>
            <a:r>
              <a:rPr lang="cs-CZ" sz="1100" dirty="0"/>
              <a:t> = směr + </a:t>
            </a:r>
            <a:r>
              <a:rPr lang="cs-CZ" sz="1100" dirty="0" err="1"/>
              <a:t>pozícia</a:t>
            </a:r>
            <a:r>
              <a:rPr lang="cs-CZ" sz="1100" dirty="0"/>
              <a:t>. Nestačí </a:t>
            </a:r>
            <a:r>
              <a:rPr lang="cs-CZ" sz="1100" dirty="0" err="1"/>
              <a:t>display:flex</a:t>
            </a:r>
            <a:r>
              <a:rPr lang="cs-CZ" sz="1100" dirty="0"/>
              <a:t> + </a:t>
            </a:r>
            <a:r>
              <a:rPr lang="cs-CZ" sz="1100" dirty="0" err="1"/>
              <a:t>margin</a:t>
            </a:r>
            <a:r>
              <a:rPr lang="cs-CZ" sz="1100" dirty="0"/>
              <a:t> auto na </a:t>
            </a:r>
            <a:r>
              <a:rPr lang="cs-CZ" sz="1100" dirty="0" err="1"/>
              <a:t>child</a:t>
            </a:r>
            <a:r>
              <a:rPr lang="cs-CZ" sz="1100" dirty="0"/>
              <a:t> element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 err="1"/>
              <a:t>Minimálne</a:t>
            </a:r>
            <a:r>
              <a:rPr lang="cs-CZ" sz="1100" dirty="0"/>
              <a:t> 2 varianty v pozicování výsledného layoutu =&gt; aby jednotlivé podstránky neboli len </a:t>
            </a:r>
            <a:r>
              <a:rPr lang="cs-CZ" sz="1100" dirty="0" err="1"/>
              <a:t>kópie</a:t>
            </a:r>
            <a:r>
              <a:rPr lang="cs-CZ" sz="1100" dirty="0"/>
              <a:t> s </a:t>
            </a:r>
            <a:r>
              <a:rPr lang="cs-CZ" sz="1100" dirty="0" err="1"/>
              <a:t>iným</a:t>
            </a:r>
            <a:r>
              <a:rPr lang="cs-CZ" sz="1100" dirty="0"/>
              <a:t> </a:t>
            </a:r>
            <a:r>
              <a:rPr lang="cs-CZ" sz="1100" dirty="0" err="1"/>
              <a:t>textom</a:t>
            </a:r>
            <a:r>
              <a:rPr lang="cs-CZ" sz="1100" dirty="0"/>
              <a:t> a </a:t>
            </a:r>
            <a:r>
              <a:rPr lang="cs-CZ" sz="1100" dirty="0" err="1"/>
              <a:t>obrázkami</a:t>
            </a:r>
            <a:r>
              <a:rPr lang="cs-CZ" sz="1100" dirty="0"/>
              <a:t>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minimálně jedna podstránka (layout) </a:t>
            </a:r>
            <a:r>
              <a:rPr lang="cs-CZ" sz="1100" dirty="0" err="1"/>
              <a:t>upravaná</a:t>
            </a:r>
            <a:r>
              <a:rPr lang="cs-CZ" sz="1100" dirty="0"/>
              <a:t> s využitím media </a:t>
            </a:r>
            <a:r>
              <a:rPr lang="cs-CZ" sz="1100" dirty="0" err="1"/>
              <a:t>query</a:t>
            </a:r>
            <a:r>
              <a:rPr lang="cs-CZ" sz="1100" dirty="0"/>
              <a:t> (změna </a:t>
            </a:r>
            <a:r>
              <a:rPr lang="cs-CZ" sz="1100" dirty="0" err="1"/>
              <a:t>css</a:t>
            </a:r>
            <a:r>
              <a:rPr lang="cs-CZ" sz="1100" dirty="0"/>
              <a:t> pravidla na základe šířky obrazovky - @media </a:t>
            </a:r>
            <a:r>
              <a:rPr lang="cs-CZ" sz="1100" dirty="0" err="1"/>
              <a:t>screen</a:t>
            </a:r>
            <a:r>
              <a:rPr lang="cs-CZ" sz="1100" dirty="0"/>
              <a:t> and)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/>
              <a:t>stránka bude obsahovat min. textový a obrazový obsah (responzívní a podle pokynu upravené obrázky + 1 upraveny pomocí </a:t>
            </a:r>
            <a:r>
              <a:rPr lang="cs-CZ" sz="1100" dirty="0" err="1"/>
              <a:t>srcset</a:t>
            </a:r>
            <a:r>
              <a:rPr lang="cs-CZ" sz="1100" dirty="0"/>
              <a:t> +</a:t>
            </a:r>
            <a:r>
              <a:rPr lang="cs-CZ" sz="1100" dirty="0" err="1"/>
              <a:t>sizes</a:t>
            </a:r>
            <a:r>
              <a:rPr lang="cs-CZ" sz="1100" dirty="0"/>
              <a:t>) k  tématu a vkusně použitou interaktivní mapu v </a:t>
            </a:r>
            <a:r>
              <a:rPr lang="cs-CZ" sz="1100" dirty="0" err="1"/>
              <a:t>Leafletu</a:t>
            </a:r>
            <a:endParaRPr lang="cs-CZ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/>
              <a:t>použijte vámi připravená data prostřednictvím </a:t>
            </a:r>
            <a:r>
              <a:rPr lang="cs-CZ" sz="1100" dirty="0" err="1"/>
              <a:t>Geoserveru</a:t>
            </a:r>
            <a:r>
              <a:rPr lang="cs-CZ" sz="1100" dirty="0"/>
              <a:t>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u="sng" dirty="0" err="1"/>
              <a:t>geoJSON</a:t>
            </a:r>
            <a:r>
              <a:rPr lang="cs-CZ" sz="1100" u="sng" dirty="0"/>
              <a:t> vektorových dát získaný </a:t>
            </a:r>
            <a:r>
              <a:rPr lang="cs-CZ" sz="1100" u="sng" dirty="0" err="1"/>
              <a:t>pomocou</a:t>
            </a:r>
            <a:r>
              <a:rPr lang="cs-CZ" sz="1100" u="sng" dirty="0"/>
              <a:t> WFS služby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>
                <a:solidFill>
                  <a:schemeClr val="bg1">
                    <a:lumMod val="75000"/>
                  </a:schemeClr>
                </a:solidFill>
              </a:rPr>
              <a:t>WMS vrstva (</a:t>
            </a:r>
            <a:r>
              <a:rPr lang="cs-CZ" sz="1100" dirty="0" err="1">
                <a:solidFill>
                  <a:schemeClr val="bg1">
                    <a:lumMod val="75000"/>
                  </a:schemeClr>
                </a:solidFill>
              </a:rPr>
              <a:t>voliteľne</a:t>
            </a:r>
            <a:r>
              <a:rPr lang="cs-CZ" sz="11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2D733-B190-F27A-B007-60712D567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127669E-23FE-B85C-ECD3-AB1A88C865DD}"/>
              </a:ext>
            </a:extLst>
          </p:cNvPr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238B070B-3033-AB58-64D2-04C45F02BA96}"/>
              </a:ext>
            </a:extLst>
          </p:cNvPr>
          <p:cNvSpPr/>
          <p:nvPr/>
        </p:nvSpPr>
        <p:spPr>
          <a:xfrm>
            <a:off x="2303995" y="5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2303995" y="0"/>
                </a:moveTo>
                <a:lnTo>
                  <a:pt x="0" y="0"/>
                </a:lnTo>
                <a:lnTo>
                  <a:pt x="0" y="307987"/>
                </a:lnTo>
                <a:lnTo>
                  <a:pt x="2303995" y="307987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60DF729-7918-FBC1-E982-4246B5FE2A1E}"/>
              </a:ext>
            </a:extLst>
          </p:cNvPr>
          <p:cNvSpPr txBox="1"/>
          <p:nvPr/>
        </p:nvSpPr>
        <p:spPr>
          <a:xfrm>
            <a:off x="2411996" y="81234"/>
            <a:ext cx="2940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Jak</a:t>
            </a:r>
            <a:r>
              <a:rPr sz="600" spc="-5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dál?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B538B6D2-33A9-6E14-BF3B-26F4F75E8A09}"/>
              </a:ext>
            </a:extLst>
          </p:cNvPr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2990B07E-763D-7CB3-E8EA-1D18B7D30AE7}"/>
              </a:ext>
            </a:extLst>
          </p:cNvPr>
          <p:cNvSpPr txBox="1"/>
          <p:nvPr/>
        </p:nvSpPr>
        <p:spPr>
          <a:xfrm>
            <a:off x="154698" y="302994"/>
            <a:ext cx="4953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>
                <a:solidFill>
                  <a:srgbClr val="FFFFFF"/>
                </a:solidFill>
                <a:latin typeface="LM Roman Caps 10"/>
                <a:cs typeface="LM Roman Caps 10"/>
              </a:rPr>
              <a:t>Ú</a:t>
            </a:r>
            <a:r>
              <a:rPr sz="1400" spc="-15" dirty="0">
                <a:solidFill>
                  <a:srgbClr val="FFFFFF"/>
                </a:solidFill>
                <a:latin typeface="LM Roman Caps 10"/>
                <a:cs typeface="LM Roman Caps 10"/>
              </a:rPr>
              <a:t>k</a:t>
            </a: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ol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23760F50-1425-7A52-0D5E-5C0E25542143}"/>
              </a:ext>
            </a:extLst>
          </p:cNvPr>
          <p:cNvSpPr txBox="1"/>
          <p:nvPr/>
        </p:nvSpPr>
        <p:spPr>
          <a:xfrm>
            <a:off x="219464" y="703466"/>
            <a:ext cx="421918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 err="1"/>
              <a:t>Odovzdajte</a:t>
            </a:r>
            <a:r>
              <a:rPr lang="cs-CZ" sz="1100" dirty="0"/>
              <a:t> </a:t>
            </a:r>
            <a:r>
              <a:rPr lang="cs-CZ" sz="1100" dirty="0" err="1"/>
              <a:t>výsledok</a:t>
            </a:r>
            <a:r>
              <a:rPr lang="cs-CZ" sz="1100" dirty="0"/>
              <a:t> </a:t>
            </a:r>
            <a:r>
              <a:rPr lang="cs-CZ" sz="1100" dirty="0" err="1"/>
              <a:t>ktorý</a:t>
            </a:r>
            <a:r>
              <a:rPr lang="cs-CZ" sz="1100" dirty="0"/>
              <a:t>, </a:t>
            </a:r>
            <a:r>
              <a:rPr lang="cs-CZ" sz="1100" dirty="0" err="1"/>
              <a:t>nebudem</a:t>
            </a:r>
            <a:r>
              <a:rPr lang="cs-CZ" sz="1100" dirty="0"/>
              <a:t> </a:t>
            </a:r>
            <a:r>
              <a:rPr lang="cs-CZ" sz="1100" dirty="0" err="1"/>
              <a:t>musieť</a:t>
            </a:r>
            <a:r>
              <a:rPr lang="cs-CZ" sz="1100" dirty="0"/>
              <a:t> </a:t>
            </a:r>
            <a:r>
              <a:rPr lang="cs-CZ" sz="1100" dirty="0" err="1"/>
              <a:t>upravovať</a:t>
            </a:r>
            <a:r>
              <a:rPr lang="cs-CZ" sz="1100" dirty="0"/>
              <a:t>  = </a:t>
            </a:r>
            <a:r>
              <a:rPr lang="cs-CZ" sz="1100" dirty="0" err="1"/>
              <a:t>správne</a:t>
            </a:r>
            <a:r>
              <a:rPr lang="cs-CZ" sz="1100" dirty="0"/>
              <a:t> cesty k </a:t>
            </a:r>
            <a:r>
              <a:rPr lang="cs-CZ" sz="1100" dirty="0" err="1"/>
              <a:t>súborom</a:t>
            </a:r>
            <a:r>
              <a:rPr lang="cs-CZ" sz="1100" dirty="0"/>
              <a:t> apod.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 err="1"/>
              <a:t>validé</a:t>
            </a:r>
            <a:r>
              <a:rPr lang="cs-CZ" sz="1100" dirty="0"/>
              <a:t> HTML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 err="1"/>
              <a:t>Prejdite</a:t>
            </a:r>
            <a:r>
              <a:rPr lang="cs-CZ" sz="1100" dirty="0"/>
              <a:t> si </a:t>
            </a:r>
            <a:r>
              <a:rPr lang="cs-CZ" sz="1100" dirty="0" err="1"/>
              <a:t>predchádzajúce</a:t>
            </a:r>
            <a:r>
              <a:rPr lang="cs-CZ" sz="1100" dirty="0"/>
              <a:t> </a:t>
            </a:r>
            <a:r>
              <a:rPr lang="cs-CZ" sz="1100" dirty="0" err="1"/>
              <a:t>komentáre</a:t>
            </a:r>
            <a:r>
              <a:rPr lang="cs-CZ" sz="1100" dirty="0"/>
              <a:t> a zapracujte </a:t>
            </a:r>
            <a:r>
              <a:rPr lang="cs-CZ" sz="1100" dirty="0" err="1"/>
              <a:t>ich</a:t>
            </a:r>
            <a:endParaRPr lang="cs-CZ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/>
              <a:t>odevzdat </a:t>
            </a:r>
            <a:r>
              <a:rPr lang="cs-CZ" sz="1100"/>
              <a:t>do 22. </a:t>
            </a:r>
            <a:r>
              <a:rPr lang="cs-CZ" sz="1100" dirty="0"/>
              <a:t>12.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/>
              <a:t>bodované (max 20 b.)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/>
              <a:t>odevzdávat v archivu (web.zip)</a:t>
            </a:r>
          </a:p>
          <a:p>
            <a:br>
              <a:rPr lang="cs-CZ" sz="1100" dirty="0"/>
            </a:b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094699948"/>
      </p:ext>
    </p:extLst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2303995" y="0"/>
                </a:moveTo>
                <a:lnTo>
                  <a:pt x="0" y="0"/>
                </a:lnTo>
                <a:lnTo>
                  <a:pt x="0" y="307987"/>
                </a:lnTo>
                <a:lnTo>
                  <a:pt x="2303995" y="307987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11996" y="81234"/>
            <a:ext cx="294005" cy="1045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-5" dirty="0" err="1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ak</a:t>
            </a:r>
            <a:r>
              <a:rPr sz="600" spc="-5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dál?</a:t>
            </a:r>
            <a:endParaRPr sz="600" dirty="0">
              <a:latin typeface="LM Sans 8"/>
              <a:cs typeface="LM Sans 8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4698" y="302994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Jak</a:t>
            </a:r>
            <a:r>
              <a:rPr sz="1400" spc="-70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LM Roman Caps 10"/>
                <a:cs typeface="LM Roman Caps 10"/>
              </a:rPr>
              <a:t>dál?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7710" y="916841"/>
            <a:ext cx="3453129" cy="181991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450" spc="10" dirty="0">
                <a:latin typeface="LM Sans 17"/>
                <a:cs typeface="LM Sans 17"/>
              </a:rPr>
              <a:t>Přečtěte </a:t>
            </a:r>
            <a:r>
              <a:rPr sz="2450" spc="5" dirty="0">
                <a:latin typeface="LM Sans 17"/>
                <a:cs typeface="LM Sans 17"/>
              </a:rPr>
              <a:t>si </a:t>
            </a:r>
            <a:r>
              <a:rPr sz="2450" spc="10" dirty="0">
                <a:latin typeface="LM Sans 17"/>
                <a:cs typeface="LM Sans 17"/>
              </a:rPr>
              <a:t>víc a</a:t>
            </a:r>
            <a:r>
              <a:rPr sz="2450" spc="-75" dirty="0">
                <a:latin typeface="LM Sans 17"/>
                <a:cs typeface="LM Sans 17"/>
              </a:rPr>
              <a:t> </a:t>
            </a:r>
            <a:r>
              <a:rPr sz="2450" spc="10" dirty="0">
                <a:latin typeface="LM Sans 17"/>
                <a:cs typeface="LM Sans 17"/>
              </a:rPr>
              <a:t>procvičujte</a:t>
            </a:r>
            <a:endParaRPr sz="2450">
              <a:latin typeface="LM Sans 17"/>
              <a:cs typeface="LM Sans 17"/>
            </a:endParaRPr>
          </a:p>
          <a:p>
            <a:pPr marL="59055">
              <a:lnSpc>
                <a:spcPct val="100000"/>
              </a:lnSpc>
              <a:spcBef>
                <a:spcPts val="6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4"/>
              </a:rPr>
              <a:t>https://exercism.io/tracks/javascript</a:t>
            </a:r>
            <a:endParaRPr sz="1100">
              <a:latin typeface="LM Mono 10"/>
              <a:cs typeface="LM Mono 10"/>
            </a:endParaRPr>
          </a:p>
          <a:p>
            <a:pPr marL="59055">
              <a:lnSpc>
                <a:spcPct val="100000"/>
              </a:lnSpc>
              <a:spcBef>
                <a:spcPts val="330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5"/>
              </a:rPr>
              <a:t>https://javascript.info/</a:t>
            </a:r>
            <a:endParaRPr sz="1100">
              <a:latin typeface="LM Mono 10"/>
              <a:cs typeface="LM Mono 10"/>
            </a:endParaRPr>
          </a:p>
          <a:p>
            <a:pPr marL="59055">
              <a:lnSpc>
                <a:spcPct val="100000"/>
              </a:lnSpc>
              <a:spcBef>
                <a:spcPts val="335"/>
              </a:spcBef>
            </a:pPr>
            <a:r>
              <a:rPr sz="1100" dirty="0">
                <a:latin typeface="LM Sans 10"/>
                <a:cs typeface="LM Sans 10"/>
              </a:rPr>
              <a:t>e-booky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b="1" spc="-15" dirty="0">
                <a:latin typeface="LM Sans 10"/>
                <a:cs typeface="LM Sans 10"/>
              </a:rPr>
              <a:t>zdarma</a:t>
            </a:r>
            <a:endParaRPr sz="1100">
              <a:latin typeface="LM Sans 10"/>
              <a:cs typeface="LM Sans 10"/>
            </a:endParaRPr>
          </a:p>
          <a:p>
            <a:pPr marL="5905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6"/>
              </a:rPr>
              <a:t>https://github.com/getify/You-Dont-Know-JS</a:t>
            </a:r>
            <a:endParaRPr sz="1100">
              <a:latin typeface="LM Mono 10"/>
              <a:cs typeface="LM Mono 10"/>
            </a:endParaRPr>
          </a:p>
          <a:p>
            <a:pPr marL="59055" marR="276225">
              <a:lnSpc>
                <a:spcPct val="125299"/>
              </a:lnSpc>
            </a:pPr>
            <a:r>
              <a:rPr sz="1100" spc="-5" dirty="0">
                <a:latin typeface="LM Sans 10"/>
                <a:cs typeface="LM Sans 10"/>
              </a:rPr>
              <a:t>Vladimir Agafonkin: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7"/>
              </a:rPr>
              <a:t>https://github.com/mourner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8"/>
              </a:rPr>
              <a:t>https://bost.ocks.org/mike/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9"/>
              </a:rPr>
              <a:t>https://medium.com/</a:t>
            </a:r>
            <a:endParaRPr sz="1100">
              <a:latin typeface="LM Mono 10"/>
              <a:cs typeface="LM Mono 1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615" y="1406016"/>
            <a:ext cx="65201" cy="6520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615" y="1616049"/>
            <a:ext cx="65201" cy="6520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615" y="1826082"/>
            <a:ext cx="65201" cy="6520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615" y="2208187"/>
            <a:ext cx="65201" cy="6520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615" y="2418219"/>
            <a:ext cx="65201" cy="6520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615" y="2628252"/>
            <a:ext cx="65201" cy="6520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5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2303995" y="0"/>
                </a:moveTo>
                <a:lnTo>
                  <a:pt x="0" y="0"/>
                </a:lnTo>
                <a:lnTo>
                  <a:pt x="0" y="307987"/>
                </a:lnTo>
                <a:lnTo>
                  <a:pt x="2303995" y="307987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11996" y="81234"/>
            <a:ext cx="2940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5" action="ppaction://hlinksldjump"/>
              </a:rPr>
              <a:t>Jak</a:t>
            </a:r>
            <a:r>
              <a:rPr sz="600" spc="-55" dirty="0">
                <a:solidFill>
                  <a:srgbClr val="FFFFFF"/>
                </a:solidFill>
                <a:latin typeface="LM Sans 8"/>
                <a:cs typeface="LM Sans 8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5" action="ppaction://hlinksldjump"/>
              </a:rPr>
              <a:t>dál?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05511"/>
            <a:ext cx="4607940" cy="5060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65707" y="820710"/>
            <a:ext cx="1677035" cy="118795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450" spc="10" dirty="0">
                <a:latin typeface="LM Sans 17"/>
                <a:cs typeface="LM Sans 17"/>
              </a:rPr>
              <a:t>Ptejte</a:t>
            </a:r>
            <a:r>
              <a:rPr sz="2450" spc="-20" dirty="0">
                <a:latin typeface="LM Sans 17"/>
                <a:cs typeface="LM Sans 17"/>
              </a:rPr>
              <a:t> </a:t>
            </a:r>
            <a:r>
              <a:rPr sz="2450" spc="10" dirty="0">
                <a:latin typeface="LM Sans 17"/>
                <a:cs typeface="LM Sans 17"/>
              </a:rPr>
              <a:t>se</a:t>
            </a:r>
            <a:endParaRPr sz="2450" dirty="0">
              <a:latin typeface="LM Sans 17"/>
              <a:cs typeface="LM Sans 17"/>
            </a:endParaRPr>
          </a:p>
          <a:p>
            <a:pPr marL="605790" marR="596900" indent="-1270" algn="just">
              <a:lnSpc>
                <a:spcPct val="102600"/>
              </a:lnSpc>
              <a:spcBef>
                <a:spcPts val="825"/>
              </a:spcBef>
            </a:pPr>
            <a:r>
              <a:rPr sz="1100" spc="-5" dirty="0">
                <a:latin typeface="LM Sans 10"/>
                <a:cs typeface="LM Sans 10"/>
              </a:rPr>
              <a:t>kdy</a:t>
            </a:r>
            <a:r>
              <a:rPr sz="1100" spc="-40" dirty="0">
                <a:latin typeface="LM Sans 10"/>
                <a:cs typeface="LM Sans 10"/>
              </a:rPr>
              <a:t>k</a:t>
            </a:r>
            <a:r>
              <a:rPr sz="1100" spc="-5" dirty="0">
                <a:latin typeface="LM Sans 10"/>
                <a:cs typeface="LM Sans 10"/>
              </a:rPr>
              <a:t>oliv  kde</a:t>
            </a:r>
            <a:r>
              <a:rPr sz="1100" spc="-40" dirty="0">
                <a:latin typeface="LM Sans 10"/>
                <a:cs typeface="LM Sans 10"/>
              </a:rPr>
              <a:t>k</a:t>
            </a:r>
            <a:r>
              <a:rPr sz="1100" spc="-5" dirty="0">
                <a:latin typeface="LM Sans 10"/>
                <a:cs typeface="LM Sans 10"/>
              </a:rPr>
              <a:t>oliv  </a:t>
            </a:r>
            <a:r>
              <a:rPr sz="1100" spc="-10" dirty="0">
                <a:latin typeface="LM Sans 10"/>
                <a:cs typeface="LM Sans 10"/>
              </a:rPr>
              <a:t>jakkoliv</a:t>
            </a:r>
            <a:endParaRPr sz="1100" dirty="0">
              <a:latin typeface="LM Sans 10"/>
              <a:cs typeface="LM Sans 10"/>
            </a:endParaRPr>
          </a:p>
          <a:p>
            <a:pPr marL="464820" algn="just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latin typeface="LM Sans 10"/>
                <a:cs typeface="LM Sans 10"/>
              </a:rPr>
              <a:t>co </a:t>
            </a:r>
            <a:r>
              <a:rPr sz="1100" b="1" spc="-5" dirty="0" err="1">
                <a:latin typeface="LM Sans 10"/>
                <a:cs typeface="LM Sans 10"/>
              </a:rPr>
              <a:t>nejdřív</a:t>
            </a:r>
            <a:r>
              <a:rPr sz="1100" b="1" spc="-240" dirty="0">
                <a:latin typeface="LM Sans 10"/>
                <a:cs typeface="LM Sans 10"/>
              </a:rPr>
              <a:t> </a:t>
            </a:r>
            <a:r>
              <a:rPr sz="1100" b="1" spc="-10" dirty="0">
                <a:latin typeface="LM Sans 10"/>
                <a:cs typeface="LM Sans 10"/>
              </a:rPr>
              <a:t>…</a:t>
            </a:r>
            <a:endParaRPr sz="1100" dirty="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5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2303995" y="0"/>
                </a:moveTo>
                <a:lnTo>
                  <a:pt x="0" y="0"/>
                </a:lnTo>
                <a:lnTo>
                  <a:pt x="0" y="307987"/>
                </a:lnTo>
                <a:lnTo>
                  <a:pt x="2303995" y="307987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 dirty="0">
              <a:latin typeface="LM Sans 8"/>
              <a:cs typeface="LM Sans 8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Zápis funkce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HTTP</a:t>
            </a:r>
            <a:r>
              <a:rPr sz="600" spc="-6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dotazy</a:t>
            </a:r>
            <a:endParaRPr sz="600" dirty="0">
              <a:latin typeface="LM Sans 8"/>
              <a:cs typeface="LM Sans 8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05511"/>
            <a:ext cx="4607940" cy="5060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2615" y="1325918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2615" y="1535950"/>
            <a:ext cx="65201" cy="652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2615" y="1745983"/>
            <a:ext cx="65201" cy="6520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02615" y="1956015"/>
            <a:ext cx="65201" cy="652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47294" y="988591"/>
            <a:ext cx="4091356" cy="1066381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5" dirty="0">
                <a:latin typeface="LM Sans 10"/>
                <a:cs typeface="LM Sans 10"/>
              </a:rPr>
              <a:t>Naučíme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se:</a:t>
            </a:r>
            <a:endParaRPr sz="1100" dirty="0">
              <a:latin typeface="LM Sans 10"/>
              <a:cs typeface="LM Sans 10"/>
            </a:endParaRPr>
          </a:p>
          <a:p>
            <a:pPr marL="289560" marR="786130">
              <a:lnSpc>
                <a:spcPct val="125299"/>
              </a:lnSpc>
            </a:pPr>
            <a:r>
              <a:rPr sz="1100" spc="-10" dirty="0">
                <a:latin typeface="LM Sans 10"/>
                <a:cs typeface="LM Sans 10"/>
              </a:rPr>
              <a:t>zobrazovat </a:t>
            </a:r>
            <a:r>
              <a:rPr sz="1100" spc="-5" dirty="0">
                <a:latin typeface="LM Sans 10"/>
                <a:cs typeface="LM Sans 10"/>
              </a:rPr>
              <a:t>v </a:t>
            </a:r>
            <a:r>
              <a:rPr sz="1100" dirty="0">
                <a:latin typeface="LM Sans 10"/>
                <a:cs typeface="LM Sans 10"/>
              </a:rPr>
              <a:t>mapě </a:t>
            </a:r>
            <a:r>
              <a:rPr sz="1100" b="1" spc="-5" dirty="0">
                <a:latin typeface="LM Sans 10"/>
                <a:cs typeface="LM Sans 10"/>
              </a:rPr>
              <a:t>externí data </a:t>
            </a:r>
            <a:r>
              <a:rPr sz="1100" spc="-5" dirty="0">
                <a:latin typeface="LM Sans 10"/>
                <a:cs typeface="LM Sans 10"/>
              </a:rPr>
              <a:t>– </a:t>
            </a:r>
            <a:r>
              <a:rPr sz="1100" spc="-10" dirty="0" err="1">
                <a:latin typeface="LM Sans 10"/>
                <a:cs typeface="LM Sans 10"/>
              </a:rPr>
              <a:t>GeoJSON</a:t>
            </a:r>
            <a:r>
              <a:rPr sz="1100" spc="-10" dirty="0">
                <a:latin typeface="LM Sans 10"/>
                <a:cs typeface="LM Sans 10"/>
              </a:rPr>
              <a:t>  </a:t>
            </a:r>
            <a:endParaRPr lang="sk-SK" sz="1100" spc="-10" dirty="0">
              <a:latin typeface="LM Sans 10"/>
              <a:cs typeface="LM Sans 10"/>
            </a:endParaRPr>
          </a:p>
          <a:p>
            <a:pPr marL="289560" marR="786130">
              <a:lnSpc>
                <a:spcPct val="125299"/>
              </a:lnSpc>
            </a:pPr>
            <a:r>
              <a:rPr sz="1100" spc="-5" dirty="0" err="1">
                <a:latin typeface="LM Sans 10"/>
                <a:cs typeface="LM Sans 10"/>
              </a:rPr>
              <a:t>načítat</a:t>
            </a:r>
            <a:r>
              <a:rPr sz="1100" spc="-5" dirty="0">
                <a:latin typeface="LM Sans 10"/>
                <a:cs typeface="LM Sans 10"/>
              </a:rPr>
              <a:t> externí data – </a:t>
            </a:r>
            <a:r>
              <a:rPr sz="1100" b="1" spc="-5" dirty="0" err="1">
                <a:latin typeface="LM Sans 10"/>
                <a:cs typeface="LM Sans 10"/>
              </a:rPr>
              <a:t>asynchronní</a:t>
            </a:r>
            <a:r>
              <a:rPr lang="sk-SK" sz="1100" b="1" spc="-5" dirty="0">
                <a:latin typeface="LM Sans 10"/>
                <a:cs typeface="LM Sans 10"/>
              </a:rPr>
              <a:t> </a:t>
            </a:r>
            <a:r>
              <a:rPr sz="1100" b="1" spc="-250" dirty="0">
                <a:latin typeface="LM Sans 10"/>
                <a:cs typeface="LM Sans 10"/>
              </a:rPr>
              <a:t> </a:t>
            </a:r>
            <a:r>
              <a:rPr lang="sk-SK" sz="1100" b="1" spc="-250" dirty="0">
                <a:latin typeface="LM Sans 10"/>
                <a:cs typeface="LM Sans 10"/>
              </a:rPr>
              <a:t>         </a:t>
            </a:r>
            <a:r>
              <a:rPr sz="1100" b="1" spc="-5" dirty="0">
                <a:latin typeface="LM Sans 10"/>
                <a:cs typeface="LM Sans 10"/>
              </a:rPr>
              <a:t>JavaScript  </a:t>
            </a:r>
            <a:endParaRPr lang="sk-SK" sz="1100" b="1" spc="-5" dirty="0">
              <a:latin typeface="LM Sans 10"/>
              <a:cs typeface="LM Sans 10"/>
            </a:endParaRPr>
          </a:p>
          <a:p>
            <a:pPr marL="289560" marR="786130">
              <a:lnSpc>
                <a:spcPct val="125299"/>
              </a:lnSpc>
            </a:pPr>
            <a:r>
              <a:rPr sz="1100" spc="-5" dirty="0" err="1">
                <a:latin typeface="LM Sans 10"/>
                <a:cs typeface="LM Sans 10"/>
              </a:rPr>
              <a:t>používat</a:t>
            </a:r>
            <a:r>
              <a:rPr sz="1100" spc="-5" dirty="0">
                <a:latin typeface="LM Sans 10"/>
                <a:cs typeface="LM Sans 10"/>
              </a:rPr>
              <a:t> v Leafletu</a:t>
            </a:r>
            <a:r>
              <a:rPr sz="1100" spc="-15" dirty="0">
                <a:latin typeface="LM Sans 10"/>
                <a:cs typeface="LM Sans 10"/>
              </a:rPr>
              <a:t> </a:t>
            </a:r>
            <a:r>
              <a:rPr sz="1100" b="1" spc="-5" dirty="0">
                <a:latin typeface="LM Sans 10"/>
                <a:cs typeface="LM Sans 10"/>
              </a:rPr>
              <a:t>pluginy</a:t>
            </a:r>
            <a:endParaRPr sz="1100" dirty="0">
              <a:latin typeface="LM Sans 10"/>
              <a:cs typeface="LM Sans 10"/>
            </a:endParaRPr>
          </a:p>
          <a:p>
            <a:pPr marL="289560" marR="5080">
              <a:lnSpc>
                <a:spcPct val="102600"/>
              </a:lnSpc>
              <a:spcBef>
                <a:spcPts val="300"/>
              </a:spcBef>
            </a:pPr>
            <a:r>
              <a:rPr sz="1100" spc="-10" dirty="0">
                <a:latin typeface="LM Sans 10"/>
                <a:cs typeface="LM Sans 10"/>
              </a:rPr>
              <a:t>zobrazovat </a:t>
            </a:r>
            <a:r>
              <a:rPr sz="1100" b="1" spc="-15" dirty="0">
                <a:latin typeface="LM Sans 10"/>
                <a:cs typeface="LM Sans 10"/>
              </a:rPr>
              <a:t>velké </a:t>
            </a:r>
            <a:r>
              <a:rPr sz="1100" b="1" spc="-5" dirty="0">
                <a:latin typeface="LM Sans 10"/>
                <a:cs typeface="LM Sans 10"/>
              </a:rPr>
              <a:t>objemy dat </a:t>
            </a:r>
            <a:r>
              <a:rPr sz="1100" spc="-5" dirty="0">
                <a:latin typeface="LM Sans 10"/>
                <a:cs typeface="LM Sans 10"/>
              </a:rPr>
              <a:t>v Leafletu – clustering,</a:t>
            </a:r>
            <a:r>
              <a:rPr sz="1100" spc="-235" dirty="0">
                <a:latin typeface="LM Sans 10"/>
                <a:cs typeface="LM Sans 10"/>
              </a:rPr>
              <a:t> </a:t>
            </a:r>
            <a:r>
              <a:rPr lang="sk-SK" sz="1100" spc="-235" dirty="0">
                <a:latin typeface="LM Sans 10"/>
                <a:cs typeface="LM Sans 10"/>
              </a:rPr>
              <a:t> </a:t>
            </a:r>
            <a:r>
              <a:rPr sz="1100" spc="-5" dirty="0" err="1">
                <a:latin typeface="LM Sans 10"/>
                <a:cs typeface="LM Sans 10"/>
              </a:rPr>
              <a:t>vlastní</a:t>
            </a:r>
            <a:r>
              <a:rPr sz="1100" spc="-5" dirty="0">
                <a:latin typeface="LM Sans 10"/>
                <a:cs typeface="LM Sans 10"/>
              </a:rPr>
              <a:t> </a:t>
            </a:r>
            <a:r>
              <a:rPr sz="1100" spc="-15" dirty="0" err="1">
                <a:latin typeface="LM Sans 10"/>
                <a:cs typeface="LM Sans 10"/>
              </a:rPr>
              <a:t>ikony</a:t>
            </a:r>
            <a:endParaRPr sz="1100" dirty="0">
              <a:latin typeface="LM Sans 10"/>
              <a:cs typeface="LM Sans 10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29" name="object 29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0" y="5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2303995" y="0"/>
                </a:moveTo>
                <a:lnTo>
                  <a:pt x="0" y="0"/>
                </a:lnTo>
                <a:lnTo>
                  <a:pt x="0" y="307987"/>
                </a:lnTo>
                <a:lnTo>
                  <a:pt x="2303995" y="307987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r>
              <a:rPr lang="sk-SK"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Zápis </a:t>
            </a:r>
            <a:r>
              <a:rPr sz="600" spc="-5" dirty="0" err="1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funkce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3" action="ppaction://hlinksldjump"/>
              </a:rPr>
              <a:t>HTTP</a:t>
            </a:r>
            <a:r>
              <a:rPr sz="600" spc="-65" dirty="0">
                <a:solidFill>
                  <a:srgbClr val="9999D8"/>
                </a:solidFill>
                <a:latin typeface="LM Sans 8"/>
                <a:cs typeface="LM Sans 8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3" action="ppaction://hlinksldjump"/>
              </a:rPr>
              <a:t>dotazy</a:t>
            </a:r>
            <a:endParaRPr sz="600" dirty="0">
              <a:latin typeface="LM Sans 8"/>
              <a:cs typeface="LM Sans 8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54698" y="302994"/>
            <a:ext cx="12103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Zápis</a:t>
            </a:r>
            <a:r>
              <a:rPr sz="1400" spc="-40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LM Roman Caps 10"/>
                <a:cs typeface="LM Roman Caps 10"/>
              </a:rPr>
              <a:t>funkce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7304" y="874965"/>
            <a:ext cx="7448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Běžný</a:t>
            </a:r>
            <a:r>
              <a:rPr sz="1100" spc="-7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zápis: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1451" y="1171016"/>
            <a:ext cx="2010370" cy="90621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R="763905" algn="ctr">
              <a:lnSpc>
                <a:spcPts val="955"/>
              </a:lnSpc>
              <a:spcBef>
                <a:spcPts val="425"/>
              </a:spcBef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function </a:t>
            </a:r>
            <a:r>
              <a:rPr sz="800" spc="-5" dirty="0">
                <a:latin typeface="LM Mono 8"/>
                <a:cs typeface="LM Mono 8"/>
              </a:rPr>
              <a:t>(data)</a:t>
            </a:r>
            <a:r>
              <a:rPr sz="800" spc="-25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return </a:t>
            </a:r>
            <a:r>
              <a:rPr sz="800" spc="-5" dirty="0">
                <a:latin typeface="LM Mono 8"/>
                <a:cs typeface="LM Mono 8"/>
              </a:rPr>
              <a:t>data.user;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 dirty="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50" dirty="0">
              <a:latin typeface="LM Mono 8"/>
              <a:cs typeface="LM Mono 8"/>
            </a:endParaRPr>
          </a:p>
          <a:p>
            <a:pPr marR="763905" algn="ctr">
              <a:lnSpc>
                <a:spcPts val="955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function </a:t>
            </a:r>
            <a:r>
              <a:rPr sz="800" spc="-5" dirty="0">
                <a:latin typeface="LM Mono 8"/>
                <a:cs typeface="LM Mono 8"/>
              </a:rPr>
              <a:t>(a, b)</a:t>
            </a:r>
            <a:r>
              <a:rPr sz="800" spc="-30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 dirty="0">
              <a:latin typeface="LM Mono 8"/>
              <a:cs typeface="LM Mono 8"/>
            </a:endParaRPr>
          </a:p>
          <a:p>
            <a:pPr marR="762635" algn="ctr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return </a:t>
            </a:r>
            <a:r>
              <a:rPr sz="800" spc="-5" dirty="0">
                <a:latin typeface="LM Mono 8"/>
                <a:cs typeface="LM Mono 8"/>
              </a:rPr>
              <a:t>a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+</a:t>
            </a:r>
            <a:r>
              <a:rPr sz="800" spc="-30" dirty="0">
                <a:solidFill>
                  <a:srgbClr val="666666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b;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 dirty="0">
              <a:latin typeface="LM Mono 8"/>
              <a:cs typeface="LM Mono 8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11298" y="584236"/>
            <a:ext cx="4013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ES6+: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26525" y="863384"/>
            <a:ext cx="1939289" cy="158559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(data) =&gt;</a:t>
            </a:r>
            <a:r>
              <a:rPr sz="800" spc="-15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return </a:t>
            </a:r>
            <a:r>
              <a:rPr sz="800" spc="-5" dirty="0">
                <a:latin typeface="LM Mono 8"/>
                <a:cs typeface="LM Mono 8"/>
              </a:rPr>
              <a:t>data.user;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 dirty="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5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(a, b) =&gt;</a:t>
            </a:r>
            <a:r>
              <a:rPr sz="800" spc="-15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return </a:t>
            </a:r>
            <a:r>
              <a:rPr sz="800" spc="-5" dirty="0">
                <a:latin typeface="LM Mono 8"/>
                <a:cs typeface="LM Mono 8"/>
              </a:rPr>
              <a:t>a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+</a:t>
            </a:r>
            <a:r>
              <a:rPr sz="800" spc="-10" dirty="0">
                <a:solidFill>
                  <a:srgbClr val="666666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b;</a:t>
            </a:r>
            <a:endParaRPr sz="80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 dirty="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50" dirty="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// nebo</a:t>
            </a:r>
            <a:r>
              <a:rPr sz="800" i="1" spc="-55" dirty="0">
                <a:solidFill>
                  <a:srgbClr val="3F7F7F"/>
                </a:solidFill>
                <a:latin typeface="LM Mono 10"/>
                <a:cs typeface="LM Mono 10"/>
              </a:rPr>
              <a:t> </a:t>
            </a: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jednoduše:</a:t>
            </a:r>
            <a:endParaRPr sz="800" dirty="0">
              <a:latin typeface="LM Mono 10"/>
              <a:cs typeface="LM Mono 10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data =&gt;</a:t>
            </a:r>
            <a:r>
              <a:rPr sz="800" spc="-55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data.user;</a:t>
            </a:r>
            <a:endParaRPr sz="800" dirty="0">
              <a:latin typeface="LM Mono 8"/>
              <a:cs typeface="LM Mono 8"/>
            </a:endParaRPr>
          </a:p>
          <a:p>
            <a:pPr>
              <a:lnSpc>
                <a:spcPct val="100000"/>
              </a:lnSpc>
            </a:pPr>
            <a:endParaRPr sz="700" dirty="0">
              <a:latin typeface="LM Mono 8"/>
              <a:cs typeface="LM Mono 8"/>
            </a:endParaRPr>
          </a:p>
          <a:p>
            <a:pPr marL="128905">
              <a:lnSpc>
                <a:spcPct val="100000"/>
              </a:lnSpc>
            </a:pPr>
            <a:r>
              <a:rPr sz="800" spc="-5" dirty="0">
                <a:latin typeface="LM Mono 8"/>
                <a:cs typeface="LM Mono 8"/>
              </a:rPr>
              <a:t>(a, b) =&gt; a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+</a:t>
            </a:r>
            <a:r>
              <a:rPr sz="800" spc="-20" dirty="0">
                <a:solidFill>
                  <a:srgbClr val="666666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b;</a:t>
            </a:r>
            <a:endParaRPr sz="800" dirty="0">
              <a:latin typeface="LM Mono 8"/>
              <a:cs typeface="LM Mono 8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02615" y="2655773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24395" y="2572256"/>
            <a:ext cx="3409950" cy="54102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dirty="0">
                <a:latin typeface="LM Sans 10"/>
                <a:cs typeface="LM Sans 10"/>
              </a:rPr>
              <a:t>pokud </a:t>
            </a:r>
            <a:r>
              <a:rPr sz="1100" spc="-10" dirty="0">
                <a:latin typeface="LM Sans 10"/>
                <a:cs typeface="LM Sans 10"/>
              </a:rPr>
              <a:t>má funkce </a:t>
            </a:r>
            <a:r>
              <a:rPr sz="1100" dirty="0">
                <a:latin typeface="LM Sans 10"/>
                <a:cs typeface="LM Sans 10"/>
              </a:rPr>
              <a:t>pouze </a:t>
            </a:r>
            <a:r>
              <a:rPr sz="1100" spc="-5" dirty="0">
                <a:latin typeface="LM Sans 10"/>
                <a:cs typeface="LM Sans 10"/>
              </a:rPr>
              <a:t>jeden </a:t>
            </a:r>
            <a:r>
              <a:rPr sz="1100" spc="-10" dirty="0">
                <a:latin typeface="LM Sans 10"/>
                <a:cs typeface="LM Sans 10"/>
              </a:rPr>
              <a:t>argument, můžeme </a:t>
            </a:r>
            <a:r>
              <a:rPr sz="1100" spc="-5" dirty="0">
                <a:latin typeface="LM Sans 10"/>
                <a:cs typeface="LM Sans 10"/>
              </a:rPr>
              <a:t>vypustit  </a:t>
            </a:r>
            <a:r>
              <a:rPr sz="1100" spc="-10" dirty="0">
                <a:latin typeface="LM Sans 10"/>
                <a:cs typeface="LM Sans 10"/>
              </a:rPr>
              <a:t>závorky</a:t>
            </a:r>
            <a:endParaRPr sz="110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1100" dirty="0">
                <a:latin typeface="LM Sans 10"/>
                <a:cs typeface="LM Sans 10"/>
              </a:rPr>
              <a:t>pokud </a:t>
            </a:r>
            <a:r>
              <a:rPr sz="1100" spc="-5" dirty="0">
                <a:latin typeface="LM Sans 10"/>
                <a:cs typeface="LM Sans 10"/>
              </a:rPr>
              <a:t>vracíme </a:t>
            </a:r>
            <a:r>
              <a:rPr sz="1100" dirty="0">
                <a:latin typeface="LM Sans 10"/>
                <a:cs typeface="LM Sans 10"/>
              </a:rPr>
              <a:t>pouze </a:t>
            </a:r>
            <a:r>
              <a:rPr sz="1100" spc="-5" dirty="0">
                <a:latin typeface="LM Sans 10"/>
                <a:cs typeface="LM Sans 10"/>
              </a:rPr>
              <a:t>jednoduchý výraz, </a:t>
            </a:r>
            <a:r>
              <a:rPr sz="1100" spc="-10" dirty="0">
                <a:latin typeface="LM Sans 10"/>
                <a:cs typeface="LM Sans 10"/>
              </a:rPr>
              <a:t>můžeme</a:t>
            </a:r>
            <a:r>
              <a:rPr sz="1100" spc="-2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vypustit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02615" y="3004718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24395" y="3093286"/>
            <a:ext cx="22504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složené </a:t>
            </a:r>
            <a:r>
              <a:rPr sz="1100" spc="-10" dirty="0">
                <a:latin typeface="LM Sans 10"/>
                <a:cs typeface="LM Sans 10"/>
              </a:rPr>
              <a:t>závorky </a:t>
            </a:r>
            <a:r>
              <a:rPr sz="1100" spc="-5" dirty="0">
                <a:latin typeface="LM Sans 10"/>
                <a:cs typeface="LM Sans 10"/>
              </a:rPr>
              <a:t>i klíčové slovo</a:t>
            </a:r>
            <a:r>
              <a:rPr sz="1100" spc="-60" dirty="0">
                <a:latin typeface="LM Sans 10"/>
                <a:cs typeface="LM Sans 10"/>
              </a:rPr>
              <a:t> 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return</a:t>
            </a:r>
            <a:endParaRPr sz="1100">
              <a:latin typeface="LM Mono Light 10"/>
              <a:cs typeface="LM Mono Light 10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35" name="object 35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E3BE9A64-C592-375A-75C5-AA9FCDEC5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7346"/>
            <a:ext cx="4610100" cy="2426058"/>
          </a:xfrm>
          <a:prstGeom prst="rect">
            <a:avLst/>
          </a:prstGeom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64524E53-2449-DCFA-6DD2-2ED2C25D4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7346"/>
            <a:ext cx="4610100" cy="2426058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5968326E-15AC-AEE1-1682-265EE331A1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0" y="638285"/>
            <a:ext cx="4610100" cy="2426058"/>
          </a:xfrm>
          <a:prstGeom prst="rect">
            <a:avLst/>
          </a:prstGeom>
        </p:spPr>
      </p:pic>
      <p:sp>
        <p:nvSpPr>
          <p:cNvPr id="8" name="object 3">
            <a:extLst>
              <a:ext uri="{FF2B5EF4-FFF2-40B4-BE49-F238E27FC236}">
                <a16:creationId xmlns:a16="http://schemas.microsoft.com/office/drawing/2014/main" id="{C6E18B3B-5F5E-344B-C0B5-B2D83954A257}"/>
              </a:ext>
            </a:extLst>
          </p:cNvPr>
          <p:cNvSpPr txBox="1"/>
          <p:nvPr/>
        </p:nvSpPr>
        <p:spPr>
          <a:xfrm>
            <a:off x="2303995" y="50"/>
            <a:ext cx="2304415" cy="426399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lang="sk-SK" sz="600" spc="-5" dirty="0">
              <a:solidFill>
                <a:srgbClr val="9999D8"/>
              </a:solidFill>
              <a:latin typeface="LM Sans 8"/>
              <a:cs typeface="LM Sans 8"/>
            </a:endParaRPr>
          </a:p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lang="sk-SK" sz="600" spc="-5" dirty="0">
              <a:solidFill>
                <a:srgbClr val="9999D8"/>
              </a:solidFill>
              <a:latin typeface="LM Sans 8"/>
              <a:cs typeface="LM Sans 8"/>
            </a:endParaRPr>
          </a:p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C7A14AD-01E8-025E-197E-A9052C0F53C3}"/>
              </a:ext>
            </a:extLst>
          </p:cNvPr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521285BA-814D-2163-ABAE-A6C192D3F75A}"/>
              </a:ext>
            </a:extLst>
          </p:cNvPr>
          <p:cNvSpPr txBox="1"/>
          <p:nvPr/>
        </p:nvSpPr>
        <p:spPr>
          <a:xfrm>
            <a:off x="154698" y="302994"/>
            <a:ext cx="130429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sk-SK" sz="1400" spc="25" dirty="0" err="1">
                <a:solidFill>
                  <a:srgbClr val="FFFFFF"/>
                </a:solidFill>
                <a:latin typeface="LM Roman Caps 10"/>
                <a:cs typeface="LM Roman Caps 10"/>
              </a:rPr>
              <a:t>Sync</a:t>
            </a:r>
            <a:r>
              <a:rPr lang="sk-SK" sz="1400" spc="25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lang="sk-SK" sz="1400" spc="25" dirty="0" err="1">
                <a:solidFill>
                  <a:srgbClr val="FFFFFF"/>
                </a:solidFill>
                <a:latin typeface="LM Roman Caps 10"/>
                <a:cs typeface="LM Roman Caps 10"/>
              </a:rPr>
              <a:t>vs</a:t>
            </a:r>
            <a:r>
              <a:rPr lang="sk-SK" sz="1400" spc="25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lang="sk-SK" sz="1400" spc="25" dirty="0" err="1">
                <a:solidFill>
                  <a:srgbClr val="FFFFFF"/>
                </a:solidFill>
                <a:latin typeface="LM Roman Caps 10"/>
                <a:cs typeface="LM Roman Caps 10"/>
              </a:rPr>
              <a:t>Async</a:t>
            </a:r>
            <a:endParaRPr sz="1400" dirty="0">
              <a:latin typeface="LM Roman Caps 10"/>
              <a:cs typeface="LM Roman Caps 10"/>
            </a:endParaRPr>
          </a:p>
        </p:txBody>
      </p:sp>
    </p:spTree>
    <p:extLst>
      <p:ext uri="{BB962C8B-B14F-4D97-AF65-F5344CB8AC3E}">
        <p14:creationId xmlns:p14="http://schemas.microsoft.com/office/powerpoint/2010/main" val="233470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3">
            <a:extLst>
              <a:ext uri="{FF2B5EF4-FFF2-40B4-BE49-F238E27FC236}">
                <a16:creationId xmlns:a16="http://schemas.microsoft.com/office/drawing/2014/main" id="{029F5B7B-6670-E889-6853-5512C63EEB31}"/>
              </a:ext>
            </a:extLst>
          </p:cNvPr>
          <p:cNvSpPr txBox="1"/>
          <p:nvPr/>
        </p:nvSpPr>
        <p:spPr>
          <a:xfrm>
            <a:off x="2303995" y="50"/>
            <a:ext cx="2304415" cy="426399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lang="sk-SK" sz="600" spc="-5" dirty="0">
              <a:solidFill>
                <a:srgbClr val="9999D8"/>
              </a:solidFill>
              <a:latin typeface="LM Sans 8"/>
              <a:cs typeface="LM Sans 8"/>
            </a:endParaRPr>
          </a:p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lang="sk-SK" sz="600" spc="-5" dirty="0">
              <a:solidFill>
                <a:srgbClr val="9999D8"/>
              </a:solidFill>
              <a:latin typeface="LM Sans 8"/>
              <a:cs typeface="LM Sans 8"/>
            </a:endParaRPr>
          </a:p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98" y="302994"/>
            <a:ext cx="13042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>
                <a:solidFill>
                  <a:srgbClr val="FFFFFF"/>
                </a:solidFill>
                <a:latin typeface="LM Roman Caps 10"/>
                <a:cs typeface="LM Roman Caps 10"/>
              </a:rPr>
              <a:t>HTTP</a:t>
            </a:r>
            <a:r>
              <a:rPr sz="1400" spc="-45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dirty="0">
                <a:solidFill>
                  <a:srgbClr val="FFFFFF"/>
                </a:solidFill>
                <a:latin typeface="LM Roman Caps 10"/>
                <a:cs typeface="LM Roman Caps 10"/>
              </a:rPr>
              <a:t>dotazy</a:t>
            </a:r>
            <a:endParaRPr sz="1400" dirty="0">
              <a:latin typeface="LM Roman Caps 10"/>
              <a:cs typeface="LM Roman Caps 1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615" y="1153401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615" y="1363434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615" y="1553222"/>
            <a:ext cx="65201" cy="652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2378" y="1743036"/>
            <a:ext cx="52527" cy="525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2378" y="2046693"/>
            <a:ext cx="52527" cy="525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378" y="2198522"/>
            <a:ext cx="52527" cy="525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24395" y="1026107"/>
            <a:ext cx="3630295" cy="16503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66165">
              <a:lnSpc>
                <a:spcPct val="125299"/>
              </a:lnSpc>
              <a:spcBef>
                <a:spcPts val="100"/>
              </a:spcBef>
            </a:pPr>
            <a:r>
              <a:rPr sz="1100" spc="-10" dirty="0">
                <a:latin typeface="LM Sans 10"/>
                <a:cs typeface="LM Sans 10"/>
              </a:rPr>
              <a:t>AJAX </a:t>
            </a:r>
            <a:r>
              <a:rPr sz="1100" spc="-5" dirty="0">
                <a:latin typeface="LM Sans 10"/>
                <a:cs typeface="LM Sans 10"/>
              </a:rPr>
              <a:t>– Asynchronous JavaScript </a:t>
            </a:r>
            <a:r>
              <a:rPr sz="1100" spc="-10" dirty="0">
                <a:latin typeface="LM Sans 10"/>
                <a:cs typeface="LM Sans 10"/>
              </a:rPr>
              <a:t>And</a:t>
            </a:r>
            <a:r>
              <a:rPr sz="1100" spc="-220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XML  </a:t>
            </a:r>
            <a:r>
              <a:rPr sz="1100" spc="-5" dirty="0">
                <a:latin typeface="LM Sans 10"/>
                <a:cs typeface="LM Sans 10"/>
              </a:rPr>
              <a:t>umožňují </a:t>
            </a:r>
            <a:r>
              <a:rPr sz="1100" b="1" spc="-5" dirty="0">
                <a:latin typeface="LM Sans 10"/>
                <a:cs typeface="LM Sans 10"/>
              </a:rPr>
              <a:t>dynamicky načítat</a:t>
            </a:r>
            <a:r>
              <a:rPr sz="1100" b="1" spc="25" dirty="0">
                <a:latin typeface="LM Sans 10"/>
                <a:cs typeface="LM Sans 10"/>
              </a:rPr>
              <a:t> </a:t>
            </a:r>
            <a:r>
              <a:rPr sz="1100" b="1" spc="-5" dirty="0">
                <a:latin typeface="LM Sans 10"/>
                <a:cs typeface="LM Sans 10"/>
              </a:rPr>
              <a:t>data</a:t>
            </a:r>
            <a:endParaRPr sz="1100" dirty="0">
              <a:latin typeface="LM Sans 10"/>
              <a:cs typeface="LM Sans 10"/>
            </a:endParaRPr>
          </a:p>
          <a:p>
            <a:pPr marL="289560" marR="124460" indent="-277495">
              <a:lnSpc>
                <a:spcPct val="1064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na </a:t>
            </a:r>
            <a:r>
              <a:rPr sz="1100" spc="-10" dirty="0">
                <a:latin typeface="LM Sans 10"/>
                <a:cs typeface="LM Sans 10"/>
              </a:rPr>
              <a:t>HTTP </a:t>
            </a:r>
            <a:r>
              <a:rPr sz="1100" spc="-5" dirty="0">
                <a:latin typeface="LM Sans 10"/>
                <a:cs typeface="LM Sans 10"/>
              </a:rPr>
              <a:t>dotazy se vztahuje řada </a:t>
            </a:r>
            <a:r>
              <a:rPr sz="1100" dirty="0">
                <a:latin typeface="LM Sans 10"/>
                <a:cs typeface="LM Sans 10"/>
              </a:rPr>
              <a:t>bezpečnostních </a:t>
            </a:r>
            <a:r>
              <a:rPr sz="1100" spc="-5" dirty="0">
                <a:latin typeface="LM Sans 10"/>
                <a:cs typeface="LM Sans 10"/>
              </a:rPr>
              <a:t>limitů:  </a:t>
            </a:r>
            <a:r>
              <a:rPr sz="1000" spc="-5" dirty="0">
                <a:latin typeface="LM Sans 10"/>
                <a:cs typeface="LM Sans 10"/>
              </a:rPr>
              <a:t>Stránky načtené </a:t>
            </a:r>
            <a:r>
              <a:rPr sz="1000" spc="-10" dirty="0">
                <a:latin typeface="LM Sans 10"/>
                <a:cs typeface="LM Sans 10"/>
              </a:rPr>
              <a:t>přes </a:t>
            </a:r>
            <a:r>
              <a:rPr sz="1000" spc="-5" dirty="0">
                <a:latin typeface="LM Sans 10"/>
                <a:cs typeface="LM Sans 10"/>
              </a:rPr>
              <a:t>HTTPS </a:t>
            </a:r>
            <a:r>
              <a:rPr sz="1000" spc="-20" dirty="0">
                <a:latin typeface="LM Sans 10"/>
                <a:cs typeface="LM Sans 10"/>
              </a:rPr>
              <a:t>by </a:t>
            </a:r>
            <a:r>
              <a:rPr sz="1000" spc="-5" dirty="0">
                <a:latin typeface="LM Sans 10"/>
                <a:cs typeface="LM Sans 10"/>
              </a:rPr>
              <a:t>měly dotazovat další zdroje  </a:t>
            </a:r>
            <a:r>
              <a:rPr sz="1000" b="1" dirty="0">
                <a:latin typeface="LM Sans 10"/>
                <a:cs typeface="LM Sans 10"/>
              </a:rPr>
              <a:t>opět </a:t>
            </a:r>
            <a:r>
              <a:rPr sz="1000" b="1" spc="-10" dirty="0">
                <a:latin typeface="LM Sans 10"/>
                <a:cs typeface="LM Sans 10"/>
              </a:rPr>
              <a:t>přes </a:t>
            </a:r>
            <a:r>
              <a:rPr sz="1000" b="1" spc="-5" dirty="0">
                <a:latin typeface="LM Sans 10"/>
                <a:cs typeface="LM Sans 10"/>
              </a:rPr>
              <a:t>HTTPS</a:t>
            </a:r>
            <a:r>
              <a:rPr sz="1000" spc="-5" dirty="0">
                <a:latin typeface="LM Sans 10"/>
                <a:cs typeface="LM Sans 10"/>
              </a:rPr>
              <a:t>, ne</a:t>
            </a:r>
            <a:r>
              <a:rPr sz="1000" spc="-10" dirty="0">
                <a:latin typeface="LM Sans 10"/>
                <a:cs typeface="LM Sans 10"/>
              </a:rPr>
              <a:t> </a:t>
            </a:r>
            <a:r>
              <a:rPr sz="1000" spc="-5" dirty="0">
                <a:latin typeface="LM Sans 10"/>
                <a:cs typeface="LM Sans 10"/>
              </a:rPr>
              <a:t>HTTP</a:t>
            </a:r>
            <a:endParaRPr sz="1000" dirty="0">
              <a:latin typeface="LM Sans 10"/>
              <a:cs typeface="LM Sans 10"/>
            </a:endParaRPr>
          </a:p>
          <a:p>
            <a:pPr marL="289560" marR="5080">
              <a:lnSpc>
                <a:spcPts val="1200"/>
              </a:lnSpc>
              <a:spcBef>
                <a:spcPts val="35"/>
              </a:spcBef>
            </a:pPr>
            <a:r>
              <a:rPr lang="sk-SK" sz="1000" spc="-5" dirty="0">
                <a:solidFill>
                  <a:srgbClr val="00008A"/>
                </a:solidFill>
                <a:latin typeface="LM Mono 10"/>
                <a:cs typeface="LM Mono 10"/>
                <a:hlinkClick r:id="rId7"/>
              </a:rPr>
              <a:t>https://portswigger.net/web-security/cors</a:t>
            </a:r>
            <a:endParaRPr lang="sk-SK" sz="1000" spc="-5" dirty="0">
              <a:solidFill>
                <a:srgbClr val="00008A"/>
              </a:solidFill>
              <a:latin typeface="LM Mono 10"/>
              <a:cs typeface="LM Mono 10"/>
            </a:endParaRPr>
          </a:p>
          <a:p>
            <a:pPr marL="289560" marR="5080">
              <a:lnSpc>
                <a:spcPts val="1200"/>
              </a:lnSpc>
              <a:spcBef>
                <a:spcPts val="35"/>
              </a:spcBef>
            </a:pPr>
            <a:r>
              <a:rPr sz="1000" spc="-5" dirty="0">
                <a:solidFill>
                  <a:srgbClr val="00008A"/>
                </a:solidFill>
                <a:latin typeface="LM Mono 10"/>
                <a:cs typeface="LM Mono 10"/>
                <a:hlinkClick r:id="rId8"/>
              </a:rPr>
              <a:t>https://en.wikipedia.org/wiki/Cross-site_scripting</a:t>
            </a:r>
            <a:endParaRPr sz="1000" dirty="0">
              <a:latin typeface="LM Mono 10"/>
              <a:cs typeface="LM Mono 10"/>
            </a:endParaRPr>
          </a:p>
          <a:p>
            <a:pPr marL="12700" marR="69215">
              <a:lnSpc>
                <a:spcPct val="102699"/>
              </a:lnSpc>
              <a:spcBef>
                <a:spcPts val="275"/>
              </a:spcBef>
            </a:pPr>
            <a:r>
              <a:rPr sz="1100" spc="-5" dirty="0">
                <a:latin typeface="LM Sans 10"/>
                <a:cs typeface="LM Sans 10"/>
              </a:rPr>
              <a:t>skript není </a:t>
            </a:r>
            <a:r>
              <a:rPr sz="1100" spc="-10" dirty="0">
                <a:latin typeface="LM Sans 10"/>
                <a:cs typeface="LM Sans 10"/>
              </a:rPr>
              <a:t>zpracován lineárně, </a:t>
            </a:r>
            <a:r>
              <a:rPr sz="1100" spc="-5" dirty="0">
                <a:latin typeface="LM Sans 10"/>
                <a:cs typeface="LM Sans 10"/>
              </a:rPr>
              <a:t>ale části </a:t>
            </a:r>
            <a:r>
              <a:rPr sz="1100" spc="-10" dirty="0">
                <a:latin typeface="LM Sans 10"/>
                <a:cs typeface="LM Sans 10"/>
              </a:rPr>
              <a:t>kódu </a:t>
            </a:r>
            <a:r>
              <a:rPr sz="1100" spc="-5" dirty="0">
                <a:latin typeface="LM Sans 10"/>
                <a:cs typeface="LM Sans 10"/>
              </a:rPr>
              <a:t>se spustí </a:t>
            </a:r>
            <a:r>
              <a:rPr sz="1100" b="1" spc="-5" dirty="0">
                <a:latin typeface="LM Sans 10"/>
                <a:cs typeface="LM Sans 10"/>
              </a:rPr>
              <a:t>až </a:t>
            </a:r>
            <a:r>
              <a:rPr sz="1100" b="1" spc="10" dirty="0">
                <a:latin typeface="LM Sans 10"/>
                <a:cs typeface="LM Sans 10"/>
              </a:rPr>
              <a:t>po  </a:t>
            </a:r>
            <a:r>
              <a:rPr sz="1100" b="1" spc="-5" dirty="0">
                <a:latin typeface="LM Sans 10"/>
                <a:cs typeface="LM Sans 10"/>
              </a:rPr>
              <a:t>načtení </a:t>
            </a:r>
            <a:r>
              <a:rPr sz="1100" spc="-5" dirty="0">
                <a:latin typeface="LM Sans 10"/>
                <a:cs typeface="LM Sans 10"/>
              </a:rPr>
              <a:t>externího zdroje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2615" y="2395880"/>
            <a:ext cx="65201" cy="652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426399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lang="sk-SK" sz="600" spc="-5" dirty="0">
              <a:solidFill>
                <a:srgbClr val="9999D8"/>
              </a:solidFill>
              <a:latin typeface="LM Sans 8"/>
              <a:cs typeface="LM Sans 8"/>
            </a:endParaRPr>
          </a:p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lang="sk-SK" sz="600" spc="-5" dirty="0">
              <a:solidFill>
                <a:srgbClr val="9999D8"/>
              </a:solidFill>
              <a:latin typeface="LM Sans 8"/>
              <a:cs typeface="LM Sans 8"/>
            </a:endParaRPr>
          </a:p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98" y="302994"/>
            <a:ext cx="17119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XMLHttpRequest</a:t>
            </a:r>
            <a:endParaRPr sz="1400">
              <a:latin typeface="LM Roman Caps 10"/>
              <a:cs typeface="LM Roman Caps 10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59994" y="1103820"/>
            <a:ext cx="3888104" cy="1710689"/>
            <a:chOff x="359994" y="1103820"/>
            <a:chExt cx="3888104" cy="1710689"/>
          </a:xfrm>
        </p:grpSpPr>
        <p:sp>
          <p:nvSpPr>
            <p:cNvPr id="7" name="object 7"/>
            <p:cNvSpPr/>
            <p:nvPr/>
          </p:nvSpPr>
          <p:spPr>
            <a:xfrm>
              <a:off x="362534" y="1103820"/>
              <a:ext cx="3880485" cy="1705610"/>
            </a:xfrm>
            <a:custGeom>
              <a:avLst/>
              <a:gdLst/>
              <a:ahLst/>
              <a:cxnLst/>
              <a:rect l="l" t="t" r="r" b="b"/>
              <a:pathLst>
                <a:path w="3880485" h="1705610">
                  <a:moveTo>
                    <a:pt x="0" y="1705305"/>
                  </a:moveTo>
                  <a:lnTo>
                    <a:pt x="0" y="0"/>
                  </a:lnTo>
                </a:path>
                <a:path w="3880485" h="1705610">
                  <a:moveTo>
                    <a:pt x="2527" y="2539"/>
                  </a:moveTo>
                  <a:lnTo>
                    <a:pt x="3880408" y="2539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5061" y="1108875"/>
              <a:ext cx="3877945" cy="1700530"/>
            </a:xfrm>
            <a:custGeom>
              <a:avLst/>
              <a:gdLst/>
              <a:ahLst/>
              <a:cxnLst/>
              <a:rect l="l" t="t" r="r" b="b"/>
              <a:pathLst>
                <a:path w="3877945" h="1700530">
                  <a:moveTo>
                    <a:pt x="3877881" y="0"/>
                  </a:moveTo>
                  <a:lnTo>
                    <a:pt x="0" y="0"/>
                  </a:lnTo>
                  <a:lnTo>
                    <a:pt x="0" y="1700250"/>
                  </a:lnTo>
                  <a:lnTo>
                    <a:pt x="3877881" y="1700250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9994" y="1103820"/>
              <a:ext cx="3888104" cy="1708150"/>
            </a:xfrm>
            <a:custGeom>
              <a:avLst/>
              <a:gdLst/>
              <a:ahLst/>
              <a:cxnLst/>
              <a:rect l="l" t="t" r="r" b="b"/>
              <a:pathLst>
                <a:path w="3888104" h="1708150">
                  <a:moveTo>
                    <a:pt x="0" y="1707845"/>
                  </a:moveTo>
                  <a:lnTo>
                    <a:pt x="3888003" y="1707845"/>
                  </a:lnTo>
                </a:path>
                <a:path w="3888104" h="1708150">
                  <a:moveTo>
                    <a:pt x="3885476" y="1705305"/>
                  </a:moveTo>
                  <a:lnTo>
                    <a:pt x="3885476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47294" y="804073"/>
            <a:ext cx="3164840" cy="19335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Dříve </a:t>
            </a:r>
            <a:r>
              <a:rPr sz="1100" spc="-10" dirty="0">
                <a:latin typeface="LM Sans 10"/>
                <a:cs typeface="LM Sans 10"/>
              </a:rPr>
              <a:t>(</a:t>
            </a:r>
            <a:r>
              <a:rPr sz="1100" b="1" spc="-10" dirty="0">
                <a:latin typeface="LM Sans 10"/>
                <a:cs typeface="LM Sans 10"/>
              </a:rPr>
              <a:t>nebudeme </a:t>
            </a:r>
            <a:r>
              <a:rPr sz="1100" b="1" spc="-5" dirty="0">
                <a:latin typeface="LM Sans 10"/>
                <a:cs typeface="LM Sans 10"/>
              </a:rPr>
              <a:t>používat</a:t>
            </a:r>
            <a:r>
              <a:rPr sz="1100" spc="-5" dirty="0">
                <a:latin typeface="LM Sans 10"/>
                <a:cs typeface="LM Sans 10"/>
              </a:rPr>
              <a:t>):</a:t>
            </a:r>
            <a:endParaRPr sz="1100" dirty="0">
              <a:latin typeface="LM Sans 10"/>
              <a:cs typeface="LM Sans 10"/>
            </a:endParaRPr>
          </a:p>
          <a:p>
            <a:pPr marL="144145" marR="920750">
              <a:lnSpc>
                <a:spcPts val="950"/>
              </a:lnSpc>
              <a:spcBef>
                <a:spcPts val="1435"/>
              </a:spcBef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var </a:t>
            </a:r>
            <a:r>
              <a:rPr sz="800" spc="-5" dirty="0">
                <a:latin typeface="LM Mono 8"/>
                <a:cs typeface="LM Mono 8"/>
              </a:rPr>
              <a:t>xhttp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new </a:t>
            </a:r>
            <a:r>
              <a:rPr sz="800" spc="-5" dirty="0">
                <a:latin typeface="LM Mono 8"/>
                <a:cs typeface="LM Mono 8"/>
              </a:rPr>
              <a:t>XMLHttpRequest();  xhttp.onreadystatechange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function</a:t>
            </a:r>
            <a:r>
              <a:rPr sz="800" spc="-5" dirty="0">
                <a:latin typeface="LM Mono 8"/>
                <a:cs typeface="LM Mono 8"/>
              </a:rPr>
              <a:t>()</a:t>
            </a:r>
            <a:r>
              <a:rPr sz="800" spc="15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 dirty="0">
              <a:latin typeface="LM Mono 8"/>
              <a:cs typeface="LM Mono 8"/>
            </a:endParaRPr>
          </a:p>
          <a:p>
            <a:pPr marL="358775">
              <a:lnSpc>
                <a:spcPts val="905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if </a:t>
            </a:r>
            <a:r>
              <a:rPr sz="800" spc="-5" dirty="0">
                <a:latin typeface="LM Mono 8"/>
                <a:cs typeface="LM Mono 8"/>
              </a:rPr>
              <a:t>(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this</a:t>
            </a:r>
            <a:r>
              <a:rPr sz="800" spc="-5" dirty="0">
                <a:latin typeface="LM Mono 8"/>
                <a:cs typeface="LM Mono 8"/>
              </a:rPr>
              <a:t>.readyState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=== 4 &amp;&amp;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this</a:t>
            </a:r>
            <a:r>
              <a:rPr sz="800" spc="-5" dirty="0">
                <a:latin typeface="LM Mono 8"/>
                <a:cs typeface="LM Mono 8"/>
              </a:rPr>
              <a:t>.status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=== 200</a:t>
            </a:r>
            <a:r>
              <a:rPr sz="800" spc="-5" dirty="0">
                <a:latin typeface="LM Mono 8"/>
                <a:cs typeface="LM Mono 8"/>
              </a:rPr>
              <a:t>)</a:t>
            </a:r>
            <a:r>
              <a:rPr sz="800" spc="35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 dirty="0">
              <a:latin typeface="LM Mono 8"/>
              <a:cs typeface="LM Mono 8"/>
            </a:endParaRPr>
          </a:p>
          <a:p>
            <a:pPr marL="46672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console.log(JSON.parse(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this</a:t>
            </a:r>
            <a:r>
              <a:rPr sz="800" spc="-5" dirty="0">
                <a:latin typeface="LM Mono 8"/>
                <a:cs typeface="LM Mono 8"/>
              </a:rPr>
              <a:t>.response));</a:t>
            </a:r>
            <a:endParaRPr sz="800" dirty="0">
              <a:latin typeface="LM Mono 8"/>
              <a:cs typeface="LM Mono 8"/>
            </a:endParaRPr>
          </a:p>
          <a:p>
            <a:pPr marL="35877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 dirty="0">
              <a:latin typeface="LM Mono 8"/>
              <a:cs typeface="LM Mono 8"/>
            </a:endParaRPr>
          </a:p>
          <a:p>
            <a:pPr marL="14414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};</a:t>
            </a:r>
            <a:endParaRPr sz="800" dirty="0">
              <a:latin typeface="LM Mono 8"/>
              <a:cs typeface="LM Mono 8"/>
            </a:endParaRPr>
          </a:p>
          <a:p>
            <a:pPr marL="144145" marR="5080">
              <a:lnSpc>
                <a:spcPts val="950"/>
              </a:lnSpc>
              <a:spcBef>
                <a:spcPts val="30"/>
              </a:spcBef>
            </a:pPr>
            <a:r>
              <a:rPr sz="800" spc="-5" dirty="0">
                <a:latin typeface="LM Mono 8"/>
                <a:cs typeface="LM Mono 8"/>
              </a:rPr>
              <a:t>xhttp.open(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"GET"</a:t>
            </a:r>
            <a:r>
              <a:rPr sz="800" spc="-5" dirty="0">
                <a:latin typeface="LM Mono 8"/>
                <a:cs typeface="LM Mono 8"/>
              </a:rPr>
              <a:t>, 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  <a:hlinkClick r:id="rId6"/>
              </a:rPr>
              <a:t>"http://example.com/data.json"</a:t>
            </a:r>
            <a:r>
              <a:rPr sz="800" spc="-5" dirty="0">
                <a:latin typeface="LM Mono 8"/>
                <a:cs typeface="LM Mono 8"/>
              </a:rPr>
              <a:t>,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true</a:t>
            </a:r>
            <a:r>
              <a:rPr sz="800" spc="-5" dirty="0">
                <a:latin typeface="LM Mono 8"/>
                <a:cs typeface="LM Mono 8"/>
              </a:rPr>
              <a:t>);  xhttp.send();</a:t>
            </a:r>
            <a:endParaRPr sz="800" dirty="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50" dirty="0">
              <a:latin typeface="LM Mono 8"/>
              <a:cs typeface="LM Mono 8"/>
            </a:endParaRPr>
          </a:p>
          <a:p>
            <a:pPr marL="144145">
              <a:lnSpc>
                <a:spcPts val="955"/>
              </a:lnSpc>
            </a:pP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// jednodušeji pomocí</a:t>
            </a:r>
            <a:r>
              <a:rPr sz="800" i="1" spc="-10" dirty="0">
                <a:solidFill>
                  <a:srgbClr val="3F7F7F"/>
                </a:solidFill>
                <a:latin typeface="LM Mono 10"/>
                <a:cs typeface="LM Mono 10"/>
              </a:rPr>
              <a:t> </a:t>
            </a: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jQuery:</a:t>
            </a:r>
            <a:endParaRPr sz="800" dirty="0">
              <a:latin typeface="LM Mono 10"/>
              <a:cs typeface="LM Mono 10"/>
            </a:endParaRPr>
          </a:p>
          <a:p>
            <a:pPr marL="251460" marR="60960" indent="-107950">
              <a:lnSpc>
                <a:spcPts val="950"/>
              </a:lnSpc>
              <a:spcBef>
                <a:spcPts val="30"/>
              </a:spcBef>
            </a:pPr>
            <a:r>
              <a:rPr sz="800" spc="-5" dirty="0">
                <a:latin typeface="LM Mono 8"/>
                <a:cs typeface="LM Mono 8"/>
              </a:rPr>
              <a:t>$.get(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  <a:hlinkClick r:id="rId6"/>
              </a:rPr>
              <a:t>"http://example.com/data.json"</a:t>
            </a:r>
            <a:r>
              <a:rPr sz="800" spc="-5" dirty="0">
                <a:latin typeface="LM Mono 8"/>
                <a:cs typeface="LM Mono 8"/>
              </a:rPr>
              <a:t>,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function </a:t>
            </a:r>
            <a:r>
              <a:rPr sz="800" spc="-5" dirty="0">
                <a:latin typeface="LM Mono 8"/>
                <a:cs typeface="LM Mono 8"/>
              </a:rPr>
              <a:t>(data) {  console.log(data);</a:t>
            </a:r>
            <a:endParaRPr sz="800" dirty="0">
              <a:latin typeface="LM Mono 8"/>
              <a:cs typeface="LM Mono 8"/>
            </a:endParaRPr>
          </a:p>
          <a:p>
            <a:pPr marL="144145">
              <a:lnSpc>
                <a:spcPts val="915"/>
              </a:lnSpc>
            </a:pPr>
            <a:r>
              <a:rPr sz="800" spc="-5" dirty="0">
                <a:latin typeface="LM Mono 8"/>
                <a:cs typeface="LM Mono 8"/>
              </a:rPr>
              <a:t>});</a:t>
            </a:r>
            <a:endParaRPr sz="800" dirty="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Zápis funkce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HTTP</a:t>
            </a:r>
            <a:r>
              <a:rPr sz="600" spc="-6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dotazy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98" y="302994"/>
            <a:ext cx="10102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Fetch</a:t>
            </a:r>
            <a:r>
              <a:rPr sz="1400" spc="-65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API</a:t>
            </a:r>
            <a:endParaRPr sz="1400" dirty="0">
              <a:latin typeface="LM Roman Caps 10"/>
              <a:cs typeface="LM Roman Caps 1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7650" y="596443"/>
            <a:ext cx="165988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10" dirty="0">
                <a:latin typeface="LM Sans 10"/>
                <a:cs typeface="LM Sans 10"/>
              </a:rPr>
              <a:t>Budeme </a:t>
            </a:r>
            <a:r>
              <a:rPr sz="1100" b="1" spc="-5" dirty="0">
                <a:latin typeface="LM Sans 10"/>
                <a:cs typeface="LM Sans 10"/>
              </a:rPr>
              <a:t>používat</a:t>
            </a:r>
            <a:r>
              <a:rPr sz="1100" b="1" spc="-7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(ES6+):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4911" y="1489263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6309" y="1874723"/>
            <a:ext cx="65201" cy="652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60946" y="1438139"/>
            <a:ext cx="3800475" cy="723788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10" dirty="0">
                <a:latin typeface="LM Sans 10"/>
                <a:cs typeface="LM Sans 10"/>
              </a:rPr>
              <a:t>Výraz </a:t>
            </a:r>
            <a:r>
              <a:rPr sz="1100" spc="-5" dirty="0">
                <a:latin typeface="LM Sans 10"/>
                <a:cs typeface="LM Sans 10"/>
              </a:rPr>
              <a:t>v </a:t>
            </a:r>
            <a:r>
              <a:rPr sz="1100" dirty="0">
                <a:latin typeface="LM Sans 10"/>
                <a:cs typeface="LM Sans 10"/>
              </a:rPr>
              <a:t>metodě </a:t>
            </a:r>
            <a:r>
              <a:rPr sz="1100" spc="-5" dirty="0">
                <a:latin typeface="LM Mono 10"/>
                <a:cs typeface="LM Mono 10"/>
              </a:rPr>
              <a:t>.then()</a:t>
            </a:r>
            <a:r>
              <a:rPr sz="1100" spc="-285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je </a:t>
            </a:r>
            <a:r>
              <a:rPr sz="1100" b="1" spc="-10" dirty="0">
                <a:latin typeface="LM Sans 10"/>
                <a:cs typeface="LM Sans 10"/>
              </a:rPr>
              <a:t>zpracován </a:t>
            </a:r>
            <a:r>
              <a:rPr sz="1100" b="1" spc="-5" dirty="0">
                <a:latin typeface="LM Sans 10"/>
                <a:cs typeface="LM Sans 10"/>
              </a:rPr>
              <a:t>asynchronně</a:t>
            </a:r>
            <a:r>
              <a:rPr sz="1100" spc="-5" dirty="0">
                <a:latin typeface="LM Sans 10"/>
                <a:cs typeface="LM Sans 10"/>
              </a:rPr>
              <a:t>, </a:t>
            </a:r>
            <a:r>
              <a:rPr sz="1100" spc="10" dirty="0">
                <a:latin typeface="LM Sans 10"/>
                <a:cs typeface="LM Sans 10"/>
              </a:rPr>
              <a:t>po </a:t>
            </a:r>
            <a:r>
              <a:rPr sz="1100" spc="-5" dirty="0">
                <a:latin typeface="LM Sans 10"/>
                <a:cs typeface="LM Sans 10"/>
              </a:rPr>
              <a:t>získání  </a:t>
            </a:r>
            <a:r>
              <a:rPr sz="1100" dirty="0" err="1">
                <a:latin typeface="LM Sans 10"/>
                <a:cs typeface="LM Sans 10"/>
              </a:rPr>
              <a:t>odpovědi</a:t>
            </a:r>
            <a:r>
              <a:rPr sz="1100" dirty="0">
                <a:latin typeface="LM Sans 10"/>
                <a:cs typeface="LM Sans 10"/>
              </a:rPr>
              <a:t>.</a:t>
            </a:r>
            <a:endParaRPr lang="sk-SK" sz="1100" dirty="0">
              <a:latin typeface="LM Sans 10"/>
              <a:cs typeface="LM Sans 10"/>
            </a:endParaRPr>
          </a:p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10"/>
              </a:rPr>
              <a:t>http://bit.ly/medium-fetch-api </a:t>
            </a:r>
            <a:endParaRPr lang="sk-SK" sz="1100" spc="-5" dirty="0">
              <a:solidFill>
                <a:srgbClr val="00008A"/>
              </a:solidFill>
              <a:latin typeface="LM Mono 10"/>
              <a:cs typeface="LM Mono 10"/>
            </a:endParaRPr>
          </a:p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11"/>
              </a:rPr>
              <a:t>https://css-tricks.com/using-fetch/</a:t>
            </a:r>
            <a:endParaRPr sz="1100" dirty="0">
              <a:latin typeface="LM Mono 10"/>
              <a:cs typeface="LM Mono 10"/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1F3DBE9C-9883-B9C9-626B-775423509C32}"/>
              </a:ext>
            </a:extLst>
          </p:cNvPr>
          <p:cNvSpPr txBox="1"/>
          <p:nvPr/>
        </p:nvSpPr>
        <p:spPr>
          <a:xfrm>
            <a:off x="358909" y="836177"/>
            <a:ext cx="2255461" cy="5539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fetch(</a:t>
            </a:r>
            <a:r>
              <a:rPr lang="en-US" sz="1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"http://example.com/</a:t>
            </a:r>
            <a:r>
              <a:rPr 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data.json</a:t>
            </a:r>
            <a:r>
              <a:rPr lang="en-US" sz="1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</a:t>
            </a:r>
            <a:r>
              <a:rPr lang="en-US" sz="1000" dirty="0"/>
              <a:t>)</a:t>
            </a:r>
          </a:p>
          <a:p>
            <a:r>
              <a:rPr lang="sk-SK" sz="1000" dirty="0"/>
              <a:t>  </a:t>
            </a:r>
            <a:r>
              <a:rPr lang="en-US" sz="1000" dirty="0"/>
              <a:t>.then(response =&gt; </a:t>
            </a:r>
            <a:r>
              <a:rPr lang="en-US" sz="1000" dirty="0" err="1"/>
              <a:t>response.json</a:t>
            </a:r>
            <a:r>
              <a:rPr lang="en-US" sz="1000" dirty="0"/>
              <a:t>())</a:t>
            </a:r>
          </a:p>
          <a:p>
            <a:r>
              <a:rPr lang="sk-SK" sz="1000" dirty="0"/>
              <a:t>  </a:t>
            </a:r>
            <a:r>
              <a:rPr lang="en-US" sz="1000" dirty="0"/>
              <a:t>.then(data =&gt; console.log(data));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8347F218-6E83-6A51-A5AF-6148D14DF15D}"/>
              </a:ext>
            </a:extLst>
          </p:cNvPr>
          <p:cNvSpPr txBox="1"/>
          <p:nvPr/>
        </p:nvSpPr>
        <p:spPr>
          <a:xfrm>
            <a:off x="460946" y="2212670"/>
            <a:ext cx="3581338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1000" dirty="0" err="1"/>
              <a:t>const</a:t>
            </a:r>
            <a:r>
              <a:rPr lang="sk-SK" sz="1000" dirty="0"/>
              <a:t> </a:t>
            </a:r>
            <a:r>
              <a:rPr lang="sk-SK" sz="1000" dirty="0" err="1"/>
              <a:t>getData</a:t>
            </a:r>
            <a:r>
              <a:rPr lang="sk-SK" sz="1000" dirty="0"/>
              <a:t> = </a:t>
            </a:r>
            <a:r>
              <a:rPr lang="sk-SK" sz="1000" dirty="0" err="1">
                <a:solidFill>
                  <a:srgbClr val="FF0000"/>
                </a:solidFill>
              </a:rPr>
              <a:t>async</a:t>
            </a:r>
            <a:r>
              <a:rPr lang="sk-SK" sz="1000" dirty="0">
                <a:solidFill>
                  <a:srgbClr val="FF0000"/>
                </a:solidFill>
              </a:rPr>
              <a:t> </a:t>
            </a:r>
            <a:r>
              <a:rPr lang="sk-SK" sz="1000" dirty="0"/>
              <a:t>() =&gt; {</a:t>
            </a:r>
          </a:p>
          <a:p>
            <a:r>
              <a:rPr lang="sk-SK" sz="1000" dirty="0"/>
              <a:t>    </a:t>
            </a:r>
            <a:r>
              <a:rPr lang="sk-SK" sz="1000" dirty="0" err="1"/>
              <a:t>const</a:t>
            </a:r>
            <a:r>
              <a:rPr lang="sk-SK" sz="1000" dirty="0"/>
              <a:t> </a:t>
            </a:r>
            <a:r>
              <a:rPr lang="sk-SK" sz="1000" dirty="0" err="1"/>
              <a:t>response</a:t>
            </a:r>
            <a:r>
              <a:rPr lang="sk-SK" sz="1000" dirty="0"/>
              <a:t> = </a:t>
            </a:r>
            <a:r>
              <a:rPr lang="sk-SK" sz="1000" dirty="0" err="1">
                <a:solidFill>
                  <a:srgbClr val="FF0000"/>
                </a:solidFill>
              </a:rPr>
              <a:t>await</a:t>
            </a:r>
            <a:r>
              <a:rPr lang="sk-SK" sz="1000" dirty="0"/>
              <a:t> </a:t>
            </a:r>
            <a:r>
              <a:rPr lang="en-US" sz="1000" dirty="0"/>
              <a:t>fetch(</a:t>
            </a:r>
            <a:r>
              <a:rPr lang="en-US" sz="1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"http://example.com/</a:t>
            </a:r>
            <a:r>
              <a:rPr 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data.json</a:t>
            </a:r>
            <a:r>
              <a:rPr lang="en-US" sz="1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</a:t>
            </a:r>
            <a:r>
              <a:rPr lang="en-US" sz="1000" dirty="0"/>
              <a:t>)</a:t>
            </a:r>
            <a:r>
              <a:rPr lang="sk-SK" sz="1000" dirty="0"/>
              <a:t>;</a:t>
            </a:r>
          </a:p>
          <a:p>
            <a:r>
              <a:rPr lang="sk-SK" sz="1000" dirty="0"/>
              <a:t>    </a:t>
            </a:r>
            <a:r>
              <a:rPr lang="sk-SK" sz="1000" dirty="0" err="1"/>
              <a:t>const</a:t>
            </a:r>
            <a:r>
              <a:rPr lang="sk-SK" sz="1000" dirty="0"/>
              <a:t> </a:t>
            </a:r>
            <a:r>
              <a:rPr lang="sk-SK" sz="1000" dirty="0" err="1"/>
              <a:t>data</a:t>
            </a:r>
            <a:r>
              <a:rPr lang="sk-SK" sz="1000" dirty="0"/>
              <a:t> = </a:t>
            </a:r>
            <a:r>
              <a:rPr lang="sk-SK" sz="1000" dirty="0" err="1">
                <a:solidFill>
                  <a:srgbClr val="FF0000"/>
                </a:solidFill>
              </a:rPr>
              <a:t>await</a:t>
            </a:r>
            <a:r>
              <a:rPr lang="sk-SK" sz="1000" dirty="0">
                <a:solidFill>
                  <a:srgbClr val="FF0000"/>
                </a:solidFill>
              </a:rPr>
              <a:t> </a:t>
            </a:r>
            <a:r>
              <a:rPr lang="sk-SK" sz="1000" dirty="0" err="1"/>
              <a:t>response.json</a:t>
            </a:r>
            <a:r>
              <a:rPr lang="sk-SK" sz="1000" dirty="0"/>
              <a:t>();</a:t>
            </a:r>
          </a:p>
          <a:p>
            <a:r>
              <a:rPr lang="sk-SK" sz="1000" dirty="0"/>
              <a:t>    console.log(</a:t>
            </a:r>
            <a:r>
              <a:rPr lang="sk-SK" sz="1000" dirty="0" err="1"/>
              <a:t>data</a:t>
            </a:r>
            <a:r>
              <a:rPr lang="sk-SK" sz="1000" dirty="0"/>
              <a:t>)</a:t>
            </a:r>
          </a:p>
          <a:p>
            <a:r>
              <a:rPr lang="sk-SK" sz="1000" dirty="0"/>
              <a:t>}</a:t>
            </a:r>
            <a:br>
              <a:rPr lang="sk-SK" sz="1000" dirty="0"/>
            </a:br>
            <a:r>
              <a:rPr lang="sk-SK" sz="1000" dirty="0" err="1"/>
              <a:t>getData</a:t>
            </a:r>
            <a:r>
              <a:rPr lang="sk-SK" sz="1000" dirty="0"/>
              <a:t>()</a:t>
            </a:r>
            <a:endParaRPr lang="en-US" sz="1000" dirty="0"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Zápis funkce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HTTP</a:t>
            </a:r>
            <a:r>
              <a:rPr sz="600" spc="-6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dotazy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98" y="302994"/>
            <a:ext cx="11811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FFFFFF"/>
                </a:solidFill>
                <a:latin typeface="LM Roman Caps 10"/>
                <a:cs typeface="LM Roman Caps 10"/>
              </a:rPr>
              <a:t>Špinavý</a:t>
            </a:r>
            <a:r>
              <a:rPr sz="1400" spc="-60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trik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615" y="979271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615" y="1361376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615" y="1895322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2378" y="2085124"/>
            <a:ext cx="52527" cy="525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2378" y="2236965"/>
            <a:ext cx="52527" cy="525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378" y="2388793"/>
            <a:ext cx="52527" cy="525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2378" y="2692450"/>
            <a:ext cx="52527" cy="525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24395" y="895755"/>
            <a:ext cx="3636645" cy="2093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Pokud </a:t>
            </a:r>
            <a:r>
              <a:rPr sz="1100" spc="-10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pracujete </a:t>
            </a:r>
            <a:r>
              <a:rPr sz="11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lokálně a nepoužíváte</a:t>
            </a:r>
            <a:r>
              <a:rPr sz="1100" spc="1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 </a:t>
            </a:r>
            <a:r>
              <a:rPr sz="1100" spc="-10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webserver,</a:t>
            </a:r>
            <a:endParaRPr sz="1100" dirty="0">
              <a:solidFill>
                <a:schemeClr val="bg1">
                  <a:lumMod val="85000"/>
                </a:schemeClr>
              </a:solidFill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solidFill>
                  <a:schemeClr val="bg1">
                    <a:lumMod val="85000"/>
                  </a:schemeClr>
                </a:solidFill>
                <a:latin typeface="LM Mono 10"/>
                <a:cs typeface="LM Mono 10"/>
              </a:rPr>
              <a:t>fetch("./lokalni_data.json")</a:t>
            </a:r>
            <a:r>
              <a:rPr sz="1100" spc="-315" dirty="0">
                <a:solidFill>
                  <a:schemeClr val="bg1">
                    <a:lumMod val="85000"/>
                  </a:schemeClr>
                </a:solidFill>
                <a:latin typeface="LM Mono 10"/>
                <a:cs typeface="LM Mono 10"/>
              </a:rPr>
              <a:t> </a:t>
            </a:r>
            <a:r>
              <a:rPr sz="1100" spc="-10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vám </a:t>
            </a:r>
            <a:r>
              <a:rPr sz="1100" b="1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nebude fungovat </a:t>
            </a:r>
            <a:r>
              <a:rPr sz="11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:-(</a:t>
            </a:r>
            <a:endParaRPr sz="1100" dirty="0">
              <a:solidFill>
                <a:schemeClr val="bg1">
                  <a:lumMod val="85000"/>
                </a:schemeClr>
              </a:solidFill>
              <a:latin typeface="LM Sans 10"/>
              <a:cs typeface="LM Sans 10"/>
            </a:endParaRPr>
          </a:p>
          <a:p>
            <a:pPr marL="12700" marR="304800">
              <a:lnSpc>
                <a:spcPct val="106200"/>
              </a:lnSpc>
              <a:spcBef>
                <a:spcPts val="250"/>
              </a:spcBef>
            </a:pPr>
            <a:r>
              <a:rPr sz="11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buďto nahrajete data na server </a:t>
            </a:r>
            <a:r>
              <a:rPr sz="1100" spc="-10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(např.  </a:t>
            </a:r>
            <a:r>
              <a:rPr sz="1100" spc="-5" dirty="0">
                <a:solidFill>
                  <a:schemeClr val="bg1">
                    <a:lumMod val="85000"/>
                  </a:schemeClr>
                </a:solidFill>
                <a:latin typeface="LM Mono 10"/>
                <a:cs typeface="LM Mono 1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https://bit.ly/vozejkmap-geojson</a:t>
            </a:r>
            <a:r>
              <a:rPr sz="11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) – ve</a:t>
            </a:r>
            <a:r>
              <a:rPr sz="1100" spc="-4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 </a:t>
            </a:r>
            <a:r>
              <a:rPr sz="11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výsledném  cvičení používejte </a:t>
            </a:r>
            <a:r>
              <a:rPr sz="1100" spc="-10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GeoJSON </a:t>
            </a:r>
            <a:r>
              <a:rPr sz="11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z </a:t>
            </a:r>
            <a:r>
              <a:rPr sz="1100" spc="-10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WFS </a:t>
            </a:r>
            <a:r>
              <a:rPr sz="11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našeho </a:t>
            </a:r>
            <a:r>
              <a:rPr sz="1100" spc="-5" dirty="0" err="1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Geoserveru</a:t>
            </a:r>
            <a:r>
              <a:rPr sz="11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  </a:t>
            </a:r>
            <a:endParaRPr lang="sk-SK" sz="1100" spc="-5" dirty="0">
              <a:solidFill>
                <a:schemeClr val="bg1">
                  <a:lumMod val="85000"/>
                </a:schemeClr>
              </a:solidFill>
              <a:latin typeface="LM Sans 10"/>
              <a:cs typeface="LM Sans 10"/>
            </a:endParaRPr>
          </a:p>
          <a:p>
            <a:pPr marL="12700" marR="304800">
              <a:lnSpc>
                <a:spcPct val="106200"/>
              </a:lnSpc>
              <a:spcBef>
                <a:spcPts val="250"/>
              </a:spcBef>
            </a:pPr>
            <a:r>
              <a:rPr sz="1100" spc="-5" dirty="0" err="1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špinavý</a:t>
            </a:r>
            <a:r>
              <a:rPr sz="1100" spc="-50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 </a:t>
            </a:r>
            <a:r>
              <a:rPr sz="11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trik:</a:t>
            </a:r>
            <a:endParaRPr sz="1100" dirty="0">
              <a:solidFill>
                <a:schemeClr val="bg1">
                  <a:lumMod val="85000"/>
                </a:schemeClr>
              </a:solidFill>
              <a:latin typeface="LM Sans 10"/>
              <a:cs typeface="LM Sans 10"/>
            </a:endParaRPr>
          </a:p>
          <a:p>
            <a:pPr marL="289560" marR="508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v souboru </a:t>
            </a:r>
            <a:r>
              <a:rPr sz="1000" spc="-5" dirty="0" err="1">
                <a:solidFill>
                  <a:schemeClr val="bg1">
                    <a:lumMod val="85000"/>
                  </a:schemeClr>
                </a:solidFill>
                <a:latin typeface="LM Mono 10"/>
                <a:cs typeface="LM Mono 10"/>
              </a:rPr>
              <a:t>data.json</a:t>
            </a:r>
            <a:r>
              <a:rPr lang="sk-SK" sz="1000" spc="-5" dirty="0">
                <a:solidFill>
                  <a:schemeClr val="bg1">
                    <a:lumMod val="85000"/>
                  </a:schemeClr>
                </a:solidFill>
                <a:latin typeface="LM Mono 10"/>
                <a:cs typeface="LM Mono 10"/>
              </a:rPr>
              <a:t> </a:t>
            </a:r>
            <a:r>
              <a:rPr sz="1000" spc="-409" dirty="0">
                <a:solidFill>
                  <a:schemeClr val="bg1">
                    <a:lumMod val="85000"/>
                  </a:schemeClr>
                </a:solidFill>
                <a:latin typeface="LM Mono 10"/>
                <a:cs typeface="LM Mono 10"/>
              </a:rPr>
              <a:t> </a:t>
            </a:r>
            <a:r>
              <a:rPr lang="sk-SK" sz="1000" spc="-409" dirty="0">
                <a:solidFill>
                  <a:schemeClr val="bg1">
                    <a:lumMod val="85000"/>
                  </a:schemeClr>
                </a:solidFill>
                <a:latin typeface="LM Mono 10"/>
                <a:cs typeface="LM Mono 10"/>
              </a:rPr>
              <a:t> </a:t>
            </a:r>
            <a:r>
              <a:rPr sz="1000" spc="-5" dirty="0" err="1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vložíte</a:t>
            </a:r>
            <a:r>
              <a:rPr sz="10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 </a:t>
            </a:r>
            <a:r>
              <a:rPr sz="1000" spc="-10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před </a:t>
            </a:r>
            <a:r>
              <a:rPr sz="10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JSON objekt </a:t>
            </a:r>
            <a:r>
              <a:rPr sz="1000" b="1" spc="-5" dirty="0">
                <a:solidFill>
                  <a:schemeClr val="bg1">
                    <a:lumMod val="85000"/>
                  </a:schemeClr>
                </a:solidFill>
                <a:latin typeface="LM Mono Light 10"/>
                <a:cs typeface="LM Mono Light 10"/>
              </a:rPr>
              <a:t>const </a:t>
            </a:r>
            <a:r>
              <a:rPr sz="1000" spc="-5" dirty="0">
                <a:solidFill>
                  <a:schemeClr val="bg1">
                    <a:lumMod val="85000"/>
                  </a:schemeClr>
                </a:solidFill>
                <a:latin typeface="LM Mono 10"/>
                <a:cs typeface="LM Mono 10"/>
              </a:rPr>
              <a:t>DATA =  data.json </a:t>
            </a:r>
            <a:r>
              <a:rPr sz="1000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nejlépe </a:t>
            </a:r>
            <a:r>
              <a:rPr sz="10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uložte </a:t>
            </a:r>
            <a:r>
              <a:rPr sz="1000" spc="-10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jako</a:t>
            </a:r>
            <a:r>
              <a:rPr sz="1000" spc="-204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 </a:t>
            </a:r>
            <a:r>
              <a:rPr sz="1000" spc="-5" dirty="0">
                <a:solidFill>
                  <a:schemeClr val="bg1">
                    <a:lumMod val="85000"/>
                  </a:schemeClr>
                </a:solidFill>
                <a:latin typeface="LM Mono 10"/>
                <a:cs typeface="LM Mono 10"/>
              </a:rPr>
              <a:t>data.js</a:t>
            </a:r>
            <a:endParaRPr sz="1000" dirty="0">
              <a:solidFill>
                <a:schemeClr val="bg1">
                  <a:lumMod val="85000"/>
                </a:schemeClr>
              </a:solidFill>
              <a:latin typeface="LM Mono 10"/>
              <a:cs typeface="LM Mono 10"/>
            </a:endParaRPr>
          </a:p>
          <a:p>
            <a:pPr marL="289560">
              <a:lnSpc>
                <a:spcPts val="1190"/>
              </a:lnSpc>
            </a:pPr>
            <a:r>
              <a:rPr sz="1000" spc="-5" dirty="0">
                <a:solidFill>
                  <a:schemeClr val="bg1">
                    <a:lumMod val="85000"/>
                  </a:schemeClr>
                </a:solidFill>
                <a:latin typeface="LM Mono 10"/>
                <a:cs typeface="LM Mono 10"/>
              </a:rPr>
              <a:t>data.js </a:t>
            </a:r>
            <a:r>
              <a:rPr sz="10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načtěte ve stránce </a:t>
            </a:r>
            <a:r>
              <a:rPr sz="1000" spc="-10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jako</a:t>
            </a:r>
            <a:r>
              <a:rPr sz="1000" spc="-19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 </a:t>
            </a:r>
            <a:r>
              <a:rPr sz="10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skript:</a:t>
            </a:r>
            <a:endParaRPr sz="1000" dirty="0">
              <a:solidFill>
                <a:schemeClr val="bg1">
                  <a:lumMod val="85000"/>
                </a:schemeClr>
              </a:solidFill>
              <a:latin typeface="LM Sans 10"/>
              <a:cs typeface="LM Sans 10"/>
            </a:endParaRPr>
          </a:p>
          <a:p>
            <a:pPr marL="289560">
              <a:lnSpc>
                <a:spcPts val="1195"/>
              </a:lnSpc>
            </a:pPr>
            <a:r>
              <a:rPr sz="1000" spc="-5" dirty="0">
                <a:solidFill>
                  <a:schemeClr val="bg1">
                    <a:lumMod val="85000"/>
                  </a:schemeClr>
                </a:solidFill>
                <a:latin typeface="LM Mono 10"/>
                <a:cs typeface="LM Mono 10"/>
              </a:rPr>
              <a:t>&lt;</a:t>
            </a:r>
            <a:r>
              <a:rPr sz="1000" b="1" spc="-5" dirty="0">
                <a:solidFill>
                  <a:schemeClr val="bg1">
                    <a:lumMod val="85000"/>
                  </a:schemeClr>
                </a:solidFill>
                <a:latin typeface="LM Mono Light 10"/>
                <a:cs typeface="LM Mono Light 10"/>
              </a:rPr>
              <a:t>script</a:t>
            </a:r>
            <a:r>
              <a:rPr sz="1000" b="1" spc="-10" dirty="0">
                <a:solidFill>
                  <a:schemeClr val="bg1">
                    <a:lumMod val="85000"/>
                  </a:schemeClr>
                </a:solidFill>
                <a:latin typeface="LM Mono Light 10"/>
                <a:cs typeface="LM Mono Light 10"/>
              </a:rPr>
              <a:t> </a:t>
            </a:r>
            <a:r>
              <a:rPr sz="1000" spc="-5" dirty="0">
                <a:solidFill>
                  <a:schemeClr val="bg1">
                    <a:lumMod val="85000"/>
                  </a:schemeClr>
                </a:solidFill>
                <a:latin typeface="LM Mono 10"/>
                <a:cs typeface="LM Mono 10"/>
              </a:rPr>
              <a:t>src="data.js"&gt;</a:t>
            </a:r>
            <a:endParaRPr sz="1000" dirty="0">
              <a:solidFill>
                <a:schemeClr val="bg1">
                  <a:lumMod val="85000"/>
                </a:schemeClr>
              </a:solidFill>
              <a:latin typeface="LM Mono 10"/>
              <a:cs typeface="LM Mono 10"/>
            </a:endParaRPr>
          </a:p>
          <a:p>
            <a:pPr marL="289560" marR="298450">
              <a:lnSpc>
                <a:spcPts val="1200"/>
              </a:lnSpc>
              <a:spcBef>
                <a:spcPts val="40"/>
              </a:spcBef>
            </a:pPr>
            <a:r>
              <a:rPr sz="10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data se načítají lineárně! </a:t>
            </a:r>
            <a:r>
              <a:rPr sz="1000" i="1" spc="155" dirty="0">
                <a:solidFill>
                  <a:schemeClr val="bg1">
                    <a:lumMod val="85000"/>
                  </a:schemeClr>
                </a:solidFill>
                <a:latin typeface="DejaVu Serif"/>
                <a:cs typeface="DejaVu Serif"/>
              </a:rPr>
              <a:t>⇒ </a:t>
            </a:r>
            <a:r>
              <a:rPr sz="1000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může se </a:t>
            </a:r>
            <a:r>
              <a:rPr sz="1000" b="1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výrazně prodloužit  načítání</a:t>
            </a:r>
            <a:r>
              <a:rPr sz="1000" b="1" spc="-10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 </a:t>
            </a:r>
            <a:r>
              <a:rPr sz="1000" b="1" spc="-5" dirty="0">
                <a:solidFill>
                  <a:schemeClr val="bg1">
                    <a:lumMod val="85000"/>
                  </a:schemeClr>
                </a:solidFill>
                <a:latin typeface="LM Sans 10"/>
                <a:cs typeface="LM Sans 10"/>
              </a:rPr>
              <a:t>stránky</a:t>
            </a:r>
            <a:endParaRPr sz="1000" dirty="0">
              <a:solidFill>
                <a:schemeClr val="bg1">
                  <a:lumMod val="85000"/>
                </a:schemeClr>
              </a:solidFill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Zápis funkce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HTTP</a:t>
            </a:r>
            <a:r>
              <a:rPr sz="600" spc="-6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dotazy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98" y="302994"/>
            <a:ext cx="11811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FFFFFF"/>
                </a:solidFill>
                <a:latin typeface="LM Roman Caps 10"/>
                <a:cs typeface="LM Roman Caps 10"/>
              </a:rPr>
              <a:t>Špinavý</a:t>
            </a:r>
            <a:r>
              <a:rPr sz="1400" spc="-60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trik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94" y="731036"/>
            <a:ext cx="4953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LM Sans 8"/>
                <a:cs typeface="LM Sans 8"/>
              </a:rPr>
              <a:t>index.html</a:t>
            </a:r>
            <a:endParaRPr sz="800">
              <a:latin typeface="LM Sans 8"/>
              <a:cs typeface="LM Sans 8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2534" y="962368"/>
            <a:ext cx="3883025" cy="74422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…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b="1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src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"vozejkmap.js"</a:t>
            </a:r>
            <a:r>
              <a:rPr sz="800" spc="-5" dirty="0">
                <a:latin typeface="LM Mono 8"/>
                <a:cs typeface="LM Mono 8"/>
              </a:rPr>
              <a:t>&gt;&lt;/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b="1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src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"script.js"</a:t>
            </a:r>
            <a:r>
              <a:rPr sz="800" spc="-5" dirty="0">
                <a:latin typeface="LM Mono 8"/>
                <a:cs typeface="LM Mono 8"/>
              </a:rPr>
              <a:t>&gt;&lt;/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body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html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294" y="1829421"/>
            <a:ext cx="5969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LM Sans 8"/>
                <a:cs typeface="LM Sans 8"/>
              </a:rPr>
              <a:t>vozejkmap.js</a:t>
            </a:r>
            <a:endParaRPr sz="800">
              <a:latin typeface="LM Sans 8"/>
              <a:cs typeface="LM Sans 8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2534" y="2080399"/>
            <a:ext cx="3883025" cy="26352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25"/>
              </a:spcBef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const </a:t>
            </a:r>
            <a:r>
              <a:rPr sz="800" spc="-5" dirty="0">
                <a:latin typeface="LM Mono 8"/>
                <a:cs typeface="LM Mono 8"/>
              </a:rPr>
              <a:t>DATA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 </a:t>
            </a:r>
            <a:r>
              <a:rPr sz="800" spc="-5" dirty="0">
                <a:latin typeface="LM Mono 8"/>
                <a:cs typeface="LM Mono 8"/>
              </a:rPr>
              <a:t>{ … } </a:t>
            </a: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// objekt obsahuje celý GeoJSON</a:t>
            </a:r>
            <a:r>
              <a:rPr sz="800" i="1" spc="25" dirty="0">
                <a:solidFill>
                  <a:srgbClr val="3F7F7F"/>
                </a:solidFill>
                <a:latin typeface="LM Mono 10"/>
                <a:cs typeface="LM Mono 10"/>
              </a:rPr>
              <a:t> </a:t>
            </a: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objekt</a:t>
            </a:r>
            <a:endParaRPr sz="800">
              <a:latin typeface="LM Mono 10"/>
              <a:cs typeface="LM Mono 1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7294" y="2463316"/>
            <a:ext cx="3714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LM Sans 8"/>
                <a:cs typeface="LM Sans 8"/>
              </a:rPr>
              <a:t>script.js</a:t>
            </a:r>
            <a:endParaRPr sz="800">
              <a:latin typeface="LM Sans 8"/>
              <a:cs typeface="LM Sans 8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2534" y="2714282"/>
            <a:ext cx="3883025" cy="26352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console.log(DATA); </a:t>
            </a: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//</a:t>
            </a:r>
            <a:r>
              <a:rPr sz="800" i="1" spc="-10" dirty="0">
                <a:solidFill>
                  <a:srgbClr val="3F7F7F"/>
                </a:solidFill>
                <a:latin typeface="LM Mono 10"/>
                <a:cs typeface="LM Mono 10"/>
              </a:rPr>
              <a:t> </a:t>
            </a: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funguje!</a:t>
            </a:r>
            <a:endParaRPr sz="800">
              <a:latin typeface="LM Mono 10"/>
              <a:cs typeface="LM Mono 10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</TotalTime>
  <Words>1293</Words>
  <Application>Microsoft Office PowerPoint</Application>
  <PresentationFormat>Vlastná</PresentationFormat>
  <Paragraphs>195</Paragraphs>
  <Slides>18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11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30" baseType="lpstr">
      <vt:lpstr>Arial</vt:lpstr>
      <vt:lpstr>Calibri</vt:lpstr>
      <vt:lpstr>DejaVu Serif</vt:lpstr>
      <vt:lpstr>LM Mono 10</vt:lpstr>
      <vt:lpstr>LM Mono 8</vt:lpstr>
      <vt:lpstr>LM Mono 9</vt:lpstr>
      <vt:lpstr>LM Mono Light 10</vt:lpstr>
      <vt:lpstr>LM Roman Caps 10</vt:lpstr>
      <vt:lpstr>LM Sans 10</vt:lpstr>
      <vt:lpstr>LM Sans 17</vt:lpstr>
      <vt:lpstr>LM Sans 8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Pokročilý Leaflet - Cvičení 9</dc:title>
  <dc:creator>Šimon Leitgeb</dc:creator>
  <cp:lastModifiedBy>Filip Leitner</cp:lastModifiedBy>
  <cp:revision>27</cp:revision>
  <dcterms:created xsi:type="dcterms:W3CDTF">2021-11-29T09:22:03Z</dcterms:created>
  <dcterms:modified xsi:type="dcterms:W3CDTF">2024-12-05T15:30:33Z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2020-12-09T00:00:00Z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2021-11-29T00:00:00Z</vt:filetime>
  </property>
</Properties>
</file>