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1"/>
  </p:notesMasterIdLst>
  <p:handoutMasterIdLst>
    <p:handoutMasterId r:id="rId42"/>
  </p:handoutMasterIdLst>
  <p:sldIdLst>
    <p:sldId id="256" r:id="rId2"/>
    <p:sldId id="386" r:id="rId3"/>
    <p:sldId id="387" r:id="rId4"/>
    <p:sldId id="393" r:id="rId5"/>
    <p:sldId id="388" r:id="rId6"/>
    <p:sldId id="391" r:id="rId7"/>
    <p:sldId id="389" r:id="rId8"/>
    <p:sldId id="390" r:id="rId9"/>
    <p:sldId id="401" r:id="rId10"/>
    <p:sldId id="392" r:id="rId11"/>
    <p:sldId id="395" r:id="rId12"/>
    <p:sldId id="394" r:id="rId13"/>
    <p:sldId id="396" r:id="rId14"/>
    <p:sldId id="397" r:id="rId15"/>
    <p:sldId id="398" r:id="rId16"/>
    <p:sldId id="400" r:id="rId17"/>
    <p:sldId id="399" r:id="rId18"/>
    <p:sldId id="402" r:id="rId19"/>
    <p:sldId id="403" r:id="rId20"/>
    <p:sldId id="404" r:id="rId21"/>
    <p:sldId id="405" r:id="rId22"/>
    <p:sldId id="406" r:id="rId23"/>
    <p:sldId id="407" r:id="rId24"/>
    <p:sldId id="408" r:id="rId25"/>
    <p:sldId id="410" r:id="rId26"/>
    <p:sldId id="409" r:id="rId27"/>
    <p:sldId id="411" r:id="rId28"/>
    <p:sldId id="412" r:id="rId29"/>
    <p:sldId id="413" r:id="rId30"/>
    <p:sldId id="414" r:id="rId31"/>
    <p:sldId id="421" r:id="rId32"/>
    <p:sldId id="415" r:id="rId33"/>
    <p:sldId id="416" r:id="rId34"/>
    <p:sldId id="417" r:id="rId35"/>
    <p:sldId id="423" r:id="rId36"/>
    <p:sldId id="419" r:id="rId37"/>
    <p:sldId id="422" r:id="rId38"/>
    <p:sldId id="418" r:id="rId39"/>
    <p:sldId id="420" r:id="rId40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87" d="100"/>
          <a:sy n="87" d="100"/>
        </p:scale>
        <p:origin x="1584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ZA122 Global change issues - Human geography, October 17th, 2023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5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554" y="414002"/>
            <a:ext cx="23508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3" y="718715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ZA122 Global change issues - Human geography, October 17th, 2023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4" y="718715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ZA122 Global change issues - Human geography, October 17th, 2023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ZA122 Global change issues - Human geography, October 17th, 2023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8069" y="6129339"/>
            <a:ext cx="1126967" cy="32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/>
              <a:t>ZA122 Global change issues - Human geography, October 17th, 2023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3744" y="2477312"/>
            <a:ext cx="5672264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7784FCF-CA63-43D5-9F7A-283B5FF3D2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/>
              <a:t>ZA122 Global change issues - Human geography, October 17th, 2023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657C0906-8176-4053-9581-FB903F818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ZA122 Global change issues - Human geography, October 17th, 2023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5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ZA122 Global change issues - Human geography, October 17th, 2023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5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554" y="414002"/>
            <a:ext cx="2350877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5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/>
              <a:t>ZA122 Global change issues - Human geography, October 17th, 2023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ZA122 Global change issues - Human geography, October 17th, 2023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5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8" y="1695077"/>
            <a:ext cx="3914489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ZA122 Global change issues - Human geography, October 17th, 2023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80" y="1692005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ZA122 Global change issues - Human geography, October 17th, 2023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4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80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4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9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6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1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4" y="1692005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5" y="1692005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ZA122 Global change issues - Human geography, October 17th, 2023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8" y="692153"/>
            <a:ext cx="3914489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cs-CZ"/>
              <a:t>ZA122 Global change issues - Human geography, October 17th, 2023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5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ZA122 Global change issues - Human geography, October 17th, 2023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5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4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ZA12</a:t>
            </a:r>
            <a:r>
              <a:rPr lang="cs-CZ" dirty="0"/>
              <a:t>1 </a:t>
            </a:r>
            <a:r>
              <a:rPr lang="cs-CZ" dirty="0" err="1"/>
              <a:t>Theory</a:t>
            </a:r>
            <a:r>
              <a:rPr lang="cs-CZ" dirty="0"/>
              <a:t> and </a:t>
            </a:r>
            <a:r>
              <a:rPr lang="cs-CZ" dirty="0" err="1"/>
              <a:t>practice</a:t>
            </a:r>
            <a:r>
              <a:rPr lang="cs-CZ" dirty="0"/>
              <a:t> in 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geography</a:t>
            </a:r>
            <a:r>
              <a:rPr lang="en-US" dirty="0"/>
              <a:t>, October </a:t>
            </a:r>
            <a:r>
              <a:rPr lang="cs-CZ" dirty="0"/>
              <a:t>24th</a:t>
            </a:r>
            <a:r>
              <a:rPr lang="en-US" dirty="0"/>
              <a:t>, 202</a:t>
            </a:r>
            <a:r>
              <a:rPr lang="cs-CZ" dirty="0"/>
              <a:t>4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11454" y="2225901"/>
            <a:ext cx="8522680" cy="687566"/>
          </a:xfrm>
        </p:spPr>
        <p:txBody>
          <a:bodyPr/>
          <a:lstStyle/>
          <a:p>
            <a:pPr algn="ctr"/>
            <a:r>
              <a:rPr lang="en-US" sz="3400" dirty="0"/>
              <a:t>From positivist to post-positivist approaches</a:t>
            </a:r>
            <a:br>
              <a:rPr lang="cs-CZ" sz="4050" dirty="0"/>
            </a:br>
            <a:br>
              <a:rPr lang="cs-CZ" sz="4050" dirty="0"/>
            </a:br>
            <a:r>
              <a:rPr lang="cs-CZ" sz="2000" dirty="0"/>
              <a:t>Pavel Doboš</a:t>
            </a:r>
          </a:p>
        </p:txBody>
      </p:sp>
    </p:spTree>
    <p:extLst>
      <p:ext uri="{BB962C8B-B14F-4D97-AF65-F5344CB8AC3E}">
        <p14:creationId xmlns:p14="http://schemas.microsoft.com/office/powerpoint/2010/main" val="2784996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A5AE2F4-CBE0-8AF4-8C17-CFAC302104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98A417A-18F0-72C1-E4A8-84FBA35A2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err="1"/>
              <a:t>Diffusion</a:t>
            </a:r>
            <a:r>
              <a:rPr lang="cs-CZ" sz="3200" dirty="0"/>
              <a:t> </a:t>
            </a:r>
            <a:r>
              <a:rPr lang="cs-CZ" sz="3200" dirty="0" err="1"/>
              <a:t>of</a:t>
            </a:r>
            <a:r>
              <a:rPr lang="cs-CZ" sz="3200" dirty="0"/>
              <a:t> CPT in </a:t>
            </a:r>
            <a:r>
              <a:rPr lang="cs-CZ" sz="3200" dirty="0" err="1"/>
              <a:t>the</a:t>
            </a:r>
            <a:r>
              <a:rPr lang="cs-CZ" sz="3200" dirty="0"/>
              <a:t> 1950s and 1960s</a:t>
            </a:r>
            <a:endParaRPr lang="en-GB" sz="32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684BDC1-F4B7-927A-66DF-22FEDE6AE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From</a:t>
            </a:r>
            <a:r>
              <a:rPr lang="cs-CZ" dirty="0"/>
              <a:t> Germany to </a:t>
            </a:r>
            <a:r>
              <a:rPr lang="cs-CZ" dirty="0" err="1"/>
              <a:t>Estonia</a:t>
            </a:r>
            <a:r>
              <a:rPr lang="cs-CZ" dirty="0"/>
              <a:t> and </a:t>
            </a:r>
            <a:r>
              <a:rPr lang="cs-CZ" dirty="0" err="1"/>
              <a:t>Sweden</a:t>
            </a:r>
            <a:endParaRPr lang="cs-CZ" dirty="0"/>
          </a:p>
          <a:p>
            <a:pPr lvl="1"/>
            <a:r>
              <a:rPr lang="cs-CZ" dirty="0"/>
              <a:t>Edgar Kant, Torsten </a:t>
            </a:r>
            <a:r>
              <a:rPr lang="cs-CZ" dirty="0" err="1"/>
              <a:t>Hägerstand</a:t>
            </a:r>
            <a:endParaRPr lang="cs-CZ" dirty="0"/>
          </a:p>
          <a:p>
            <a:r>
              <a:rPr lang="cs-CZ" dirty="0" err="1"/>
              <a:t>Then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Anglophone</a:t>
            </a:r>
            <a:r>
              <a:rPr lang="cs-CZ" dirty="0"/>
              <a:t> </a:t>
            </a:r>
            <a:r>
              <a:rPr lang="cs-CZ" dirty="0" err="1"/>
              <a:t>geography</a:t>
            </a:r>
            <a:endParaRPr lang="cs-CZ" dirty="0"/>
          </a:p>
          <a:p>
            <a:pPr lvl="1"/>
            <a:r>
              <a:rPr lang="cs-CZ" dirty="0"/>
              <a:t>Peter </a:t>
            </a:r>
            <a:r>
              <a:rPr lang="cs-CZ" dirty="0" err="1"/>
              <a:t>Haggett</a:t>
            </a:r>
            <a:r>
              <a:rPr lang="cs-CZ" dirty="0"/>
              <a:t> in UK, William </a:t>
            </a:r>
            <a:r>
              <a:rPr lang="cs-CZ" dirty="0" err="1"/>
              <a:t>Garrison</a:t>
            </a:r>
            <a:r>
              <a:rPr lang="cs-CZ" dirty="0"/>
              <a:t> and “</a:t>
            </a:r>
            <a:r>
              <a:rPr lang="cs-CZ" dirty="0" err="1"/>
              <a:t>space</a:t>
            </a:r>
            <a:r>
              <a:rPr lang="cs-CZ" dirty="0"/>
              <a:t> </a:t>
            </a:r>
            <a:r>
              <a:rPr lang="cs-CZ" dirty="0" err="1"/>
              <a:t>cadets</a:t>
            </a:r>
            <a:r>
              <a:rPr lang="cs-CZ" dirty="0"/>
              <a:t>“ in USA</a:t>
            </a:r>
            <a:endParaRPr lang="en-GB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9F48BBE-5DF9-5EDC-7F78-30BF2046F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25" y="3833069"/>
            <a:ext cx="6958831" cy="302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80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BE8889-5791-D32E-BFC3-3A3343180E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93CBADC-7D06-2D20-DC22-5E9EF8903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 err="1"/>
              <a:t>Fascination</a:t>
            </a:r>
            <a:r>
              <a:rPr lang="cs-CZ" sz="3000" dirty="0"/>
              <a:t> </a:t>
            </a:r>
            <a:r>
              <a:rPr lang="cs-CZ" sz="3000" dirty="0" err="1"/>
              <a:t>with</a:t>
            </a:r>
            <a:r>
              <a:rPr lang="cs-CZ" sz="3000" dirty="0"/>
              <a:t> </a:t>
            </a:r>
            <a:r>
              <a:rPr lang="cs-CZ" sz="3000" dirty="0" err="1"/>
              <a:t>the</a:t>
            </a:r>
            <a:r>
              <a:rPr lang="cs-CZ" sz="3000" dirty="0"/>
              <a:t> geometry on </a:t>
            </a:r>
            <a:r>
              <a:rPr lang="cs-CZ" sz="3000" dirty="0" err="1"/>
              <a:t>the</a:t>
            </a:r>
            <a:r>
              <a:rPr lang="cs-CZ" sz="3000" dirty="0"/>
              <a:t> face </a:t>
            </a:r>
            <a:r>
              <a:rPr lang="cs-CZ" sz="3000" dirty="0" err="1"/>
              <a:t>of</a:t>
            </a:r>
            <a:r>
              <a:rPr lang="cs-CZ" sz="3000" dirty="0"/>
              <a:t> </a:t>
            </a:r>
            <a:r>
              <a:rPr lang="cs-CZ" sz="3000" dirty="0" err="1"/>
              <a:t>the</a:t>
            </a:r>
            <a:r>
              <a:rPr lang="cs-CZ" sz="3000" dirty="0"/>
              <a:t> </a:t>
            </a:r>
            <a:r>
              <a:rPr lang="cs-CZ" sz="3000" dirty="0" err="1"/>
              <a:t>Earth</a:t>
            </a:r>
            <a:endParaRPr lang="en-GB" sz="3000" dirty="0"/>
          </a:p>
        </p:txBody>
      </p:sp>
      <p:pic>
        <p:nvPicPr>
          <p:cNvPr id="7" name="Obrázek 6" descr="Obsah obrázku skica, kresba, diagram, kruh&#10;&#10;Popis byl vytvořen automaticky">
            <a:extLst>
              <a:ext uri="{FF2B5EF4-FFF2-40B4-BE49-F238E27FC236}">
                <a16:creationId xmlns:a16="http://schemas.microsoft.com/office/drawing/2014/main" id="{5511E1F4-9F20-756C-309E-01ABC9438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93" y="1781834"/>
            <a:ext cx="4171365" cy="2702032"/>
          </a:xfrm>
          <a:prstGeom prst="rect">
            <a:avLst/>
          </a:prstGeom>
        </p:spPr>
      </p:pic>
      <p:pic>
        <p:nvPicPr>
          <p:cNvPr id="11" name="Obrázek 10" descr="Obsah obrázku text, mapa&#10;&#10;Popis byl vytvořen automaticky">
            <a:extLst>
              <a:ext uri="{FF2B5EF4-FFF2-40B4-BE49-F238E27FC236}">
                <a16:creationId xmlns:a16="http://schemas.microsoft.com/office/drawing/2014/main" id="{36E90BF4-4F10-E517-3C46-63A94C2559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639" y="3429000"/>
            <a:ext cx="1647939" cy="2441391"/>
          </a:xfrm>
          <a:prstGeom prst="rect">
            <a:avLst/>
          </a:prstGeom>
        </p:spPr>
      </p:pic>
      <p:pic>
        <p:nvPicPr>
          <p:cNvPr id="13" name="Obrázek 12" descr="Obsah obrázku text, papír, kniha, Papírový výrobek&#10;&#10;Popis byl vytvořen automaticky">
            <a:extLst>
              <a:ext uri="{FF2B5EF4-FFF2-40B4-BE49-F238E27FC236}">
                <a16:creationId xmlns:a16="http://schemas.microsoft.com/office/drawing/2014/main" id="{4417FB46-D1F8-9800-0A03-BD74DCFDD0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561" y="3439304"/>
            <a:ext cx="1941941" cy="2589254"/>
          </a:xfrm>
          <a:prstGeom prst="rect">
            <a:avLst/>
          </a:prstGeom>
        </p:spPr>
      </p:pic>
      <p:pic>
        <p:nvPicPr>
          <p:cNvPr id="15" name="Obrázek 14" descr="Obsah obrázku text, kniha, papír, dopis&#10;&#10;Popis byl vytvořen automaticky">
            <a:extLst>
              <a:ext uri="{FF2B5EF4-FFF2-40B4-BE49-F238E27FC236}">
                <a16:creationId xmlns:a16="http://schemas.microsoft.com/office/drawing/2014/main" id="{5671E8E3-6AC4-F722-7DBC-77FCF680FD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395" y="1178113"/>
            <a:ext cx="2802489" cy="210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98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1D5408-6052-1D47-8975-BF56F56DE5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FAB652-6B04-FCD7-BA45-A6B84F384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Critiques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positivist</a:t>
            </a:r>
            <a:r>
              <a:rPr lang="cs-CZ" dirty="0"/>
              <a:t> </a:t>
            </a:r>
            <a:r>
              <a:rPr lang="cs-CZ" dirty="0" err="1"/>
              <a:t>geography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084CD1F-7B97-5B17-1401-3F3EC485E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err="1"/>
              <a:t>Reduction</a:t>
            </a:r>
            <a:r>
              <a:rPr lang="cs-CZ" sz="2400" dirty="0"/>
              <a:t> and o</a:t>
            </a:r>
            <a:r>
              <a:rPr lang="en-US" sz="2400" dirty="0" err="1"/>
              <a:t>versimplification</a:t>
            </a:r>
            <a:endParaRPr lang="cs-CZ" sz="2400" dirty="0"/>
          </a:p>
          <a:p>
            <a:pPr lvl="1"/>
            <a:r>
              <a:rPr lang="en-US" sz="1800" dirty="0"/>
              <a:t>complex social and environmental phenomena </a:t>
            </a:r>
            <a:r>
              <a:rPr lang="cs-CZ" sz="1800" dirty="0" err="1"/>
              <a:t>reduced</a:t>
            </a:r>
            <a:r>
              <a:rPr lang="cs-CZ" sz="1800" dirty="0"/>
              <a:t> </a:t>
            </a:r>
            <a:r>
              <a:rPr lang="en-US" sz="1800" dirty="0"/>
              <a:t>to simplistic quantitative models</a:t>
            </a:r>
            <a:endParaRPr lang="cs-CZ" sz="1800" dirty="0"/>
          </a:p>
          <a:p>
            <a:r>
              <a:rPr lang="en-US" sz="2400" dirty="0"/>
              <a:t>Loss of </a:t>
            </a:r>
            <a:r>
              <a:rPr lang="cs-CZ" sz="2400" dirty="0"/>
              <a:t>c</a:t>
            </a:r>
            <a:r>
              <a:rPr lang="en-US" sz="2400" dirty="0" err="1"/>
              <a:t>ontext</a:t>
            </a:r>
            <a:endParaRPr lang="cs-CZ" sz="2400" dirty="0"/>
          </a:p>
          <a:p>
            <a:pPr lvl="1"/>
            <a:r>
              <a:rPr lang="en-US" sz="1800" dirty="0"/>
              <a:t>broader social, historical, and cultural contexts </a:t>
            </a:r>
            <a:r>
              <a:rPr lang="cs-CZ" sz="1800" dirty="0" err="1"/>
              <a:t>neglected</a:t>
            </a:r>
            <a:endParaRPr lang="cs-CZ" sz="1800" dirty="0"/>
          </a:p>
          <a:p>
            <a:r>
              <a:rPr lang="cs-CZ" sz="2400" dirty="0"/>
              <a:t>No </a:t>
            </a:r>
            <a:r>
              <a:rPr lang="cs-CZ" sz="2400" dirty="0" err="1"/>
              <a:t>humans</a:t>
            </a:r>
            <a:r>
              <a:rPr lang="cs-CZ" sz="2400" dirty="0"/>
              <a:t>, </a:t>
            </a:r>
            <a:r>
              <a:rPr lang="cs-CZ" sz="2400" dirty="0" err="1"/>
              <a:t>or</a:t>
            </a:r>
            <a:r>
              <a:rPr lang="cs-CZ" sz="2400" dirty="0"/>
              <a:t> just as </a:t>
            </a:r>
            <a:r>
              <a:rPr lang="cs-CZ" sz="2400" dirty="0" err="1"/>
              <a:t>numbers</a:t>
            </a:r>
            <a:r>
              <a:rPr lang="cs-CZ" sz="2400" dirty="0"/>
              <a:t> in </a:t>
            </a:r>
            <a:r>
              <a:rPr lang="cs-CZ" sz="2400" dirty="0" err="1"/>
              <a:t>space</a:t>
            </a:r>
            <a:endParaRPr lang="cs-CZ" sz="2400" dirty="0"/>
          </a:p>
          <a:p>
            <a:pPr lvl="1"/>
            <a:r>
              <a:rPr lang="en-US" sz="1800" dirty="0"/>
              <a:t>ignoring the subjective experiences, perceptions, and meanings that individuals and communities attach to places</a:t>
            </a:r>
            <a:endParaRPr lang="cs-CZ" sz="1800" dirty="0"/>
          </a:p>
          <a:p>
            <a:r>
              <a:rPr lang="cs-CZ" sz="2400" dirty="0"/>
              <a:t>E</a:t>
            </a:r>
            <a:r>
              <a:rPr lang="en-US" sz="2400" dirty="0" err="1"/>
              <a:t>mphasis</a:t>
            </a:r>
            <a:r>
              <a:rPr lang="en-US" sz="2400" dirty="0"/>
              <a:t> on universal laws and patterns</a:t>
            </a:r>
            <a:endParaRPr lang="cs-CZ" sz="2400" dirty="0"/>
          </a:p>
          <a:p>
            <a:pPr lvl="1"/>
            <a:r>
              <a:rPr lang="cs-CZ" sz="1800" dirty="0" err="1"/>
              <a:t>ignoring</a:t>
            </a:r>
            <a:r>
              <a:rPr lang="cs-CZ" sz="1800" dirty="0"/>
              <a:t> </a:t>
            </a:r>
            <a:r>
              <a:rPr lang="en-US" sz="1800" dirty="0"/>
              <a:t>cultural differences and local specificities</a:t>
            </a:r>
            <a:endParaRPr lang="cs-CZ" sz="1800" dirty="0"/>
          </a:p>
          <a:p>
            <a:r>
              <a:rPr lang="en-US" sz="2400" dirty="0"/>
              <a:t>Assumption</a:t>
            </a:r>
            <a:r>
              <a:rPr lang="cs-CZ" sz="2400" dirty="0"/>
              <a:t>s</a:t>
            </a:r>
            <a:r>
              <a:rPr lang="en-US" sz="2400" dirty="0"/>
              <a:t> of </a:t>
            </a:r>
            <a:r>
              <a:rPr lang="cs-CZ" sz="2400" dirty="0"/>
              <a:t>o</a:t>
            </a:r>
            <a:r>
              <a:rPr lang="en-US" sz="2400" dirty="0" err="1"/>
              <a:t>bjectivity</a:t>
            </a:r>
            <a:r>
              <a:rPr lang="en-US" sz="2400" dirty="0"/>
              <a:t> and </a:t>
            </a:r>
            <a:r>
              <a:rPr lang="cs-CZ" sz="2400" dirty="0"/>
              <a:t>n</a:t>
            </a:r>
            <a:r>
              <a:rPr lang="en-US" sz="2400" dirty="0" err="1"/>
              <a:t>eutrality</a:t>
            </a:r>
            <a:endParaRPr lang="cs-CZ" sz="2400" dirty="0"/>
          </a:p>
          <a:p>
            <a:pPr lvl="1"/>
            <a:r>
              <a:rPr lang="cs-CZ" sz="1800" dirty="0" err="1"/>
              <a:t>Neglect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en-US" sz="1800" dirty="0"/>
              <a:t> perspective of researcher</a:t>
            </a:r>
            <a:r>
              <a:rPr lang="cs-CZ" sz="1800" dirty="0"/>
              <a:t>s and </a:t>
            </a:r>
            <a:r>
              <a:rPr lang="cs-CZ" sz="1800" dirty="0" err="1"/>
              <a:t>how</a:t>
            </a:r>
            <a:r>
              <a:rPr lang="cs-CZ" sz="1800" dirty="0"/>
              <a:t> </a:t>
            </a:r>
            <a:r>
              <a:rPr lang="cs-CZ" sz="1800" dirty="0" err="1"/>
              <a:t>their</a:t>
            </a:r>
            <a:r>
              <a:rPr lang="cs-CZ" sz="1800" dirty="0"/>
              <a:t> </a:t>
            </a:r>
            <a:r>
              <a:rPr lang="cs-CZ" sz="1800" dirty="0" err="1"/>
              <a:t>own</a:t>
            </a:r>
            <a:r>
              <a:rPr lang="cs-CZ" sz="1800" dirty="0"/>
              <a:t>		</a:t>
            </a:r>
            <a:r>
              <a:rPr lang="cs-CZ" sz="1800" dirty="0" err="1"/>
              <a:t>context</a:t>
            </a:r>
            <a:r>
              <a:rPr lang="cs-CZ" sz="1800" dirty="0"/>
              <a:t> </a:t>
            </a:r>
            <a:r>
              <a:rPr lang="cs-CZ" sz="1800" dirty="0" err="1"/>
              <a:t>influenced</a:t>
            </a:r>
            <a:r>
              <a:rPr lang="cs-CZ" sz="1800" dirty="0"/>
              <a:t> </a:t>
            </a:r>
            <a:r>
              <a:rPr lang="cs-CZ" sz="1800" dirty="0" err="1"/>
              <a:t>them</a:t>
            </a:r>
            <a:endParaRPr lang="cs-CZ" sz="1800" dirty="0"/>
          </a:p>
          <a:p>
            <a:pPr lvl="1"/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3165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F3AE8A8-A8A9-07BB-7065-A002D303F8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729232B-470D-CC1B-5E7B-0FC0A535F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More </a:t>
            </a:r>
            <a:r>
              <a:rPr lang="cs-CZ" dirty="0" err="1"/>
              <a:t>critiques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8C57766-5894-F583-636C-D340BDBE4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300" dirty="0"/>
              <a:t>Power </a:t>
            </a:r>
            <a:r>
              <a:rPr lang="cs-CZ" sz="2300" dirty="0"/>
              <a:t>d</a:t>
            </a:r>
            <a:r>
              <a:rPr lang="en-US" sz="2300" dirty="0" err="1"/>
              <a:t>ynamics</a:t>
            </a:r>
            <a:r>
              <a:rPr lang="cs-CZ" sz="2300" dirty="0"/>
              <a:t> </a:t>
            </a:r>
            <a:r>
              <a:rPr lang="cs-CZ" sz="2300" dirty="0" err="1"/>
              <a:t>overlooked</a:t>
            </a:r>
            <a:endParaRPr lang="cs-CZ" sz="2300" dirty="0"/>
          </a:p>
          <a:p>
            <a:pPr lvl="1"/>
            <a:r>
              <a:rPr lang="en-US" sz="1600" dirty="0" err="1"/>
              <a:t>ignor</a:t>
            </a:r>
            <a:r>
              <a:rPr lang="cs-CZ" sz="1600" dirty="0" err="1"/>
              <a:t>ing</a:t>
            </a:r>
            <a:r>
              <a:rPr lang="en-US" sz="1600" dirty="0"/>
              <a:t> how power relations and social inequalities influence geographic phenomena </a:t>
            </a:r>
            <a:r>
              <a:rPr lang="cs-CZ" sz="1600" dirty="0"/>
              <a:t>(</a:t>
            </a:r>
            <a:r>
              <a:rPr lang="en-US" sz="1600" dirty="0"/>
              <a:t>and the production of knowledge</a:t>
            </a:r>
            <a:r>
              <a:rPr lang="cs-CZ" sz="1600" dirty="0"/>
              <a:t>)</a:t>
            </a:r>
          </a:p>
          <a:p>
            <a:r>
              <a:rPr lang="cs-CZ" sz="2300" dirty="0" err="1"/>
              <a:t>Inadequate</a:t>
            </a:r>
            <a:r>
              <a:rPr lang="cs-CZ" sz="2300" dirty="0"/>
              <a:t> </a:t>
            </a:r>
            <a:r>
              <a:rPr lang="cs-CZ" sz="2300" dirty="0" err="1"/>
              <a:t>for</a:t>
            </a:r>
            <a:r>
              <a:rPr lang="cs-CZ" sz="2300" dirty="0"/>
              <a:t> </a:t>
            </a:r>
            <a:r>
              <a:rPr lang="cs-CZ" sz="2300" dirty="0" err="1"/>
              <a:t>certain</a:t>
            </a:r>
            <a:r>
              <a:rPr lang="cs-CZ" sz="2300" dirty="0"/>
              <a:t> </a:t>
            </a:r>
            <a:r>
              <a:rPr lang="cs-CZ" sz="2300" dirty="0" err="1"/>
              <a:t>phenomena</a:t>
            </a:r>
            <a:endParaRPr lang="cs-CZ" sz="2300" dirty="0"/>
          </a:p>
          <a:p>
            <a:pPr lvl="1"/>
            <a:r>
              <a:rPr lang="cs-CZ" sz="1600" dirty="0" err="1"/>
              <a:t>Some</a:t>
            </a:r>
            <a:r>
              <a:rPr lang="cs-CZ" sz="1600" dirty="0"/>
              <a:t> </a:t>
            </a:r>
            <a:r>
              <a:rPr lang="cs-CZ" sz="1600" dirty="0" err="1"/>
              <a:t>phenomena</a:t>
            </a:r>
            <a:r>
              <a:rPr lang="en-US" sz="1600" dirty="0"/>
              <a:t> are not easily quantifiable</a:t>
            </a:r>
            <a:r>
              <a:rPr lang="cs-CZ" sz="1600" dirty="0"/>
              <a:t> (</a:t>
            </a:r>
            <a:r>
              <a:rPr lang="en-US" sz="1600" dirty="0"/>
              <a:t>justice, identity,</a:t>
            </a:r>
            <a:r>
              <a:rPr lang="cs-CZ" sz="1600" dirty="0"/>
              <a:t> </a:t>
            </a:r>
            <a:r>
              <a:rPr lang="en-US" sz="1600" dirty="0"/>
              <a:t>cultural practices</a:t>
            </a:r>
            <a:r>
              <a:rPr lang="cs-CZ" sz="1600" dirty="0"/>
              <a:t>, …)</a:t>
            </a:r>
          </a:p>
          <a:p>
            <a:r>
              <a:rPr lang="en-US" sz="2300" dirty="0"/>
              <a:t>Rigid and </a:t>
            </a:r>
            <a:r>
              <a:rPr lang="cs-CZ" sz="2300" dirty="0"/>
              <a:t>i</a:t>
            </a:r>
            <a:r>
              <a:rPr lang="en-US" sz="2300" dirty="0" err="1"/>
              <a:t>nflexible</a:t>
            </a:r>
            <a:endParaRPr lang="cs-CZ" sz="2300" dirty="0"/>
          </a:p>
          <a:p>
            <a:pPr lvl="1"/>
            <a:r>
              <a:rPr lang="en-US" sz="1600" dirty="0"/>
              <a:t>Statistic</a:t>
            </a:r>
            <a:r>
              <a:rPr lang="cs-CZ" sz="1600" dirty="0"/>
              <a:t>s </a:t>
            </a:r>
            <a:r>
              <a:rPr lang="en-US" sz="1600" dirty="0"/>
              <a:t>and </a:t>
            </a:r>
            <a:r>
              <a:rPr lang="cs-CZ" sz="1600" dirty="0" err="1"/>
              <a:t>geometrical</a:t>
            </a:r>
            <a:r>
              <a:rPr lang="en-US" sz="1600" dirty="0"/>
              <a:t> models</a:t>
            </a:r>
            <a:r>
              <a:rPr lang="cs-CZ" sz="1600" dirty="0"/>
              <a:t> </a:t>
            </a:r>
            <a:r>
              <a:rPr lang="cs-CZ" sz="1600" dirty="0" err="1"/>
              <a:t>needed</a:t>
            </a:r>
            <a:r>
              <a:rPr lang="cs-CZ" sz="1600" dirty="0"/>
              <a:t> </a:t>
            </a:r>
            <a:r>
              <a:rPr lang="cs-CZ" sz="1600" dirty="0" err="1"/>
              <a:t>everywhere</a:t>
            </a:r>
            <a:endParaRPr lang="cs-CZ" sz="1600" dirty="0"/>
          </a:p>
          <a:p>
            <a:r>
              <a:rPr lang="en-US" sz="2300" dirty="0"/>
              <a:t>Ethical </a:t>
            </a:r>
            <a:r>
              <a:rPr lang="cs-CZ" sz="2300" dirty="0" err="1"/>
              <a:t>problems</a:t>
            </a:r>
            <a:endParaRPr lang="cs-CZ" sz="2300" dirty="0"/>
          </a:p>
          <a:p>
            <a:pPr lvl="1"/>
            <a:r>
              <a:rPr lang="cs-CZ" sz="1600" dirty="0" err="1"/>
              <a:t>Pure</a:t>
            </a:r>
            <a:r>
              <a:rPr lang="cs-CZ" sz="1600" dirty="0"/>
              <a:t> t</a:t>
            </a:r>
            <a:r>
              <a:rPr lang="en-US" sz="1600" dirty="0" err="1"/>
              <a:t>echnical</a:t>
            </a:r>
            <a:r>
              <a:rPr lang="en-US" sz="1600" dirty="0"/>
              <a:t> and scientific rigor </a:t>
            </a:r>
            <a:r>
              <a:rPr lang="cs-CZ" sz="1600" dirty="0" err="1"/>
              <a:t>can</a:t>
            </a:r>
            <a:r>
              <a:rPr lang="cs-CZ" sz="1600" dirty="0"/>
              <a:t> lead</a:t>
            </a:r>
            <a:r>
              <a:rPr lang="en-US" sz="1600" dirty="0"/>
              <a:t> to ethical oversights, such as the impacts of research on communities and the environment</a:t>
            </a:r>
            <a:endParaRPr lang="cs-CZ" sz="1600" dirty="0"/>
          </a:p>
          <a:p>
            <a:r>
              <a:rPr lang="cs-CZ" sz="2300" dirty="0" err="1"/>
              <a:t>Often</a:t>
            </a:r>
            <a:r>
              <a:rPr lang="cs-CZ" sz="2300" dirty="0"/>
              <a:t> non-r</a:t>
            </a:r>
            <a:r>
              <a:rPr lang="en-US" sz="2300" dirty="0" err="1"/>
              <a:t>elevance</a:t>
            </a:r>
            <a:r>
              <a:rPr lang="en-US" sz="2300" dirty="0"/>
              <a:t> to </a:t>
            </a:r>
            <a:r>
              <a:rPr lang="cs-CZ" sz="2300" dirty="0" err="1"/>
              <a:t>pressing</a:t>
            </a:r>
            <a:r>
              <a:rPr lang="cs-CZ" sz="2300" dirty="0"/>
              <a:t> s</a:t>
            </a:r>
            <a:r>
              <a:rPr lang="en-US" sz="2300" dirty="0" err="1"/>
              <a:t>ocial</a:t>
            </a:r>
            <a:r>
              <a:rPr lang="en-US" sz="2300" dirty="0"/>
              <a:t> Issues</a:t>
            </a:r>
            <a:endParaRPr lang="cs-CZ" sz="2300" dirty="0"/>
          </a:p>
          <a:p>
            <a:pPr lvl="1"/>
            <a:r>
              <a:rPr lang="en-US" sz="1600" dirty="0"/>
              <a:t>detached from </a:t>
            </a:r>
            <a:r>
              <a:rPr lang="cs-CZ" sz="1600" dirty="0" err="1"/>
              <a:t>politics</a:t>
            </a:r>
            <a:r>
              <a:rPr lang="cs-CZ" sz="1600" dirty="0"/>
              <a:t>,</a:t>
            </a:r>
            <a:r>
              <a:rPr lang="en-US" sz="1600" dirty="0"/>
              <a:t> failing to address problems such as poverty, inequality, </a:t>
            </a:r>
            <a:r>
              <a:rPr lang="cs-CZ" sz="1600" dirty="0" err="1"/>
              <a:t>or</a:t>
            </a:r>
            <a:r>
              <a:rPr lang="en-US" sz="1600" dirty="0"/>
              <a:t> environmental degradation</a:t>
            </a:r>
            <a:endParaRPr lang="en-GB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1002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B96863A-3D79-F725-A5EE-87934568D1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742269-5460-6D54-A00C-CE6FD4C44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humanisation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geography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502EA02-E5B4-AFF7-18B7-5C6DD18F6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95" y="1603867"/>
            <a:ext cx="8066301" cy="4139998"/>
          </a:xfrm>
        </p:spPr>
        <p:txBody>
          <a:bodyPr/>
          <a:lstStyle/>
          <a:p>
            <a:r>
              <a:rPr lang="cs-CZ" sz="2400" dirty="0"/>
              <a:t>F</a:t>
            </a:r>
            <a:r>
              <a:rPr lang="en-US" sz="2400" dirty="0" err="1"/>
              <a:t>ocus</a:t>
            </a:r>
            <a:r>
              <a:rPr lang="en-US" sz="2400" dirty="0"/>
              <a:t> on </a:t>
            </a:r>
            <a:r>
              <a:rPr lang="cs-CZ" sz="2400" dirty="0"/>
              <a:t>h</a:t>
            </a:r>
            <a:r>
              <a:rPr lang="en-US" sz="2400" dirty="0" err="1"/>
              <a:t>uman</a:t>
            </a:r>
            <a:r>
              <a:rPr lang="en-US" sz="2400" dirty="0"/>
              <a:t> </a:t>
            </a:r>
            <a:r>
              <a:rPr lang="cs-CZ" sz="2400" dirty="0"/>
              <a:t>e</a:t>
            </a:r>
            <a:r>
              <a:rPr lang="en-US" sz="2400" dirty="0" err="1"/>
              <a:t>xperience</a:t>
            </a:r>
            <a:r>
              <a:rPr lang="en-US" sz="2400" dirty="0"/>
              <a:t> and </a:t>
            </a:r>
            <a:r>
              <a:rPr lang="cs-CZ" sz="2400" dirty="0"/>
              <a:t>s</a:t>
            </a:r>
            <a:r>
              <a:rPr lang="en-US" sz="2400" dirty="0" err="1"/>
              <a:t>ubjectivity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(</a:t>
            </a:r>
            <a:r>
              <a:rPr lang="cs-CZ" sz="2400" dirty="0" err="1"/>
              <a:t>also</a:t>
            </a:r>
            <a:r>
              <a:rPr lang="cs-CZ" sz="2400" dirty="0"/>
              <a:t>) </a:t>
            </a:r>
            <a:r>
              <a:rPr lang="cs-CZ" sz="2400" dirty="0" err="1"/>
              <a:t>needed</a:t>
            </a:r>
            <a:endParaRPr lang="cs-CZ" sz="2400" dirty="0"/>
          </a:p>
          <a:p>
            <a:pPr lvl="1"/>
            <a:r>
              <a:rPr lang="cs-CZ" dirty="0" err="1"/>
              <a:t>Inspirations</a:t>
            </a:r>
            <a:r>
              <a:rPr lang="cs-CZ" dirty="0"/>
              <a:t> in </a:t>
            </a:r>
            <a:r>
              <a:rPr lang="cs-CZ" dirty="0" err="1"/>
              <a:t>philosophies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humanism</a:t>
            </a:r>
            <a:r>
              <a:rPr lang="cs-CZ" dirty="0"/>
              <a:t>, </a:t>
            </a:r>
            <a:r>
              <a:rPr lang="cs-CZ" dirty="0" err="1"/>
              <a:t>existentialism</a:t>
            </a:r>
            <a:r>
              <a:rPr lang="cs-CZ" dirty="0"/>
              <a:t>, and </a:t>
            </a:r>
            <a:r>
              <a:rPr lang="cs-CZ" dirty="0" err="1"/>
              <a:t>phenomenology</a:t>
            </a:r>
            <a:endParaRPr lang="cs-CZ" dirty="0"/>
          </a:p>
          <a:p>
            <a:pPr lvl="1"/>
            <a:r>
              <a:rPr lang="cs-CZ" dirty="0"/>
              <a:t>Not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geographical</a:t>
            </a:r>
            <a:r>
              <a:rPr lang="cs-CZ" dirty="0"/>
              <a:t> </a:t>
            </a:r>
            <a:r>
              <a:rPr lang="cs-CZ" dirty="0" err="1"/>
              <a:t>objects</a:t>
            </a:r>
            <a:r>
              <a:rPr lang="cs-CZ" dirty="0"/>
              <a:t> and </a:t>
            </a:r>
            <a:r>
              <a:rPr lang="cs-CZ" dirty="0" err="1"/>
              <a:t>issues</a:t>
            </a:r>
            <a:r>
              <a:rPr lang="cs-CZ" dirty="0"/>
              <a:t> </a:t>
            </a:r>
            <a:r>
              <a:rPr lang="cs-CZ" b="1" i="1" dirty="0"/>
              <a:t>are </a:t>
            </a:r>
            <a:r>
              <a:rPr lang="cs-CZ" dirty="0"/>
              <a:t>(</a:t>
            </a:r>
            <a:r>
              <a:rPr lang="cs-CZ" dirty="0" err="1"/>
              <a:t>objectively</a:t>
            </a:r>
            <a:r>
              <a:rPr lang="cs-CZ" dirty="0"/>
              <a:t>), but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b="1" i="1" dirty="0"/>
              <a:t>are </a:t>
            </a:r>
            <a:r>
              <a:rPr lang="cs-CZ" b="1" i="1" dirty="0" err="1"/>
              <a:t>perceived</a:t>
            </a:r>
            <a:r>
              <a:rPr lang="cs-CZ" b="1" i="1" dirty="0"/>
              <a:t> </a:t>
            </a:r>
            <a:r>
              <a:rPr lang="cs-CZ" dirty="0"/>
              <a:t>by </a:t>
            </a:r>
            <a:r>
              <a:rPr lang="cs-CZ" dirty="0" err="1"/>
              <a:t>humans</a:t>
            </a:r>
            <a:r>
              <a:rPr lang="cs-CZ" dirty="0"/>
              <a:t> (</a:t>
            </a:r>
            <a:r>
              <a:rPr lang="cs-CZ" dirty="0" err="1"/>
              <a:t>subjectively</a:t>
            </a:r>
            <a:r>
              <a:rPr lang="cs-CZ" dirty="0"/>
              <a:t>)</a:t>
            </a:r>
          </a:p>
          <a:p>
            <a:r>
              <a:rPr lang="cs-CZ" sz="2400" dirty="0" err="1"/>
              <a:t>Emphasis</a:t>
            </a:r>
            <a:r>
              <a:rPr lang="cs-CZ" sz="2400" dirty="0"/>
              <a:t> on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concept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place</a:t>
            </a:r>
          </a:p>
          <a:p>
            <a:pPr lvl="1"/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concept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downgraded</a:t>
            </a:r>
            <a:r>
              <a:rPr lang="cs-CZ" dirty="0"/>
              <a:t> by </a:t>
            </a:r>
            <a:r>
              <a:rPr lang="cs-CZ" dirty="0" err="1"/>
              <a:t>positivist</a:t>
            </a:r>
            <a:r>
              <a:rPr lang="cs-CZ" dirty="0"/>
              <a:t> </a:t>
            </a:r>
            <a:r>
              <a:rPr lang="cs-CZ" dirty="0" err="1"/>
              <a:t>geography</a:t>
            </a:r>
            <a:endParaRPr lang="cs-CZ" dirty="0"/>
          </a:p>
          <a:p>
            <a:pPr lvl="1"/>
            <a:r>
              <a:rPr lang="cs-CZ" dirty="0" err="1"/>
              <a:t>Sense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place very </a:t>
            </a:r>
            <a:r>
              <a:rPr lang="cs-CZ" dirty="0" err="1"/>
              <a:t>important</a:t>
            </a:r>
            <a:endParaRPr lang="cs-CZ" dirty="0"/>
          </a:p>
          <a:p>
            <a:r>
              <a:rPr lang="cs-CZ" sz="2400" dirty="0" err="1"/>
              <a:t>Even</a:t>
            </a:r>
            <a:r>
              <a:rPr lang="cs-CZ" sz="2400" dirty="0"/>
              <a:t> </a:t>
            </a:r>
            <a:r>
              <a:rPr lang="cs-CZ" sz="2400" dirty="0" err="1"/>
              <a:t>space</a:t>
            </a:r>
            <a:r>
              <a:rPr lang="cs-CZ" sz="2400" dirty="0"/>
              <a:t> no </a:t>
            </a:r>
            <a:r>
              <a:rPr lang="cs-CZ" sz="2400" dirty="0" err="1"/>
              <a:t>longer</a:t>
            </a:r>
            <a:r>
              <a:rPr lang="cs-CZ" sz="2400" dirty="0"/>
              <a:t> just </a:t>
            </a:r>
            <a:r>
              <a:rPr lang="cs-CZ" sz="2400" dirty="0" err="1"/>
              <a:t>abstract</a:t>
            </a:r>
            <a:r>
              <a:rPr lang="cs-CZ" sz="2400" dirty="0"/>
              <a:t> and </a:t>
            </a:r>
            <a:r>
              <a:rPr lang="cs-CZ" sz="2400" dirty="0" err="1"/>
              <a:t>geometrical</a:t>
            </a:r>
            <a:r>
              <a:rPr lang="cs-CZ" sz="2400" dirty="0"/>
              <a:t>, but </a:t>
            </a:r>
            <a:r>
              <a:rPr lang="cs-CZ" sz="2400" dirty="0" err="1"/>
              <a:t>experiental</a:t>
            </a:r>
            <a:endParaRPr lang="cs-CZ" sz="2400" dirty="0"/>
          </a:p>
          <a:p>
            <a:pPr lvl="1"/>
            <a:r>
              <a:rPr lang="cs-CZ" dirty="0" err="1"/>
              <a:t>sens</a:t>
            </a:r>
            <a:r>
              <a:rPr lang="en-US" dirty="0" err="1"/>
              <a:t>ory</a:t>
            </a:r>
            <a:r>
              <a:rPr lang="en-US" dirty="0"/>
              <a:t>, emotional, and cognitive dimensions of spatial </a:t>
            </a:r>
            <a:r>
              <a:rPr lang="cs-CZ" dirty="0"/>
              <a:t>	</a:t>
            </a:r>
            <a:r>
              <a:rPr lang="en-US" dirty="0"/>
              <a:t>experience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0674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ABAC53-7F3C-9B5A-6FA8-FE9FF8AF11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F5DE5D1-871B-9D3E-B480-DB2AF0AB7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Humanistic</a:t>
            </a:r>
            <a:r>
              <a:rPr lang="cs-CZ" dirty="0"/>
              <a:t> </a:t>
            </a:r>
            <a:r>
              <a:rPr lang="cs-CZ" dirty="0" err="1"/>
              <a:t>geography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18813FE-2B77-E864-D827-624E8338C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Embracement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qualitative</a:t>
            </a:r>
            <a:r>
              <a:rPr lang="cs-CZ" dirty="0"/>
              <a:t> </a:t>
            </a:r>
            <a:r>
              <a:rPr lang="cs-CZ" dirty="0" err="1"/>
              <a:t>methods</a:t>
            </a:r>
            <a:r>
              <a:rPr lang="cs-CZ" dirty="0"/>
              <a:t> (</a:t>
            </a:r>
            <a:r>
              <a:rPr lang="cs-CZ" dirty="0" err="1"/>
              <a:t>again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but not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atheoretical</a:t>
            </a:r>
            <a:r>
              <a:rPr lang="cs-CZ" dirty="0"/>
              <a:t> </a:t>
            </a:r>
            <a:r>
              <a:rPr lang="cs-CZ" dirty="0" err="1"/>
              <a:t>description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regions</a:t>
            </a:r>
            <a:endParaRPr lang="cs-CZ" dirty="0"/>
          </a:p>
          <a:p>
            <a:pPr lvl="1"/>
            <a:r>
              <a:rPr lang="cs-CZ" dirty="0" err="1"/>
              <a:t>interviews</a:t>
            </a:r>
            <a:r>
              <a:rPr lang="cs-CZ" dirty="0"/>
              <a:t>, </a:t>
            </a:r>
            <a:r>
              <a:rPr lang="cs-CZ" dirty="0" err="1"/>
              <a:t>ethnography</a:t>
            </a:r>
            <a:r>
              <a:rPr lang="cs-CZ" dirty="0"/>
              <a:t>, </a:t>
            </a:r>
            <a:r>
              <a:rPr lang="cs-CZ" dirty="0" err="1"/>
              <a:t>personal</a:t>
            </a:r>
            <a:r>
              <a:rPr lang="cs-CZ" dirty="0"/>
              <a:t> </a:t>
            </a:r>
            <a:r>
              <a:rPr lang="cs-CZ" dirty="0" err="1"/>
              <a:t>biography</a:t>
            </a:r>
            <a:r>
              <a:rPr lang="cs-CZ" dirty="0"/>
              <a:t> </a:t>
            </a:r>
            <a:r>
              <a:rPr lang="cs-CZ" dirty="0" err="1"/>
              <a:t>narratives</a:t>
            </a:r>
            <a:endParaRPr lang="cs-CZ" dirty="0"/>
          </a:p>
          <a:p>
            <a:pPr lvl="1"/>
            <a:r>
              <a:rPr lang="en-US" dirty="0"/>
              <a:t>detailed case studies to explore specific places and the meanings they hold for people</a:t>
            </a:r>
            <a:endParaRPr lang="cs-CZ" dirty="0"/>
          </a:p>
          <a:p>
            <a:r>
              <a:rPr lang="cs-CZ" dirty="0" err="1"/>
              <a:t>Integration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insights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humanities</a:t>
            </a:r>
            <a:endParaRPr lang="cs-CZ" dirty="0"/>
          </a:p>
          <a:p>
            <a:r>
              <a:rPr lang="en-US" dirty="0"/>
              <a:t>Aesthetic and </a:t>
            </a:r>
            <a:r>
              <a:rPr lang="cs-CZ" dirty="0"/>
              <a:t>e</a:t>
            </a:r>
            <a:r>
              <a:rPr lang="en-US" dirty="0" err="1"/>
              <a:t>thical</a:t>
            </a:r>
            <a:r>
              <a:rPr lang="en-US" dirty="0"/>
              <a:t> </a:t>
            </a:r>
            <a:r>
              <a:rPr lang="cs-CZ" dirty="0"/>
              <a:t>c</a:t>
            </a:r>
            <a:r>
              <a:rPr lang="en-US" dirty="0" err="1"/>
              <a:t>onsideration</a:t>
            </a:r>
            <a:r>
              <a:rPr lang="cs-CZ" dirty="0"/>
              <a:t>s</a:t>
            </a:r>
          </a:p>
          <a:p>
            <a:pPr lvl="1"/>
            <a:r>
              <a:rPr lang="cs-CZ" dirty="0" err="1"/>
              <a:t>the</a:t>
            </a:r>
            <a:r>
              <a:rPr lang="en-US" dirty="0"/>
              <a:t> aesthetic appreciation of landscapes and places, as well as the ethical implications of human-environment interactions</a:t>
            </a:r>
            <a:endParaRPr lang="cs-CZ" dirty="0"/>
          </a:p>
          <a:p>
            <a:r>
              <a:rPr lang="cs-CZ" dirty="0" err="1"/>
              <a:t>Critique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technological</a:t>
            </a:r>
            <a:r>
              <a:rPr lang="cs-CZ" dirty="0"/>
              <a:t> </a:t>
            </a:r>
            <a:r>
              <a:rPr lang="cs-CZ" dirty="0" err="1"/>
              <a:t>determinism</a:t>
            </a:r>
            <a:endParaRPr lang="cs-CZ" dirty="0"/>
          </a:p>
          <a:p>
            <a:pPr lvl="1"/>
            <a:r>
              <a:rPr lang="en-US" dirty="0"/>
              <a:t>overemphasis on technological solutions could lead </a:t>
            </a:r>
            <a:r>
              <a:rPr lang="cs-CZ" dirty="0"/>
              <a:t>			</a:t>
            </a:r>
            <a:r>
              <a:rPr lang="en-US" dirty="0"/>
              <a:t>to alienation from the natural and built environments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7162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5D5700-BF81-5D71-E4EF-955E7CC4BA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37B95B3-BCEE-F76D-5B00-FFB0767F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Key</a:t>
            </a:r>
            <a:r>
              <a:rPr lang="cs-CZ" dirty="0"/>
              <a:t> person: </a:t>
            </a:r>
            <a:r>
              <a:rPr lang="cs-CZ" dirty="0" err="1"/>
              <a:t>Yi-Fu</a:t>
            </a:r>
            <a:r>
              <a:rPr lang="cs-CZ" dirty="0"/>
              <a:t> Tuan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8D61F99-2C31-9C6F-4245-721D86834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en-US" sz="1600" dirty="0"/>
              <a:t>5</a:t>
            </a:r>
            <a:r>
              <a:rPr lang="cs-CZ" sz="1600" dirty="0" err="1"/>
              <a:t>th</a:t>
            </a:r>
            <a:r>
              <a:rPr lang="cs-CZ" sz="1600" dirty="0"/>
              <a:t> </a:t>
            </a:r>
            <a:r>
              <a:rPr lang="cs-CZ" sz="1600" dirty="0" err="1"/>
              <a:t>December</a:t>
            </a:r>
            <a:r>
              <a:rPr lang="en-US" sz="1600" dirty="0"/>
              <a:t> 1930</a:t>
            </a:r>
            <a:r>
              <a:rPr lang="cs-CZ" sz="1600" dirty="0"/>
              <a:t> (</a:t>
            </a:r>
            <a:r>
              <a:rPr lang="en-US" sz="1600" dirty="0"/>
              <a:t>Tianjin, China</a:t>
            </a:r>
            <a:r>
              <a:rPr lang="cs-CZ" sz="1600" dirty="0"/>
              <a:t>) – 10th </a:t>
            </a:r>
            <a:r>
              <a:rPr lang="en-US" sz="1600" dirty="0"/>
              <a:t>August 2022 (Madison, Wisconsin</a:t>
            </a:r>
            <a:r>
              <a:rPr lang="cs-CZ" sz="1600" dirty="0"/>
              <a:t>, USA)</a:t>
            </a:r>
            <a:endParaRPr lang="en-GB" sz="1600" dirty="0"/>
          </a:p>
        </p:txBody>
      </p:sp>
      <p:pic>
        <p:nvPicPr>
          <p:cNvPr id="14" name="Obrázek 13" descr="Obsah obrázku Lidská tvář, osoba, úsměv, Čelo&#10;&#10;Popis byl vytvořen automaticky">
            <a:extLst>
              <a:ext uri="{FF2B5EF4-FFF2-40B4-BE49-F238E27FC236}">
                <a16:creationId xmlns:a16="http://schemas.microsoft.com/office/drawing/2014/main" id="{57C2A72A-8892-0F34-1ECA-DFCD062F42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92" y="2213003"/>
            <a:ext cx="2190352" cy="2546284"/>
          </a:xfrm>
          <a:prstGeom prst="rect">
            <a:avLst/>
          </a:prstGeom>
        </p:spPr>
      </p:pic>
      <p:pic>
        <p:nvPicPr>
          <p:cNvPr id="6" name="Obrázek 5" descr="Obsah obrázku text, Lidská tvář, brýle, muž&#10;&#10;Popis byl vytvořen automaticky">
            <a:extLst>
              <a:ext uri="{FF2B5EF4-FFF2-40B4-BE49-F238E27FC236}">
                <a16:creationId xmlns:a16="http://schemas.microsoft.com/office/drawing/2014/main" id="{B6A919BC-8F88-5A45-5F5B-AD7B582D2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256" y="2266926"/>
            <a:ext cx="2043846" cy="2899072"/>
          </a:xfrm>
          <a:prstGeom prst="rect">
            <a:avLst/>
          </a:prstGeom>
        </p:spPr>
      </p:pic>
      <p:pic>
        <p:nvPicPr>
          <p:cNvPr id="8" name="Obrázek 7" descr="Obsah obrázku text, snímek obrazovky, Písmo, design&#10;&#10;Popis byl vytvořen automaticky">
            <a:extLst>
              <a:ext uri="{FF2B5EF4-FFF2-40B4-BE49-F238E27FC236}">
                <a16:creationId xmlns:a16="http://schemas.microsoft.com/office/drawing/2014/main" id="{C373695D-B8BA-7903-B1BB-117600091E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563" y="2266926"/>
            <a:ext cx="1568483" cy="2407759"/>
          </a:xfrm>
          <a:prstGeom prst="rect">
            <a:avLst/>
          </a:prstGeom>
        </p:spPr>
      </p:pic>
      <p:pic>
        <p:nvPicPr>
          <p:cNvPr id="10" name="Obrázek 9" descr="Obsah obrázku text, kniha, plakát, ilustrace&#10;&#10;Popis byl vytvořen automaticky">
            <a:extLst>
              <a:ext uri="{FF2B5EF4-FFF2-40B4-BE49-F238E27FC236}">
                <a16:creationId xmlns:a16="http://schemas.microsoft.com/office/drawing/2014/main" id="{18D1AAB9-349B-C380-256D-6C9AA8D5EE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653" y="2963433"/>
            <a:ext cx="1875700" cy="2899072"/>
          </a:xfrm>
          <a:prstGeom prst="rect">
            <a:avLst/>
          </a:prstGeom>
        </p:spPr>
      </p:pic>
      <p:pic>
        <p:nvPicPr>
          <p:cNvPr id="12" name="Obrázek 11" descr="Obsah obrázku text, mlha, strom&#10;&#10;Popis byl vytvořen automaticky">
            <a:extLst>
              <a:ext uri="{FF2B5EF4-FFF2-40B4-BE49-F238E27FC236}">
                <a16:creationId xmlns:a16="http://schemas.microsoft.com/office/drawing/2014/main" id="{BB274368-985F-D5DB-7A7B-6491EBB888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674" y="4290137"/>
            <a:ext cx="1875700" cy="2471278"/>
          </a:xfrm>
          <a:prstGeom prst="rect">
            <a:avLst/>
          </a:prstGeom>
        </p:spPr>
      </p:pic>
      <p:pic>
        <p:nvPicPr>
          <p:cNvPr id="15" name="Obrázek 14" descr="Obsah obrázku míč, text&#10;&#10;Popis byl vytvořen automaticky">
            <a:extLst>
              <a:ext uri="{FF2B5EF4-FFF2-40B4-BE49-F238E27FC236}">
                <a16:creationId xmlns:a16="http://schemas.microsoft.com/office/drawing/2014/main" id="{B691A8E5-096A-4E8B-18F9-C965B22FF7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12" y="4925343"/>
            <a:ext cx="1253531" cy="175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77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EB560C-E8F5-23A9-6A05-6E21F2B782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476DCB2-7ABA-82F0-9528-98CBF7124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Places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and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people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A426CC-DCEE-5A5F-6B97-48C4AA695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err="1"/>
              <a:t>How</a:t>
            </a:r>
            <a:r>
              <a:rPr lang="cs-CZ" sz="2400" dirty="0"/>
              <a:t> are </a:t>
            </a:r>
            <a:r>
              <a:rPr lang="cs-CZ" sz="2400" dirty="0" err="1"/>
              <a:t>meaningful</a:t>
            </a:r>
            <a:r>
              <a:rPr lang="cs-CZ" sz="2400" dirty="0"/>
              <a:t> </a:t>
            </a:r>
            <a:r>
              <a:rPr lang="cs-CZ" sz="2400" dirty="0" err="1"/>
              <a:t>places</a:t>
            </a:r>
            <a:r>
              <a:rPr lang="cs-CZ" sz="2400" dirty="0"/>
              <a:t> </a:t>
            </a:r>
            <a:r>
              <a:rPr lang="cs-CZ" sz="2400" dirty="0" err="1"/>
              <a:t>created</a:t>
            </a:r>
            <a:r>
              <a:rPr lang="cs-CZ" sz="2400" dirty="0"/>
              <a:t> out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vast</a:t>
            </a:r>
            <a:r>
              <a:rPr lang="cs-CZ" sz="2400" dirty="0"/>
              <a:t> </a:t>
            </a:r>
            <a:r>
              <a:rPr lang="cs-CZ" sz="2400" dirty="0" err="1"/>
              <a:t>space</a:t>
            </a:r>
            <a:r>
              <a:rPr lang="cs-CZ" sz="2400" dirty="0"/>
              <a:t>?</a:t>
            </a:r>
            <a:endParaRPr lang="en-GB" sz="24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3D46F7A-6013-831F-AED1-4BB5A4D7F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969" y="2313403"/>
            <a:ext cx="4789649" cy="454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55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EACB3-D201-B46E-2A6A-71BB79B01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D9A210F-14EF-9E7A-F1A3-778369D32C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ZA12</a:t>
            </a:r>
            <a:r>
              <a:rPr lang="cs-CZ" dirty="0"/>
              <a:t>1 </a:t>
            </a:r>
            <a:r>
              <a:rPr lang="cs-CZ" dirty="0" err="1"/>
              <a:t>Theory</a:t>
            </a:r>
            <a:r>
              <a:rPr lang="cs-CZ" dirty="0"/>
              <a:t> and </a:t>
            </a:r>
            <a:r>
              <a:rPr lang="cs-CZ" dirty="0" err="1"/>
              <a:t>practice</a:t>
            </a:r>
            <a:r>
              <a:rPr lang="cs-CZ" dirty="0"/>
              <a:t> in 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geography</a:t>
            </a:r>
            <a:r>
              <a:rPr lang="en-US" dirty="0"/>
              <a:t>, October </a:t>
            </a:r>
            <a:r>
              <a:rPr lang="cs-CZ" dirty="0"/>
              <a:t>24th</a:t>
            </a:r>
            <a:r>
              <a:rPr lang="en-US" dirty="0"/>
              <a:t>, 202</a:t>
            </a:r>
            <a:r>
              <a:rPr lang="cs-CZ" dirty="0"/>
              <a:t>4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FF5674-3143-92B5-84D1-90CA5EE359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415EBA-C7A7-F62B-10CE-80E99F46C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454" y="2225901"/>
            <a:ext cx="8522680" cy="687566"/>
          </a:xfrm>
        </p:spPr>
        <p:txBody>
          <a:bodyPr/>
          <a:lstStyle/>
          <a:p>
            <a:pPr algn="ctr"/>
            <a:r>
              <a:rPr lang="en-US" sz="3400" dirty="0"/>
              <a:t>Geography and modernism: from modern to post-modern thought</a:t>
            </a:r>
            <a:br>
              <a:rPr lang="cs-CZ" sz="4050" dirty="0"/>
            </a:br>
            <a:br>
              <a:rPr lang="cs-CZ" sz="4050" dirty="0"/>
            </a:br>
            <a:r>
              <a:rPr lang="cs-CZ" sz="2000" dirty="0"/>
              <a:t>Pavel Doboš</a:t>
            </a:r>
          </a:p>
        </p:txBody>
      </p:sp>
    </p:spTree>
    <p:extLst>
      <p:ext uri="{BB962C8B-B14F-4D97-AF65-F5344CB8AC3E}">
        <p14:creationId xmlns:p14="http://schemas.microsoft.com/office/powerpoint/2010/main" val="2591348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714060-DA24-BC16-21CF-3747804E18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30C639A-3DC3-33D1-F627-8743B6B44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modernism</a:t>
            </a:r>
            <a:r>
              <a:rPr lang="cs-CZ" dirty="0"/>
              <a:t>?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0FA76BE-7870-9198-9A5E-16E4EF4FC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95" y="1703019"/>
            <a:ext cx="8066301" cy="4139998"/>
          </a:xfrm>
        </p:spPr>
        <p:txBody>
          <a:bodyPr/>
          <a:lstStyle/>
          <a:p>
            <a:r>
              <a:rPr lang="cs-CZ" dirty="0"/>
              <a:t>C</a:t>
            </a:r>
            <a:r>
              <a:rPr lang="en-US" dirty="0" err="1"/>
              <a:t>ultural</a:t>
            </a:r>
            <a:r>
              <a:rPr lang="en-US" dirty="0"/>
              <a:t>, intellectual, and artistic movement that emerged in the late 19th and early 20th centuries</a:t>
            </a:r>
            <a:endParaRPr lang="cs-CZ" dirty="0"/>
          </a:p>
          <a:p>
            <a:pPr lvl="1"/>
            <a:r>
              <a:rPr lang="cs-CZ" dirty="0"/>
              <a:t>b</a:t>
            </a:r>
            <a:r>
              <a:rPr lang="en-US" dirty="0" err="1"/>
              <a:t>elief</a:t>
            </a:r>
            <a:r>
              <a:rPr lang="en-US" dirty="0"/>
              <a:t> in objective truths and universal principles</a:t>
            </a:r>
            <a:endParaRPr lang="cs-CZ" dirty="0"/>
          </a:p>
          <a:p>
            <a:pPr lvl="1"/>
            <a:r>
              <a:rPr lang="cs-CZ" dirty="0"/>
              <a:t>f</a:t>
            </a:r>
            <a:r>
              <a:rPr lang="en-US" dirty="0" err="1"/>
              <a:t>ocus</a:t>
            </a:r>
            <a:r>
              <a:rPr lang="en-US" dirty="0"/>
              <a:t> on linear progress and development</a:t>
            </a:r>
            <a:endParaRPr lang="cs-CZ" dirty="0"/>
          </a:p>
          <a:p>
            <a:pPr lvl="1"/>
            <a:r>
              <a:rPr lang="cs-CZ" dirty="0"/>
              <a:t>e</a:t>
            </a:r>
            <a:r>
              <a:rPr lang="en-US" dirty="0" err="1"/>
              <a:t>mphasis</a:t>
            </a:r>
            <a:r>
              <a:rPr lang="en-US" dirty="0"/>
              <a:t> on order</a:t>
            </a:r>
            <a:r>
              <a:rPr lang="cs-CZ" dirty="0"/>
              <a:t> and</a:t>
            </a:r>
            <a:r>
              <a:rPr lang="en-US" dirty="0"/>
              <a:t> structure</a:t>
            </a:r>
            <a:endParaRPr lang="cs-CZ" dirty="0"/>
          </a:p>
          <a:p>
            <a:pPr lvl="1"/>
            <a:r>
              <a:rPr lang="cs-CZ" dirty="0" err="1"/>
              <a:t>creates</a:t>
            </a:r>
            <a:r>
              <a:rPr lang="cs-CZ" dirty="0"/>
              <a:t> </a:t>
            </a:r>
            <a:r>
              <a:rPr lang="en-US" dirty="0"/>
              <a:t>grand narratives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humanity</a:t>
            </a:r>
          </a:p>
          <a:p>
            <a:pPr lvl="1"/>
            <a:r>
              <a:rPr lang="cs-CZ" dirty="0" err="1"/>
              <a:t>eurocentric</a:t>
            </a:r>
            <a:endParaRPr lang="en-GB" dirty="0"/>
          </a:p>
        </p:txBody>
      </p:sp>
      <p:pic>
        <p:nvPicPr>
          <p:cNvPr id="7" name="Obrázek 6" descr="Obsah obrázku obraz, umění, Moderní umění, kresba&#10;&#10;Popis byl vytvořen automaticky">
            <a:extLst>
              <a:ext uri="{FF2B5EF4-FFF2-40B4-BE49-F238E27FC236}">
                <a16:creationId xmlns:a16="http://schemas.microsoft.com/office/drawing/2014/main" id="{C43BF42C-D0A8-D031-4C97-2344E1CA4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826" y="4498611"/>
            <a:ext cx="3699936" cy="207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89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30CEC36-7556-6216-5DA3-E70BAC4D3D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3CCEB93-87C2-05D8-6011-986F553E9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Before</a:t>
            </a:r>
            <a:r>
              <a:rPr lang="cs-CZ" dirty="0"/>
              <a:t> </a:t>
            </a:r>
            <a:r>
              <a:rPr lang="cs-CZ" dirty="0" err="1"/>
              <a:t>positivist</a:t>
            </a:r>
            <a:r>
              <a:rPr lang="cs-CZ" dirty="0"/>
              <a:t> </a:t>
            </a:r>
            <a:r>
              <a:rPr lang="cs-CZ" dirty="0" err="1"/>
              <a:t>geography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53EF9B4-4000-63C3-513C-6A9634F3A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At first there was </a:t>
            </a:r>
            <a:r>
              <a:rPr lang="cs-CZ" dirty="0"/>
              <a:t>d</a:t>
            </a:r>
            <a:r>
              <a:rPr lang="en-GB" dirty="0" err="1"/>
              <a:t>escriptive</a:t>
            </a:r>
            <a:r>
              <a:rPr lang="en-GB" dirty="0"/>
              <a:t> </a:t>
            </a:r>
            <a:r>
              <a:rPr lang="cs-CZ" dirty="0"/>
              <a:t>r</a:t>
            </a:r>
            <a:r>
              <a:rPr lang="en-GB" dirty="0" err="1"/>
              <a:t>egional</a:t>
            </a:r>
            <a:r>
              <a:rPr lang="en-GB" dirty="0"/>
              <a:t> </a:t>
            </a:r>
            <a:r>
              <a:rPr lang="cs-CZ" dirty="0"/>
              <a:t>g</a:t>
            </a:r>
            <a:r>
              <a:rPr lang="en-GB" dirty="0" err="1"/>
              <a:t>eography</a:t>
            </a:r>
            <a:endParaRPr lang="en-GB" dirty="0"/>
          </a:p>
          <a:p>
            <a:pPr lvl="1"/>
            <a:r>
              <a:rPr lang="cs-CZ" dirty="0"/>
              <a:t>p</a:t>
            </a:r>
            <a:r>
              <a:rPr lang="en-GB" dirty="0" err="1"/>
              <a:t>rior</a:t>
            </a:r>
            <a:r>
              <a:rPr lang="en-GB" dirty="0"/>
              <a:t> to the 1950s, geography focused on detailed descriptions of specific regions.</a:t>
            </a:r>
            <a:endParaRPr lang="cs-CZ" dirty="0"/>
          </a:p>
          <a:p>
            <a:pPr lvl="1"/>
            <a:r>
              <a:rPr lang="cs-CZ" dirty="0"/>
              <a:t>g</a:t>
            </a:r>
            <a:r>
              <a:rPr lang="en-GB" dirty="0" err="1"/>
              <a:t>eographers</a:t>
            </a:r>
            <a:r>
              <a:rPr lang="en-GB" dirty="0"/>
              <a:t> aimed to </a:t>
            </a:r>
            <a:r>
              <a:rPr lang="en-GB" dirty="0" err="1"/>
              <a:t>catalog</a:t>
            </a:r>
            <a:r>
              <a:rPr lang="en-GB" dirty="0"/>
              <a:t> the physical and human characteristics of different areas, emphasizing uniqueness and particularity</a:t>
            </a:r>
          </a:p>
          <a:p>
            <a:pPr lvl="1"/>
            <a:r>
              <a:rPr lang="cs-CZ" dirty="0"/>
              <a:t>h</a:t>
            </a:r>
            <a:r>
              <a:rPr lang="en-GB" dirty="0" err="1"/>
              <a:t>olistic</a:t>
            </a:r>
            <a:r>
              <a:rPr lang="en-GB" dirty="0"/>
              <a:t> approach, integrating physical geography (landforms, climate) with human geography (culture, economy)</a:t>
            </a:r>
          </a:p>
          <a:p>
            <a:pPr lvl="1"/>
            <a:r>
              <a:rPr lang="en-GB" dirty="0"/>
              <a:t>atheoretical and primarily qualitative, relying on subjective interpretations and personal observations</a:t>
            </a:r>
          </a:p>
          <a:p>
            <a:r>
              <a:rPr lang="cs-CZ" dirty="0" err="1"/>
              <a:t>Then</a:t>
            </a:r>
            <a:r>
              <a:rPr lang="cs-CZ" dirty="0"/>
              <a:t> </a:t>
            </a:r>
            <a:r>
              <a:rPr lang="en-GB" dirty="0"/>
              <a:t>Schaefer vs Hartshorne </a:t>
            </a:r>
            <a:r>
              <a:rPr lang="cs-CZ" dirty="0"/>
              <a:t>“</a:t>
            </a:r>
            <a:r>
              <a:rPr lang="cs-CZ" dirty="0" err="1"/>
              <a:t>debate</a:t>
            </a:r>
            <a:r>
              <a:rPr lang="cs-CZ" dirty="0"/>
              <a:t>“ </a:t>
            </a:r>
            <a:r>
              <a:rPr lang="cs-CZ" dirty="0" err="1"/>
              <a:t>came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339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4448A6-FC0A-11BB-ED5F-545C611E87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23AEEEF-7E1E-E0EF-AACD-923C49261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 err="1"/>
              <a:t>Modernism</a:t>
            </a:r>
            <a:r>
              <a:rPr lang="cs-CZ" sz="3000" dirty="0"/>
              <a:t> and </a:t>
            </a:r>
            <a:r>
              <a:rPr lang="cs-CZ" sz="3000" dirty="0" err="1"/>
              <a:t>positivist</a:t>
            </a:r>
            <a:r>
              <a:rPr lang="cs-CZ" sz="3000" dirty="0"/>
              <a:t> </a:t>
            </a:r>
            <a:r>
              <a:rPr lang="cs-CZ" sz="3000" dirty="0" err="1"/>
              <a:t>geography</a:t>
            </a:r>
            <a:r>
              <a:rPr lang="cs-CZ" sz="3000" dirty="0"/>
              <a:t> – </a:t>
            </a:r>
            <a:r>
              <a:rPr lang="cs-CZ" sz="3000" dirty="0" err="1"/>
              <a:t>interconnected</a:t>
            </a:r>
            <a:r>
              <a:rPr lang="cs-CZ" sz="3000" dirty="0"/>
              <a:t> </a:t>
            </a:r>
            <a:r>
              <a:rPr lang="cs-CZ" sz="3000" dirty="0" err="1"/>
              <a:t>issues</a:t>
            </a:r>
            <a:endParaRPr lang="en-GB" sz="30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6E92334-B9E4-F21D-6254-5D258AF99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95" y="1857255"/>
            <a:ext cx="8066301" cy="4139998"/>
          </a:xfrm>
        </p:spPr>
        <p:txBody>
          <a:bodyPr/>
          <a:lstStyle/>
          <a:p>
            <a:r>
              <a:rPr lang="cs-CZ" sz="2600" dirty="0" err="1"/>
              <a:t>Emphasis</a:t>
            </a:r>
            <a:r>
              <a:rPr lang="cs-CZ" sz="2600" dirty="0"/>
              <a:t> on </a:t>
            </a:r>
            <a:r>
              <a:rPr lang="cs-CZ" sz="2600" dirty="0" err="1"/>
              <a:t>scientific</a:t>
            </a:r>
            <a:r>
              <a:rPr lang="cs-CZ" sz="2600" dirty="0"/>
              <a:t> </a:t>
            </a:r>
            <a:r>
              <a:rPr lang="cs-CZ" sz="2600" dirty="0" err="1"/>
              <a:t>rationality</a:t>
            </a:r>
            <a:r>
              <a:rPr lang="cs-CZ" sz="2600" dirty="0"/>
              <a:t>, o</a:t>
            </a:r>
            <a:r>
              <a:rPr lang="en-US" sz="2600" dirty="0" err="1"/>
              <a:t>bjective</a:t>
            </a:r>
            <a:r>
              <a:rPr lang="en-US" sz="2600" dirty="0"/>
              <a:t> </a:t>
            </a:r>
            <a:r>
              <a:rPr lang="cs-CZ" sz="2600" dirty="0"/>
              <a:t>k</a:t>
            </a:r>
            <a:r>
              <a:rPr lang="en-US" sz="2600" dirty="0" err="1"/>
              <a:t>nowledge</a:t>
            </a:r>
            <a:r>
              <a:rPr lang="cs-CZ" sz="2600" dirty="0"/>
              <a:t>, u</a:t>
            </a:r>
            <a:r>
              <a:rPr lang="en-US" sz="2600" dirty="0" err="1"/>
              <a:t>niversal</a:t>
            </a:r>
            <a:r>
              <a:rPr lang="en-US" sz="2600" dirty="0"/>
              <a:t> </a:t>
            </a:r>
            <a:r>
              <a:rPr lang="cs-CZ" sz="2600" dirty="0"/>
              <a:t>p</a:t>
            </a:r>
            <a:r>
              <a:rPr lang="en-US" sz="2600" dirty="0" err="1"/>
              <a:t>rinciples</a:t>
            </a:r>
            <a:r>
              <a:rPr lang="cs-CZ" sz="2600" dirty="0"/>
              <a:t>, and </a:t>
            </a:r>
            <a:r>
              <a:rPr lang="cs-CZ" sz="2600" dirty="0" err="1"/>
              <a:t>general</a:t>
            </a:r>
            <a:r>
              <a:rPr lang="cs-CZ" sz="2600" dirty="0"/>
              <a:t> </a:t>
            </a:r>
            <a:r>
              <a:rPr lang="cs-CZ" sz="2600" dirty="0" err="1"/>
              <a:t>laws</a:t>
            </a:r>
            <a:endParaRPr lang="cs-CZ" sz="2600" dirty="0"/>
          </a:p>
          <a:p>
            <a:r>
              <a:rPr lang="cs-CZ" sz="2600" dirty="0" err="1"/>
              <a:t>Systematic</a:t>
            </a:r>
            <a:r>
              <a:rPr lang="cs-CZ" sz="2600" dirty="0"/>
              <a:t> and </a:t>
            </a:r>
            <a:r>
              <a:rPr lang="cs-CZ" sz="2600" dirty="0" err="1"/>
              <a:t>structured</a:t>
            </a:r>
            <a:r>
              <a:rPr lang="cs-CZ" sz="2600" dirty="0"/>
              <a:t> </a:t>
            </a:r>
            <a:r>
              <a:rPr lang="cs-CZ" sz="2600" dirty="0" err="1"/>
              <a:t>approach</a:t>
            </a:r>
            <a:endParaRPr lang="cs-CZ" sz="2600" dirty="0"/>
          </a:p>
          <a:p>
            <a:r>
              <a:rPr lang="cs-CZ" sz="2600" dirty="0" err="1"/>
              <a:t>Technological</a:t>
            </a:r>
            <a:r>
              <a:rPr lang="cs-CZ" sz="2600" dirty="0"/>
              <a:t> </a:t>
            </a:r>
            <a:r>
              <a:rPr lang="cs-CZ" sz="2600" dirty="0" err="1"/>
              <a:t>optimism</a:t>
            </a:r>
            <a:endParaRPr lang="cs-CZ" sz="2600" dirty="0"/>
          </a:p>
          <a:p>
            <a:r>
              <a:rPr lang="cs-CZ" sz="2600" dirty="0" err="1"/>
              <a:t>Adoration</a:t>
            </a:r>
            <a:r>
              <a:rPr lang="cs-CZ" sz="2600" dirty="0"/>
              <a:t> </a:t>
            </a:r>
            <a:r>
              <a:rPr lang="cs-CZ" sz="2600" dirty="0" err="1"/>
              <a:t>of</a:t>
            </a:r>
            <a:r>
              <a:rPr lang="cs-CZ" sz="2600" dirty="0"/>
              <a:t> </a:t>
            </a:r>
            <a:r>
              <a:rPr lang="cs-CZ" sz="2600" dirty="0" err="1"/>
              <a:t>perfect</a:t>
            </a:r>
            <a:r>
              <a:rPr lang="cs-CZ" sz="2600" dirty="0"/>
              <a:t> </a:t>
            </a:r>
            <a:r>
              <a:rPr lang="cs-CZ" sz="2600" dirty="0" err="1"/>
              <a:t>geometric</a:t>
            </a:r>
            <a:r>
              <a:rPr lang="cs-CZ" sz="2600" dirty="0"/>
              <a:t> </a:t>
            </a:r>
            <a:r>
              <a:rPr lang="cs-CZ" sz="2600" dirty="0" err="1"/>
              <a:t>structures</a:t>
            </a:r>
            <a:endParaRPr lang="cs-CZ" sz="2600" dirty="0"/>
          </a:p>
          <a:p>
            <a:r>
              <a:rPr lang="cs-CZ" sz="2600" dirty="0" err="1"/>
              <a:t>Rational</a:t>
            </a:r>
            <a:r>
              <a:rPr lang="cs-CZ" sz="2600" dirty="0"/>
              <a:t> </a:t>
            </a:r>
            <a:r>
              <a:rPr lang="cs-CZ" sz="2600" dirty="0" err="1"/>
              <a:t>spatial</a:t>
            </a:r>
            <a:r>
              <a:rPr lang="cs-CZ" sz="2600" dirty="0"/>
              <a:t> (</a:t>
            </a:r>
            <a:r>
              <a:rPr lang="cs-CZ" sz="2600" dirty="0" err="1"/>
              <a:t>urban</a:t>
            </a:r>
            <a:r>
              <a:rPr lang="cs-CZ" sz="2600" dirty="0"/>
              <a:t> </a:t>
            </a:r>
            <a:r>
              <a:rPr lang="cs-CZ" sz="2600" dirty="0" err="1"/>
              <a:t>or</a:t>
            </a:r>
            <a:r>
              <a:rPr lang="cs-CZ" sz="2600" dirty="0"/>
              <a:t> </a:t>
            </a:r>
            <a:r>
              <a:rPr lang="cs-CZ" sz="2600" dirty="0" err="1"/>
              <a:t>regional</a:t>
            </a:r>
            <a:r>
              <a:rPr lang="cs-CZ" sz="2600" dirty="0"/>
              <a:t>) </a:t>
            </a:r>
            <a:r>
              <a:rPr lang="cs-CZ" sz="2600" dirty="0" err="1"/>
              <a:t>planning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2819183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0EAC369-3290-F3ED-DAA8-CDAF7B45AC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A7A800E-10A0-101F-CA07-B3BEAC7CC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Modernism</a:t>
            </a:r>
            <a:r>
              <a:rPr lang="cs-CZ" dirty="0"/>
              <a:t>, </a:t>
            </a:r>
            <a:r>
              <a:rPr lang="cs-CZ" dirty="0" err="1"/>
              <a:t>geography</a:t>
            </a:r>
            <a:r>
              <a:rPr lang="cs-CZ" dirty="0"/>
              <a:t>, and </a:t>
            </a:r>
            <a:r>
              <a:rPr lang="cs-CZ" dirty="0" err="1"/>
              <a:t>time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492F393-3170-7CCA-0D40-478D181CA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One</a:t>
            </a:r>
            <a:r>
              <a:rPr lang="cs-CZ" dirty="0"/>
              <a:t> universal </a:t>
            </a:r>
            <a:r>
              <a:rPr lang="cs-CZ" dirty="0" err="1"/>
              <a:t>linear</a:t>
            </a:r>
            <a:r>
              <a:rPr lang="cs-CZ" dirty="0"/>
              <a:t> </a:t>
            </a:r>
            <a:r>
              <a:rPr lang="cs-CZ" dirty="0" err="1"/>
              <a:t>timeline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progress</a:t>
            </a:r>
            <a:endParaRPr lang="cs-CZ" dirty="0"/>
          </a:p>
          <a:p>
            <a:r>
              <a:rPr lang="cs-CZ" dirty="0"/>
              <a:t>E</a:t>
            </a:r>
            <a:r>
              <a:rPr lang="en-US" dirty="0" err="1"/>
              <a:t>volutionary</a:t>
            </a:r>
            <a:r>
              <a:rPr lang="en-US" dirty="0"/>
              <a:t> </a:t>
            </a:r>
            <a:r>
              <a:rPr lang="cs-CZ" dirty="0" err="1"/>
              <a:t>thinking</a:t>
            </a:r>
            <a:r>
              <a:rPr lang="en-US" dirty="0"/>
              <a:t> toward greater complexity and improvement</a:t>
            </a:r>
            <a:endParaRPr lang="cs-CZ" dirty="0"/>
          </a:p>
          <a:p>
            <a:pPr lvl="1"/>
            <a:r>
              <a:rPr lang="cs-CZ" dirty="0" err="1"/>
              <a:t>evolution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spatial</a:t>
            </a:r>
            <a:r>
              <a:rPr lang="cs-CZ" dirty="0"/>
              <a:t> </a:t>
            </a:r>
            <a:r>
              <a:rPr lang="cs-CZ" dirty="0" err="1"/>
              <a:t>patterns</a:t>
            </a:r>
            <a:r>
              <a:rPr lang="cs-CZ" dirty="0"/>
              <a:t> and </a:t>
            </a:r>
            <a:r>
              <a:rPr lang="en-US" dirty="0"/>
              <a:t>models</a:t>
            </a:r>
            <a:r>
              <a:rPr lang="cs-CZ" dirty="0"/>
              <a:t>,</a:t>
            </a:r>
            <a:r>
              <a:rPr lang="en-US" dirty="0"/>
              <a:t> spatial diffusion</a:t>
            </a:r>
            <a:r>
              <a:rPr lang="cs-CZ" dirty="0"/>
              <a:t>, </a:t>
            </a:r>
            <a:r>
              <a:rPr lang="cs-CZ" dirty="0" err="1"/>
              <a:t>or</a:t>
            </a:r>
            <a:r>
              <a:rPr lang="en-US" dirty="0"/>
              <a:t> </a:t>
            </a:r>
            <a:r>
              <a:rPr lang="cs-CZ" dirty="0" err="1"/>
              <a:t>regional</a:t>
            </a:r>
            <a:r>
              <a:rPr lang="cs-CZ" dirty="0"/>
              <a:t> </a:t>
            </a:r>
            <a:r>
              <a:rPr lang="en-US" dirty="0"/>
              <a:t>development</a:t>
            </a:r>
            <a:r>
              <a:rPr lang="cs-CZ" dirty="0"/>
              <a:t> </a:t>
            </a:r>
            <a:r>
              <a:rPr lang="en-US" dirty="0"/>
              <a:t>seek to predict future trends based on past and present data</a:t>
            </a:r>
            <a:endParaRPr lang="cs-CZ" dirty="0"/>
          </a:p>
          <a:p>
            <a:r>
              <a:rPr lang="cs-CZ" dirty="0" err="1"/>
              <a:t>Spatial</a:t>
            </a:r>
            <a:r>
              <a:rPr lang="cs-CZ" dirty="0"/>
              <a:t> </a:t>
            </a:r>
            <a:r>
              <a:rPr lang="cs-CZ" dirty="0" err="1"/>
              <a:t>patterns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</a:t>
            </a:r>
            <a:r>
              <a:rPr lang="en-US" dirty="0" err="1"/>
              <a:t>ocieties</a:t>
            </a:r>
            <a:r>
              <a:rPr lang="en-US" dirty="0"/>
              <a:t> evolve in a</a:t>
            </a:r>
            <a:r>
              <a:rPr lang="cs-CZ" dirty="0"/>
              <a:t> </a:t>
            </a:r>
            <a:r>
              <a:rPr lang="en-US" dirty="0"/>
              <a:t>predictable manner from primitive to advanced</a:t>
            </a:r>
            <a:endParaRPr lang="cs-CZ" dirty="0"/>
          </a:p>
          <a:p>
            <a:pPr lvl="1"/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underdeveloped</a:t>
            </a:r>
            <a:r>
              <a:rPr lang="cs-CZ" dirty="0"/>
              <a:t> to </a:t>
            </a:r>
            <a:r>
              <a:rPr lang="cs-CZ" dirty="0" err="1"/>
              <a:t>developed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2077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A4198EF-41B7-19C6-7933-FED923E29E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pic>
        <p:nvPicPr>
          <p:cNvPr id="7" name="Obrázek 6" descr="Obsah obrázku vzor, diagram&#10;&#10;Popis byl vytvořen automaticky">
            <a:extLst>
              <a:ext uri="{FF2B5EF4-FFF2-40B4-BE49-F238E27FC236}">
                <a16:creationId xmlns:a16="http://schemas.microsoft.com/office/drawing/2014/main" id="{05E5F92B-3E47-18BC-B129-FBC85A14C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761" y="131870"/>
            <a:ext cx="3879649" cy="672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05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6FD7A85-9542-A86D-5E7F-0BB72006A5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5E911BD-1F55-2FFB-E00D-42EA34BFC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Modernist</a:t>
            </a:r>
            <a:r>
              <a:rPr lang="cs-CZ" dirty="0"/>
              <a:t> </a:t>
            </a:r>
            <a:r>
              <a:rPr lang="cs-CZ" dirty="0" err="1"/>
              <a:t>urban</a:t>
            </a:r>
            <a:r>
              <a:rPr lang="cs-CZ" dirty="0"/>
              <a:t> </a:t>
            </a:r>
            <a:r>
              <a:rPr lang="cs-CZ" dirty="0" err="1"/>
              <a:t>planning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22811F3-B13D-2E97-D22B-CC05429B9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/>
              <a:t>T</a:t>
            </a:r>
            <a:r>
              <a:rPr lang="en-US" sz="2600" dirty="0"/>
              <a:t>he application of rationality, functionality, and </a:t>
            </a:r>
            <a:r>
              <a:rPr lang="cs-CZ" sz="2600" dirty="0" err="1"/>
              <a:t>spatial</a:t>
            </a:r>
            <a:r>
              <a:rPr lang="cs-CZ" sz="2600" dirty="0"/>
              <a:t> </a:t>
            </a:r>
            <a:r>
              <a:rPr lang="en-US" sz="2600" dirty="0"/>
              <a:t>order to create efficient, healthy, and aesthetically pleasing environments</a:t>
            </a:r>
            <a:endParaRPr lang="cs-CZ" sz="2600" dirty="0"/>
          </a:p>
          <a:p>
            <a:pPr lvl="1"/>
            <a:r>
              <a:rPr lang="cs-CZ" dirty="0" err="1"/>
              <a:t>cities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a </a:t>
            </a:r>
            <a:r>
              <a:rPr lang="cs-CZ" dirty="0" err="1"/>
              <a:t>good</a:t>
            </a:r>
            <a:r>
              <a:rPr lang="cs-CZ" dirty="0"/>
              <a:t> </a:t>
            </a:r>
            <a:r>
              <a:rPr lang="cs-CZ" dirty="0" err="1"/>
              <a:t>future</a:t>
            </a:r>
            <a:endParaRPr lang="cs-CZ" dirty="0"/>
          </a:p>
          <a:p>
            <a:pPr lvl="1"/>
            <a:r>
              <a:rPr lang="cs-CZ" dirty="0"/>
              <a:t>to </a:t>
            </a:r>
            <a:r>
              <a:rPr lang="cs-CZ" dirty="0" err="1"/>
              <a:t>have</a:t>
            </a:r>
            <a:r>
              <a:rPr lang="cs-CZ" dirty="0"/>
              <a:t> a </a:t>
            </a:r>
            <a:r>
              <a:rPr lang="cs-CZ" dirty="0" err="1"/>
              <a:t>good</a:t>
            </a:r>
            <a:r>
              <a:rPr lang="cs-CZ" dirty="0"/>
              <a:t> city </a:t>
            </a:r>
            <a:r>
              <a:rPr lang="cs-CZ" dirty="0" err="1"/>
              <a:t>means</a:t>
            </a:r>
            <a:r>
              <a:rPr lang="cs-CZ" dirty="0"/>
              <a:t> to </a:t>
            </a:r>
            <a:r>
              <a:rPr lang="cs-CZ" dirty="0" err="1"/>
              <a:t>have</a:t>
            </a:r>
            <a:r>
              <a:rPr lang="cs-CZ" dirty="0"/>
              <a:t> a </a:t>
            </a:r>
            <a:r>
              <a:rPr lang="cs-CZ" dirty="0" err="1"/>
              <a:t>good</a:t>
            </a:r>
            <a:r>
              <a:rPr lang="cs-CZ" dirty="0"/>
              <a:t> geometry </a:t>
            </a:r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dirty="0" err="1"/>
              <a:t>spatial</a:t>
            </a:r>
            <a:r>
              <a:rPr lang="cs-CZ" dirty="0"/>
              <a:t> data</a:t>
            </a:r>
          </a:p>
          <a:p>
            <a:pPr lvl="1"/>
            <a:r>
              <a:rPr lang="cs-CZ" dirty="0"/>
              <a:t>f</a:t>
            </a:r>
            <a:r>
              <a:rPr lang="en-US" dirty="0" err="1"/>
              <a:t>unctional</a:t>
            </a:r>
            <a:r>
              <a:rPr lang="en-US" dirty="0"/>
              <a:t> </a:t>
            </a:r>
            <a:r>
              <a:rPr lang="cs-CZ" dirty="0"/>
              <a:t>z</a:t>
            </a:r>
            <a:r>
              <a:rPr lang="en-US" dirty="0" err="1"/>
              <a:t>oning</a:t>
            </a:r>
            <a:r>
              <a:rPr lang="cs-CZ" dirty="0"/>
              <a:t>, </a:t>
            </a:r>
            <a:r>
              <a:rPr lang="cs-CZ" dirty="0" err="1"/>
              <a:t>i.e</a:t>
            </a:r>
            <a:r>
              <a:rPr lang="cs-CZ" dirty="0"/>
              <a:t>.</a:t>
            </a:r>
            <a:r>
              <a:rPr lang="en-US" dirty="0"/>
              <a:t> </a:t>
            </a:r>
            <a:r>
              <a:rPr lang="cs-CZ" dirty="0"/>
              <a:t>s</a:t>
            </a:r>
            <a:r>
              <a:rPr lang="en-US" dirty="0" err="1"/>
              <a:t>eparation</a:t>
            </a:r>
            <a:r>
              <a:rPr lang="en-US" dirty="0"/>
              <a:t> of urban areas into distinct zones for residential, commercial, industrial, and recreational use</a:t>
            </a:r>
            <a:endParaRPr lang="cs-CZ" dirty="0"/>
          </a:p>
          <a:p>
            <a:pPr lvl="1"/>
            <a:r>
              <a:rPr lang="cs-CZ" dirty="0"/>
              <a:t>u</a:t>
            </a:r>
            <a:r>
              <a:rPr lang="en-US" dirty="0"/>
              <a:t>se of standardized designs and building practices to ensure consistency and efficiency</a:t>
            </a:r>
            <a:endParaRPr lang="cs-CZ" dirty="0"/>
          </a:p>
          <a:p>
            <a:pPr lvl="1"/>
            <a:r>
              <a:rPr lang="cs-CZ" dirty="0"/>
              <a:t>a</a:t>
            </a:r>
            <a:r>
              <a:rPr lang="en-US" dirty="0" err="1"/>
              <a:t>doption</a:t>
            </a:r>
            <a:r>
              <a:rPr lang="en-US" dirty="0"/>
              <a:t> of high-rise residential and office buildings to maximize space utilization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260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F3DD4B-C21A-FBBF-C66A-73099F8349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6FD7C97-702F-09EA-F4B1-5FCCDA3E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dirty="0" err="1"/>
              <a:t>Corbusier</a:t>
            </a:r>
            <a:r>
              <a:rPr lang="cs-CZ" dirty="0"/>
              <a:t>: Radiant City (</a:t>
            </a:r>
            <a:r>
              <a:rPr lang="cs-CZ" dirty="0" err="1"/>
              <a:t>Ville</a:t>
            </a:r>
            <a:r>
              <a:rPr lang="cs-CZ" dirty="0"/>
              <a:t> </a:t>
            </a:r>
            <a:r>
              <a:rPr lang="cs-CZ" dirty="0" err="1"/>
              <a:t>Radieuse</a:t>
            </a:r>
            <a:r>
              <a:rPr lang="cs-CZ" dirty="0"/>
              <a:t>)</a:t>
            </a:r>
            <a:endParaRPr lang="en-GB" dirty="0"/>
          </a:p>
        </p:txBody>
      </p:sp>
      <p:pic>
        <p:nvPicPr>
          <p:cNvPr id="7" name="Obrázek 6" descr="Obsah obrázku snímek obrazovky, umění, křížovky, interiér&#10;&#10;Popis byl vytvořen automaticky">
            <a:extLst>
              <a:ext uri="{FF2B5EF4-FFF2-40B4-BE49-F238E27FC236}">
                <a16:creationId xmlns:a16="http://schemas.microsoft.com/office/drawing/2014/main" id="{CB020A32-4876-93A2-1A38-1F3A0B4F8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862" y="2072559"/>
            <a:ext cx="6145863" cy="415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26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D3739D-683E-331F-C4AE-1F20E3CF12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265CCFE-D2EC-4CC9-B9F8-29B2B4617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400" dirty="0"/>
              <a:t>Oscar </a:t>
            </a:r>
            <a:r>
              <a:rPr lang="cs-CZ" sz="3400" dirty="0" err="1"/>
              <a:t>Niemeyer</a:t>
            </a:r>
            <a:r>
              <a:rPr lang="cs-CZ" sz="3400" dirty="0"/>
              <a:t>: </a:t>
            </a:r>
            <a:r>
              <a:rPr lang="cs-CZ" sz="3400" dirty="0" err="1"/>
              <a:t>Ideal</a:t>
            </a:r>
            <a:r>
              <a:rPr lang="cs-CZ" sz="3400" dirty="0"/>
              <a:t> </a:t>
            </a:r>
            <a:r>
              <a:rPr lang="cs-CZ" sz="3400" dirty="0" err="1"/>
              <a:t>futuristic</a:t>
            </a:r>
            <a:r>
              <a:rPr lang="cs-CZ" sz="3400" dirty="0"/>
              <a:t> city</a:t>
            </a:r>
            <a:endParaRPr lang="en-GB" sz="3400" dirty="0"/>
          </a:p>
        </p:txBody>
      </p:sp>
      <p:pic>
        <p:nvPicPr>
          <p:cNvPr id="7" name="Zástupný obsah 6" descr="Obsah obrázku kresba, skica, mapa, text&#10;&#10;Popis byl vytvořen automaticky">
            <a:extLst>
              <a:ext uri="{FF2B5EF4-FFF2-40B4-BE49-F238E27FC236}">
                <a16:creationId xmlns:a16="http://schemas.microsoft.com/office/drawing/2014/main" id="{2F5FB49A-60C0-4322-4F8C-1118A5A12D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656" y="1513894"/>
            <a:ext cx="6644276" cy="4494658"/>
          </a:xfrm>
        </p:spPr>
      </p:pic>
    </p:spTree>
    <p:extLst>
      <p:ext uri="{BB962C8B-B14F-4D97-AF65-F5344CB8AC3E}">
        <p14:creationId xmlns:p14="http://schemas.microsoft.com/office/powerpoint/2010/main" val="816454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1D6FF85-86A7-64E0-41BB-F270DD98AB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4F512CB-A23C-61DD-CFA8-EB9F7C742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Peter </a:t>
            </a:r>
            <a:r>
              <a:rPr lang="cs-CZ" sz="3600" dirty="0" err="1"/>
              <a:t>Hall</a:t>
            </a:r>
            <a:r>
              <a:rPr lang="cs-CZ" sz="3600" dirty="0"/>
              <a:t>: </a:t>
            </a:r>
            <a:r>
              <a:rPr lang="cs-CZ" sz="3600" dirty="0" err="1"/>
              <a:t>Enterprise</a:t>
            </a:r>
            <a:r>
              <a:rPr lang="cs-CZ" sz="3600" dirty="0"/>
              <a:t> </a:t>
            </a:r>
            <a:r>
              <a:rPr lang="cs-CZ" sz="3600" dirty="0" err="1"/>
              <a:t>zone</a:t>
            </a:r>
            <a:r>
              <a:rPr lang="cs-CZ" sz="3600" dirty="0"/>
              <a:t> </a:t>
            </a:r>
            <a:r>
              <a:rPr lang="cs-CZ" sz="3600" dirty="0" err="1"/>
              <a:t>concept</a:t>
            </a:r>
            <a:endParaRPr lang="en-GB" sz="3600" dirty="0"/>
          </a:p>
        </p:txBody>
      </p:sp>
      <p:pic>
        <p:nvPicPr>
          <p:cNvPr id="7" name="Obrázek 6" descr="Obsah obrázku text, mapa, diagram, Plán&#10;&#10;Popis byl vytvořen automaticky">
            <a:extLst>
              <a:ext uri="{FF2B5EF4-FFF2-40B4-BE49-F238E27FC236}">
                <a16:creationId xmlns:a16="http://schemas.microsoft.com/office/drawing/2014/main" id="{2CD9F15D-0DD4-2626-CAEF-78216524C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184" y="1655976"/>
            <a:ext cx="6075219" cy="426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82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D134B1B-3D6D-7C71-5B33-2C4EECB4DC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88D1C22-D383-55C6-5A2B-1886F10C8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400" dirty="0" err="1"/>
              <a:t>Capitalist</a:t>
            </a:r>
            <a:r>
              <a:rPr lang="cs-CZ" sz="3400" dirty="0"/>
              <a:t> development as </a:t>
            </a:r>
            <a:r>
              <a:rPr lang="cs-CZ" sz="3400" dirty="0" err="1"/>
              <a:t>modernist</a:t>
            </a:r>
            <a:r>
              <a:rPr lang="cs-CZ" sz="3400" dirty="0"/>
              <a:t>: </a:t>
            </a:r>
            <a:r>
              <a:rPr lang="cs-CZ" sz="3400" dirty="0" err="1"/>
              <a:t>Modernization</a:t>
            </a:r>
            <a:r>
              <a:rPr lang="cs-CZ" sz="3400" dirty="0"/>
              <a:t> </a:t>
            </a:r>
            <a:r>
              <a:rPr lang="cs-CZ" sz="3400" dirty="0" err="1"/>
              <a:t>theory</a:t>
            </a:r>
            <a:endParaRPr lang="en-GB" sz="34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A378812-0F04-22D8-58B3-42520C5BF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95" y="1901322"/>
            <a:ext cx="8066301" cy="4139998"/>
          </a:xfrm>
        </p:spPr>
        <p:txBody>
          <a:bodyPr/>
          <a:lstStyle/>
          <a:p>
            <a:r>
              <a:rPr lang="cs-CZ" sz="2600" dirty="0"/>
              <a:t>D</a:t>
            </a:r>
            <a:r>
              <a:rPr lang="en-US" sz="2600" dirty="0" err="1"/>
              <a:t>evelopment</a:t>
            </a:r>
            <a:r>
              <a:rPr lang="en-US" sz="2600" dirty="0"/>
              <a:t> theory that emerged in the mid-20th century, explaining how societies progress from traditional to modern states through a series of stages</a:t>
            </a:r>
            <a:endParaRPr lang="cs-CZ" sz="2600" dirty="0"/>
          </a:p>
          <a:p>
            <a:pPr lvl="1"/>
            <a:r>
              <a:rPr lang="cs-CZ" dirty="0"/>
              <a:t>e</a:t>
            </a:r>
            <a:r>
              <a:rPr lang="en-US" dirty="0" err="1"/>
              <a:t>mphasis</a:t>
            </a:r>
            <a:r>
              <a:rPr lang="en-US" dirty="0"/>
              <a:t> on industrialization, technological advancement, and economic growth as indicators of modernization</a:t>
            </a:r>
            <a:endParaRPr lang="cs-CZ" dirty="0"/>
          </a:p>
          <a:p>
            <a:pPr lvl="1"/>
            <a:r>
              <a:rPr lang="cs-CZ" dirty="0" err="1"/>
              <a:t>inherent</a:t>
            </a:r>
            <a:r>
              <a:rPr lang="cs-CZ" dirty="0"/>
              <a:t> </a:t>
            </a:r>
            <a:r>
              <a:rPr lang="cs-CZ" dirty="0" err="1"/>
              <a:t>principles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capitalist</a:t>
            </a:r>
            <a:r>
              <a:rPr lang="cs-CZ" dirty="0"/>
              <a:t>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economy</a:t>
            </a:r>
            <a:endParaRPr lang="cs-CZ" dirty="0"/>
          </a:p>
          <a:p>
            <a:pPr lvl="1"/>
            <a:r>
              <a:rPr lang="cs-CZ" dirty="0"/>
              <a:t>s</a:t>
            </a:r>
            <a:r>
              <a:rPr lang="en-US" dirty="0" err="1"/>
              <a:t>hift</a:t>
            </a:r>
            <a:r>
              <a:rPr lang="en-US" dirty="0"/>
              <a:t> from traditional values and social structures to more secular, rational, and bureaucratic systems</a:t>
            </a:r>
            <a:endParaRPr lang="cs-CZ" dirty="0"/>
          </a:p>
          <a:p>
            <a:pPr lvl="1"/>
            <a:r>
              <a:rPr lang="cs-CZ" altLang="cs-CZ" dirty="0" err="1"/>
              <a:t>b</a:t>
            </a:r>
            <a:r>
              <a:rPr lang="cs-CZ" altLang="cs-CZ" sz="2000" dirty="0" err="1"/>
              <a:t>elief</a:t>
            </a:r>
            <a:r>
              <a:rPr lang="cs-CZ" altLang="cs-CZ" sz="2000" dirty="0"/>
              <a:t> in „</a:t>
            </a:r>
            <a:r>
              <a:rPr lang="cs-CZ" altLang="cs-CZ" dirty="0"/>
              <a:t>t</a:t>
            </a:r>
            <a:r>
              <a:rPr lang="en-US" altLang="cs-CZ" sz="2000" dirty="0" err="1"/>
              <a:t>rickle</a:t>
            </a:r>
            <a:r>
              <a:rPr lang="en-US" altLang="cs-CZ" sz="2000" dirty="0"/>
              <a:t>-down effect</a:t>
            </a:r>
            <a:r>
              <a:rPr lang="cs-CZ" altLang="cs-CZ" sz="2000" dirty="0"/>
              <a:t>“</a:t>
            </a:r>
          </a:p>
          <a:p>
            <a:pPr lvl="1"/>
            <a:r>
              <a:rPr lang="cs-CZ" dirty="0" err="1"/>
              <a:t>optimism</a:t>
            </a:r>
            <a:r>
              <a:rPr lang="cs-CZ" dirty="0"/>
              <a:t> in 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progress</a:t>
            </a:r>
            <a:endParaRPr lang="cs-CZ" altLang="cs-CZ" sz="2000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0605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1AF3EB-3AB3-EA3F-B3D3-F33199BA94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C73EFB1-12C0-2AF7-46ED-487719077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Rostow’s Stages of Economic Growth</a:t>
            </a:r>
            <a:endParaRPr lang="en-GB" dirty="0"/>
          </a:p>
        </p:txBody>
      </p:sp>
      <p:pic>
        <p:nvPicPr>
          <p:cNvPr id="7" name="Zástupný obsah 6" descr="Obsah obrázku text, snímek obrazovky, Písmo, řada/pruh&#10;&#10;Popis byl vytvořen automaticky">
            <a:extLst>
              <a:ext uri="{FF2B5EF4-FFF2-40B4-BE49-F238E27FC236}">
                <a16:creationId xmlns:a16="http://schemas.microsoft.com/office/drawing/2014/main" id="{A403E384-838A-59B2-C769-4C27781FF4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84" y="1879409"/>
            <a:ext cx="7385219" cy="3970548"/>
          </a:xfrm>
        </p:spPr>
      </p:pic>
    </p:spTree>
    <p:extLst>
      <p:ext uri="{BB962C8B-B14F-4D97-AF65-F5344CB8AC3E}">
        <p14:creationId xmlns:p14="http://schemas.microsoft.com/office/powerpoint/2010/main" val="3511747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E72BD8-F43E-00C4-62A3-DFFBDE3477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01C4FA7-0623-0C37-0908-CE2F449C6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Marxism</a:t>
            </a:r>
            <a:r>
              <a:rPr lang="cs-CZ" dirty="0"/>
              <a:t> as </a:t>
            </a:r>
            <a:r>
              <a:rPr lang="cs-CZ" dirty="0" err="1"/>
              <a:t>modernist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3C44C16-9D82-563C-9FAD-04DBC315C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300" dirty="0"/>
              <a:t>Historical </a:t>
            </a:r>
            <a:r>
              <a:rPr lang="cs-CZ" sz="2300" dirty="0"/>
              <a:t>m</a:t>
            </a:r>
            <a:r>
              <a:rPr lang="en-US" sz="2300" dirty="0" err="1"/>
              <a:t>aterialism</a:t>
            </a:r>
            <a:endParaRPr lang="cs-CZ" sz="2300" dirty="0"/>
          </a:p>
          <a:p>
            <a:pPr lvl="1"/>
            <a:r>
              <a:rPr lang="cs-CZ" sz="1900" dirty="0"/>
              <a:t>t</a:t>
            </a:r>
            <a:r>
              <a:rPr lang="en-US" sz="1900" dirty="0"/>
              <a:t>he idea that material conditions and economic factors shape society and history</a:t>
            </a:r>
            <a:endParaRPr lang="cs-CZ" sz="1900" dirty="0"/>
          </a:p>
          <a:p>
            <a:r>
              <a:rPr lang="en-US" sz="2300" dirty="0"/>
              <a:t>The conflict between the bourgeoisie (capitalist class) and the proletariat (working class) as the driving force of historical change.</a:t>
            </a:r>
            <a:endParaRPr lang="cs-CZ" sz="2300" b="1" dirty="0"/>
          </a:p>
          <a:p>
            <a:r>
              <a:rPr lang="cs-CZ" sz="2300" dirty="0"/>
              <a:t>R</a:t>
            </a:r>
            <a:r>
              <a:rPr lang="en-US" sz="2300" dirty="0"/>
              <a:t>evolutionary change</a:t>
            </a:r>
            <a:r>
              <a:rPr lang="cs-CZ" sz="2300" dirty="0"/>
              <a:t> </a:t>
            </a:r>
            <a:r>
              <a:rPr lang="cs-CZ" sz="2300" dirty="0" err="1"/>
              <a:t>needed</a:t>
            </a:r>
            <a:r>
              <a:rPr lang="en-US" sz="2300" dirty="0"/>
              <a:t> to achieve a classless society.</a:t>
            </a:r>
            <a:endParaRPr lang="cs-CZ" sz="2300" dirty="0"/>
          </a:p>
          <a:p>
            <a:r>
              <a:rPr lang="cs-CZ" sz="2300" dirty="0"/>
              <a:t>V</a:t>
            </a:r>
            <a:r>
              <a:rPr lang="en-US" sz="2300" dirty="0" err="1"/>
              <a:t>iew</a:t>
            </a:r>
            <a:r>
              <a:rPr lang="cs-CZ" sz="2300" dirty="0"/>
              <a:t> </a:t>
            </a:r>
            <a:r>
              <a:rPr lang="cs-CZ" sz="2300" dirty="0" err="1"/>
              <a:t>of</a:t>
            </a:r>
            <a:r>
              <a:rPr lang="cs-CZ" sz="2300" dirty="0"/>
              <a:t> </a:t>
            </a:r>
            <a:r>
              <a:rPr lang="en-US" sz="2300" dirty="0"/>
              <a:t>history as a dialectical process leading to human emancipation</a:t>
            </a:r>
            <a:endParaRPr lang="en-GB" sz="2300" dirty="0"/>
          </a:p>
        </p:txBody>
      </p:sp>
      <p:pic>
        <p:nvPicPr>
          <p:cNvPr id="7" name="Obrázek 6" descr="Obsah obrázku portrét, Lidské vousy, Lidská tvář, Knír&#10;&#10;Popis byl vytvořen automaticky">
            <a:extLst>
              <a:ext uri="{FF2B5EF4-FFF2-40B4-BE49-F238E27FC236}">
                <a16:creationId xmlns:a16="http://schemas.microsoft.com/office/drawing/2014/main" id="{247E1EC6-4DC8-486F-54CA-B1157CC905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474" y="5629"/>
            <a:ext cx="1509309" cy="216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6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25DC4C-2C80-EE26-2995-6B1D002788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9AD068-08E2-BBC0-F72B-045FC911C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Birth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positivist</a:t>
            </a:r>
            <a:r>
              <a:rPr lang="cs-CZ" dirty="0"/>
              <a:t> </a:t>
            </a:r>
            <a:r>
              <a:rPr lang="cs-CZ" dirty="0" err="1"/>
              <a:t>geography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737CAC9-288F-8861-3A74-B2A48056A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Scientific </a:t>
            </a:r>
            <a:r>
              <a:rPr lang="cs-CZ" sz="2600" dirty="0"/>
              <a:t>r</a:t>
            </a:r>
            <a:r>
              <a:rPr lang="en-US" sz="2600" dirty="0"/>
              <a:t>evolution</a:t>
            </a:r>
            <a:endParaRPr lang="cs-CZ" sz="2600" dirty="0"/>
          </a:p>
          <a:p>
            <a:pPr lvl="1"/>
            <a:r>
              <a:rPr lang="en-US" dirty="0"/>
              <a:t>advances in the natural sciences which emphasized empirical observation, measurement, and the scientific method</a:t>
            </a:r>
            <a:endParaRPr lang="cs-CZ" dirty="0"/>
          </a:p>
          <a:p>
            <a:r>
              <a:rPr lang="cs-CZ" sz="2600" dirty="0" err="1"/>
              <a:t>Critique</a:t>
            </a:r>
            <a:r>
              <a:rPr lang="cs-CZ" sz="2600" dirty="0"/>
              <a:t> </a:t>
            </a:r>
            <a:r>
              <a:rPr lang="cs-CZ" sz="2600" dirty="0" err="1"/>
              <a:t>of</a:t>
            </a:r>
            <a:r>
              <a:rPr lang="cs-CZ" sz="2600" dirty="0"/>
              <a:t> </a:t>
            </a:r>
            <a:r>
              <a:rPr lang="cs-CZ" sz="2600" dirty="0" err="1"/>
              <a:t>descriptive</a:t>
            </a:r>
            <a:r>
              <a:rPr lang="cs-CZ" sz="2600" dirty="0"/>
              <a:t> </a:t>
            </a:r>
            <a:r>
              <a:rPr lang="cs-CZ" sz="2600" dirty="0" err="1"/>
              <a:t>methods</a:t>
            </a:r>
            <a:r>
              <a:rPr lang="cs-CZ" sz="2600" dirty="0"/>
              <a:t> and </a:t>
            </a:r>
            <a:r>
              <a:rPr lang="cs-CZ" sz="2600" dirty="0" err="1"/>
              <a:t>adoption</a:t>
            </a:r>
            <a:r>
              <a:rPr lang="cs-CZ" sz="2600" dirty="0"/>
              <a:t> </a:t>
            </a:r>
            <a:r>
              <a:rPr lang="cs-CZ" sz="2600" dirty="0" err="1"/>
              <a:t>of</a:t>
            </a:r>
            <a:r>
              <a:rPr lang="cs-CZ" sz="2600" dirty="0"/>
              <a:t> </a:t>
            </a:r>
            <a:r>
              <a:rPr lang="cs-CZ" sz="2600" dirty="0" err="1"/>
              <a:t>quantitative</a:t>
            </a:r>
            <a:r>
              <a:rPr lang="cs-CZ" sz="2600" dirty="0"/>
              <a:t> </a:t>
            </a:r>
            <a:r>
              <a:rPr lang="cs-CZ" sz="2600" dirty="0" err="1"/>
              <a:t>methods</a:t>
            </a:r>
            <a:endParaRPr lang="cs-CZ" sz="2600" dirty="0"/>
          </a:p>
          <a:p>
            <a:pPr lvl="1"/>
            <a:r>
              <a:rPr lang="cs-CZ" dirty="0"/>
              <a:t>so-</a:t>
            </a:r>
            <a:r>
              <a:rPr lang="cs-CZ" dirty="0" err="1"/>
              <a:t>called</a:t>
            </a:r>
            <a:r>
              <a:rPr lang="cs-CZ" dirty="0"/>
              <a:t> “</a:t>
            </a:r>
            <a:r>
              <a:rPr lang="cs-CZ" dirty="0" err="1"/>
              <a:t>quantitative</a:t>
            </a:r>
            <a:r>
              <a:rPr lang="cs-CZ" dirty="0"/>
              <a:t> </a:t>
            </a:r>
            <a:r>
              <a:rPr lang="cs-CZ" dirty="0" err="1"/>
              <a:t>revolution</a:t>
            </a:r>
            <a:r>
              <a:rPr lang="cs-CZ" dirty="0"/>
              <a:t>“ in </a:t>
            </a:r>
            <a:r>
              <a:rPr lang="cs-CZ" dirty="0" err="1"/>
              <a:t>geography</a:t>
            </a:r>
            <a:endParaRPr lang="cs-CZ" dirty="0"/>
          </a:p>
          <a:p>
            <a:r>
              <a:rPr lang="cs-CZ" sz="2600" dirty="0" err="1"/>
              <a:t>Philosophy</a:t>
            </a:r>
            <a:r>
              <a:rPr lang="cs-CZ" sz="2600" dirty="0"/>
              <a:t> </a:t>
            </a:r>
            <a:r>
              <a:rPr lang="cs-CZ" sz="2600" dirty="0" err="1"/>
              <a:t>of</a:t>
            </a:r>
            <a:r>
              <a:rPr lang="cs-CZ" sz="2600" dirty="0"/>
              <a:t> </a:t>
            </a:r>
            <a:r>
              <a:rPr lang="cs-CZ" sz="2600" dirty="0" err="1"/>
              <a:t>empiricism</a:t>
            </a:r>
            <a:r>
              <a:rPr lang="cs-CZ" sz="2600" dirty="0"/>
              <a:t> and </a:t>
            </a:r>
            <a:r>
              <a:rPr lang="cs-CZ" sz="2600" dirty="0" err="1"/>
              <a:t>positivism</a:t>
            </a:r>
            <a:endParaRPr lang="cs-CZ" sz="2600" dirty="0"/>
          </a:p>
          <a:p>
            <a:pPr lvl="1"/>
            <a:r>
              <a:rPr lang="en-US" dirty="0"/>
              <a:t>focus on observable, measurable phenomena</a:t>
            </a:r>
            <a:endParaRPr lang="cs-CZ" dirty="0"/>
          </a:p>
          <a:p>
            <a:r>
              <a:rPr lang="cs-CZ" sz="2600" dirty="0" err="1"/>
              <a:t>Technological</a:t>
            </a:r>
            <a:r>
              <a:rPr lang="cs-CZ" sz="2600" dirty="0"/>
              <a:t> </a:t>
            </a:r>
            <a:r>
              <a:rPr lang="cs-CZ" sz="2600" dirty="0" err="1"/>
              <a:t>advancements</a:t>
            </a:r>
            <a:endParaRPr lang="cs-CZ" sz="2600" dirty="0"/>
          </a:p>
          <a:p>
            <a:pPr lvl="1"/>
            <a:r>
              <a:rPr lang="en-US" dirty="0"/>
              <a:t>enabled to handle large datasets, perform complex analyses, and create sophisticated </a:t>
            </a:r>
            <a:r>
              <a:rPr lang="cs-CZ" dirty="0" err="1"/>
              <a:t>spatial</a:t>
            </a:r>
            <a:r>
              <a:rPr lang="cs-CZ" dirty="0"/>
              <a:t> </a:t>
            </a:r>
            <a:r>
              <a:rPr lang="en-US" dirty="0"/>
              <a:t>models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65180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43AA6DC-63F5-59A5-A9D8-0533336BD2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81B63F8-1F82-EB42-D95D-9AB7EBDA6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Geography</a:t>
            </a:r>
            <a:r>
              <a:rPr lang="cs-CZ" dirty="0"/>
              <a:t> in </a:t>
            </a:r>
            <a:r>
              <a:rPr lang="cs-CZ" dirty="0" err="1"/>
              <a:t>socialist</a:t>
            </a:r>
            <a:r>
              <a:rPr lang="cs-CZ" dirty="0"/>
              <a:t> </a:t>
            </a:r>
            <a:r>
              <a:rPr lang="cs-CZ" dirty="0" err="1"/>
              <a:t>countries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B0D1E20-24B9-6398-594F-2CE6345DA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 err="1"/>
              <a:t>Centralization</a:t>
            </a:r>
            <a:r>
              <a:rPr lang="cs-CZ" sz="2600" dirty="0"/>
              <a:t> </a:t>
            </a:r>
            <a:r>
              <a:rPr lang="cs-CZ" sz="2600" dirty="0" err="1"/>
              <a:t>of</a:t>
            </a:r>
            <a:r>
              <a:rPr lang="cs-CZ" sz="2600" dirty="0"/>
              <a:t> </a:t>
            </a:r>
            <a:r>
              <a:rPr lang="cs-CZ" sz="2600" dirty="0" err="1"/>
              <a:t>government</a:t>
            </a:r>
            <a:endParaRPr lang="cs-CZ" sz="2600" dirty="0"/>
          </a:p>
          <a:p>
            <a:pPr lvl="1"/>
            <a:r>
              <a:rPr lang="cs-CZ" dirty="0" err="1"/>
              <a:t>Communist</a:t>
            </a:r>
            <a:r>
              <a:rPr lang="cs-CZ" dirty="0"/>
              <a:t> </a:t>
            </a:r>
            <a:r>
              <a:rPr lang="cs-CZ" dirty="0" err="1"/>
              <a:t>parties</a:t>
            </a:r>
            <a:r>
              <a:rPr lang="cs-CZ" dirty="0"/>
              <a:t> direct socio-</a:t>
            </a:r>
            <a:r>
              <a:rPr lang="cs-CZ" dirty="0" err="1"/>
              <a:t>spatial</a:t>
            </a:r>
            <a:r>
              <a:rPr lang="cs-CZ" dirty="0"/>
              <a:t> 			development to </a:t>
            </a:r>
            <a:r>
              <a:rPr lang="cs-CZ" dirty="0" err="1"/>
              <a:t>reach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final</a:t>
            </a:r>
            <a:r>
              <a:rPr lang="cs-CZ" dirty="0"/>
              <a:t> </a:t>
            </a:r>
            <a:r>
              <a:rPr lang="cs-CZ" dirty="0" err="1"/>
              <a:t>stage</a:t>
            </a:r>
            <a:endParaRPr lang="cs-CZ" dirty="0"/>
          </a:p>
          <a:p>
            <a:r>
              <a:rPr lang="cs-CZ" sz="2600" dirty="0" err="1"/>
              <a:t>Scientific</a:t>
            </a:r>
            <a:r>
              <a:rPr lang="cs-CZ" sz="2600" dirty="0"/>
              <a:t> </a:t>
            </a:r>
            <a:r>
              <a:rPr lang="cs-CZ" sz="2600" dirty="0" err="1"/>
              <a:t>Marxism</a:t>
            </a:r>
            <a:r>
              <a:rPr lang="cs-CZ" sz="2600" dirty="0"/>
              <a:t> and </a:t>
            </a:r>
            <a:r>
              <a:rPr lang="cs-CZ" sz="2600" dirty="0" err="1"/>
              <a:t>historico-materialist</a:t>
            </a:r>
            <a:r>
              <a:rPr lang="cs-CZ" sz="2600" dirty="0"/>
              <a:t> </a:t>
            </a:r>
            <a:r>
              <a:rPr lang="cs-CZ" sz="2600" dirty="0" err="1"/>
              <a:t>determinism</a:t>
            </a:r>
            <a:endParaRPr lang="cs-CZ" sz="2600" dirty="0"/>
          </a:p>
          <a:p>
            <a:r>
              <a:rPr lang="cs-CZ" sz="2600" dirty="0" err="1"/>
              <a:t>Analysis</a:t>
            </a:r>
            <a:r>
              <a:rPr lang="cs-CZ" sz="2600" dirty="0"/>
              <a:t> </a:t>
            </a:r>
            <a:r>
              <a:rPr lang="cs-CZ" sz="2600" dirty="0" err="1"/>
              <a:t>of</a:t>
            </a:r>
            <a:r>
              <a:rPr lang="cs-CZ" sz="2600" dirty="0"/>
              <a:t> </a:t>
            </a:r>
            <a:r>
              <a:rPr lang="cs-CZ" sz="2600" dirty="0" err="1"/>
              <a:t>spatial</a:t>
            </a:r>
            <a:r>
              <a:rPr lang="cs-CZ" sz="2600" dirty="0"/>
              <a:t> </a:t>
            </a:r>
            <a:r>
              <a:rPr lang="cs-CZ" sz="2600" dirty="0" err="1"/>
              <a:t>structures</a:t>
            </a:r>
            <a:r>
              <a:rPr lang="cs-CZ" sz="2600" dirty="0"/>
              <a:t> and </a:t>
            </a:r>
            <a:r>
              <a:rPr lang="cs-CZ" sz="2600" dirty="0" err="1"/>
              <a:t>patterns</a:t>
            </a:r>
            <a:r>
              <a:rPr lang="cs-CZ" sz="2600" dirty="0"/>
              <a:t> </a:t>
            </a:r>
            <a:r>
              <a:rPr lang="cs-CZ" sz="2600" dirty="0" err="1"/>
              <a:t>should</a:t>
            </a:r>
            <a:r>
              <a:rPr lang="cs-CZ" sz="2600" dirty="0"/>
              <a:t> lead to </a:t>
            </a:r>
            <a:r>
              <a:rPr lang="cs-CZ" sz="2600" dirty="0" err="1"/>
              <a:t>better</a:t>
            </a:r>
            <a:r>
              <a:rPr lang="cs-CZ" sz="2600" dirty="0"/>
              <a:t> </a:t>
            </a:r>
            <a:r>
              <a:rPr lang="cs-CZ" sz="2600" dirty="0" err="1"/>
              <a:t>spatial</a:t>
            </a:r>
            <a:r>
              <a:rPr lang="cs-CZ" sz="2600" dirty="0"/>
              <a:t> </a:t>
            </a:r>
            <a:r>
              <a:rPr lang="cs-CZ" sz="2600" dirty="0" err="1"/>
              <a:t>distribution</a:t>
            </a:r>
            <a:endParaRPr lang="cs-CZ" sz="2600" dirty="0"/>
          </a:p>
          <a:p>
            <a:pPr lvl="1"/>
            <a:r>
              <a:rPr lang="cs-CZ" dirty="0" err="1"/>
              <a:t>focus</a:t>
            </a:r>
            <a:r>
              <a:rPr lang="cs-CZ" dirty="0"/>
              <a:t> on </a:t>
            </a:r>
            <a:r>
              <a:rPr lang="cs-CZ" dirty="0" err="1"/>
              <a:t>prognoses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lead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optimization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spatial</a:t>
            </a:r>
            <a:r>
              <a:rPr lang="cs-CZ" dirty="0"/>
              <a:t> </a:t>
            </a:r>
            <a:r>
              <a:rPr lang="cs-CZ" dirty="0" err="1"/>
              <a:t>structures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economy</a:t>
            </a:r>
            <a:r>
              <a:rPr lang="cs-CZ" dirty="0"/>
              <a:t> and society</a:t>
            </a:r>
          </a:p>
          <a:p>
            <a:pPr lvl="1"/>
            <a:r>
              <a:rPr lang="cs-CZ" dirty="0" err="1"/>
              <a:t>regionalization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industrial</a:t>
            </a:r>
            <a:r>
              <a:rPr lang="cs-CZ" dirty="0"/>
              <a:t> </a:t>
            </a:r>
            <a:r>
              <a:rPr lang="cs-CZ" dirty="0" err="1"/>
              <a:t>complexes</a:t>
            </a:r>
            <a:endParaRPr lang="cs-CZ" dirty="0"/>
          </a:p>
          <a:p>
            <a:pPr lvl="1"/>
            <a:r>
              <a:rPr lang="cs-CZ" dirty="0" err="1"/>
              <a:t>movement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to </a:t>
            </a:r>
            <a:r>
              <a:rPr lang="cs-CZ" dirty="0" err="1"/>
              <a:t>regions</a:t>
            </a:r>
            <a:r>
              <a:rPr lang="cs-CZ" dirty="0"/>
              <a:t> </a:t>
            </a: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needed</a:t>
            </a:r>
            <a:endParaRPr lang="cs-CZ" dirty="0"/>
          </a:p>
        </p:txBody>
      </p:sp>
      <p:pic>
        <p:nvPicPr>
          <p:cNvPr id="7" name="Obrázek 6" descr="Obsah obrázku Lidská tvář, osoba, oblečení, portrét&#10;&#10;Popis byl vytvořen automaticky">
            <a:extLst>
              <a:ext uri="{FF2B5EF4-FFF2-40B4-BE49-F238E27FC236}">
                <a16:creationId xmlns:a16="http://schemas.microsoft.com/office/drawing/2014/main" id="{7BBF299E-E17A-627F-7B0E-607FD967E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531" y="1692002"/>
            <a:ext cx="1431031" cy="188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796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CBA2B31-A457-79D2-2A74-E05B992E8A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31</a:t>
            </a:fld>
            <a:endParaRPr lang="cs-CZ" altLang="cs-CZ"/>
          </a:p>
        </p:txBody>
      </p:sp>
      <p:pic>
        <p:nvPicPr>
          <p:cNvPr id="7" name="Obrázek 6" descr="Obsah obrázku text, snímek obrazovky, kruh&#10;&#10;Popis byl vytvořen automaticky">
            <a:extLst>
              <a:ext uri="{FF2B5EF4-FFF2-40B4-BE49-F238E27FC236}">
                <a16:creationId xmlns:a16="http://schemas.microsoft.com/office/drawing/2014/main" id="{EDA1D02E-BBD7-80E2-C56B-F9A3181B5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95" y="996789"/>
            <a:ext cx="8066301" cy="4530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6814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C0922F-C401-AF40-82C9-9FA90C3AD8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FF8481B-DE2A-17F2-6BCE-E67609988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postmodernism</a:t>
            </a:r>
            <a:r>
              <a:rPr lang="cs-CZ" dirty="0"/>
              <a:t>?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4B08AA3-1A7D-63A6-6528-65B2B9240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B</a:t>
            </a:r>
            <a:r>
              <a:rPr lang="en-US" sz="2400" dirty="0"/>
              <a:t>road intellectual, cultural, and artistic movement that emerged in the mid-to-late 20th century as a reaction against modernism</a:t>
            </a:r>
            <a:endParaRPr lang="cs-CZ" sz="2400" dirty="0"/>
          </a:p>
          <a:p>
            <a:r>
              <a:rPr lang="en-US" sz="2400" dirty="0"/>
              <a:t>Skepticism </a:t>
            </a:r>
            <a:r>
              <a:rPr lang="cs-CZ" sz="2400" dirty="0"/>
              <a:t>t</a:t>
            </a:r>
            <a:r>
              <a:rPr lang="en-US" sz="2400" dirty="0" err="1"/>
              <a:t>owards</a:t>
            </a:r>
            <a:r>
              <a:rPr lang="en-US" sz="2400" dirty="0"/>
              <a:t> </a:t>
            </a:r>
            <a:r>
              <a:rPr lang="cs-CZ" sz="2400" dirty="0"/>
              <a:t>grand </a:t>
            </a:r>
            <a:r>
              <a:rPr lang="cs-CZ" sz="2400" dirty="0" err="1"/>
              <a:t>narratives</a:t>
            </a:r>
            <a:r>
              <a:rPr lang="en-US" sz="2400" dirty="0"/>
              <a:t> that claim to explain all aspects of society, history, or human experience</a:t>
            </a:r>
            <a:endParaRPr lang="cs-CZ" sz="2400" dirty="0"/>
          </a:p>
          <a:p>
            <a:r>
              <a:rPr lang="cs-CZ" sz="2400" dirty="0"/>
              <a:t>T</a:t>
            </a:r>
            <a:r>
              <a:rPr lang="en-US" sz="2400" dirty="0"/>
              <a:t>he idea that truth is </a:t>
            </a:r>
            <a:r>
              <a:rPr lang="cs-CZ" sz="2400" dirty="0" err="1"/>
              <a:t>discursively</a:t>
            </a:r>
            <a:r>
              <a:rPr lang="cs-CZ" sz="2400" dirty="0"/>
              <a:t> </a:t>
            </a:r>
            <a:r>
              <a:rPr lang="en-US" sz="2400" dirty="0"/>
              <a:t>constructed rather than absolute or universal</a:t>
            </a:r>
            <a:r>
              <a:rPr lang="cs-CZ" sz="2400" dirty="0"/>
              <a:t> (d</a:t>
            </a:r>
            <a:r>
              <a:rPr lang="en-US" sz="2400" dirty="0" err="1"/>
              <a:t>ifferent</a:t>
            </a:r>
            <a:r>
              <a:rPr lang="en-US" sz="2400" dirty="0"/>
              <a:t> perspectives </a:t>
            </a:r>
            <a:r>
              <a:rPr lang="cs-CZ" sz="2400" dirty="0" err="1"/>
              <a:t>can</a:t>
            </a:r>
            <a:r>
              <a:rPr lang="cs-CZ" sz="2400" dirty="0"/>
              <a:t> </a:t>
            </a:r>
            <a:r>
              <a:rPr lang="cs-CZ" sz="2400" dirty="0" err="1"/>
              <a:t>be</a:t>
            </a:r>
            <a:r>
              <a:rPr lang="cs-CZ" sz="2400" dirty="0"/>
              <a:t> </a:t>
            </a:r>
            <a:r>
              <a:rPr lang="en-US" sz="2400" dirty="0"/>
              <a:t>equally valid</a:t>
            </a:r>
            <a:r>
              <a:rPr lang="cs-CZ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641222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8115895-3F25-DE7B-556B-F10A58CA17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5AF3D6F-DF8A-11EC-F1A6-38DFA7B90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Postmodernism</a:t>
            </a:r>
            <a:r>
              <a:rPr lang="cs-CZ" dirty="0"/>
              <a:t> and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risks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F7C5617-6A08-02CA-BE27-4C9FC6C71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 err="1"/>
              <a:t>Embracement</a:t>
            </a:r>
            <a:r>
              <a:rPr lang="cs-CZ" sz="2600" dirty="0"/>
              <a:t> </a:t>
            </a:r>
            <a:r>
              <a:rPr lang="cs-CZ" sz="2600" dirty="0" err="1"/>
              <a:t>of</a:t>
            </a:r>
            <a:r>
              <a:rPr lang="cs-CZ" sz="2600" dirty="0"/>
              <a:t> </a:t>
            </a:r>
            <a:r>
              <a:rPr lang="cs-CZ" sz="2600" dirty="0" err="1"/>
              <a:t>relativism</a:t>
            </a:r>
            <a:endParaRPr lang="cs-CZ" sz="2600" dirty="0"/>
          </a:p>
          <a:p>
            <a:pPr lvl="1"/>
            <a:r>
              <a:rPr lang="cs-CZ" dirty="0"/>
              <a:t>c</a:t>
            </a:r>
            <a:r>
              <a:rPr lang="en-US" dirty="0" err="1"/>
              <a:t>elebration</a:t>
            </a:r>
            <a:r>
              <a:rPr lang="en-US" dirty="0"/>
              <a:t> of diversity, multiplicity, and fragmentation in cultural expressions, identities, and viewpoints</a:t>
            </a:r>
            <a:endParaRPr lang="cs-CZ" dirty="0"/>
          </a:p>
          <a:p>
            <a:pPr lvl="1"/>
            <a:r>
              <a:rPr lang="cs-CZ" dirty="0"/>
              <a:t>f</a:t>
            </a:r>
            <a:r>
              <a:rPr lang="en-US" dirty="0" err="1"/>
              <a:t>ocus</a:t>
            </a:r>
            <a:r>
              <a:rPr lang="en-US" dirty="0"/>
              <a:t> on local, particular, and individual experiences</a:t>
            </a:r>
            <a:endParaRPr lang="cs-CZ" dirty="0"/>
          </a:p>
          <a:p>
            <a:pPr lvl="1"/>
            <a:r>
              <a:rPr lang="en-US" dirty="0"/>
              <a:t>question</a:t>
            </a:r>
            <a:r>
              <a:rPr lang="cs-CZ" dirty="0" err="1"/>
              <a:t>ing</a:t>
            </a:r>
            <a:r>
              <a:rPr lang="en-US" dirty="0"/>
              <a:t> established norms, conventions, and meanings</a:t>
            </a:r>
            <a:endParaRPr lang="cs-CZ" dirty="0"/>
          </a:p>
          <a:p>
            <a:pPr lvl="1"/>
            <a:r>
              <a:rPr lang="cs-CZ" u="sng" dirty="0"/>
              <a:t>risk </a:t>
            </a:r>
            <a:r>
              <a:rPr lang="cs-CZ" u="sng" dirty="0" err="1"/>
              <a:t>of</a:t>
            </a:r>
            <a:r>
              <a:rPr lang="cs-CZ" u="sng" dirty="0"/>
              <a:t> </a:t>
            </a:r>
            <a:r>
              <a:rPr lang="en-US" u="sng" dirty="0"/>
              <a:t>moral and epistemological nihilism</a:t>
            </a:r>
            <a:r>
              <a:rPr lang="cs-CZ" dirty="0"/>
              <a:t>, </a:t>
            </a:r>
            <a:r>
              <a:rPr lang="cs-CZ" dirty="0" err="1"/>
              <a:t>i.e</a:t>
            </a:r>
            <a:r>
              <a:rPr lang="cs-CZ" dirty="0"/>
              <a:t>. </a:t>
            </a:r>
            <a:r>
              <a:rPr lang="cs-CZ" dirty="0" err="1"/>
              <a:t>approaching</a:t>
            </a:r>
            <a:r>
              <a:rPr lang="cs-CZ" dirty="0"/>
              <a:t> </a:t>
            </a:r>
            <a:r>
              <a:rPr lang="en-US" dirty="0"/>
              <a:t>all beliefs and perspectives as equally valid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undermine</a:t>
            </a:r>
            <a:r>
              <a:rPr lang="en-US" dirty="0"/>
              <a:t> efforts to establish objective truths or universal ethical standards</a:t>
            </a:r>
            <a:endParaRPr lang="cs-CZ" dirty="0"/>
          </a:p>
          <a:p>
            <a:r>
              <a:rPr lang="en-US" sz="2600" dirty="0"/>
              <a:t>Focus on how language, symbols, and narratives shape social reality and power dynamics</a:t>
            </a:r>
            <a:endParaRPr lang="cs-CZ" sz="2600" dirty="0"/>
          </a:p>
          <a:p>
            <a:pPr lvl="1"/>
            <a:r>
              <a:rPr lang="cs-CZ" u="sng" dirty="0"/>
              <a:t>risk </a:t>
            </a:r>
            <a:r>
              <a:rPr lang="cs-CZ" u="sng" dirty="0" err="1"/>
              <a:t>of</a:t>
            </a:r>
            <a:r>
              <a:rPr lang="cs-CZ" u="sng" dirty="0"/>
              <a:t> </a:t>
            </a:r>
            <a:r>
              <a:rPr lang="cs-CZ" u="sng" dirty="0" err="1"/>
              <a:t>the</a:t>
            </a:r>
            <a:r>
              <a:rPr lang="cs-CZ" u="sng" dirty="0"/>
              <a:t> </a:t>
            </a:r>
            <a:r>
              <a:rPr lang="cs-CZ" u="sng" dirty="0" err="1"/>
              <a:t>neglect</a:t>
            </a:r>
            <a:r>
              <a:rPr lang="cs-CZ" u="sng" dirty="0"/>
              <a:t> </a:t>
            </a:r>
            <a:r>
              <a:rPr lang="cs-CZ" u="sng" dirty="0" err="1"/>
              <a:t>of</a:t>
            </a:r>
            <a:r>
              <a:rPr lang="cs-CZ" u="sng" dirty="0"/>
              <a:t> </a:t>
            </a:r>
            <a:r>
              <a:rPr lang="cs-CZ" u="sng" dirty="0" err="1"/>
              <a:t>material</a:t>
            </a:r>
            <a:r>
              <a:rPr lang="cs-CZ" u="sng" dirty="0"/>
              <a:t> </a:t>
            </a:r>
            <a:r>
              <a:rPr lang="cs-CZ" u="sng" dirty="0" err="1"/>
              <a:t>conditions</a:t>
            </a:r>
            <a:r>
              <a:rPr lang="cs-CZ" dirty="0"/>
              <a:t>, </a:t>
            </a:r>
            <a:r>
              <a:rPr lang="cs-CZ" dirty="0" err="1"/>
              <a:t>i.e</a:t>
            </a:r>
            <a:r>
              <a:rPr lang="cs-CZ" dirty="0"/>
              <a:t>. </a:t>
            </a:r>
            <a:r>
              <a:rPr lang="cs-CZ" dirty="0" err="1"/>
              <a:t>forgetting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 are (</a:t>
            </a:r>
            <a:r>
              <a:rPr lang="cs-CZ" dirty="0" err="1"/>
              <a:t>also</a:t>
            </a:r>
            <a:r>
              <a:rPr lang="cs-CZ" dirty="0"/>
              <a:t>) </a:t>
            </a:r>
            <a:r>
              <a:rPr lang="cs-CZ" dirty="0" err="1"/>
              <a:t>bodies</a:t>
            </a:r>
            <a:r>
              <a:rPr lang="cs-CZ" dirty="0"/>
              <a:t> </a:t>
            </a:r>
            <a:r>
              <a:rPr lang="cs-CZ" dirty="0" err="1"/>
              <a:t>inside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material</a:t>
            </a:r>
            <a:r>
              <a:rPr lang="cs-CZ" dirty="0"/>
              <a:t> </a:t>
            </a:r>
            <a:r>
              <a:rPr lang="cs-CZ" dirty="0" err="1"/>
              <a:t>world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4251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EBC2680-E0BC-CC18-0F61-4812F2417D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8E3EAA3-5F0C-CDC4-93DC-333DFB4A3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Postmodernism</a:t>
            </a:r>
            <a:r>
              <a:rPr lang="cs-CZ" dirty="0"/>
              <a:t> and </a:t>
            </a:r>
            <a:r>
              <a:rPr lang="cs-CZ" dirty="0" err="1"/>
              <a:t>geography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33944CD-7CA1-FFFB-DC12-0CD569BFE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No grand </a:t>
            </a:r>
            <a:r>
              <a:rPr lang="cs-CZ" sz="2400" dirty="0" err="1"/>
              <a:t>theories</a:t>
            </a:r>
            <a:r>
              <a:rPr lang="cs-CZ" sz="2400" dirty="0"/>
              <a:t>, </a:t>
            </a:r>
            <a:r>
              <a:rPr lang="cs-CZ" sz="2400" dirty="0" err="1"/>
              <a:t>the</a:t>
            </a:r>
            <a:r>
              <a:rPr lang="cs-CZ" sz="2400" dirty="0"/>
              <a:t> plurality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paradigms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</a:t>
            </a:r>
            <a:r>
              <a:rPr lang="cs-CZ" sz="2400" dirty="0" err="1"/>
              <a:t>needed</a:t>
            </a:r>
            <a:endParaRPr lang="cs-CZ" sz="2400" dirty="0"/>
          </a:p>
          <a:p>
            <a:r>
              <a:rPr lang="cs-CZ" sz="2400" dirty="0" err="1"/>
              <a:t>Uncertainty</a:t>
            </a:r>
            <a:r>
              <a:rPr lang="cs-CZ" sz="2400" dirty="0"/>
              <a:t> and </a:t>
            </a:r>
            <a:r>
              <a:rPr lang="cs-CZ" sz="2400" dirty="0" err="1"/>
              <a:t>false</a:t>
            </a:r>
            <a:r>
              <a:rPr lang="cs-CZ" sz="2400" dirty="0"/>
              <a:t> </a:t>
            </a:r>
            <a:r>
              <a:rPr lang="cs-CZ" sz="2400" dirty="0" err="1"/>
              <a:t>objectivity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representation</a:t>
            </a:r>
            <a:endParaRPr lang="cs-CZ" sz="2400" dirty="0"/>
          </a:p>
          <a:p>
            <a:pPr lvl="1"/>
            <a:r>
              <a:rPr lang="en-US" sz="1800" dirty="0"/>
              <a:t>geographical representations (maps, texts, images) are linked to power relations and influence our understanding of space and place</a:t>
            </a:r>
            <a:endParaRPr lang="cs-CZ" sz="1800" dirty="0"/>
          </a:p>
          <a:p>
            <a:pPr lvl="1"/>
            <a:r>
              <a:rPr lang="cs-CZ" sz="1800" dirty="0" err="1"/>
              <a:t>they</a:t>
            </a:r>
            <a:r>
              <a:rPr lang="cs-CZ" sz="1800" dirty="0"/>
              <a:t> c</a:t>
            </a:r>
            <a:r>
              <a:rPr lang="en-US" sz="1800" dirty="0"/>
              <a:t>an reinforce</a:t>
            </a:r>
            <a:r>
              <a:rPr lang="cs-CZ" sz="1800" dirty="0"/>
              <a:t> dominant</a:t>
            </a:r>
            <a:r>
              <a:rPr lang="en-US" sz="1800" dirty="0"/>
              <a:t> power relations and ideologies</a:t>
            </a:r>
            <a:endParaRPr lang="cs-CZ" sz="1800" dirty="0"/>
          </a:p>
          <a:p>
            <a:r>
              <a:rPr lang="cs-CZ" sz="2400" dirty="0" err="1"/>
              <a:t>Distrust</a:t>
            </a:r>
            <a:r>
              <a:rPr lang="cs-CZ" sz="2400" dirty="0"/>
              <a:t> </a:t>
            </a:r>
            <a:r>
              <a:rPr lang="cs-CZ" sz="2400" dirty="0" err="1"/>
              <a:t>towards</a:t>
            </a:r>
            <a:r>
              <a:rPr lang="cs-CZ" sz="2400" dirty="0"/>
              <a:t> </a:t>
            </a:r>
            <a:r>
              <a:rPr lang="cs-CZ" sz="2400" dirty="0" err="1"/>
              <a:t>perfect</a:t>
            </a:r>
            <a:r>
              <a:rPr lang="cs-CZ" sz="2400" dirty="0"/>
              <a:t> and </a:t>
            </a:r>
            <a:r>
              <a:rPr lang="cs-CZ" sz="2400" dirty="0" err="1"/>
              <a:t>precise</a:t>
            </a:r>
            <a:r>
              <a:rPr lang="cs-CZ" sz="2400" dirty="0"/>
              <a:t> </a:t>
            </a:r>
            <a:r>
              <a:rPr lang="cs-CZ" sz="2400" dirty="0" err="1"/>
              <a:t>geometries</a:t>
            </a:r>
            <a:endParaRPr lang="cs-CZ" sz="2400" dirty="0"/>
          </a:p>
          <a:p>
            <a:pPr lvl="1"/>
            <a:r>
              <a:rPr lang="cs-CZ" sz="1800" dirty="0" err="1"/>
              <a:t>Liveliness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lived</a:t>
            </a:r>
            <a:r>
              <a:rPr lang="cs-CZ" sz="1800" dirty="0"/>
              <a:t> </a:t>
            </a:r>
            <a:r>
              <a:rPr lang="cs-CZ" sz="1800" dirty="0" err="1"/>
              <a:t>world</a:t>
            </a:r>
            <a:r>
              <a:rPr lang="cs-CZ" sz="1800" dirty="0"/>
              <a:t> </a:t>
            </a:r>
            <a:r>
              <a:rPr lang="cs-CZ" sz="1800" dirty="0" err="1"/>
              <a:t>cannot</a:t>
            </a:r>
            <a:r>
              <a:rPr lang="cs-CZ" sz="1800" dirty="0"/>
              <a:t> </a:t>
            </a:r>
            <a:r>
              <a:rPr lang="cs-CZ" sz="1800" dirty="0" err="1"/>
              <a:t>be</a:t>
            </a:r>
            <a:r>
              <a:rPr lang="cs-CZ" sz="1800" dirty="0"/>
              <a:t> </a:t>
            </a:r>
            <a:r>
              <a:rPr lang="cs-CZ" sz="1800" dirty="0" err="1"/>
              <a:t>deduced</a:t>
            </a:r>
            <a:r>
              <a:rPr lang="cs-CZ" sz="1800" dirty="0"/>
              <a:t> </a:t>
            </a:r>
            <a:r>
              <a:rPr lang="cs-CZ" sz="1800" dirty="0" err="1"/>
              <a:t>from</a:t>
            </a:r>
            <a:r>
              <a:rPr lang="cs-CZ" sz="1800" dirty="0"/>
              <a:t> </a:t>
            </a:r>
            <a:r>
              <a:rPr lang="cs-CZ" sz="1800" dirty="0" err="1"/>
              <a:t>geometrical</a:t>
            </a:r>
            <a:r>
              <a:rPr lang="cs-CZ" sz="1800" dirty="0"/>
              <a:t> </a:t>
            </a:r>
            <a:r>
              <a:rPr lang="cs-CZ" sz="1800" dirty="0" err="1"/>
              <a:t>patterns</a:t>
            </a:r>
            <a:endParaRPr lang="cs-CZ" sz="1800" dirty="0"/>
          </a:p>
          <a:p>
            <a:r>
              <a:rPr lang="cs-CZ" sz="2400" dirty="0"/>
              <a:t>No single universal </a:t>
            </a:r>
            <a:r>
              <a:rPr lang="cs-CZ" sz="2400" dirty="0" err="1"/>
              <a:t>timeline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progress</a:t>
            </a:r>
            <a:endParaRPr lang="cs-CZ" sz="2400" dirty="0"/>
          </a:p>
          <a:p>
            <a:pPr lvl="1"/>
            <a:r>
              <a:rPr lang="cs-CZ" sz="1800" dirty="0" err="1"/>
              <a:t>future</a:t>
            </a:r>
            <a:r>
              <a:rPr lang="cs-CZ" sz="1800" dirty="0"/>
              <a:t> </a:t>
            </a:r>
            <a:r>
              <a:rPr lang="cs-CZ" sz="1800" dirty="0" err="1"/>
              <a:t>changes</a:t>
            </a:r>
            <a:r>
              <a:rPr lang="cs-CZ" sz="1800" dirty="0"/>
              <a:t> are not </a:t>
            </a:r>
            <a:r>
              <a:rPr lang="cs-CZ" sz="1800" dirty="0" err="1"/>
              <a:t>easily</a:t>
            </a:r>
            <a:r>
              <a:rPr lang="cs-CZ" sz="1800" dirty="0"/>
              <a:t> </a:t>
            </a:r>
            <a:r>
              <a:rPr lang="cs-CZ" sz="1800" dirty="0" err="1"/>
              <a:t>predictable</a:t>
            </a:r>
            <a:r>
              <a:rPr lang="cs-CZ" sz="1800" dirty="0"/>
              <a:t> </a:t>
            </a:r>
            <a:r>
              <a:rPr lang="cs-CZ" sz="1800" dirty="0" err="1"/>
              <a:t>from</a:t>
            </a:r>
            <a:r>
              <a:rPr lang="cs-CZ" sz="1800" dirty="0"/>
              <a:t> </a:t>
            </a:r>
            <a:r>
              <a:rPr lang="cs-CZ" sz="1800" dirty="0" err="1"/>
              <a:t>synchronic</a:t>
            </a:r>
            <a:r>
              <a:rPr lang="cs-CZ" sz="1800" dirty="0"/>
              <a:t> </a:t>
            </a:r>
            <a:r>
              <a:rPr lang="cs-CZ" sz="1800" dirty="0" err="1"/>
              <a:t>analyses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spatial</a:t>
            </a:r>
            <a:r>
              <a:rPr lang="cs-CZ" sz="1800" dirty="0"/>
              <a:t> </a:t>
            </a:r>
            <a:r>
              <a:rPr lang="cs-CZ" sz="1800" dirty="0" err="1"/>
              <a:t>patterns</a:t>
            </a:r>
            <a:r>
              <a:rPr lang="cs-CZ" sz="1800" dirty="0"/>
              <a:t> and </a:t>
            </a:r>
            <a:r>
              <a:rPr lang="cs-CZ" sz="1800" dirty="0" err="1"/>
              <a:t>structures</a:t>
            </a:r>
            <a:endParaRPr lang="cs-CZ" sz="1800" dirty="0"/>
          </a:p>
          <a:p>
            <a:pPr lvl="1"/>
            <a:r>
              <a:rPr lang="cs-CZ" sz="1800" dirty="0"/>
              <a:t>plurality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temporalities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2230463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59D0CA8-A7D1-D8B7-0E51-DA5019B5C8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pic>
        <p:nvPicPr>
          <p:cNvPr id="9" name="Obrázek 8" descr="Obsah obrázku text, snímek obrazovky, design&#10;&#10;Popis byl vytvořen automaticky">
            <a:extLst>
              <a:ext uri="{FF2B5EF4-FFF2-40B4-BE49-F238E27FC236}">
                <a16:creationId xmlns:a16="http://schemas.microsoft.com/office/drawing/2014/main" id="{A2583715-E3CA-87B2-38B6-F63211352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35" y="656038"/>
            <a:ext cx="2152330" cy="3235669"/>
          </a:xfrm>
          <a:prstGeom prst="rect">
            <a:avLst/>
          </a:prstGeom>
        </p:spPr>
      </p:pic>
      <p:pic>
        <p:nvPicPr>
          <p:cNvPr id="11" name="Obrázek 10" descr="Obsah obrázku text, grafický design, obraz, umění&#10;&#10;Popis byl vytvořen automaticky">
            <a:extLst>
              <a:ext uri="{FF2B5EF4-FFF2-40B4-BE49-F238E27FC236}">
                <a16:creationId xmlns:a16="http://schemas.microsoft.com/office/drawing/2014/main" id="{45C8D342-F31E-FF00-0D9B-F6611D004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832" y="4432934"/>
            <a:ext cx="2303880" cy="2303880"/>
          </a:xfrm>
          <a:prstGeom prst="rect">
            <a:avLst/>
          </a:prstGeom>
        </p:spPr>
      </p:pic>
      <p:pic>
        <p:nvPicPr>
          <p:cNvPr id="7" name="Obrázek 6" descr="Obsah obrázku text, plakát, grafický design, kniha&#10;&#10;Popis byl vytvořen automaticky">
            <a:extLst>
              <a:ext uri="{FF2B5EF4-FFF2-40B4-BE49-F238E27FC236}">
                <a16:creationId xmlns:a16="http://schemas.microsoft.com/office/drawing/2014/main" id="{282C2624-7E15-0604-1F7C-73B72ED2C9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794" y="484742"/>
            <a:ext cx="2795552" cy="4274545"/>
          </a:xfrm>
          <a:prstGeom prst="rect">
            <a:avLst/>
          </a:prstGeom>
        </p:spPr>
      </p:pic>
      <p:pic>
        <p:nvPicPr>
          <p:cNvPr id="15" name="Obrázek 14" descr="Obsah obrázku text, snímek obrazovky, kniha, plakát&#10;&#10;Popis byl vytvořen automaticky">
            <a:extLst>
              <a:ext uri="{FF2B5EF4-FFF2-40B4-BE49-F238E27FC236}">
                <a16:creationId xmlns:a16="http://schemas.microsoft.com/office/drawing/2014/main" id="{5C40BB33-1A94-6FE7-9066-A168076529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9" y="4054207"/>
            <a:ext cx="1708243" cy="2561422"/>
          </a:xfrm>
          <a:prstGeom prst="rect">
            <a:avLst/>
          </a:prstGeom>
        </p:spPr>
      </p:pic>
      <p:pic>
        <p:nvPicPr>
          <p:cNvPr id="17" name="Obrázek 16" descr="Obsah obrázku text, Obal knihy, kniha, vazba&#10;&#10;Popis byl vytvořen automaticky">
            <a:extLst>
              <a:ext uri="{FF2B5EF4-FFF2-40B4-BE49-F238E27FC236}">
                <a16:creationId xmlns:a16="http://schemas.microsoft.com/office/drawing/2014/main" id="{15667FC1-3A33-F604-B974-A0A2F195A9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795" y="170762"/>
            <a:ext cx="2450504" cy="3646583"/>
          </a:xfrm>
          <a:prstGeom prst="rect">
            <a:avLst/>
          </a:prstGeom>
        </p:spPr>
      </p:pic>
      <p:pic>
        <p:nvPicPr>
          <p:cNvPr id="21" name="Obrázek 20" descr="Obsah obrázku text, plakát, fikce, ilustrace&#10;&#10;Popis byl vytvořen automaticky">
            <a:extLst>
              <a:ext uri="{FF2B5EF4-FFF2-40B4-BE49-F238E27FC236}">
                <a16:creationId xmlns:a16="http://schemas.microsoft.com/office/drawing/2014/main" id="{610D0D6A-8875-0094-47A9-AECAC8147E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570" y="4054207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311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080813-06EC-AC74-82F8-CCE730A816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B09ED3F-E5CC-95B9-23CF-36782E813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Space</a:t>
            </a:r>
            <a:r>
              <a:rPr lang="cs-CZ" dirty="0"/>
              <a:t> </a:t>
            </a:r>
            <a:r>
              <a:rPr lang="cs-CZ" dirty="0" err="1"/>
              <a:t>reconsidered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3E31D55-B195-4F3E-4AF6-696E4EB8C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N</a:t>
            </a:r>
            <a:r>
              <a:rPr lang="en-US" sz="2400" dirty="0" err="1"/>
              <a:t>ot</a:t>
            </a:r>
            <a:r>
              <a:rPr lang="en-US" sz="2400" dirty="0"/>
              <a:t> merely a physical container but produced and shaped by social relations and power dynamics</a:t>
            </a:r>
            <a:endParaRPr lang="cs-CZ" sz="2400" dirty="0"/>
          </a:p>
          <a:p>
            <a:r>
              <a:rPr lang="cs-CZ" sz="2400" dirty="0"/>
              <a:t>Not just a </a:t>
            </a:r>
            <a:r>
              <a:rPr lang="cs-CZ" sz="2400" dirty="0" err="1"/>
              <a:t>backstage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events</a:t>
            </a:r>
            <a:r>
              <a:rPr lang="cs-CZ" sz="2400" dirty="0"/>
              <a:t>, </a:t>
            </a:r>
            <a:r>
              <a:rPr lang="cs-CZ" sz="2400" dirty="0" err="1"/>
              <a:t>histories</a:t>
            </a:r>
            <a:r>
              <a:rPr lang="cs-CZ" sz="2400" dirty="0"/>
              <a:t>, </a:t>
            </a:r>
            <a:r>
              <a:rPr lang="cs-CZ" sz="2400" dirty="0" err="1"/>
              <a:t>becomings</a:t>
            </a:r>
            <a:r>
              <a:rPr lang="cs-CZ" sz="2400" dirty="0"/>
              <a:t>, </a:t>
            </a:r>
            <a:r>
              <a:rPr lang="cs-CZ" sz="2400" dirty="0" err="1"/>
              <a:t>or</a:t>
            </a:r>
            <a:r>
              <a:rPr lang="cs-CZ" sz="2400" dirty="0"/>
              <a:t> </a:t>
            </a:r>
            <a:r>
              <a:rPr lang="cs-CZ" sz="2400" dirty="0" err="1"/>
              <a:t>social</a:t>
            </a:r>
            <a:r>
              <a:rPr lang="cs-CZ" sz="2400" dirty="0"/>
              <a:t> </a:t>
            </a:r>
            <a:r>
              <a:rPr lang="cs-CZ" sz="2400" dirty="0" err="1"/>
              <a:t>processes</a:t>
            </a:r>
            <a:endParaRPr lang="cs-CZ" sz="2400" dirty="0"/>
          </a:p>
          <a:p>
            <a:pPr lvl="1"/>
            <a:r>
              <a:rPr lang="cs-CZ" dirty="0" err="1"/>
              <a:t>space</a:t>
            </a:r>
            <a:r>
              <a:rPr lang="cs-CZ" dirty="0"/>
              <a:t> </a:t>
            </a:r>
            <a:r>
              <a:rPr lang="cs-CZ" dirty="0" err="1"/>
              <a:t>itself</a:t>
            </a:r>
            <a:r>
              <a:rPr lang="cs-CZ" dirty="0"/>
              <a:t> </a:t>
            </a:r>
            <a:r>
              <a:rPr lang="cs-CZ" dirty="0" err="1"/>
              <a:t>recreates</a:t>
            </a:r>
            <a:r>
              <a:rPr lang="cs-CZ" dirty="0"/>
              <a:t> and </a:t>
            </a:r>
            <a:r>
              <a:rPr lang="cs-CZ" dirty="0" err="1"/>
              <a:t>reforms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 in diverse </a:t>
            </a:r>
            <a:r>
              <a:rPr lang="cs-CZ" dirty="0" err="1"/>
              <a:t>ways</a:t>
            </a:r>
            <a:endParaRPr lang="cs-CZ" dirty="0"/>
          </a:p>
          <a:p>
            <a:r>
              <a:rPr lang="cs-CZ" sz="2400" dirty="0"/>
              <a:t>P</a:t>
            </a:r>
            <a:r>
              <a:rPr lang="en-US" sz="2400" dirty="0" err="1"/>
              <a:t>eople</a:t>
            </a:r>
            <a:r>
              <a:rPr lang="en-US" sz="2400" dirty="0"/>
              <a:t> interact with and create space through their daily practices</a:t>
            </a:r>
            <a:endParaRPr lang="cs-CZ" sz="2400" dirty="0"/>
          </a:p>
          <a:p>
            <a:pPr lvl="1"/>
            <a:r>
              <a:rPr lang="en-US" dirty="0"/>
              <a:t>emphasizing the role of agency and local knowledge in shaping spatial realities</a:t>
            </a:r>
            <a:r>
              <a:rPr lang="cs-CZ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53413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5253DE-2B1D-3675-E996-B5C058BF14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pic>
        <p:nvPicPr>
          <p:cNvPr id="7" name="Obrázek 6" descr="Obsah obrázku text, snímek obrazovky, kruh, design&#10;&#10;Popis byl vytvořen automaticky">
            <a:extLst>
              <a:ext uri="{FF2B5EF4-FFF2-40B4-BE49-F238E27FC236}">
                <a16:creationId xmlns:a16="http://schemas.microsoft.com/office/drawing/2014/main" id="{DFF0B3E0-C968-33C7-752B-38CA66DF7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8" y="738130"/>
            <a:ext cx="8260554" cy="511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700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F65C2F-6BC9-D408-B979-FE796A8827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7198537-24BE-451D-6AD1-AB8304043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Place </a:t>
            </a:r>
            <a:r>
              <a:rPr lang="cs-CZ" dirty="0" err="1"/>
              <a:t>reconsidered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4C33731-63B4-8C23-B5F8-D541E7A96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94" y="1692002"/>
            <a:ext cx="8251365" cy="4139998"/>
          </a:xfrm>
        </p:spPr>
        <p:txBody>
          <a:bodyPr/>
          <a:lstStyle/>
          <a:p>
            <a:r>
              <a:rPr lang="cs-CZ" sz="2400" dirty="0" err="1"/>
              <a:t>Pl</a:t>
            </a:r>
            <a:r>
              <a:rPr lang="en-US" sz="2400" dirty="0"/>
              <a:t>aces are socially constructed and imbued with multiple meanings</a:t>
            </a:r>
            <a:endParaRPr lang="cs-CZ" sz="2400" dirty="0"/>
          </a:p>
          <a:p>
            <a:pPr lvl="1"/>
            <a:r>
              <a:rPr lang="cs-CZ" sz="1900" dirty="0"/>
              <a:t>d</a:t>
            </a:r>
            <a:r>
              <a:rPr lang="en-US" sz="1900" dirty="0" err="1"/>
              <a:t>ifferent</a:t>
            </a:r>
            <a:r>
              <a:rPr lang="en-US" sz="1900" dirty="0"/>
              <a:t> groups may experience and interpret the same place in varying ways, depending on their cultural, social, and historical contexts</a:t>
            </a:r>
            <a:endParaRPr lang="cs-CZ" sz="1900" dirty="0"/>
          </a:p>
          <a:p>
            <a:r>
              <a:rPr lang="cs-CZ" sz="2400" dirty="0"/>
              <a:t>No </a:t>
            </a:r>
            <a:r>
              <a:rPr lang="cs-CZ" sz="2400" dirty="0" err="1"/>
              <a:t>fixity</a:t>
            </a:r>
            <a:r>
              <a:rPr lang="cs-CZ" sz="2400" dirty="0"/>
              <a:t> </a:t>
            </a:r>
            <a:r>
              <a:rPr lang="cs-CZ" sz="2400" dirty="0" err="1"/>
              <a:t>or</a:t>
            </a:r>
            <a:r>
              <a:rPr lang="cs-CZ" sz="2400" dirty="0"/>
              <a:t> stability </a:t>
            </a:r>
            <a:r>
              <a:rPr lang="cs-CZ" sz="2400" dirty="0" err="1"/>
              <a:t>inside</a:t>
            </a:r>
            <a:r>
              <a:rPr lang="cs-CZ" sz="2400" dirty="0"/>
              <a:t> p</a:t>
            </a:r>
            <a:r>
              <a:rPr lang="en-US" sz="2400" dirty="0"/>
              <a:t>laces</a:t>
            </a:r>
            <a:endParaRPr lang="cs-CZ" sz="2400" dirty="0"/>
          </a:p>
          <a:p>
            <a:pPr lvl="1"/>
            <a:r>
              <a:rPr lang="cs-CZ" sz="1900" dirty="0" err="1"/>
              <a:t>they</a:t>
            </a:r>
            <a:r>
              <a:rPr lang="en-US" sz="1900" dirty="0"/>
              <a:t> are seen as dynamic and constantly changing, influenced by social processes, cultural practices, and global flows</a:t>
            </a:r>
            <a:endParaRPr lang="en-GB" sz="1900" dirty="0"/>
          </a:p>
        </p:txBody>
      </p:sp>
      <p:pic>
        <p:nvPicPr>
          <p:cNvPr id="7" name="Obrázek 6" descr="Obsah obrázku venku, budova, text, oblečení&#10;&#10;Popis byl vytvořen automaticky">
            <a:extLst>
              <a:ext uri="{FF2B5EF4-FFF2-40B4-BE49-F238E27FC236}">
                <a16:creationId xmlns:a16="http://schemas.microsoft.com/office/drawing/2014/main" id="{49F0BE4D-C669-949C-181E-ED06B481C0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576" y="4591258"/>
            <a:ext cx="3284436" cy="218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038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A2308E8-1A93-06C2-EA2F-75FBA8014A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F6F8F9-655C-AF02-C343-5F313788B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Spatial</a:t>
            </a:r>
            <a:r>
              <a:rPr lang="cs-CZ" dirty="0"/>
              <a:t> </a:t>
            </a:r>
            <a:r>
              <a:rPr lang="cs-CZ" dirty="0" err="1"/>
              <a:t>boundaries</a:t>
            </a:r>
            <a:r>
              <a:rPr lang="cs-CZ" dirty="0"/>
              <a:t> </a:t>
            </a:r>
            <a:r>
              <a:rPr lang="cs-CZ" dirty="0" err="1"/>
              <a:t>reconsidered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2528093-8427-E239-6A5E-7891183EB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/>
              <a:t>H</a:t>
            </a:r>
            <a:r>
              <a:rPr lang="en-US" sz="2600" dirty="0" err="1"/>
              <a:t>ybrid</a:t>
            </a:r>
            <a:r>
              <a:rPr lang="en-US" sz="2600" dirty="0"/>
              <a:t>, fluid, and dynamic </a:t>
            </a:r>
            <a:r>
              <a:rPr lang="cs-CZ" sz="2600" dirty="0" err="1"/>
              <a:t>spatialities</a:t>
            </a:r>
            <a:r>
              <a:rPr lang="en-US" sz="2600" dirty="0"/>
              <a:t> challenge fixed and bounded notions of </a:t>
            </a:r>
            <a:r>
              <a:rPr lang="cs-CZ" sz="2600" dirty="0" err="1"/>
              <a:t>spatial</a:t>
            </a:r>
            <a:r>
              <a:rPr lang="cs-CZ" sz="2600" dirty="0"/>
              <a:t> </a:t>
            </a:r>
            <a:r>
              <a:rPr lang="cs-CZ" sz="2600" dirty="0" err="1"/>
              <a:t>identities</a:t>
            </a:r>
            <a:r>
              <a:rPr lang="cs-CZ" sz="2600" dirty="0"/>
              <a:t>, </a:t>
            </a:r>
            <a:r>
              <a:rPr lang="en-US" sz="2600" dirty="0"/>
              <a:t>place</a:t>
            </a:r>
            <a:r>
              <a:rPr lang="cs-CZ" sz="2600" dirty="0"/>
              <a:t>s, </a:t>
            </a:r>
            <a:r>
              <a:rPr lang="en-US" sz="2600" dirty="0" err="1"/>
              <a:t>territor</a:t>
            </a:r>
            <a:r>
              <a:rPr lang="cs-CZ" sz="2600" dirty="0" err="1"/>
              <a:t>ies</a:t>
            </a:r>
            <a:r>
              <a:rPr lang="cs-CZ" sz="2600" dirty="0"/>
              <a:t>, </a:t>
            </a:r>
            <a:r>
              <a:rPr lang="cs-CZ" sz="2600" dirty="0" err="1"/>
              <a:t>or</a:t>
            </a:r>
            <a:r>
              <a:rPr lang="cs-CZ" sz="2600" dirty="0"/>
              <a:t> </a:t>
            </a:r>
            <a:r>
              <a:rPr lang="cs-CZ" sz="2600" dirty="0" err="1"/>
              <a:t>regions</a:t>
            </a:r>
            <a:endParaRPr lang="cs-CZ" sz="2600" dirty="0"/>
          </a:p>
          <a:p>
            <a:pPr lvl="1"/>
            <a:r>
              <a:rPr lang="cs-CZ" dirty="0" err="1"/>
              <a:t>focus</a:t>
            </a:r>
            <a:r>
              <a:rPr lang="cs-CZ" dirty="0"/>
              <a:t> on </a:t>
            </a:r>
            <a:r>
              <a:rPr lang="cs-CZ" dirty="0" err="1"/>
              <a:t>effects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globalization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transnationalism</a:t>
            </a:r>
            <a:endParaRPr lang="cs-CZ" dirty="0"/>
          </a:p>
          <a:p>
            <a:pPr lvl="1"/>
            <a:r>
              <a:rPr lang="cs-CZ" dirty="0" err="1"/>
              <a:t>focus</a:t>
            </a:r>
            <a:r>
              <a:rPr lang="en-US" dirty="0"/>
              <a:t> </a:t>
            </a:r>
            <a:r>
              <a:rPr lang="cs-CZ" dirty="0"/>
              <a:t>on </a:t>
            </a:r>
            <a:r>
              <a:rPr lang="en-US" dirty="0"/>
              <a:t>intersections of various identities (race, gender, sexuality, class</a:t>
            </a:r>
            <a:r>
              <a:rPr lang="cs-CZ" dirty="0"/>
              <a:t>, …</a:t>
            </a:r>
            <a:r>
              <a:rPr lang="en-US" dirty="0"/>
              <a:t>) and how these influence people’s </a:t>
            </a:r>
            <a:r>
              <a:rPr lang="cs-CZ" dirty="0" err="1"/>
              <a:t>spatial</a:t>
            </a:r>
            <a:r>
              <a:rPr lang="cs-CZ" dirty="0"/>
              <a:t> </a:t>
            </a:r>
            <a:r>
              <a:rPr lang="en-US" dirty="0"/>
              <a:t>experiences</a:t>
            </a:r>
            <a:endParaRPr lang="cs-CZ" dirty="0"/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7" name="Obrázek 6" descr="Obsah obrázku klipart&#10;&#10;Popis byl vytvořen automaticky">
            <a:extLst>
              <a:ext uri="{FF2B5EF4-FFF2-40B4-BE49-F238E27FC236}">
                <a16:creationId xmlns:a16="http://schemas.microsoft.com/office/drawing/2014/main" id="{538D905B-0E02-55E1-7EFB-9B4AB49F9C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022" y="4476196"/>
            <a:ext cx="3035544" cy="227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19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9BD9168-A911-A0F8-5428-AE42D0B7A5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CD5DB0E-A856-9F20-2D31-685C6F4CC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 err="1"/>
              <a:t>Characteristics</a:t>
            </a:r>
            <a:r>
              <a:rPr lang="cs-CZ" sz="3000" dirty="0"/>
              <a:t> </a:t>
            </a:r>
            <a:r>
              <a:rPr lang="cs-CZ" sz="3000" dirty="0" err="1"/>
              <a:t>of</a:t>
            </a:r>
            <a:r>
              <a:rPr lang="cs-CZ" sz="3000" dirty="0"/>
              <a:t> </a:t>
            </a:r>
            <a:r>
              <a:rPr lang="cs-CZ" sz="3000" dirty="0" err="1"/>
              <a:t>positivist</a:t>
            </a:r>
            <a:r>
              <a:rPr lang="cs-CZ" sz="3000" dirty="0"/>
              <a:t> </a:t>
            </a:r>
            <a:r>
              <a:rPr lang="cs-CZ" sz="3000" dirty="0" err="1"/>
              <a:t>geography</a:t>
            </a:r>
            <a:endParaRPr lang="en-GB" sz="30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109E445-D3F0-F158-AAE4-925D53EE6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Searching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universal </a:t>
            </a:r>
            <a:r>
              <a:rPr lang="cs-CZ" dirty="0" err="1"/>
              <a:t>laws</a:t>
            </a:r>
            <a:r>
              <a:rPr lang="cs-CZ" dirty="0"/>
              <a:t> in </a:t>
            </a:r>
            <a:r>
              <a:rPr lang="cs-CZ" dirty="0" err="1"/>
              <a:t>spatial</a:t>
            </a:r>
            <a:r>
              <a:rPr lang="cs-CZ" dirty="0"/>
              <a:t> science</a:t>
            </a:r>
          </a:p>
          <a:p>
            <a:pPr lvl="1"/>
            <a:r>
              <a:rPr lang="cs-CZ" dirty="0" err="1"/>
              <a:t>analyses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en-US" dirty="0"/>
              <a:t>spatial patterns, relationships, and processes</a:t>
            </a:r>
            <a:r>
              <a:rPr lang="cs-CZ" dirty="0"/>
              <a:t> </a:t>
            </a:r>
            <a:r>
              <a:rPr lang="en-US" dirty="0"/>
              <a:t>that govern the distribution of phenomena across space</a:t>
            </a:r>
            <a:endParaRPr lang="cs-CZ" dirty="0"/>
          </a:p>
          <a:p>
            <a:r>
              <a:rPr lang="cs-CZ" dirty="0" err="1"/>
              <a:t>Integration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disciplines</a:t>
            </a:r>
            <a:endParaRPr lang="cs-CZ" dirty="0"/>
          </a:p>
          <a:p>
            <a:pPr lvl="1"/>
            <a:r>
              <a:rPr lang="cs-CZ" dirty="0" err="1"/>
              <a:t>statistics</a:t>
            </a:r>
            <a:r>
              <a:rPr lang="cs-CZ" dirty="0"/>
              <a:t>, </a:t>
            </a:r>
            <a:r>
              <a:rPr lang="cs-CZ" dirty="0" err="1"/>
              <a:t>economics</a:t>
            </a:r>
            <a:r>
              <a:rPr lang="cs-CZ" dirty="0"/>
              <a:t>, </a:t>
            </a:r>
            <a:r>
              <a:rPr lang="cs-CZ" dirty="0" err="1"/>
              <a:t>engineering</a:t>
            </a:r>
            <a:r>
              <a:rPr lang="cs-CZ" dirty="0"/>
              <a:t>, </a:t>
            </a:r>
            <a:r>
              <a:rPr lang="cs-CZ" dirty="0" err="1"/>
              <a:t>physics</a:t>
            </a:r>
            <a:r>
              <a:rPr lang="cs-CZ" dirty="0"/>
              <a:t> (</a:t>
            </a:r>
            <a:r>
              <a:rPr lang="cs-CZ" dirty="0" err="1"/>
              <a:t>gravity</a:t>
            </a:r>
            <a:r>
              <a:rPr lang="cs-CZ" dirty="0"/>
              <a:t> model)</a:t>
            </a:r>
          </a:p>
          <a:p>
            <a:r>
              <a:rPr lang="en-US" dirty="0"/>
              <a:t>Utilization of </a:t>
            </a:r>
            <a:r>
              <a:rPr lang="cs-CZ" dirty="0" err="1"/>
              <a:t>remote</a:t>
            </a:r>
            <a:r>
              <a:rPr lang="cs-CZ" dirty="0"/>
              <a:t> </a:t>
            </a:r>
            <a:r>
              <a:rPr lang="cs-CZ" dirty="0" err="1"/>
              <a:t>sensing</a:t>
            </a:r>
            <a:r>
              <a:rPr lang="cs-CZ" dirty="0"/>
              <a:t> to </a:t>
            </a:r>
            <a:r>
              <a:rPr lang="cs-CZ" dirty="0" err="1"/>
              <a:t>get</a:t>
            </a:r>
            <a:r>
              <a:rPr lang="cs-CZ" dirty="0"/>
              <a:t> data</a:t>
            </a:r>
          </a:p>
          <a:p>
            <a:r>
              <a:rPr lang="en-US" dirty="0"/>
              <a:t>Location </a:t>
            </a:r>
            <a:r>
              <a:rPr lang="cs-CZ" dirty="0"/>
              <a:t>t</a:t>
            </a:r>
            <a:r>
              <a:rPr lang="en-US" dirty="0" err="1"/>
              <a:t>heor</a:t>
            </a:r>
            <a:r>
              <a:rPr lang="cs-CZ" dirty="0" err="1"/>
              <a:t>ies</a:t>
            </a:r>
            <a:endParaRPr lang="cs-CZ" dirty="0"/>
          </a:p>
          <a:p>
            <a:pPr lvl="1"/>
            <a:r>
              <a:rPr lang="en-US" dirty="0"/>
              <a:t>Examination of the optimal locations for economic activities and settlements</a:t>
            </a:r>
            <a:endParaRPr lang="cs-CZ" dirty="0"/>
          </a:p>
          <a:p>
            <a:r>
              <a:rPr lang="cs-CZ" dirty="0" err="1"/>
              <a:t>Foundation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modern</a:t>
            </a:r>
            <a:r>
              <a:rPr lang="cs-CZ" dirty="0"/>
              <a:t> </a:t>
            </a:r>
            <a:r>
              <a:rPr lang="cs-CZ" dirty="0" err="1"/>
              <a:t>geography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9876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CB514CD-4526-D26D-671B-0FAFCCCF1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5</a:t>
            </a:fld>
            <a:endParaRPr lang="cs-CZ" altLang="cs-CZ"/>
          </a:p>
        </p:txBody>
      </p:sp>
      <p:pic>
        <p:nvPicPr>
          <p:cNvPr id="7" name="Obrázek 6" descr="Obsah obrázku text, kruh, diagram, Písmo&#10;&#10;Popis byl vytvořen automaticky">
            <a:extLst>
              <a:ext uri="{FF2B5EF4-FFF2-40B4-BE49-F238E27FC236}">
                <a16:creationId xmlns:a16="http://schemas.microsoft.com/office/drawing/2014/main" id="{0032EDCB-7358-8F8C-F588-0FEFDC158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46" y="692150"/>
            <a:ext cx="5231399" cy="5139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5114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0BBF68F-26D2-35CE-33B8-27E537BE9D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6</a:t>
            </a:fld>
            <a:endParaRPr lang="cs-CZ" altLang="cs-CZ"/>
          </a:p>
        </p:txBody>
      </p:sp>
      <p:pic>
        <p:nvPicPr>
          <p:cNvPr id="7" name="Obrázek 6" descr="Obsah obrázku text, snímek obrazovky, kruh, diagram&#10;&#10;Popis byl vytvořen automaticky">
            <a:extLst>
              <a:ext uri="{FF2B5EF4-FFF2-40B4-BE49-F238E27FC236}">
                <a16:creationId xmlns:a16="http://schemas.microsoft.com/office/drawing/2014/main" id="{AA2620C3-BB77-AF48-691C-377167B5F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839" y="692150"/>
            <a:ext cx="6424812" cy="5139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367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14BD832F-1DA1-9620-96DB-35E39F74886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8" y="1695077"/>
            <a:ext cx="3914489" cy="3896711"/>
          </a:xfrm>
        </p:spPr>
        <p:txBody>
          <a:bodyPr/>
          <a:lstStyle/>
          <a:p>
            <a:r>
              <a:rPr lang="en-US" sz="1900" b="1" dirty="0"/>
              <a:t>Central Place</a:t>
            </a:r>
            <a:r>
              <a:rPr lang="en-US" sz="1900" dirty="0"/>
              <a:t>: A settlement that provides goods and services to its hinterland (the surrounding area).</a:t>
            </a:r>
            <a:endParaRPr lang="cs-CZ" sz="1900" dirty="0"/>
          </a:p>
          <a:p>
            <a:endParaRPr lang="cs-CZ" sz="1900" dirty="0"/>
          </a:p>
          <a:p>
            <a:r>
              <a:rPr lang="en-US" sz="1900" b="1" dirty="0"/>
              <a:t>Hinterland</a:t>
            </a:r>
            <a:r>
              <a:rPr lang="en-US" sz="1900" dirty="0"/>
              <a:t>: The market area or service area surrounding a central place.</a:t>
            </a:r>
            <a:endParaRPr lang="cs-CZ" sz="1900" dirty="0"/>
          </a:p>
          <a:p>
            <a:endParaRPr lang="cs-CZ" sz="1900" dirty="0"/>
          </a:p>
          <a:p>
            <a:r>
              <a:rPr lang="en-US" sz="1900" b="1" dirty="0"/>
              <a:t>Threshold</a:t>
            </a:r>
            <a:r>
              <a:rPr lang="en-US" sz="1900" dirty="0"/>
              <a:t>: The minimum population size needed to support a service or business.</a:t>
            </a:r>
            <a:endParaRPr lang="cs-CZ" sz="1900" dirty="0"/>
          </a:p>
          <a:p>
            <a:endParaRPr lang="cs-CZ" sz="1900" dirty="0"/>
          </a:p>
          <a:p>
            <a:r>
              <a:rPr lang="en-US" sz="1900" b="1" dirty="0"/>
              <a:t>Range</a:t>
            </a:r>
            <a:r>
              <a:rPr lang="en-US" sz="1900" dirty="0"/>
              <a:t>: The maximum distance people are willing to travel to access a service.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0E07682-0D3B-986A-BC18-973B508FEF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7</a:t>
            </a:fld>
            <a:endParaRPr lang="cs-CZ" altLang="cs-CZ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C8534FB1-B9C5-172C-EFB8-8155143A9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3" y="400511"/>
            <a:ext cx="8066301" cy="451576"/>
          </a:xfrm>
        </p:spPr>
        <p:txBody>
          <a:bodyPr/>
          <a:lstStyle/>
          <a:p>
            <a:r>
              <a:rPr lang="cs-CZ" sz="2600" dirty="0" err="1"/>
              <a:t>Example</a:t>
            </a:r>
            <a:r>
              <a:rPr lang="cs-CZ" sz="2600" dirty="0"/>
              <a:t> </a:t>
            </a:r>
            <a:r>
              <a:rPr lang="cs-CZ" sz="2600" dirty="0" err="1"/>
              <a:t>of</a:t>
            </a:r>
            <a:r>
              <a:rPr lang="cs-CZ" sz="2600" dirty="0"/>
              <a:t> </a:t>
            </a:r>
            <a:r>
              <a:rPr lang="cs-CZ" sz="2600" dirty="0" err="1"/>
              <a:t>an</a:t>
            </a:r>
            <a:r>
              <a:rPr lang="cs-CZ" sz="2600" dirty="0"/>
              <a:t> </a:t>
            </a:r>
            <a:r>
              <a:rPr lang="cs-CZ" sz="2600" dirty="0" err="1"/>
              <a:t>important</a:t>
            </a:r>
            <a:r>
              <a:rPr lang="cs-CZ" sz="2600" dirty="0"/>
              <a:t> </a:t>
            </a:r>
            <a:r>
              <a:rPr lang="cs-CZ" sz="2600" dirty="0" err="1"/>
              <a:t>gravity</a:t>
            </a:r>
            <a:r>
              <a:rPr lang="cs-CZ" sz="2600" dirty="0"/>
              <a:t> model </a:t>
            </a:r>
            <a:r>
              <a:rPr lang="cs-CZ" sz="2600" dirty="0" err="1"/>
              <a:t>theory</a:t>
            </a:r>
            <a:r>
              <a:rPr lang="cs-CZ" sz="2600" dirty="0"/>
              <a:t>:</a:t>
            </a:r>
            <a:br>
              <a:rPr lang="cs-CZ" sz="2600" dirty="0"/>
            </a:br>
            <a:r>
              <a:rPr lang="cs-CZ" sz="2600" dirty="0"/>
              <a:t>Walter </a:t>
            </a:r>
            <a:r>
              <a:rPr lang="cs-CZ" sz="2600" dirty="0" err="1"/>
              <a:t>Christaller‘s</a:t>
            </a:r>
            <a:r>
              <a:rPr lang="cs-CZ" sz="2600" dirty="0"/>
              <a:t> </a:t>
            </a:r>
            <a:r>
              <a:rPr lang="cs-CZ" sz="2600" dirty="0" err="1"/>
              <a:t>Central</a:t>
            </a:r>
            <a:r>
              <a:rPr lang="cs-CZ" sz="2600" dirty="0"/>
              <a:t> Place </a:t>
            </a:r>
            <a:r>
              <a:rPr lang="cs-CZ" sz="2600" dirty="0" err="1"/>
              <a:t>Theory</a:t>
            </a:r>
            <a:endParaRPr lang="en-US" sz="2600" dirty="0"/>
          </a:p>
        </p:txBody>
      </p:sp>
      <p:pic>
        <p:nvPicPr>
          <p:cNvPr id="9" name="Obrázek 8" descr="Obsah obrázku snímek obrazovky, kruh, diagram, pixel&#10;&#10;Popis byl vytvořen automaticky">
            <a:extLst>
              <a:ext uri="{FF2B5EF4-FFF2-40B4-BE49-F238E27FC236}">
                <a16:creationId xmlns:a16="http://schemas.microsoft.com/office/drawing/2014/main" id="{C13384E7-32B4-4455-5978-CCE3409EF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74" y="2503696"/>
            <a:ext cx="3915678" cy="2466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7139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52B8D-C83D-1952-DF57-1C72DA33B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206BFE84-D92C-A957-370F-2A56C41FE14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8" y="1695077"/>
            <a:ext cx="3914489" cy="3896711"/>
          </a:xfrm>
        </p:spPr>
        <p:txBody>
          <a:bodyPr/>
          <a:lstStyle/>
          <a:p>
            <a:r>
              <a:rPr lang="en-US" sz="1900" b="1" dirty="0"/>
              <a:t>Assumptions of the Theory</a:t>
            </a:r>
            <a:r>
              <a:rPr lang="cs-CZ" sz="1900" dirty="0"/>
              <a:t>: </a:t>
            </a:r>
            <a:r>
              <a:rPr lang="cs-CZ" sz="1900" dirty="0" err="1"/>
              <a:t>isotropic</a:t>
            </a:r>
            <a:r>
              <a:rPr lang="cs-CZ" sz="1900" dirty="0"/>
              <a:t> </a:t>
            </a:r>
            <a:r>
              <a:rPr lang="cs-CZ" sz="1900" dirty="0" err="1"/>
              <a:t>plain</a:t>
            </a:r>
            <a:r>
              <a:rPr lang="cs-CZ" sz="1900" dirty="0"/>
              <a:t>, </a:t>
            </a:r>
            <a:r>
              <a:rPr lang="cs-CZ" sz="1900" dirty="0" err="1"/>
              <a:t>equal</a:t>
            </a:r>
            <a:r>
              <a:rPr lang="cs-CZ" sz="1900" dirty="0"/>
              <a:t> </a:t>
            </a:r>
            <a:r>
              <a:rPr lang="cs-CZ" sz="1900" dirty="0" err="1"/>
              <a:t>accessibility</a:t>
            </a:r>
            <a:r>
              <a:rPr lang="cs-CZ" sz="1900" dirty="0"/>
              <a:t>, </a:t>
            </a:r>
            <a:r>
              <a:rPr lang="cs-CZ" sz="1900" dirty="0" err="1"/>
              <a:t>rational</a:t>
            </a:r>
            <a:r>
              <a:rPr lang="cs-CZ" sz="1900" dirty="0"/>
              <a:t> </a:t>
            </a:r>
            <a:r>
              <a:rPr lang="cs-CZ" sz="1900" dirty="0" err="1"/>
              <a:t>economic</a:t>
            </a:r>
            <a:r>
              <a:rPr lang="cs-CZ" sz="1900" dirty="0"/>
              <a:t> </a:t>
            </a:r>
            <a:r>
              <a:rPr lang="cs-CZ" sz="1900" dirty="0" err="1"/>
              <a:t>behavior</a:t>
            </a:r>
            <a:r>
              <a:rPr lang="cs-CZ" sz="1900" dirty="0"/>
              <a:t>, </a:t>
            </a:r>
            <a:r>
              <a:rPr lang="cs-CZ" sz="1900" dirty="0" err="1"/>
              <a:t>even</a:t>
            </a:r>
            <a:r>
              <a:rPr lang="cs-CZ" sz="1900" dirty="0"/>
              <a:t> </a:t>
            </a:r>
            <a:r>
              <a:rPr lang="cs-CZ" sz="1900" dirty="0" err="1"/>
              <a:t>population</a:t>
            </a:r>
            <a:r>
              <a:rPr lang="cs-CZ" sz="1900" dirty="0"/>
              <a:t> </a:t>
            </a:r>
            <a:r>
              <a:rPr lang="cs-CZ" sz="1900" dirty="0" err="1"/>
              <a:t>distribution</a:t>
            </a:r>
            <a:endParaRPr lang="cs-CZ" sz="1900" dirty="0"/>
          </a:p>
          <a:p>
            <a:endParaRPr lang="cs-CZ" sz="1900" b="1" dirty="0"/>
          </a:p>
          <a:p>
            <a:r>
              <a:rPr lang="en-US" sz="1900" b="1" dirty="0"/>
              <a:t>Applications</a:t>
            </a:r>
            <a:r>
              <a:rPr lang="cs-CZ" sz="1900" dirty="0"/>
              <a:t>: </a:t>
            </a:r>
            <a:r>
              <a:rPr lang="cs-CZ" sz="1900" dirty="0" err="1"/>
              <a:t>urban</a:t>
            </a:r>
            <a:r>
              <a:rPr lang="cs-CZ" sz="1900" dirty="0"/>
              <a:t> </a:t>
            </a:r>
            <a:r>
              <a:rPr lang="cs-CZ" sz="1900" dirty="0" err="1"/>
              <a:t>planning</a:t>
            </a:r>
            <a:r>
              <a:rPr lang="cs-CZ" sz="1900" dirty="0"/>
              <a:t>, </a:t>
            </a:r>
            <a:r>
              <a:rPr lang="cs-CZ" sz="1900" dirty="0" err="1"/>
              <a:t>regional</a:t>
            </a:r>
            <a:r>
              <a:rPr lang="cs-CZ" sz="1900" dirty="0"/>
              <a:t> science and </a:t>
            </a:r>
            <a:r>
              <a:rPr lang="cs-CZ" sz="1900" dirty="0" err="1"/>
              <a:t>regional</a:t>
            </a:r>
            <a:r>
              <a:rPr lang="cs-CZ" sz="1900" dirty="0"/>
              <a:t> development</a:t>
            </a:r>
          </a:p>
          <a:p>
            <a:endParaRPr lang="cs-CZ" sz="1900" dirty="0"/>
          </a:p>
          <a:p>
            <a:r>
              <a:rPr lang="cs-CZ" sz="1900" b="1" dirty="0" err="1"/>
              <a:t>Limitations</a:t>
            </a:r>
            <a:r>
              <a:rPr lang="cs-CZ" sz="1900" dirty="0"/>
              <a:t>: </a:t>
            </a:r>
            <a:r>
              <a:rPr lang="cs-CZ" sz="1900" dirty="0" err="1"/>
              <a:t>simplistic</a:t>
            </a:r>
            <a:r>
              <a:rPr lang="cs-CZ" sz="1900" dirty="0"/>
              <a:t> </a:t>
            </a:r>
            <a:r>
              <a:rPr lang="cs-CZ" sz="1900" dirty="0" err="1"/>
              <a:t>assumptions</a:t>
            </a:r>
            <a:r>
              <a:rPr lang="cs-CZ" sz="1900" dirty="0"/>
              <a:t>, </a:t>
            </a:r>
            <a:r>
              <a:rPr lang="cs-CZ" sz="1900" dirty="0" err="1"/>
              <a:t>problems</a:t>
            </a:r>
            <a:r>
              <a:rPr lang="cs-CZ" sz="1900" dirty="0"/>
              <a:t> </a:t>
            </a:r>
            <a:r>
              <a:rPr lang="cs-CZ" sz="1900" dirty="0" err="1"/>
              <a:t>with</a:t>
            </a:r>
            <a:r>
              <a:rPr lang="cs-CZ" sz="1900" dirty="0"/>
              <a:t> a</a:t>
            </a:r>
            <a:r>
              <a:rPr lang="en-US" sz="1900" dirty="0" err="1"/>
              <a:t>dvances</a:t>
            </a:r>
            <a:r>
              <a:rPr lang="en-US" sz="1900" dirty="0"/>
              <a:t> in transportation and communication</a:t>
            </a:r>
            <a:r>
              <a:rPr lang="cs-CZ" sz="1900" dirty="0"/>
              <a:t>, </a:t>
            </a:r>
            <a:r>
              <a:rPr lang="cs-CZ" sz="1900" dirty="0" err="1"/>
              <a:t>dynamic</a:t>
            </a:r>
            <a:r>
              <a:rPr lang="cs-CZ" sz="1900" dirty="0"/>
              <a:t> </a:t>
            </a:r>
            <a:r>
              <a:rPr lang="cs-CZ" sz="1900" dirty="0" err="1"/>
              <a:t>nature</a:t>
            </a:r>
            <a:r>
              <a:rPr lang="cs-CZ" sz="1900" dirty="0"/>
              <a:t> </a:t>
            </a:r>
            <a:r>
              <a:rPr lang="cs-CZ" sz="1900" dirty="0" err="1"/>
              <a:t>of</a:t>
            </a:r>
            <a:r>
              <a:rPr lang="cs-CZ" sz="1900" dirty="0"/>
              <a:t> </a:t>
            </a:r>
            <a:r>
              <a:rPr lang="cs-CZ" sz="1900" dirty="0" err="1"/>
              <a:t>settlements</a:t>
            </a:r>
            <a:endParaRPr lang="en-US" sz="190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F07F122-16EA-EC76-993B-4E2D504347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8</a:t>
            </a:fld>
            <a:endParaRPr lang="cs-CZ" altLang="cs-CZ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066235E0-434F-C305-C52A-9A2F998CD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3" y="720001"/>
            <a:ext cx="8066301" cy="451576"/>
          </a:xfrm>
        </p:spPr>
        <p:txBody>
          <a:bodyPr/>
          <a:lstStyle/>
          <a:p>
            <a:r>
              <a:rPr lang="cs-CZ" sz="3600" dirty="0" err="1"/>
              <a:t>Central</a:t>
            </a:r>
            <a:r>
              <a:rPr lang="cs-CZ" sz="3600" dirty="0"/>
              <a:t> Place </a:t>
            </a:r>
            <a:r>
              <a:rPr lang="cs-CZ" sz="3600" dirty="0" err="1"/>
              <a:t>Theory</a:t>
            </a:r>
            <a:r>
              <a:rPr lang="cs-CZ" sz="3600" dirty="0"/>
              <a:t> in </a:t>
            </a:r>
            <a:r>
              <a:rPr lang="cs-CZ" sz="3600" dirty="0" err="1"/>
              <a:t>geography</a:t>
            </a:r>
            <a:endParaRPr lang="en-US" sz="3600" dirty="0"/>
          </a:p>
        </p:txBody>
      </p:sp>
      <p:pic>
        <p:nvPicPr>
          <p:cNvPr id="9" name="Obrázek 8" descr="Obsah obrázku snímek obrazovky, kruh, diagram, pixel&#10;&#10;Popis byl vytvořen automaticky">
            <a:extLst>
              <a:ext uri="{FF2B5EF4-FFF2-40B4-BE49-F238E27FC236}">
                <a16:creationId xmlns:a16="http://schemas.microsoft.com/office/drawing/2014/main" id="{10E9610D-B80D-5E16-9F58-9D0A54DB7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74" y="2503696"/>
            <a:ext cx="3915678" cy="2466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1218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6E6D3F3-EAE1-53F4-227F-4F41E3CD58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2995B27-6340-2290-D9AA-C472C90B7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CPT in </a:t>
            </a:r>
            <a:r>
              <a:rPr lang="cs-CZ" dirty="0" err="1"/>
              <a:t>practice</a:t>
            </a:r>
            <a:endParaRPr lang="en-GB" dirty="0"/>
          </a:p>
        </p:txBody>
      </p:sp>
      <p:pic>
        <p:nvPicPr>
          <p:cNvPr id="7" name="Zástupný obsah 6" descr="Obsah obrázku diagram, kresba, skica, mapa&#10;&#10;Popis byl vytvořen automaticky">
            <a:extLst>
              <a:ext uri="{FF2B5EF4-FFF2-40B4-BE49-F238E27FC236}">
                <a16:creationId xmlns:a16="http://schemas.microsoft.com/office/drawing/2014/main" id="{A0EA83D5-ABC3-CF2F-1171-CC2CBA8FFE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37" y="1546651"/>
            <a:ext cx="6717214" cy="4505079"/>
          </a:xfrm>
        </p:spPr>
      </p:pic>
    </p:spTree>
    <p:extLst>
      <p:ext uri="{BB962C8B-B14F-4D97-AF65-F5344CB8AC3E}">
        <p14:creationId xmlns:p14="http://schemas.microsoft.com/office/powerpoint/2010/main" val="330365201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UNI-CZ.potx" id="{5F7917F3-E447-47A0-8B0D-912AAB3F7016}" vid="{6FE485AA-A959-491A-A866-CC2F0E710D0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prezentace-muni-cz-4-3</Template>
  <TotalTime>3124</TotalTime>
  <Words>1844</Words>
  <Application>Microsoft Office PowerPoint</Application>
  <PresentationFormat>Vlastní</PresentationFormat>
  <Paragraphs>222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3" baseType="lpstr">
      <vt:lpstr>Arial</vt:lpstr>
      <vt:lpstr>Tahoma</vt:lpstr>
      <vt:lpstr>Wingdings</vt:lpstr>
      <vt:lpstr>Prezentace_MU_CZ</vt:lpstr>
      <vt:lpstr>From positivist to post-positivist approaches  Pavel Doboš</vt:lpstr>
      <vt:lpstr>Before positivist geography</vt:lpstr>
      <vt:lpstr>Birth of positivist geography</vt:lpstr>
      <vt:lpstr>Characteristics of positivist geography</vt:lpstr>
      <vt:lpstr>Prezentace aplikace PowerPoint</vt:lpstr>
      <vt:lpstr>Prezentace aplikace PowerPoint</vt:lpstr>
      <vt:lpstr>Example of an important gravity model theory: Walter Christaller‘s Central Place Theory</vt:lpstr>
      <vt:lpstr>Central Place Theory in geography</vt:lpstr>
      <vt:lpstr>CPT in practice</vt:lpstr>
      <vt:lpstr>Diffusion of CPT in the 1950s and 1960s</vt:lpstr>
      <vt:lpstr>Fascination with the geometry on the face of the Earth</vt:lpstr>
      <vt:lpstr>Critiques of positivist geography</vt:lpstr>
      <vt:lpstr>More critiques</vt:lpstr>
      <vt:lpstr>The humanisation of geography</vt:lpstr>
      <vt:lpstr>Humanistic geography</vt:lpstr>
      <vt:lpstr>Key person: Yi-Fu Tuan</vt:lpstr>
      <vt:lpstr>Places from and for people</vt:lpstr>
      <vt:lpstr>Geography and modernism: from modern to post-modern thought  Pavel Doboš</vt:lpstr>
      <vt:lpstr>What is modernism?</vt:lpstr>
      <vt:lpstr>Modernism and positivist geography – interconnected issues</vt:lpstr>
      <vt:lpstr>Modernism, geography, and time</vt:lpstr>
      <vt:lpstr>Prezentace aplikace PowerPoint</vt:lpstr>
      <vt:lpstr>Modernist urban planning</vt:lpstr>
      <vt:lpstr>Le Corbusier: Radiant City (Ville Radieuse)</vt:lpstr>
      <vt:lpstr>Oscar Niemeyer: Ideal futuristic city</vt:lpstr>
      <vt:lpstr>Peter Hall: Enterprise zone concept</vt:lpstr>
      <vt:lpstr>Capitalist development as modernist: Modernization theory</vt:lpstr>
      <vt:lpstr>Rostow’s Stages of Economic Growth</vt:lpstr>
      <vt:lpstr>Marxism as modernist</vt:lpstr>
      <vt:lpstr>Geography in socialist countries</vt:lpstr>
      <vt:lpstr>Prezentace aplikace PowerPoint</vt:lpstr>
      <vt:lpstr>What is postmodernism?</vt:lpstr>
      <vt:lpstr>Postmodernism and its risks</vt:lpstr>
      <vt:lpstr>Postmodernism and geography</vt:lpstr>
      <vt:lpstr>Prezentace aplikace PowerPoint</vt:lpstr>
      <vt:lpstr>Space reconsidered</vt:lpstr>
      <vt:lpstr>Prezentace aplikace PowerPoint</vt:lpstr>
      <vt:lpstr>Place reconsidered</vt:lpstr>
      <vt:lpstr>Spatial boundaries reconsidered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„Velké dějiny“ a sociální geografie na Přírodovědecké fakultě MU</dc:title>
  <dc:creator>user</dc:creator>
  <cp:lastModifiedBy>autor</cp:lastModifiedBy>
  <cp:revision>187</cp:revision>
  <cp:lastPrinted>1601-01-01T00:00:00Z</cp:lastPrinted>
  <dcterms:created xsi:type="dcterms:W3CDTF">2019-11-07T07:58:28Z</dcterms:created>
  <dcterms:modified xsi:type="dcterms:W3CDTF">2024-10-23T16:39:51Z</dcterms:modified>
</cp:coreProperties>
</file>