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60" r:id="rId4"/>
    <p:sldId id="417" r:id="rId5"/>
    <p:sldId id="381" r:id="rId6"/>
    <p:sldId id="397" r:id="rId7"/>
    <p:sldId id="392" r:id="rId8"/>
    <p:sldId id="416" r:id="rId9"/>
    <p:sldId id="380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31T09:09:52.215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61,'322'-25,"-145"7,685 0,-629 35,56 0,-187-16,87-4,-138-9,-35 8,3-1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13T10:20:01.128"/>
    </inkml:context>
    <inkml:brush xml:id="br0">
      <inkml:brushProperty name="width" value="0.4" units="cm"/>
      <inkml:brushProperty name="height" value="0.8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1,'1810'0,"-1787"0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9A8DA-1CA7-57A1-8B1A-5F3379CBC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392220-C903-F042-DE13-FD938A426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429683-B516-C428-803B-C8174758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860-D547-4D80-9A6D-AE0BC4A15E0E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33DE12-0E49-E385-0AFB-30AF6409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0A3055-DF86-595E-4716-9A7F106D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CF1B-E836-4B1C-8802-B80456BCFA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97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1AAD39-5465-1F2E-E543-82449E41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F2D025-513E-B901-F26F-63F8FB444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260B4C5-5BF1-C02E-4446-6E5868D93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860-D547-4D80-9A6D-AE0BC4A15E0E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AA4FAE-92EA-247F-4EA8-4CF5C000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F6C326-C82A-3704-7BBD-C66A6C36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CF1B-E836-4B1C-8802-B80456BCFA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26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CB94E49-CA37-5E79-18A5-200B2AEAE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73AA4F-964A-40AE-4C09-FC42E3976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BD463E-C873-52F9-1A7B-6A4C8611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860-D547-4D80-9A6D-AE0BC4A15E0E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B79878-18BA-0F59-5C1F-62A919D8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F06781-48D9-6414-2B26-669C3309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CF1B-E836-4B1C-8802-B80456BCFA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38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B4D81-156B-90F4-27B5-48EFD7A5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8FC68B-BF59-3CBD-B731-0CF26A8C6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B1EF7D-4C66-CAA5-0347-943D330D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860-D547-4D80-9A6D-AE0BC4A15E0E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5F4AF0-9BA4-BDEA-44DB-B602E9CF9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F3FB66-BA8D-BB12-2BB0-649AABBA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CF1B-E836-4B1C-8802-B80456BCFA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66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68829-CEA3-DD98-313E-5EB198DE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2292A4-CDFE-F838-3A54-3098C674E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8CD98C-D8E5-DA34-2FDB-E193CA04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860-D547-4D80-9A6D-AE0BC4A15E0E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EBBCDE-ECCA-B9E7-3CEE-941407DF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544C27-194D-ADA2-1376-9F7BC9F1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CF1B-E836-4B1C-8802-B80456BCFA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32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04CCD-43E5-702D-30CA-4900D647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0C320-A160-83B1-C175-94CFA374A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E6587A-02AB-E5F5-9124-4C908898A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9D18DE-0147-D7B2-55B2-403FF4B6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860-D547-4D80-9A6D-AE0BC4A15E0E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F39057-FF40-52BC-04FF-61B87D05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514D28-A086-17BA-97F3-EDB1CE93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CF1B-E836-4B1C-8802-B80456BCFA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34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4EBEE-4C5F-0BEC-A361-DBBA3F766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226D5E-C635-5EA6-A264-644E16A99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F7F21C-9468-FE98-BD0A-3F9A5716C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80E7758-D87E-006C-6E9B-032B00217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A8CBAB8-1C17-D200-4EFC-A860F2C3A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A7B956B-EC4A-8926-6853-5AE9FBE2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860-D547-4D80-9A6D-AE0BC4A15E0E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C4496EC-389F-3C57-D311-F7307AD89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C966BB4-A746-FDAB-2093-12071D4B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CF1B-E836-4B1C-8802-B80456BCFA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0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221BC-0099-E56B-B590-EE964695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993D23-0BAC-1DD6-49E0-4412B606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860-D547-4D80-9A6D-AE0BC4A15E0E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686E541-2005-D09B-7E8A-2D0280F3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4572A8-1224-CE4E-AA62-14B9C107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CF1B-E836-4B1C-8802-B80456BCFA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81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B4F66B9-4654-0EE7-6646-270C1784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860-D547-4D80-9A6D-AE0BC4A15E0E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D3E1382-733D-25E9-AA12-DB27B28B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84518C-7CEB-3AF4-8D98-050C0BEE5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CF1B-E836-4B1C-8802-B80456BCFA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1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3D13D-0A22-DFF8-630F-D7F067BF8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CDC50C-AE83-A378-BE6B-797FC979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13DB29-5D28-274D-6456-DF3675A26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5E3508-D764-DE17-212D-CD9322D0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860-D547-4D80-9A6D-AE0BC4A15E0E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413214-67FB-F0C0-408B-D5A1D58F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29E6CA-8E38-E7F8-274B-81A53C71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CF1B-E836-4B1C-8802-B80456BCFA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27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9A1C82-F8A9-08EC-9C7E-BB0310BD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1946F4E-BC55-5165-12CA-9FDEA65AB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044E1C0-2A97-E423-34DA-8AC24D296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84A388-6C78-0E60-24AA-3B088BA7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B860-D547-4D80-9A6D-AE0BC4A15E0E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0C4BBE-D31B-0891-8EED-B0EC4BC2C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9B745D-16E1-6ED4-912D-078245EF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CF1B-E836-4B1C-8802-B80456BCFA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3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30B94B-1B36-F4C1-E662-33944BB14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86F288-41F8-E74B-4C84-0E80BF5C0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E87006-BE38-1B73-78B5-B80C4FC14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A3B860-D547-4D80-9A6D-AE0BC4A15E0E}" type="datetimeFigureOut">
              <a:rPr lang="cs-CZ" smtClean="0"/>
              <a:t>10.09.2025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AC7862-16D4-CC8B-651C-667875AF5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492814-6CE0-81BE-AC6B-45E540804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C2CF1B-E836-4B1C-8802-B80456BCFA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03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sci.muni.cz/ofiz/jak-na-zadani-zaverecne-prace/" TargetMode="External"/><Relationship Id="rId7" Type="http://schemas.openxmlformats.org/officeDocument/2006/relationships/hyperlink" Target="https://kvalita.muni.cz/kvalita-vyuky/doporuceni-k-vyuzivani-umele-inteligence-ve-vyuce" TargetMode="External"/><Relationship Id="rId2" Type="http://schemas.openxmlformats.org/officeDocument/2006/relationships/hyperlink" Target="https://www.sci.muni.cz/ofi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0" Type="http://schemas.openxmlformats.org/officeDocument/2006/relationships/image" Target="../media/image8.png"/><Relationship Id="rId4" Type="http://schemas.openxmlformats.org/officeDocument/2006/relationships/customXml" Target="../ink/ink1.xml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spreadsheets/d/1CWH5tG5YQBvyeoq1AxeCUeklqR77GDeSUjhnxWlkNes/edit?usp=sharing" TargetMode="Externa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uni.cz/studenti/pece-o-dusevni-zdrav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studenti/stipendia/jaka-stipendia-nabizi-mu-svym-studentum" TargetMode="External"/><Relationship Id="rId2" Type="http://schemas.openxmlformats.org/officeDocument/2006/relationships/hyperlink" Target="https://is.muni.cz/auth/stipendia/studium_reg_stip_prog_show?fakulta=1431;nocolor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08308C-AE2C-53C6-3C2D-01FEAC256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r>
              <a:rPr lang="cs-CZ" sz="6600" b="1"/>
              <a:t>Seminární newsfeed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283954-6C7B-E5A5-CEE9-71BC1750C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</a:rPr>
              <a:t>Podzim 2025</a:t>
            </a:r>
          </a:p>
        </p:txBody>
      </p:sp>
    </p:spTree>
    <p:extLst>
      <p:ext uri="{BB962C8B-B14F-4D97-AF65-F5344CB8AC3E}">
        <p14:creationId xmlns:p14="http://schemas.microsoft.com/office/powerpoint/2010/main" val="178144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582E8-0E90-853B-2D22-F81D0D07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Jsme tu noví…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311C2A-50EB-21E7-5A1D-93038861D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Kde hledat témata prací, laboratoře? </a:t>
            </a:r>
          </a:p>
          <a:p>
            <a:endParaRPr lang="cs-CZ" dirty="0"/>
          </a:p>
          <a:p>
            <a:r>
              <a:rPr lang="cs-CZ" dirty="0"/>
              <a:t>Harmonogram zadávání závěrečných prací</a:t>
            </a:r>
          </a:p>
          <a:p>
            <a:endParaRPr lang="cs-CZ" dirty="0"/>
          </a:p>
          <a:p>
            <a:r>
              <a:rPr lang="cs-CZ" dirty="0"/>
              <a:t>Na koho se můžu obrátit, když něco (studijního) nevím?</a:t>
            </a:r>
          </a:p>
          <a:p>
            <a:pPr lvl="1"/>
            <a:r>
              <a:rPr lang="cs-CZ" dirty="0"/>
              <a:t>Studijní oddělení</a:t>
            </a:r>
          </a:p>
          <a:p>
            <a:pPr lvl="1"/>
            <a:r>
              <a:rPr lang="cs-CZ" dirty="0"/>
              <a:t>Garant programu (doc. Vácha)</a:t>
            </a:r>
          </a:p>
          <a:p>
            <a:pPr lvl="1"/>
            <a:r>
              <a:rPr lang="cs-CZ" dirty="0"/>
              <a:t>Vyučující daného předmětu</a:t>
            </a:r>
          </a:p>
          <a:p>
            <a:pPr lvl="1"/>
            <a:r>
              <a:rPr lang="cs-CZ" dirty="0"/>
              <a:t>Studentský člen oborové rady – spojka mezi studenty a akademiky</a:t>
            </a:r>
          </a:p>
          <a:p>
            <a:pPr lvl="1"/>
            <a:endParaRPr lang="cs-CZ" dirty="0"/>
          </a:p>
          <a:p>
            <a:r>
              <a:rPr lang="cs-CZ" dirty="0"/>
              <a:t>Seznamovací odpoledne s našimi prváky 25. 9.</a:t>
            </a:r>
          </a:p>
        </p:txBody>
      </p:sp>
      <p:pic>
        <p:nvPicPr>
          <p:cNvPr id="6" name="Grafický objekt 5" descr="Mikroskop se souvislou výplní">
            <a:extLst>
              <a:ext uri="{FF2B5EF4-FFF2-40B4-BE49-F238E27FC236}">
                <a16:creationId xmlns:a16="http://schemas.microsoft.com/office/drawing/2014/main" id="{A7D9B0CB-544B-7523-B0BF-E20AEE90C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6612" y="823566"/>
            <a:ext cx="1236980" cy="1236980"/>
          </a:xfrm>
          <a:prstGeom prst="rect">
            <a:avLst/>
          </a:prstGeom>
        </p:spPr>
      </p:pic>
      <p:grpSp>
        <p:nvGrpSpPr>
          <p:cNvPr id="15" name="Grafický objekt 13" descr="Měsíční kalendář se souvislou výplní">
            <a:extLst>
              <a:ext uri="{FF2B5EF4-FFF2-40B4-BE49-F238E27FC236}">
                <a16:creationId xmlns:a16="http://schemas.microsoft.com/office/drawing/2014/main" id="{6DEB2329-8FFD-975D-5891-FDDC2FAB6E9C}"/>
              </a:ext>
            </a:extLst>
          </p:cNvPr>
          <p:cNvGrpSpPr/>
          <p:nvPr/>
        </p:nvGrpSpPr>
        <p:grpSpPr>
          <a:xfrm>
            <a:off x="9987187" y="2228607"/>
            <a:ext cx="914400" cy="914400"/>
            <a:chOff x="5772150" y="3105150"/>
            <a:chExt cx="647700" cy="647700"/>
          </a:xfrm>
          <a:solidFill>
            <a:schemeClr val="accent2"/>
          </a:solidFill>
        </p:grpSpPr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7002CD03-7D29-DCFD-6553-F9D22805446A}"/>
                </a:ext>
              </a:extLst>
            </p:cNvPr>
            <p:cNvSpPr/>
            <p:nvPr/>
          </p:nvSpPr>
          <p:spPr>
            <a:xfrm>
              <a:off x="5772150" y="3219450"/>
              <a:ext cx="647700" cy="533400"/>
            </a:xfrm>
            <a:custGeom>
              <a:avLst/>
              <a:gdLst>
                <a:gd name="connsiteX0" fmla="*/ 590550 w 647700"/>
                <a:gd name="connsiteY0" fmla="*/ 57150 h 533400"/>
                <a:gd name="connsiteX1" fmla="*/ 590550 w 647700"/>
                <a:gd name="connsiteY1" fmla="*/ 133350 h 533400"/>
                <a:gd name="connsiteX2" fmla="*/ 514350 w 647700"/>
                <a:gd name="connsiteY2" fmla="*/ 133350 h 533400"/>
                <a:gd name="connsiteX3" fmla="*/ 514350 w 647700"/>
                <a:gd name="connsiteY3" fmla="*/ 57150 h 533400"/>
                <a:gd name="connsiteX4" fmla="*/ 590550 w 647700"/>
                <a:gd name="connsiteY4" fmla="*/ 57150 h 533400"/>
                <a:gd name="connsiteX5" fmla="*/ 57150 w 647700"/>
                <a:gd name="connsiteY5" fmla="*/ 400050 h 533400"/>
                <a:gd name="connsiteX6" fmla="*/ 133350 w 647700"/>
                <a:gd name="connsiteY6" fmla="*/ 400050 h 533400"/>
                <a:gd name="connsiteX7" fmla="*/ 133350 w 647700"/>
                <a:gd name="connsiteY7" fmla="*/ 476250 h 533400"/>
                <a:gd name="connsiteX8" fmla="*/ 57150 w 647700"/>
                <a:gd name="connsiteY8" fmla="*/ 476250 h 533400"/>
                <a:gd name="connsiteX9" fmla="*/ 57150 w 647700"/>
                <a:gd name="connsiteY9" fmla="*/ 400050 h 533400"/>
                <a:gd name="connsiteX10" fmla="*/ 247650 w 647700"/>
                <a:gd name="connsiteY10" fmla="*/ 57150 h 533400"/>
                <a:gd name="connsiteX11" fmla="*/ 247650 w 647700"/>
                <a:gd name="connsiteY11" fmla="*/ 133350 h 533400"/>
                <a:gd name="connsiteX12" fmla="*/ 171450 w 647700"/>
                <a:gd name="connsiteY12" fmla="*/ 133350 h 533400"/>
                <a:gd name="connsiteX13" fmla="*/ 171450 w 647700"/>
                <a:gd name="connsiteY13" fmla="*/ 57150 h 533400"/>
                <a:gd name="connsiteX14" fmla="*/ 247650 w 647700"/>
                <a:gd name="connsiteY14" fmla="*/ 57150 h 533400"/>
                <a:gd name="connsiteX15" fmla="*/ 361950 w 647700"/>
                <a:gd name="connsiteY15" fmla="*/ 57150 h 533400"/>
                <a:gd name="connsiteX16" fmla="*/ 361950 w 647700"/>
                <a:gd name="connsiteY16" fmla="*/ 133350 h 533400"/>
                <a:gd name="connsiteX17" fmla="*/ 285750 w 647700"/>
                <a:gd name="connsiteY17" fmla="*/ 133350 h 533400"/>
                <a:gd name="connsiteX18" fmla="*/ 285750 w 647700"/>
                <a:gd name="connsiteY18" fmla="*/ 57150 h 533400"/>
                <a:gd name="connsiteX19" fmla="*/ 361950 w 647700"/>
                <a:gd name="connsiteY19" fmla="*/ 57150 h 533400"/>
                <a:gd name="connsiteX20" fmla="*/ 476250 w 647700"/>
                <a:gd name="connsiteY20" fmla="*/ 247650 h 533400"/>
                <a:gd name="connsiteX21" fmla="*/ 400050 w 647700"/>
                <a:gd name="connsiteY21" fmla="*/ 247650 h 533400"/>
                <a:gd name="connsiteX22" fmla="*/ 400050 w 647700"/>
                <a:gd name="connsiteY22" fmla="*/ 171450 h 533400"/>
                <a:gd name="connsiteX23" fmla="*/ 476250 w 647700"/>
                <a:gd name="connsiteY23" fmla="*/ 171450 h 533400"/>
                <a:gd name="connsiteX24" fmla="*/ 476250 w 647700"/>
                <a:gd name="connsiteY24" fmla="*/ 247650 h 533400"/>
                <a:gd name="connsiteX25" fmla="*/ 514350 w 647700"/>
                <a:gd name="connsiteY25" fmla="*/ 247650 h 533400"/>
                <a:gd name="connsiteX26" fmla="*/ 514350 w 647700"/>
                <a:gd name="connsiteY26" fmla="*/ 171450 h 533400"/>
                <a:gd name="connsiteX27" fmla="*/ 590550 w 647700"/>
                <a:gd name="connsiteY27" fmla="*/ 171450 h 533400"/>
                <a:gd name="connsiteX28" fmla="*/ 590550 w 647700"/>
                <a:gd name="connsiteY28" fmla="*/ 247650 h 533400"/>
                <a:gd name="connsiteX29" fmla="*/ 514350 w 647700"/>
                <a:gd name="connsiteY29" fmla="*/ 247650 h 533400"/>
                <a:gd name="connsiteX30" fmla="*/ 514350 w 647700"/>
                <a:gd name="connsiteY30" fmla="*/ 361950 h 533400"/>
                <a:gd name="connsiteX31" fmla="*/ 514350 w 647700"/>
                <a:gd name="connsiteY31" fmla="*/ 285750 h 533400"/>
                <a:gd name="connsiteX32" fmla="*/ 590550 w 647700"/>
                <a:gd name="connsiteY32" fmla="*/ 285750 h 533400"/>
                <a:gd name="connsiteX33" fmla="*/ 590550 w 647700"/>
                <a:gd name="connsiteY33" fmla="*/ 361950 h 533400"/>
                <a:gd name="connsiteX34" fmla="*/ 514350 w 647700"/>
                <a:gd name="connsiteY34" fmla="*/ 361950 h 533400"/>
                <a:gd name="connsiteX35" fmla="*/ 285750 w 647700"/>
                <a:gd name="connsiteY35" fmla="*/ 400050 h 533400"/>
                <a:gd name="connsiteX36" fmla="*/ 361950 w 647700"/>
                <a:gd name="connsiteY36" fmla="*/ 400050 h 533400"/>
                <a:gd name="connsiteX37" fmla="*/ 361950 w 647700"/>
                <a:gd name="connsiteY37" fmla="*/ 476250 h 533400"/>
                <a:gd name="connsiteX38" fmla="*/ 285750 w 647700"/>
                <a:gd name="connsiteY38" fmla="*/ 476250 h 533400"/>
                <a:gd name="connsiteX39" fmla="*/ 285750 w 647700"/>
                <a:gd name="connsiteY39" fmla="*/ 400050 h 533400"/>
                <a:gd name="connsiteX40" fmla="*/ 247650 w 647700"/>
                <a:gd name="connsiteY40" fmla="*/ 400050 h 533400"/>
                <a:gd name="connsiteX41" fmla="*/ 247650 w 647700"/>
                <a:gd name="connsiteY41" fmla="*/ 476250 h 533400"/>
                <a:gd name="connsiteX42" fmla="*/ 171450 w 647700"/>
                <a:gd name="connsiteY42" fmla="*/ 476250 h 533400"/>
                <a:gd name="connsiteX43" fmla="*/ 171450 w 647700"/>
                <a:gd name="connsiteY43" fmla="*/ 400050 h 533400"/>
                <a:gd name="connsiteX44" fmla="*/ 247650 w 647700"/>
                <a:gd name="connsiteY44" fmla="*/ 400050 h 533400"/>
                <a:gd name="connsiteX45" fmla="*/ 171450 w 647700"/>
                <a:gd name="connsiteY45" fmla="*/ 285750 h 533400"/>
                <a:gd name="connsiteX46" fmla="*/ 247650 w 647700"/>
                <a:gd name="connsiteY46" fmla="*/ 285750 h 533400"/>
                <a:gd name="connsiteX47" fmla="*/ 247650 w 647700"/>
                <a:gd name="connsiteY47" fmla="*/ 361950 h 533400"/>
                <a:gd name="connsiteX48" fmla="*/ 171450 w 647700"/>
                <a:gd name="connsiteY48" fmla="*/ 361950 h 533400"/>
                <a:gd name="connsiteX49" fmla="*/ 171450 w 647700"/>
                <a:gd name="connsiteY49" fmla="*/ 285750 h 533400"/>
                <a:gd name="connsiteX50" fmla="*/ 133350 w 647700"/>
                <a:gd name="connsiteY50" fmla="*/ 285750 h 533400"/>
                <a:gd name="connsiteX51" fmla="*/ 133350 w 647700"/>
                <a:gd name="connsiteY51" fmla="*/ 361950 h 533400"/>
                <a:gd name="connsiteX52" fmla="*/ 57150 w 647700"/>
                <a:gd name="connsiteY52" fmla="*/ 361950 h 533400"/>
                <a:gd name="connsiteX53" fmla="*/ 57150 w 647700"/>
                <a:gd name="connsiteY53" fmla="*/ 285750 h 533400"/>
                <a:gd name="connsiteX54" fmla="*/ 133350 w 647700"/>
                <a:gd name="connsiteY54" fmla="*/ 285750 h 533400"/>
                <a:gd name="connsiteX55" fmla="*/ 133350 w 647700"/>
                <a:gd name="connsiteY55" fmla="*/ 171450 h 533400"/>
                <a:gd name="connsiteX56" fmla="*/ 133350 w 647700"/>
                <a:gd name="connsiteY56" fmla="*/ 247650 h 533400"/>
                <a:gd name="connsiteX57" fmla="*/ 57150 w 647700"/>
                <a:gd name="connsiteY57" fmla="*/ 247650 h 533400"/>
                <a:gd name="connsiteX58" fmla="*/ 57150 w 647700"/>
                <a:gd name="connsiteY58" fmla="*/ 171450 h 533400"/>
                <a:gd name="connsiteX59" fmla="*/ 133350 w 647700"/>
                <a:gd name="connsiteY59" fmla="*/ 171450 h 533400"/>
                <a:gd name="connsiteX60" fmla="*/ 247650 w 647700"/>
                <a:gd name="connsiteY60" fmla="*/ 247650 h 533400"/>
                <a:gd name="connsiteX61" fmla="*/ 171450 w 647700"/>
                <a:gd name="connsiteY61" fmla="*/ 247650 h 533400"/>
                <a:gd name="connsiteX62" fmla="*/ 171450 w 647700"/>
                <a:gd name="connsiteY62" fmla="*/ 171450 h 533400"/>
                <a:gd name="connsiteX63" fmla="*/ 247650 w 647700"/>
                <a:gd name="connsiteY63" fmla="*/ 171450 h 533400"/>
                <a:gd name="connsiteX64" fmla="*/ 247650 w 647700"/>
                <a:gd name="connsiteY64" fmla="*/ 247650 h 533400"/>
                <a:gd name="connsiteX65" fmla="*/ 285750 w 647700"/>
                <a:gd name="connsiteY65" fmla="*/ 247650 h 533400"/>
                <a:gd name="connsiteX66" fmla="*/ 285750 w 647700"/>
                <a:gd name="connsiteY66" fmla="*/ 171450 h 533400"/>
                <a:gd name="connsiteX67" fmla="*/ 361950 w 647700"/>
                <a:gd name="connsiteY67" fmla="*/ 171450 h 533400"/>
                <a:gd name="connsiteX68" fmla="*/ 361950 w 647700"/>
                <a:gd name="connsiteY68" fmla="*/ 247650 h 533400"/>
                <a:gd name="connsiteX69" fmla="*/ 285750 w 647700"/>
                <a:gd name="connsiteY69" fmla="*/ 247650 h 533400"/>
                <a:gd name="connsiteX70" fmla="*/ 361950 w 647700"/>
                <a:gd name="connsiteY70" fmla="*/ 361950 h 533400"/>
                <a:gd name="connsiteX71" fmla="*/ 285750 w 647700"/>
                <a:gd name="connsiteY71" fmla="*/ 361950 h 533400"/>
                <a:gd name="connsiteX72" fmla="*/ 285750 w 647700"/>
                <a:gd name="connsiteY72" fmla="*/ 285750 h 533400"/>
                <a:gd name="connsiteX73" fmla="*/ 361950 w 647700"/>
                <a:gd name="connsiteY73" fmla="*/ 285750 h 533400"/>
                <a:gd name="connsiteX74" fmla="*/ 361950 w 647700"/>
                <a:gd name="connsiteY74" fmla="*/ 361950 h 533400"/>
                <a:gd name="connsiteX75" fmla="*/ 400050 w 647700"/>
                <a:gd name="connsiteY75" fmla="*/ 361950 h 533400"/>
                <a:gd name="connsiteX76" fmla="*/ 400050 w 647700"/>
                <a:gd name="connsiteY76" fmla="*/ 285750 h 533400"/>
                <a:gd name="connsiteX77" fmla="*/ 476250 w 647700"/>
                <a:gd name="connsiteY77" fmla="*/ 285750 h 533400"/>
                <a:gd name="connsiteX78" fmla="*/ 476250 w 647700"/>
                <a:gd name="connsiteY78" fmla="*/ 361950 h 533400"/>
                <a:gd name="connsiteX79" fmla="*/ 400050 w 647700"/>
                <a:gd name="connsiteY79" fmla="*/ 361950 h 533400"/>
                <a:gd name="connsiteX80" fmla="*/ 476250 w 647700"/>
                <a:gd name="connsiteY80" fmla="*/ 57150 h 533400"/>
                <a:gd name="connsiteX81" fmla="*/ 476250 w 647700"/>
                <a:gd name="connsiteY81" fmla="*/ 133350 h 533400"/>
                <a:gd name="connsiteX82" fmla="*/ 400050 w 647700"/>
                <a:gd name="connsiteY82" fmla="*/ 133350 h 533400"/>
                <a:gd name="connsiteX83" fmla="*/ 400050 w 647700"/>
                <a:gd name="connsiteY83" fmla="*/ 57150 h 533400"/>
                <a:gd name="connsiteX84" fmla="*/ 476250 w 647700"/>
                <a:gd name="connsiteY84" fmla="*/ 57150 h 533400"/>
                <a:gd name="connsiteX85" fmla="*/ 0 w 647700"/>
                <a:gd name="connsiteY85" fmla="*/ 0 h 533400"/>
                <a:gd name="connsiteX86" fmla="*/ 0 w 647700"/>
                <a:gd name="connsiteY86" fmla="*/ 533400 h 533400"/>
                <a:gd name="connsiteX87" fmla="*/ 647700 w 647700"/>
                <a:gd name="connsiteY87" fmla="*/ 533400 h 533400"/>
                <a:gd name="connsiteX88" fmla="*/ 647700 w 647700"/>
                <a:gd name="connsiteY88" fmla="*/ 0 h 533400"/>
                <a:gd name="connsiteX89" fmla="*/ 0 w 647700"/>
                <a:gd name="connsiteY89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647700" h="533400">
                  <a:moveTo>
                    <a:pt x="590550" y="57150"/>
                  </a:moveTo>
                  <a:lnTo>
                    <a:pt x="590550" y="133350"/>
                  </a:lnTo>
                  <a:lnTo>
                    <a:pt x="514350" y="133350"/>
                  </a:lnTo>
                  <a:lnTo>
                    <a:pt x="514350" y="57150"/>
                  </a:lnTo>
                  <a:lnTo>
                    <a:pt x="590550" y="57150"/>
                  </a:lnTo>
                  <a:close/>
                  <a:moveTo>
                    <a:pt x="57150" y="400050"/>
                  </a:moveTo>
                  <a:lnTo>
                    <a:pt x="133350" y="400050"/>
                  </a:lnTo>
                  <a:lnTo>
                    <a:pt x="133350" y="476250"/>
                  </a:lnTo>
                  <a:lnTo>
                    <a:pt x="57150" y="476250"/>
                  </a:lnTo>
                  <a:lnTo>
                    <a:pt x="57150" y="400050"/>
                  </a:lnTo>
                  <a:close/>
                  <a:moveTo>
                    <a:pt x="247650" y="57150"/>
                  </a:moveTo>
                  <a:lnTo>
                    <a:pt x="247650" y="133350"/>
                  </a:lnTo>
                  <a:lnTo>
                    <a:pt x="171450" y="133350"/>
                  </a:lnTo>
                  <a:lnTo>
                    <a:pt x="171450" y="57150"/>
                  </a:lnTo>
                  <a:lnTo>
                    <a:pt x="247650" y="57150"/>
                  </a:lnTo>
                  <a:close/>
                  <a:moveTo>
                    <a:pt x="361950" y="57150"/>
                  </a:moveTo>
                  <a:lnTo>
                    <a:pt x="361950" y="133350"/>
                  </a:lnTo>
                  <a:lnTo>
                    <a:pt x="285750" y="133350"/>
                  </a:lnTo>
                  <a:lnTo>
                    <a:pt x="285750" y="57150"/>
                  </a:lnTo>
                  <a:lnTo>
                    <a:pt x="361950" y="57150"/>
                  </a:lnTo>
                  <a:close/>
                  <a:moveTo>
                    <a:pt x="476250" y="247650"/>
                  </a:moveTo>
                  <a:lnTo>
                    <a:pt x="400050" y="247650"/>
                  </a:lnTo>
                  <a:lnTo>
                    <a:pt x="400050" y="171450"/>
                  </a:lnTo>
                  <a:lnTo>
                    <a:pt x="476250" y="171450"/>
                  </a:lnTo>
                  <a:lnTo>
                    <a:pt x="476250" y="247650"/>
                  </a:lnTo>
                  <a:close/>
                  <a:moveTo>
                    <a:pt x="514350" y="247650"/>
                  </a:moveTo>
                  <a:lnTo>
                    <a:pt x="514350" y="171450"/>
                  </a:lnTo>
                  <a:lnTo>
                    <a:pt x="590550" y="171450"/>
                  </a:lnTo>
                  <a:lnTo>
                    <a:pt x="590550" y="247650"/>
                  </a:lnTo>
                  <a:lnTo>
                    <a:pt x="514350" y="247650"/>
                  </a:lnTo>
                  <a:close/>
                  <a:moveTo>
                    <a:pt x="514350" y="361950"/>
                  </a:moveTo>
                  <a:lnTo>
                    <a:pt x="514350" y="285750"/>
                  </a:lnTo>
                  <a:lnTo>
                    <a:pt x="590550" y="285750"/>
                  </a:lnTo>
                  <a:lnTo>
                    <a:pt x="590550" y="361950"/>
                  </a:lnTo>
                  <a:lnTo>
                    <a:pt x="514350" y="361950"/>
                  </a:lnTo>
                  <a:close/>
                  <a:moveTo>
                    <a:pt x="285750" y="400050"/>
                  </a:moveTo>
                  <a:lnTo>
                    <a:pt x="361950" y="400050"/>
                  </a:lnTo>
                  <a:lnTo>
                    <a:pt x="361950" y="476250"/>
                  </a:lnTo>
                  <a:lnTo>
                    <a:pt x="285750" y="476250"/>
                  </a:lnTo>
                  <a:lnTo>
                    <a:pt x="285750" y="400050"/>
                  </a:lnTo>
                  <a:close/>
                  <a:moveTo>
                    <a:pt x="247650" y="400050"/>
                  </a:moveTo>
                  <a:lnTo>
                    <a:pt x="247650" y="476250"/>
                  </a:lnTo>
                  <a:lnTo>
                    <a:pt x="171450" y="476250"/>
                  </a:lnTo>
                  <a:lnTo>
                    <a:pt x="171450" y="400050"/>
                  </a:lnTo>
                  <a:lnTo>
                    <a:pt x="247650" y="400050"/>
                  </a:lnTo>
                  <a:close/>
                  <a:moveTo>
                    <a:pt x="171450" y="285750"/>
                  </a:moveTo>
                  <a:lnTo>
                    <a:pt x="247650" y="285750"/>
                  </a:lnTo>
                  <a:lnTo>
                    <a:pt x="247650" y="361950"/>
                  </a:lnTo>
                  <a:lnTo>
                    <a:pt x="171450" y="361950"/>
                  </a:lnTo>
                  <a:lnTo>
                    <a:pt x="171450" y="285750"/>
                  </a:lnTo>
                  <a:close/>
                  <a:moveTo>
                    <a:pt x="133350" y="285750"/>
                  </a:moveTo>
                  <a:lnTo>
                    <a:pt x="133350" y="361950"/>
                  </a:lnTo>
                  <a:lnTo>
                    <a:pt x="57150" y="361950"/>
                  </a:lnTo>
                  <a:lnTo>
                    <a:pt x="57150" y="285750"/>
                  </a:lnTo>
                  <a:lnTo>
                    <a:pt x="133350" y="285750"/>
                  </a:lnTo>
                  <a:close/>
                  <a:moveTo>
                    <a:pt x="133350" y="171450"/>
                  </a:moveTo>
                  <a:lnTo>
                    <a:pt x="133350" y="247650"/>
                  </a:lnTo>
                  <a:lnTo>
                    <a:pt x="57150" y="247650"/>
                  </a:lnTo>
                  <a:lnTo>
                    <a:pt x="57150" y="171450"/>
                  </a:lnTo>
                  <a:lnTo>
                    <a:pt x="133350" y="171450"/>
                  </a:lnTo>
                  <a:close/>
                  <a:moveTo>
                    <a:pt x="247650" y="247650"/>
                  </a:moveTo>
                  <a:lnTo>
                    <a:pt x="171450" y="247650"/>
                  </a:lnTo>
                  <a:lnTo>
                    <a:pt x="171450" y="171450"/>
                  </a:lnTo>
                  <a:lnTo>
                    <a:pt x="247650" y="171450"/>
                  </a:lnTo>
                  <a:lnTo>
                    <a:pt x="247650" y="247650"/>
                  </a:lnTo>
                  <a:close/>
                  <a:moveTo>
                    <a:pt x="285750" y="247650"/>
                  </a:moveTo>
                  <a:lnTo>
                    <a:pt x="285750" y="171450"/>
                  </a:lnTo>
                  <a:lnTo>
                    <a:pt x="361950" y="171450"/>
                  </a:lnTo>
                  <a:lnTo>
                    <a:pt x="361950" y="247650"/>
                  </a:lnTo>
                  <a:lnTo>
                    <a:pt x="285750" y="247650"/>
                  </a:lnTo>
                  <a:close/>
                  <a:moveTo>
                    <a:pt x="361950" y="361950"/>
                  </a:moveTo>
                  <a:lnTo>
                    <a:pt x="285750" y="361950"/>
                  </a:lnTo>
                  <a:lnTo>
                    <a:pt x="285750" y="285750"/>
                  </a:lnTo>
                  <a:lnTo>
                    <a:pt x="361950" y="285750"/>
                  </a:lnTo>
                  <a:lnTo>
                    <a:pt x="361950" y="361950"/>
                  </a:lnTo>
                  <a:close/>
                  <a:moveTo>
                    <a:pt x="400050" y="361950"/>
                  </a:moveTo>
                  <a:lnTo>
                    <a:pt x="400050" y="285750"/>
                  </a:lnTo>
                  <a:lnTo>
                    <a:pt x="476250" y="285750"/>
                  </a:lnTo>
                  <a:lnTo>
                    <a:pt x="476250" y="361950"/>
                  </a:lnTo>
                  <a:lnTo>
                    <a:pt x="400050" y="361950"/>
                  </a:lnTo>
                  <a:close/>
                  <a:moveTo>
                    <a:pt x="476250" y="57150"/>
                  </a:moveTo>
                  <a:lnTo>
                    <a:pt x="476250" y="133350"/>
                  </a:lnTo>
                  <a:lnTo>
                    <a:pt x="400050" y="133350"/>
                  </a:lnTo>
                  <a:lnTo>
                    <a:pt x="400050" y="57150"/>
                  </a:lnTo>
                  <a:lnTo>
                    <a:pt x="476250" y="57150"/>
                  </a:lnTo>
                  <a:close/>
                  <a:moveTo>
                    <a:pt x="0" y="0"/>
                  </a:moveTo>
                  <a:lnTo>
                    <a:pt x="0" y="533400"/>
                  </a:lnTo>
                  <a:lnTo>
                    <a:pt x="647700" y="533400"/>
                  </a:lnTo>
                  <a:lnTo>
                    <a:pt x="6477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7" name="Volný tvar: obrazec 16">
              <a:extLst>
                <a:ext uri="{FF2B5EF4-FFF2-40B4-BE49-F238E27FC236}">
                  <a16:creationId xmlns:a16="http://schemas.microsoft.com/office/drawing/2014/main" id="{48815834-570E-473A-ECD2-D2E07C9F3B12}"/>
                </a:ext>
              </a:extLst>
            </p:cNvPr>
            <p:cNvSpPr/>
            <p:nvPr/>
          </p:nvSpPr>
          <p:spPr>
            <a:xfrm>
              <a:off x="5772150" y="3105150"/>
              <a:ext cx="647700" cy="76200"/>
            </a:xfrm>
            <a:custGeom>
              <a:avLst/>
              <a:gdLst>
                <a:gd name="connsiteX0" fmla="*/ 0 w 647700"/>
                <a:gd name="connsiteY0" fmla="*/ 0 h 76200"/>
                <a:gd name="connsiteX1" fmla="*/ 647700 w 647700"/>
                <a:gd name="connsiteY1" fmla="*/ 0 h 76200"/>
                <a:gd name="connsiteX2" fmla="*/ 647700 w 647700"/>
                <a:gd name="connsiteY2" fmla="*/ 76200 h 76200"/>
                <a:gd name="connsiteX3" fmla="*/ 0 w 64770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700" h="76200">
                  <a:moveTo>
                    <a:pt x="0" y="0"/>
                  </a:moveTo>
                  <a:lnTo>
                    <a:pt x="647700" y="0"/>
                  </a:lnTo>
                  <a:lnTo>
                    <a:pt x="647700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pic>
        <p:nvPicPr>
          <p:cNvPr id="19" name="Grafický objekt 18" descr="Myšlenka se souvislou výplní">
            <a:extLst>
              <a:ext uri="{FF2B5EF4-FFF2-40B4-BE49-F238E27FC236}">
                <a16:creationId xmlns:a16="http://schemas.microsoft.com/office/drawing/2014/main" id="{0B61F70F-8669-9153-D249-F01AA19C1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5902" y="3502987"/>
            <a:ext cx="1156970" cy="1156970"/>
          </a:xfrm>
          <a:prstGeom prst="rect">
            <a:avLst/>
          </a:prstGeom>
        </p:spPr>
      </p:pic>
      <p:pic>
        <p:nvPicPr>
          <p:cNvPr id="21" name="Grafický objekt 20" descr="Úspěch skupiny se souvislou výplní">
            <a:extLst>
              <a:ext uri="{FF2B5EF4-FFF2-40B4-BE49-F238E27FC236}">
                <a16:creationId xmlns:a16="http://schemas.microsoft.com/office/drawing/2014/main" id="{4272699D-58F5-EC4B-E37F-10FB0ED45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38914" y="5188994"/>
            <a:ext cx="1483995" cy="14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5C3CA-4C92-1CB2-8C0F-684B34E8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5"/>
            <a:ext cx="10515600" cy="769253"/>
          </a:xfrm>
        </p:spPr>
        <p:txBody>
          <a:bodyPr/>
          <a:lstStyle/>
          <a:p>
            <a:r>
              <a:rPr lang="cs-CZ" dirty="0"/>
              <a:t>Bakalářské a diplomové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ADA6B9-3C09-D80A-1ED0-1ADBCC012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75" y="1372284"/>
            <a:ext cx="10515600" cy="4351338"/>
          </a:xfrm>
        </p:spPr>
        <p:txBody>
          <a:bodyPr/>
          <a:lstStyle/>
          <a:p>
            <a:r>
              <a:rPr lang="cs-CZ" dirty="0"/>
              <a:t>Odkaz </a:t>
            </a:r>
            <a:r>
              <a:rPr lang="cs-CZ" dirty="0">
                <a:hlinkClick r:id="rId2"/>
              </a:rPr>
              <a:t>na stránky</a:t>
            </a:r>
            <a:r>
              <a:rPr lang="cs-CZ" dirty="0"/>
              <a:t> OFIŽ, stručný </a:t>
            </a:r>
            <a:r>
              <a:rPr lang="cs-CZ" dirty="0">
                <a:hlinkClick r:id="rId3"/>
              </a:rPr>
              <a:t>výtah</a:t>
            </a:r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49303165-0145-CAA4-D4EF-36329CA61C87}"/>
                  </a:ext>
                </a:extLst>
              </p14:cNvPr>
              <p14:cNvContentPartPr/>
              <p14:nvPr/>
            </p14:nvContentPartPr>
            <p14:xfrm>
              <a:off x="5506360" y="2680360"/>
              <a:ext cx="813960" cy="219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49303165-0145-CAA4-D4EF-36329CA61C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0720" y="2608360"/>
                <a:ext cx="885600" cy="165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BFA9A87F-1DB1-A708-5F69-11C2F43C36BF}"/>
              </a:ext>
            </a:extLst>
          </p:cNvPr>
          <p:cNvSpPr txBox="1"/>
          <p:nvPr/>
        </p:nvSpPr>
        <p:spPr>
          <a:xfrm>
            <a:off x="1088571" y="6035040"/>
            <a:ext cx="610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Využití nástrojů AI při psaní závěrečné práce? </a:t>
            </a:r>
            <a:r>
              <a:rPr lang="cs-CZ" dirty="0">
                <a:hlinkClick r:id="rId7"/>
              </a:rPr>
              <a:t>Doporučení MUNI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90E365-C536-D7C3-2AFE-5F5BD82A73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87031"/>
            <a:ext cx="12192000" cy="44839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639B9B26-C263-EBBA-4ACE-6960F6D37E35}"/>
                  </a:ext>
                </a:extLst>
              </p14:cNvPr>
              <p14:cNvContentPartPr/>
              <p14:nvPr/>
            </p14:nvContentPartPr>
            <p14:xfrm>
              <a:off x="5759477" y="1640865"/>
              <a:ext cx="660240" cy="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639B9B26-C263-EBBA-4ACE-6960F6D37E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7837" y="1497225"/>
                <a:ext cx="803880" cy="28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1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73E52-21DA-3AE4-CDE1-098C6C07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006" y="365125"/>
            <a:ext cx="9100794" cy="1325563"/>
          </a:xfrm>
        </p:spPr>
        <p:txBody>
          <a:bodyPr/>
          <a:lstStyle/>
          <a:p>
            <a:r>
              <a:rPr lang="cs-CZ" dirty="0"/>
              <a:t>Na koho se obrátit?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22490A-9E8C-0697-EDE7-B317C247F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Studijní oddělení</a:t>
            </a:r>
          </a:p>
          <a:p>
            <a:r>
              <a:rPr lang="cs-CZ" dirty="0"/>
              <a:t>Studentský zástupce</a:t>
            </a:r>
          </a:p>
          <a:p>
            <a:pPr marL="0" indent="0">
              <a:buNone/>
            </a:pPr>
            <a:r>
              <a:rPr lang="cs-CZ" dirty="0"/>
              <a:t>(H. </a:t>
            </a:r>
            <a:r>
              <a:rPr lang="cs-CZ" dirty="0" err="1"/>
              <a:t>Frindtová</a:t>
            </a:r>
            <a:r>
              <a:rPr lang="cs-CZ" dirty="0"/>
              <a:t>?)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E11F94-3E3D-8FAB-9587-0E5F33172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873" y="2062163"/>
            <a:ext cx="7038975" cy="4114800"/>
          </a:xfrm>
          <a:prstGeom prst="rect">
            <a:avLst/>
          </a:prstGeom>
        </p:spPr>
      </p:pic>
      <p:pic>
        <p:nvPicPr>
          <p:cNvPr id="6" name="Grafický objekt 5" descr="Myšlenka se souvislou výplní">
            <a:extLst>
              <a:ext uri="{FF2B5EF4-FFF2-40B4-BE49-F238E27FC236}">
                <a16:creationId xmlns:a16="http://schemas.microsoft.com/office/drawing/2014/main" id="{25CF2444-ADC8-0C37-6C19-0402E93EE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170" y="256541"/>
            <a:ext cx="1434147" cy="1434147"/>
          </a:xfrm>
          <a:prstGeom prst="rect">
            <a:avLst/>
          </a:prstGeom>
        </p:spPr>
      </p:pic>
      <p:pic>
        <p:nvPicPr>
          <p:cNvPr id="8" name="Grafický objekt 7" descr="Profil ženy se souvislou výplní">
            <a:extLst>
              <a:ext uri="{FF2B5EF4-FFF2-40B4-BE49-F238E27FC236}">
                <a16:creationId xmlns:a16="http://schemas.microsoft.com/office/drawing/2014/main" id="{67F9DD53-45FF-F777-7DC9-B4386FE93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6637" y="3544094"/>
            <a:ext cx="914400" cy="914400"/>
          </a:xfrm>
          <a:prstGeom prst="rect">
            <a:avLst/>
          </a:prstGeom>
        </p:spPr>
      </p:pic>
      <p:pic>
        <p:nvPicPr>
          <p:cNvPr id="10" name="Grafický objekt 9" descr="Profil muže se souvislou výplní">
            <a:extLst>
              <a:ext uri="{FF2B5EF4-FFF2-40B4-BE49-F238E27FC236}">
                <a16:creationId xmlns:a16="http://schemas.microsoft.com/office/drawing/2014/main" id="{0ABF85BA-C20D-1403-CAD4-F24721B29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1917" y="35440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DEEC66-6431-FC4C-9B53-71DBD456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751" y="238539"/>
            <a:ext cx="9498262" cy="1434415"/>
          </a:xfrm>
        </p:spPr>
        <p:txBody>
          <a:bodyPr anchor="b">
            <a:normAutofit/>
          </a:bodyPr>
          <a:lstStyle/>
          <a:p>
            <a:r>
              <a:rPr lang="cs-CZ" sz="5400" dirty="0"/>
              <a:t>Vítání prváků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265DBC-80F1-E117-703A-49E24C016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698822"/>
          </a:xfrm>
        </p:spPr>
        <p:txBody>
          <a:bodyPr anchor="t">
            <a:normAutofit lnSpcReduction="10000"/>
          </a:bodyPr>
          <a:lstStyle/>
          <a:p>
            <a:r>
              <a:rPr lang="cs-CZ" sz="3200" dirty="0"/>
              <a:t>Neformální setkání s občerstvením</a:t>
            </a:r>
          </a:p>
          <a:p>
            <a:r>
              <a:rPr lang="cs-CZ" sz="3200" dirty="0"/>
              <a:t>Čtvrtek 25. 9. 2025, po 16h</a:t>
            </a:r>
          </a:p>
          <a:p>
            <a:r>
              <a:rPr lang="cs-CZ" sz="3200" dirty="0"/>
              <a:t>Venku před D36 </a:t>
            </a:r>
          </a:p>
          <a:p>
            <a:endParaRPr lang="cs-CZ" sz="3200" dirty="0"/>
          </a:p>
          <a:p>
            <a:r>
              <a:rPr lang="cs-CZ" sz="3200" dirty="0" err="1"/>
              <a:t>Prváci</a:t>
            </a:r>
            <a:r>
              <a:rPr lang="cs-CZ" sz="3200" dirty="0"/>
              <a:t> Bc studia, NMgr studia</a:t>
            </a:r>
          </a:p>
          <a:p>
            <a:r>
              <a:rPr lang="cs-CZ" sz="3200" dirty="0"/>
              <a:t>Naši studenti (3., 4., 5. ročník) jako průvodci a společnost</a:t>
            </a:r>
          </a:p>
          <a:p>
            <a:endParaRPr lang="cs-CZ" sz="3200" dirty="0"/>
          </a:p>
          <a:p>
            <a:pPr marL="0" indent="0">
              <a:buNone/>
            </a:pPr>
            <a:r>
              <a:rPr lang="cs-CZ" sz="3200" dirty="0"/>
              <a:t>Zkrátka </a:t>
            </a:r>
            <a:r>
              <a:rPr lang="cs-CZ" sz="3200" b="1" dirty="0">
                <a:solidFill>
                  <a:schemeClr val="accent2"/>
                </a:solidFill>
              </a:rPr>
              <a:t>přijďte všichni </a:t>
            </a:r>
            <a:r>
              <a:rPr lang="cs-CZ" sz="3200" dirty="0">
                <a:sym typeface="Wingdings" panose="05000000000000000000" pitchFamily="2" charset="2"/>
              </a:rPr>
              <a:t></a:t>
            </a:r>
            <a:endParaRPr lang="cs-CZ" sz="3200" dirty="0"/>
          </a:p>
          <a:p>
            <a:endParaRPr lang="cs-CZ" sz="3200" dirty="0"/>
          </a:p>
        </p:txBody>
      </p:sp>
      <p:pic>
        <p:nvPicPr>
          <p:cNvPr id="4" name="Grafický objekt 3" descr="Úspěch skupiny se souvislou výplní">
            <a:extLst>
              <a:ext uri="{FF2B5EF4-FFF2-40B4-BE49-F238E27FC236}">
                <a16:creationId xmlns:a16="http://schemas.microsoft.com/office/drawing/2014/main" id="{A0982222-8560-5782-DEF3-86D3BEFD8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537" y="388140"/>
            <a:ext cx="1483995" cy="1483995"/>
          </a:xfrm>
          <a:prstGeom prst="rect">
            <a:avLst/>
          </a:prstGeom>
        </p:spPr>
      </p:pic>
      <p:pic>
        <p:nvPicPr>
          <p:cNvPr id="7" name="Obrázek 6" descr="Obsah obrázku vzor, pixel, steh&#10;&#10;Obsah generovaný pomocí AI může být nesprávný.">
            <a:extLst>
              <a:ext uri="{FF2B5EF4-FFF2-40B4-BE49-F238E27FC236}">
                <a16:creationId xmlns:a16="http://schemas.microsoft.com/office/drawing/2014/main" id="{646AE2E9-962F-AE61-B0B2-5BD157964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64" y="718744"/>
            <a:ext cx="4443048" cy="44430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9AE60B2-2EA3-1824-DF94-536F081A2D36}"/>
              </a:ext>
            </a:extLst>
          </p:cNvPr>
          <p:cNvSpPr txBox="1"/>
          <p:nvPr/>
        </p:nvSpPr>
        <p:spPr>
          <a:xfrm>
            <a:off x="7176459" y="5641997"/>
            <a:ext cx="444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Tabulka s účastí </a:t>
            </a:r>
            <a:r>
              <a:rPr lang="cs-CZ" sz="3200" b="1" dirty="0">
                <a:hlinkClick r:id="rId5"/>
              </a:rPr>
              <a:t>ZDE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27431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8DB8A0-988B-490E-E0B8-C68DF7DD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Důležité informace…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69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0BBE7F-082E-B24A-7C8D-F9EA3FAF9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270" y="6249784"/>
            <a:ext cx="5181600" cy="43801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Odkaz na </a:t>
            </a:r>
            <a:r>
              <a:rPr lang="cs-CZ" dirty="0">
                <a:hlinkClick r:id="rId2"/>
              </a:rPr>
              <a:t>web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D169132-5DE5-DF79-5902-8EFBFBDB6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458" y="172801"/>
            <a:ext cx="3293128" cy="304748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C42B799-55FB-CA12-2BBB-1F739772E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38" y="0"/>
            <a:ext cx="6455987" cy="599023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1F7665A-38BE-EC18-B822-3A2DC6BC0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385" y="3353586"/>
            <a:ext cx="5909609" cy="32561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081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BE0884-625D-4D17-1207-D76CEAF07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998" y="2916695"/>
            <a:ext cx="6266524" cy="1330456"/>
          </a:xfrm>
        </p:spPr>
        <p:txBody>
          <a:bodyPr>
            <a:normAutofit/>
          </a:bodyPr>
          <a:lstStyle/>
          <a:p>
            <a:r>
              <a:rPr lang="cs-CZ" sz="3200" dirty="0">
                <a:hlinkClick r:id="rId2"/>
              </a:rPr>
              <a:t>Stipendia</a:t>
            </a:r>
            <a:r>
              <a:rPr lang="cs-CZ" sz="3200" dirty="0"/>
              <a:t> na SCI MUNI</a:t>
            </a:r>
          </a:p>
          <a:p>
            <a:r>
              <a:rPr lang="cs-CZ" sz="3200" dirty="0">
                <a:hlinkClick r:id="rId3"/>
              </a:rPr>
              <a:t>Stipendia </a:t>
            </a:r>
            <a:r>
              <a:rPr lang="cs-CZ" sz="3200" dirty="0"/>
              <a:t>MU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CEB6612-89EB-1207-7201-0F8446B42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2" y="0"/>
            <a:ext cx="5057775" cy="2457450"/>
          </a:xfrm>
          <a:prstGeom prst="rect">
            <a:avLst/>
          </a:prstGeom>
        </p:spPr>
      </p:pic>
      <p:pic>
        <p:nvPicPr>
          <p:cNvPr id="16" name="Obrázek 15" descr="Obsah obrázku peníze&#10;&#10;Popis byl vytvořen automaticky">
            <a:extLst>
              <a:ext uri="{FF2B5EF4-FFF2-40B4-BE49-F238E27FC236}">
                <a16:creationId xmlns:a16="http://schemas.microsoft.com/office/drawing/2014/main" id="{A05010A7-118E-2873-FF19-742A7A3FE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06" y="616226"/>
            <a:ext cx="7295322" cy="49535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08E395C-9B67-82C0-C4C1-D3C13FB4C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1411" y="1362956"/>
            <a:ext cx="5835014" cy="34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2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FE22-A1EE-22E8-6946-98F629F64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344168"/>
          </a:xfrm>
        </p:spPr>
        <p:txBody>
          <a:bodyPr anchor="b">
            <a:normAutofit/>
          </a:bodyPr>
          <a:lstStyle/>
          <a:p>
            <a:r>
              <a:rPr lang="cs-CZ" sz="5400" b="1" dirty="0"/>
              <a:t>Hledáme…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352894-ED52-2E8A-8A27-82FB4A938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026763"/>
            <a:ext cx="6894576" cy="40506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400" b="1" dirty="0"/>
              <a:t>Proaktivní studenty pro popularizaci</a:t>
            </a:r>
          </a:p>
          <a:p>
            <a:pPr lvl="1"/>
            <a:r>
              <a:rPr lang="cs-CZ" sz="3200" dirty="0"/>
              <a:t>Akce typu Noc vědců, Open </a:t>
            </a:r>
            <a:r>
              <a:rPr lang="cs-CZ" sz="3200" dirty="0" err="1"/>
              <a:t>day</a:t>
            </a:r>
            <a:r>
              <a:rPr lang="cs-CZ" sz="3200" dirty="0"/>
              <a:t>, Gaudeamus, Dny otevřených dveří, focení na propagační materiály, hlídání přijímacích zkoušek, …  </a:t>
            </a:r>
          </a:p>
          <a:p>
            <a:pPr lvl="1"/>
            <a:r>
              <a:rPr lang="cs-CZ" sz="3200" dirty="0"/>
              <a:t>E-mailový seznam, hromadné oslovení</a:t>
            </a:r>
          </a:p>
          <a:p>
            <a:pPr lvl="1"/>
            <a:endParaRPr lang="cs-CZ" sz="3200" dirty="0"/>
          </a:p>
        </p:txBody>
      </p:sp>
      <p:pic>
        <p:nvPicPr>
          <p:cNvPr id="4" name="Obrázek 3" descr="Obsah obrázku Kreslený film, kreslené, Lidská tvář, Animace&#10;&#10;Popis byl vytvořen automaticky">
            <a:extLst>
              <a:ext uri="{FF2B5EF4-FFF2-40B4-BE49-F238E27FC236}">
                <a16:creationId xmlns:a16="http://schemas.microsoft.com/office/drawing/2014/main" id="{6951C13E-2A52-A021-06D2-24945C51A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656" y="3936943"/>
            <a:ext cx="4475729" cy="19581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8FAE5B-A3E8-B8BC-3173-746A1A52C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570" y="329184"/>
            <a:ext cx="3109587" cy="342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58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192</Words>
  <Application>Microsoft Office PowerPoint</Application>
  <PresentationFormat>Širokoúhlá obrazovka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Wingdings</vt:lpstr>
      <vt:lpstr>Motiv Office</vt:lpstr>
      <vt:lpstr>Seminární newsfeed </vt:lpstr>
      <vt:lpstr>Jsme tu noví… </vt:lpstr>
      <vt:lpstr>Bakalářské a diplomové práce</vt:lpstr>
      <vt:lpstr>Na koho se obrátit?</vt:lpstr>
      <vt:lpstr>Vítání prváků</vt:lpstr>
      <vt:lpstr>Důležité informace…</vt:lpstr>
      <vt:lpstr>Prezentace aplikace PowerPoint</vt:lpstr>
      <vt:lpstr>Prezentace aplikace PowerPoint</vt:lpstr>
      <vt:lpstr>Hledáme…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Kateřina Tomanová</dc:creator>
  <cp:lastModifiedBy>Kateřina Tomanová</cp:lastModifiedBy>
  <cp:revision>8</cp:revision>
  <dcterms:created xsi:type="dcterms:W3CDTF">2025-08-13T08:36:56Z</dcterms:created>
  <dcterms:modified xsi:type="dcterms:W3CDTF">2025-09-10T07:50:10Z</dcterms:modified>
</cp:coreProperties>
</file>