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59" r:id="rId5"/>
    <p:sldId id="260" r:id="rId6"/>
    <p:sldId id="261" r:id="rId7"/>
    <p:sldId id="263" r:id="rId8"/>
    <p:sldId id="262" r:id="rId9"/>
    <p:sldId id="27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9" d="100"/>
          <a:sy n="119" d="100"/>
        </p:scale>
        <p:origin x="9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1916D0-CC68-5F30-68D8-AAEA3D396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9EC340-C4C7-99AE-9CEE-0847ADED6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CD50BC-D7BD-6AC3-CA8A-59F481EFC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B5C41A-934C-A4AF-83D5-B282026D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D197FA-0054-997C-7045-41362D5B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831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07D598-558E-BB62-2737-3559CB3C8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354FE25-5DA4-FF75-F0A9-6F3E4B159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D64E53-698E-71CE-CAC5-35EC0EB7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461D35-283A-2B4F-84EC-E40D9BE6D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45F710-76F0-C237-BBAD-986BA71D7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38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4163EF3-B5C9-93E3-479A-5B4262225E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391A289-3F45-556E-F20C-CCE479982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309E57-A2C9-34C3-0E3F-C9C50D5A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2B32D7-5A62-FDE2-A1ED-27F37EA9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D4B37E-1194-4B69-434C-DB262F44F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71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32A3B0-DA4A-E699-FB10-B8AAAD02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3B4DA4-94A6-DB15-1301-8AADCEDA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C8E1BD-8C24-8D0C-173B-57C53E55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D05E5B-2202-70E6-18E4-F6B665A62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C4C7B4-FA5E-03A3-901D-9DD18462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91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70E006-8C91-4F13-5AAC-EB3162CF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2C88BC9-4AA4-27CE-EB59-6287FFB93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2552B7-8C47-198A-DEEC-004020CAE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A240B6-D4FB-D1A3-F25D-0127D66B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E573AD-654B-4CDF-D9B3-E86594E4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706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01CBD-CBA4-7025-B874-580037E05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F98FE5-120C-E629-A951-83A075BAE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9DEBAD-B972-6BF4-CF96-D23BC574C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9B68479-5772-46DC-6825-5B136AA06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8F18AC5-04F8-8E19-D848-2CBF93B5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3519EAE-7FDE-5509-7A3B-14FB409B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75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5835EF-88CD-E4F3-8A7A-6C9C6D23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03EF6A9-DC5D-68AA-250E-DB8ABE8D8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8D42788-7406-53A5-6F3C-D6F43629C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F8E7A70-97D7-B2E9-0054-20BBFB54F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1AB549C-0A6F-2F94-5268-8751BFCCDB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38F2EFB-A540-2347-D1F6-36B963281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D5567E7-E950-9D41-1FA2-D1BEB180E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913E4D8-9549-E317-B5A3-CA95D45F1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22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E5090D-854C-2B4C-041C-12945BFA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E08F32A-177E-F9C8-8315-400F484C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10DF618-A4F3-51C0-AF3D-A256DF93B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8EBCFFC-3CCC-2589-1B8A-FBAB7E32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02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A11A5FF-5F2F-06DD-B9C0-06A0FF37B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8C3B12E-1456-8940-62A4-A68ED1FA6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37C80D5-AF77-95F1-8D09-14344397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57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3EB28A-A439-AA99-9283-77628F0CC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66AFE1-1B94-8374-5EAA-7B828197E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D05AC04-C818-AE86-2F18-1C3EA8E4D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6DF475F-0951-F1D5-388A-32911F36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EC1488-430F-28A7-DA41-760E7ED5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7E8CE34-E700-8EEA-DD03-CA1F36918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7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6B1289-ECEC-D6E0-FE8B-B45E8B5F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14AA62E-2BD0-FFE8-57CD-77CBD3094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6A6718-14A1-6ED1-A4A2-D8374512F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B3DBF4-F76E-72C2-4724-A57721604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9ACEF5-805A-A48D-1FDF-B2CCE1A1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AF3409-9A29-3C4A-0507-F11E9F67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9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1640D09-CECD-1F65-EF2E-79BBADC2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B5A4C7-496F-DA5F-A151-97D96054B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0AA114-8BB1-FE9C-0A32-7CF94E90B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63E6D-F456-4C77-B5BA-4610CB616EC4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651A21-DC43-8ADA-BAE8-18B391E36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18211-2EAF-90FF-6B85-2F218FEF5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84393-8A62-4554-9C2D-D89A7CCD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01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A6DED1-3AB5-4501-9ACD-BD3626810A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Geobotanický seminář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32762D-FC05-82E1-28E5-5DAAE9B867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Podzim 2025</a:t>
            </a:r>
          </a:p>
        </p:txBody>
      </p:sp>
    </p:spTree>
    <p:extLst>
      <p:ext uri="{BB962C8B-B14F-4D97-AF65-F5344CB8AC3E}">
        <p14:creationId xmlns:p14="http://schemas.microsoft.com/office/powerpoint/2010/main" val="63953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4A2F82E-DC85-028D-FBD6-0594DBA97EE4}"/>
              </a:ext>
            </a:extLst>
          </p:cNvPr>
          <p:cNvSpPr txBox="1"/>
          <p:nvPr/>
        </p:nvSpPr>
        <p:spPr>
          <a:xfrm>
            <a:off x="320842" y="1491916"/>
            <a:ext cx="112615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(i) kritická diskuse témat a postupu práce na bakalářských, diplomových a disertačních prací studentů botaniky </a:t>
            </a:r>
          </a:p>
          <a:p>
            <a:endParaRPr lang="cs-CZ" sz="2000" dirty="0">
              <a:solidFill>
                <a:srgbClr val="0A0A0A"/>
              </a:solidFill>
            </a:endParaRPr>
          </a:p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</a:t>
            </a:r>
            <a:r>
              <a:rPr lang="cs-CZ" sz="2000" b="0" i="0" dirty="0" err="1">
                <a:solidFill>
                  <a:srgbClr val="0A0A0A"/>
                </a:solidFill>
                <a:effectLst/>
              </a:rPr>
              <a:t>ii</a:t>
            </a:r>
            <a:r>
              <a:rPr lang="cs-CZ" sz="2000" b="0" i="0" dirty="0">
                <a:solidFill>
                  <a:srgbClr val="0A0A0A"/>
                </a:solidFill>
                <a:effectLst/>
              </a:rPr>
              <a:t>) vystoupení studentů na různá témata </a:t>
            </a:r>
          </a:p>
          <a:p>
            <a:endParaRPr lang="cs-CZ" sz="2000" dirty="0">
              <a:solidFill>
                <a:srgbClr val="0A0A0A"/>
              </a:solidFill>
            </a:endParaRPr>
          </a:p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</a:t>
            </a:r>
            <a:r>
              <a:rPr lang="cs-CZ" sz="2000" b="0" i="0" dirty="0" err="1">
                <a:solidFill>
                  <a:srgbClr val="0A0A0A"/>
                </a:solidFill>
                <a:effectLst/>
              </a:rPr>
              <a:t>iii</a:t>
            </a:r>
            <a:r>
              <a:rPr lang="cs-CZ" sz="2000" dirty="0">
                <a:solidFill>
                  <a:srgbClr val="0A0A0A"/>
                </a:solidFill>
              </a:rPr>
              <a:t>) </a:t>
            </a:r>
            <a:r>
              <a:rPr lang="cs-CZ" sz="2000" b="0" i="0" dirty="0">
                <a:solidFill>
                  <a:srgbClr val="0A0A0A"/>
                </a:solidFill>
                <a:effectLst/>
              </a:rPr>
              <a:t>přednášky zvaných hostů</a:t>
            </a:r>
          </a:p>
          <a:p>
            <a:endParaRPr lang="cs-CZ" sz="2000" dirty="0">
              <a:solidFill>
                <a:srgbClr val="0A0A0A"/>
              </a:solidFill>
            </a:endParaRPr>
          </a:p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</a:t>
            </a:r>
            <a:r>
              <a:rPr lang="cs-CZ" sz="2000" b="0" i="0" dirty="0" err="1">
                <a:solidFill>
                  <a:srgbClr val="0A0A0A"/>
                </a:solidFill>
                <a:effectLst/>
              </a:rPr>
              <a:t>iv</a:t>
            </a:r>
            <a:r>
              <a:rPr lang="cs-CZ" sz="2000" b="0" i="0" dirty="0">
                <a:solidFill>
                  <a:srgbClr val="0A0A0A"/>
                </a:solidFill>
                <a:effectLst/>
              </a:rPr>
              <a:t>) diskuse organizačních záležitostí spojených se studiem botaniky</a:t>
            </a:r>
          </a:p>
          <a:p>
            <a:endParaRPr lang="cs-CZ" sz="2000" dirty="0">
              <a:solidFill>
                <a:srgbClr val="0A0A0A"/>
              </a:solidFill>
            </a:endParaRPr>
          </a:p>
          <a:p>
            <a:endParaRPr lang="cs-CZ" sz="2000" b="0" i="0" dirty="0">
              <a:solidFill>
                <a:srgbClr val="0A0A0A"/>
              </a:solidFill>
              <a:effectLst/>
            </a:endParaRPr>
          </a:p>
          <a:p>
            <a:r>
              <a:rPr lang="cs-CZ" sz="2000" b="0" i="0" dirty="0">
                <a:solidFill>
                  <a:srgbClr val="FF0000"/>
                </a:solidFill>
                <a:effectLst/>
              </a:rPr>
              <a:t>Student by se měl naučit jednak prezentovat výsledky vlastního výzkumu a obhájit je v diskusi, jednak aktivně diskutovat k prezentacím kolegů.</a:t>
            </a:r>
            <a:endParaRPr lang="cs-CZ" sz="2000" dirty="0">
              <a:solidFill>
                <a:srgbClr val="FF0000"/>
              </a:solidFill>
            </a:endParaRP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Náplň a cíl</a:t>
            </a:r>
          </a:p>
        </p:txBody>
      </p:sp>
    </p:spTree>
    <p:extLst>
      <p:ext uri="{BB962C8B-B14F-4D97-AF65-F5344CB8AC3E}">
        <p14:creationId xmlns:p14="http://schemas.microsoft.com/office/powerpoint/2010/main" val="1212286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4A2F82E-DC85-028D-FBD6-0594DBA97EE4}"/>
              </a:ext>
            </a:extLst>
          </p:cNvPr>
          <p:cNvSpPr txBox="1"/>
          <p:nvPr/>
        </p:nvSpPr>
        <p:spPr>
          <a:xfrm>
            <a:off x="320842" y="1491916"/>
            <a:ext cx="112615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(i) Účast – max. dvě absence v semestru. Minimálně jedna z nich omluvená od lékaře.</a:t>
            </a:r>
          </a:p>
          <a:p>
            <a:endParaRPr lang="cs-CZ" sz="2000" dirty="0">
              <a:solidFill>
                <a:srgbClr val="0A0A0A"/>
              </a:solidFill>
            </a:endParaRPr>
          </a:p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</a:t>
            </a:r>
            <a:r>
              <a:rPr lang="cs-CZ" sz="2000" b="0" i="0" dirty="0" err="1">
                <a:solidFill>
                  <a:srgbClr val="0A0A0A"/>
                </a:solidFill>
                <a:effectLst/>
              </a:rPr>
              <a:t>ii</a:t>
            </a:r>
            <a:r>
              <a:rPr lang="cs-CZ" sz="2000" b="0" i="0" dirty="0">
                <a:solidFill>
                  <a:srgbClr val="0A0A0A"/>
                </a:solidFill>
                <a:effectLst/>
              </a:rPr>
              <a:t>) </a:t>
            </a:r>
            <a:r>
              <a:rPr lang="cs-CZ" sz="2000" dirty="0">
                <a:solidFill>
                  <a:srgbClr val="0A0A0A"/>
                </a:solidFill>
              </a:rPr>
              <a:t>Jedna prezentace během semestru</a:t>
            </a:r>
            <a:endParaRPr lang="cs-CZ" sz="2000" b="0" i="0" dirty="0">
              <a:solidFill>
                <a:srgbClr val="0A0A0A"/>
              </a:solidFill>
              <a:effectLst/>
            </a:endParaRPr>
          </a:p>
          <a:p>
            <a:endParaRPr lang="cs-CZ" sz="2000" dirty="0">
              <a:solidFill>
                <a:srgbClr val="0A0A0A"/>
              </a:solidFill>
            </a:endParaRPr>
          </a:p>
          <a:p>
            <a:r>
              <a:rPr lang="cs-CZ" sz="2000" b="0" i="0" dirty="0">
                <a:solidFill>
                  <a:srgbClr val="0A0A0A"/>
                </a:solidFill>
                <a:effectLst/>
              </a:rPr>
              <a:t>(</a:t>
            </a:r>
            <a:r>
              <a:rPr lang="cs-CZ" sz="2000" b="0" i="0" dirty="0" err="1">
                <a:solidFill>
                  <a:srgbClr val="0A0A0A"/>
                </a:solidFill>
                <a:effectLst/>
              </a:rPr>
              <a:t>iii</a:t>
            </a:r>
            <a:r>
              <a:rPr lang="cs-CZ" sz="2000" dirty="0">
                <a:solidFill>
                  <a:srgbClr val="0A0A0A"/>
                </a:solidFill>
              </a:rPr>
              <a:t>) </a:t>
            </a:r>
            <a:r>
              <a:rPr lang="cs-CZ" sz="2000" b="0" i="0" dirty="0">
                <a:solidFill>
                  <a:srgbClr val="0A0A0A"/>
                </a:solidFill>
                <a:effectLst/>
              </a:rPr>
              <a:t>Aktivní účast v diskuzi nad prezentovanými tématy</a:t>
            </a:r>
          </a:p>
          <a:p>
            <a:endParaRPr lang="cs-CZ" sz="2000" dirty="0">
              <a:solidFill>
                <a:srgbClr val="0A0A0A"/>
              </a:solidFill>
            </a:endParaRPr>
          </a:p>
          <a:p>
            <a:endParaRPr lang="cs-CZ" sz="2000" dirty="0">
              <a:solidFill>
                <a:srgbClr val="0A0A0A"/>
              </a:solidFill>
            </a:endParaRP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Požadavky k zápočtu</a:t>
            </a:r>
          </a:p>
        </p:txBody>
      </p:sp>
    </p:spTree>
    <p:extLst>
      <p:ext uri="{BB962C8B-B14F-4D97-AF65-F5344CB8AC3E}">
        <p14:creationId xmlns:p14="http://schemas.microsoft.com/office/powerpoint/2010/main" val="200681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Organizace semináře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57007B2-82B4-C86C-EC0F-24282342D08A}"/>
              </a:ext>
            </a:extLst>
          </p:cNvPr>
          <p:cNvSpPr txBox="1"/>
          <p:nvPr/>
        </p:nvSpPr>
        <p:spPr>
          <a:xfrm>
            <a:off x="360948" y="1146251"/>
            <a:ext cx="10555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https://docs.google.com/spreadsheets/d/18UaqKXls3Ne7OOG5cpDhlfcNOetVBTEzQsqk_vhXbuY/edit#gid=0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6B02B2D-0EBA-8F97-4BA7-37820672D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48" y="1824433"/>
            <a:ext cx="10860505" cy="476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63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Základní pravidla pro prezentace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10ADE66-AEA6-7183-100A-9FAA5AD1B05F}"/>
              </a:ext>
            </a:extLst>
          </p:cNvPr>
          <p:cNvSpPr txBox="1"/>
          <p:nvPr/>
        </p:nvSpPr>
        <p:spPr>
          <a:xfrm>
            <a:off x="224590" y="1612232"/>
            <a:ext cx="112856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Prezentaci připravujte s dostatečným předstihem!</a:t>
            </a:r>
          </a:p>
          <a:p>
            <a:endParaRPr lang="cs-CZ" sz="2000" dirty="0"/>
          </a:p>
          <a:p>
            <a:r>
              <a:rPr lang="cs-CZ" sz="2000" dirty="0"/>
              <a:t>Konzultujte ji se svým školitelem</a:t>
            </a:r>
          </a:p>
          <a:p>
            <a:endParaRPr lang="cs-CZ" sz="2000" dirty="0"/>
          </a:p>
          <a:p>
            <a:r>
              <a:rPr lang="cs-CZ" sz="2000" dirty="0"/>
              <a:t>Řekněte školiteli, kdy budete prezentovat a případně ho pozvěte</a:t>
            </a:r>
          </a:p>
          <a:p>
            <a:endParaRPr lang="cs-CZ" sz="2000" dirty="0"/>
          </a:p>
          <a:p>
            <a:r>
              <a:rPr lang="cs-CZ" sz="2000" dirty="0"/>
              <a:t>Myslete na to, že v prezentaci méně textu je někdy více, jeden obrázek je za tisíc slov</a:t>
            </a:r>
          </a:p>
          <a:p>
            <a:endParaRPr lang="cs-CZ" sz="2000" dirty="0"/>
          </a:p>
          <a:p>
            <a:r>
              <a:rPr lang="cs-CZ" sz="2000" dirty="0"/>
              <a:t>Pokud používáte slova, která vám nejsou vlastní (typicky vědecká jména rostlin a vegetačních typů), nacvičte si doma jejich výslovnost</a:t>
            </a:r>
          </a:p>
          <a:p>
            <a:endParaRPr lang="cs-CZ" sz="2000" dirty="0"/>
          </a:p>
          <a:p>
            <a:r>
              <a:rPr lang="cs-CZ" sz="2000" dirty="0"/>
              <a:t>Délka prezentace 20 min (počet min se zpravidla rovná počtu panelů v prezentaci)</a:t>
            </a:r>
          </a:p>
        </p:txBody>
      </p:sp>
    </p:spTree>
    <p:extLst>
      <p:ext uri="{BB962C8B-B14F-4D97-AF65-F5344CB8AC3E}">
        <p14:creationId xmlns:p14="http://schemas.microsoft.com/office/powerpoint/2010/main" val="173715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Představení tématu bakalářské a diplomové práce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10ADE66-AEA6-7183-100A-9FAA5AD1B05F}"/>
              </a:ext>
            </a:extLst>
          </p:cNvPr>
          <p:cNvSpPr txBox="1"/>
          <p:nvPr/>
        </p:nvSpPr>
        <p:spPr>
          <a:xfrm>
            <a:off x="224590" y="1612232"/>
            <a:ext cx="1128562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Prezentují v podzimním semestru studenti třetího ročníku a prvního magisterského ročníku.</a:t>
            </a:r>
          </a:p>
          <a:p>
            <a:endParaRPr lang="cs-CZ" sz="2000" dirty="0"/>
          </a:p>
          <a:p>
            <a:r>
              <a:rPr lang="cs-CZ" sz="2000" dirty="0"/>
              <a:t>Oficiální zadání tématu do IS do 30. října. Do té doby má smysl téma diskutovat a případně upravit.</a:t>
            </a:r>
          </a:p>
          <a:p>
            <a:endParaRPr lang="cs-CZ" sz="2000" dirty="0"/>
          </a:p>
          <a:p>
            <a:r>
              <a:rPr lang="cs-CZ" sz="2000" dirty="0"/>
              <a:t>Struktura prezentace</a:t>
            </a:r>
          </a:p>
          <a:p>
            <a:endParaRPr lang="cs-CZ" sz="2000" dirty="0"/>
          </a:p>
          <a:p>
            <a:r>
              <a:rPr lang="cs-CZ" sz="2000" dirty="0"/>
              <a:t>	(i) zasazení tématu do obecného rámce (představení problematiky)</a:t>
            </a:r>
          </a:p>
          <a:p>
            <a:r>
              <a:rPr lang="cs-CZ" sz="2000" dirty="0"/>
              <a:t>	(</a:t>
            </a:r>
            <a:r>
              <a:rPr lang="cs-CZ" sz="2000" dirty="0" err="1"/>
              <a:t>ii</a:t>
            </a:r>
            <a:r>
              <a:rPr lang="cs-CZ" sz="2000" dirty="0"/>
              <a:t>) jasné definice cílů práce</a:t>
            </a:r>
          </a:p>
          <a:p>
            <a:r>
              <a:rPr lang="cs-CZ" sz="2000" dirty="0"/>
              <a:t>	(</a:t>
            </a:r>
            <a:r>
              <a:rPr lang="cs-CZ" sz="2000" dirty="0" err="1"/>
              <a:t>iii</a:t>
            </a:r>
            <a:r>
              <a:rPr lang="cs-CZ" sz="2000" dirty="0"/>
              <a:t>) metodika – jak budu postupovat</a:t>
            </a:r>
          </a:p>
          <a:p>
            <a:r>
              <a:rPr lang="cs-CZ" sz="2000" dirty="0"/>
              <a:t>	(</a:t>
            </a:r>
            <a:r>
              <a:rPr lang="cs-CZ" sz="2000" dirty="0" err="1"/>
              <a:t>iv</a:t>
            </a:r>
            <a:r>
              <a:rPr lang="cs-CZ" sz="2000" dirty="0"/>
              <a:t>) co už je hotovo, co se chystáte udělat</a:t>
            </a:r>
          </a:p>
          <a:p>
            <a:r>
              <a:rPr lang="cs-CZ" sz="2000" dirty="0"/>
              <a:t>	(v) první výsledky nebo harmonogram další práce</a:t>
            </a:r>
          </a:p>
        </p:txBody>
      </p:sp>
    </p:spTree>
    <p:extLst>
      <p:ext uri="{BB962C8B-B14F-4D97-AF65-F5344CB8AC3E}">
        <p14:creationId xmlns:p14="http://schemas.microsoft.com/office/powerpoint/2010/main" val="191001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Diskuze k jednotlivým prezentacím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10ADE66-AEA6-7183-100A-9FAA5AD1B05F}"/>
              </a:ext>
            </a:extLst>
          </p:cNvPr>
          <p:cNvSpPr txBox="1"/>
          <p:nvPr/>
        </p:nvSpPr>
        <p:spPr>
          <a:xfrm>
            <a:off x="224590" y="1612232"/>
            <a:ext cx="1128562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Cílem je jednak objasnit nejasné body v prezentaci</a:t>
            </a:r>
          </a:p>
          <a:p>
            <a:endParaRPr lang="cs-CZ" sz="2000" dirty="0"/>
          </a:p>
          <a:p>
            <a:r>
              <a:rPr lang="cs-CZ" sz="2000" dirty="0"/>
              <a:t>Nácvik diskuze</a:t>
            </a:r>
          </a:p>
          <a:p>
            <a:endParaRPr lang="cs-CZ" sz="2000" dirty="0"/>
          </a:p>
          <a:p>
            <a:r>
              <a:rPr lang="cs-CZ" sz="2000" dirty="0"/>
              <a:t>Pravidla pro diskuzi</a:t>
            </a:r>
          </a:p>
          <a:p>
            <a:endParaRPr lang="cs-CZ" sz="2000" dirty="0"/>
          </a:p>
          <a:p>
            <a:r>
              <a:rPr lang="cs-CZ" sz="2000" dirty="0"/>
              <a:t>	zhodnocení formální a faktické stránky vystoupení (pomoc pro obhajobu práce a další prezentace)</a:t>
            </a:r>
          </a:p>
          <a:p>
            <a:endParaRPr lang="cs-CZ" sz="2000" dirty="0"/>
          </a:p>
          <a:p>
            <a:r>
              <a:rPr lang="cs-CZ" sz="2000" dirty="0"/>
              <a:t>	je důležité zhodnotit kladné i záporné stránky</a:t>
            </a:r>
          </a:p>
          <a:p>
            <a:endParaRPr lang="cs-CZ" sz="2000" dirty="0"/>
          </a:p>
          <a:p>
            <a:r>
              <a:rPr lang="cs-CZ" sz="2000" dirty="0"/>
              <a:t>	diskuzi neberte osobně (je to nedílná součást vědecké práce)</a:t>
            </a:r>
          </a:p>
          <a:p>
            <a:endParaRPr lang="cs-CZ" sz="2000" dirty="0"/>
          </a:p>
          <a:p>
            <a:r>
              <a:rPr lang="cs-CZ" sz="2000" dirty="0"/>
              <a:t> 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8444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89" y="272716"/>
            <a:ext cx="851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Referát z literatury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10ADE66-AEA6-7183-100A-9FAA5AD1B05F}"/>
              </a:ext>
            </a:extLst>
          </p:cNvPr>
          <p:cNvSpPr txBox="1"/>
          <p:nvPr/>
        </p:nvSpPr>
        <p:spPr>
          <a:xfrm>
            <a:off x="224590" y="1612232"/>
            <a:ext cx="112856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Prezentují v podzimním semestru studenti druhého ročníku magisterského studia.</a:t>
            </a:r>
          </a:p>
          <a:p>
            <a:endParaRPr lang="cs-CZ" sz="2000" dirty="0"/>
          </a:p>
          <a:p>
            <a:r>
              <a:rPr lang="cs-CZ" sz="2000" dirty="0"/>
              <a:t>Cílem je všem představit zajímavé, aktuální, vědecké články z geobotaniky.</a:t>
            </a:r>
          </a:p>
          <a:p>
            <a:endParaRPr lang="cs-CZ" sz="2000" dirty="0"/>
          </a:p>
          <a:p>
            <a:r>
              <a:rPr lang="cs-CZ" sz="2000" dirty="0"/>
              <a:t>Požadavek je, aby byly představeny min. dva články, které spolu souvisí (doplňují se/vyvrací se/navazují na sebe).</a:t>
            </a:r>
          </a:p>
          <a:p>
            <a:endParaRPr lang="cs-CZ" sz="2000" dirty="0"/>
          </a:p>
          <a:p>
            <a:r>
              <a:rPr lang="cs-CZ" sz="2000" dirty="0"/>
              <a:t>Výběr článků je na studentovi, pokud si nejste jistí, zkonzultujte výběr se školitelem.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5950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62C88E-C09E-4CF9-5C53-00E2096B90D2}"/>
              </a:ext>
            </a:extLst>
          </p:cNvPr>
          <p:cNvCxnSpPr/>
          <p:nvPr/>
        </p:nvCxnSpPr>
        <p:spPr>
          <a:xfrm>
            <a:off x="114300" y="1085850"/>
            <a:ext cx="9229725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2B209CD4-B673-36A1-A959-7CA22422F366}"/>
              </a:ext>
            </a:extLst>
          </p:cNvPr>
          <p:cNvSpPr txBox="1"/>
          <p:nvPr/>
        </p:nvSpPr>
        <p:spPr>
          <a:xfrm>
            <a:off x="224590" y="192505"/>
            <a:ext cx="85183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Vedení diskuze nad aktuálním tématem z ekologie rostlinných společenstev, případně spojených se studiem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10ADE66-AEA6-7183-100A-9FAA5AD1B05F}"/>
              </a:ext>
            </a:extLst>
          </p:cNvPr>
          <p:cNvSpPr txBox="1"/>
          <p:nvPr/>
        </p:nvSpPr>
        <p:spPr>
          <a:xfrm>
            <a:off x="224590" y="1612232"/>
            <a:ext cx="112856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Diskutované téma musí být dopředu oznámeno</a:t>
            </a:r>
          </a:p>
          <a:p>
            <a:endParaRPr lang="cs-CZ" sz="2000" dirty="0"/>
          </a:p>
          <a:p>
            <a:r>
              <a:rPr lang="cs-CZ" sz="2000" dirty="0"/>
              <a:t>Je vhodné kolegům včas rozeslat dostupnou literaturu</a:t>
            </a:r>
          </a:p>
          <a:p>
            <a:endParaRPr lang="cs-CZ" sz="2000" dirty="0"/>
          </a:p>
          <a:p>
            <a:r>
              <a:rPr lang="cs-CZ" sz="2000" dirty="0"/>
              <a:t>Organizátor/moderátor diskuze připraví úvodní prezentaci – úvod do problematiky a případně první dílčí témata k diskuzi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468587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476</Words>
  <Application>Microsoft Office PowerPoint</Application>
  <PresentationFormat>Širokoúhlá obrazovka</PresentationFormat>
  <Paragraphs>73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Geobotanický seminář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Geobotanický seminář</dc:title>
  <dc:creator>Zdeňka Lososová</dc:creator>
  <cp:lastModifiedBy>Zdeňka Lososová</cp:lastModifiedBy>
  <cp:revision>14</cp:revision>
  <dcterms:created xsi:type="dcterms:W3CDTF">2023-09-20T09:19:12Z</dcterms:created>
  <dcterms:modified xsi:type="dcterms:W3CDTF">2025-09-22T14:57:47Z</dcterms:modified>
</cp:coreProperties>
</file>