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4"/>
  </p:notesMasterIdLst>
  <p:sldIdLst>
    <p:sldId id="30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ří Příhoda" initials="JP" lastIdx="1" clrIdx="0">
    <p:extLst>
      <p:ext uri="{19B8F6BF-5375-455C-9EA6-DF929625EA0E}">
        <p15:presenceInfo xmlns:p15="http://schemas.microsoft.com/office/powerpoint/2012/main" userId="08ed52c3ee21bfa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D63BE-E979-4980-AE80-9F397B4F0957}" type="datetimeFigureOut">
              <a:rPr lang="cs-CZ" smtClean="0"/>
              <a:t>24.09.2025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BEA89-0914-4DE5-A30A-C80E219965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036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C85C1-B6A9-447B-BCCB-C17569BBB594}" type="datetime1">
              <a:rPr lang="cs-CZ" smtClean="0"/>
              <a:t>24.09.2025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674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D4BD-0BBC-4BD9-A958-A3FCF1CAEAAC}" type="datetime1">
              <a:rPr lang="cs-CZ" smtClean="0"/>
              <a:t>24.09.2025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756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D81D-2A4D-4AF8-935F-467795083160}" type="datetime1">
              <a:rPr lang="cs-CZ" smtClean="0"/>
              <a:t>24.09.2025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611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49173-5DE3-49F1-A7F9-C11ABA223E27}" type="datetime1">
              <a:rPr lang="cs-CZ" smtClean="0"/>
              <a:t>24.09.2025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2472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52A8-74B4-43E7-8667-5DFAC250EB33}" type="datetime1">
              <a:rPr lang="cs-CZ" smtClean="0"/>
              <a:t>24.09.2025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99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830D-6319-43C3-BB2B-F74BFCF0C273}" type="datetime1">
              <a:rPr lang="cs-CZ" smtClean="0"/>
              <a:t>24.09.2025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645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EEC6-BB93-4DFA-A231-DD979C992C57}" type="datetime1">
              <a:rPr lang="cs-CZ" smtClean="0"/>
              <a:t>24.09.2025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75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DDBC-3ED8-4A62-8E67-392CA2567D0F}" type="datetime1">
              <a:rPr lang="cs-CZ" smtClean="0"/>
              <a:t>24.09.2025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33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2091-612F-4220-B026-7A3E70BAD711}" type="datetime1">
              <a:rPr lang="cs-CZ" smtClean="0"/>
              <a:t>24.09.2025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859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74D9-097B-417D-9FEC-9B3586FE76E8}" type="datetime1">
              <a:rPr lang="cs-CZ" smtClean="0"/>
              <a:t>24.09.2025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84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585CB-1A48-41F2-96B0-AC10B78032DA}" type="datetime1">
              <a:rPr lang="cs-CZ" smtClean="0"/>
              <a:t>24.09.2025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6889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859E7-F545-4E66-A6AF-6EF3D44611A5}" type="datetime1">
              <a:rPr lang="cs-CZ" smtClean="0"/>
              <a:t>24.09.2025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22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F0FF9-D48C-466A-B92E-C9192108A0B5}" type="datetime1">
              <a:rPr lang="cs-CZ" smtClean="0"/>
              <a:t>24.09.2025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AA46-60C6-40BC-A002-391C03BF7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079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5298" y="371889"/>
            <a:ext cx="6270089" cy="319405"/>
          </a:xfrm>
          <a:prstGeom prst="rect">
            <a:avLst/>
          </a:prstGeom>
        </p:spPr>
        <p:txBody>
          <a:bodyPr vert="horz" wrap="square" lIns="0" tIns="11516" rIns="0" bIns="0" rtlCol="0" anchor="ctr">
            <a:spAutoFit/>
          </a:bodyPr>
          <a:lstStyle/>
          <a:p>
            <a:pPr marL="11516">
              <a:lnSpc>
                <a:spcPct val="100000"/>
              </a:lnSpc>
              <a:spcBef>
                <a:spcPts val="91"/>
              </a:spcBef>
            </a:pPr>
            <a:r>
              <a:rPr lang="cs-CZ" sz="2000" b="1" noProof="0" dirty="0">
                <a:solidFill>
                  <a:srgbClr val="0070C0"/>
                </a:solidFill>
                <a:latin typeface="+mn-lt"/>
              </a:rPr>
              <a:t>4. Kinetiky jaderné přeměny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363" y="1154469"/>
            <a:ext cx="7640272" cy="1448945"/>
          </a:xfrm>
          <a:prstGeom prst="rect">
            <a:avLst/>
          </a:prstGeom>
          <a:noFill/>
        </p:spPr>
        <p:txBody>
          <a:bodyPr vert="horz" wrap="square" lIns="0" tIns="11516" rIns="0" bIns="0" rtlCol="0">
            <a:spAutoFit/>
          </a:bodyPr>
          <a:lstStyle/>
          <a:p>
            <a:pPr marL="218235" marR="12092" indent="-207294">
              <a:lnSpc>
                <a:spcPct val="115700"/>
              </a:lnSpc>
              <a:spcBef>
                <a:spcPts val="91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b="1" spc="-5" noProof="0" dirty="0">
                <a:cs typeface="Verdana"/>
              </a:rPr>
              <a:t>Přeměna </a:t>
            </a:r>
            <a:r>
              <a:rPr lang="cs-CZ" sz="1600" b="1" spc="-9" noProof="0" dirty="0">
                <a:cs typeface="Verdana"/>
              </a:rPr>
              <a:t>radionuklidu </a:t>
            </a:r>
            <a:r>
              <a:rPr lang="cs-CZ" sz="1600" b="1" spc="-5" noProof="0" dirty="0">
                <a:cs typeface="Verdana"/>
              </a:rPr>
              <a:t>na dceřiné </a:t>
            </a:r>
            <a:r>
              <a:rPr lang="cs-CZ" sz="1600" b="1" spc="-9" noProof="0" dirty="0">
                <a:cs typeface="Verdana"/>
              </a:rPr>
              <a:t>produkty </a:t>
            </a:r>
            <a:r>
              <a:rPr lang="cs-CZ" sz="1600" b="1" spc="-14" noProof="0" dirty="0">
                <a:cs typeface="Verdana"/>
              </a:rPr>
              <a:t>má </a:t>
            </a:r>
            <a:r>
              <a:rPr lang="cs-CZ" sz="1600" b="1" spc="-9" noProof="0" dirty="0">
                <a:cs typeface="Verdana"/>
              </a:rPr>
              <a:t>svou </a:t>
            </a:r>
            <a:r>
              <a:rPr lang="cs-CZ" sz="1600" b="1" spc="-5" noProof="0" dirty="0">
                <a:cs typeface="Verdana"/>
              </a:rPr>
              <a:t>rychlost, </a:t>
            </a:r>
            <a:r>
              <a:rPr lang="cs-CZ" sz="1600" b="1" spc="-9" noProof="0" dirty="0">
                <a:cs typeface="Verdana"/>
              </a:rPr>
              <a:t>která je pro daný typ </a:t>
            </a:r>
            <a:r>
              <a:rPr lang="cs-CZ" sz="1600" b="1" noProof="0" dirty="0">
                <a:cs typeface="Verdana"/>
              </a:rPr>
              <a:t>přeměny  </a:t>
            </a:r>
            <a:r>
              <a:rPr lang="cs-CZ" sz="1600" b="1" spc="-5" noProof="0" dirty="0">
                <a:cs typeface="Verdana"/>
              </a:rPr>
              <a:t>charakteristická.</a:t>
            </a:r>
            <a:endParaRPr lang="cs-CZ" sz="1600" b="1" noProof="0" dirty="0">
              <a:cs typeface="Verdana"/>
            </a:endParaRPr>
          </a:p>
          <a:p>
            <a:pPr marL="218235" marR="4607" indent="-207294">
              <a:lnSpc>
                <a:spcPct val="115900"/>
              </a:lnSpc>
              <a:spcBef>
                <a:spcPts val="18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b="1" spc="-9" noProof="0" dirty="0">
                <a:cs typeface="Verdana"/>
              </a:rPr>
              <a:t>Z hlediska kinetického lze </a:t>
            </a:r>
            <a:r>
              <a:rPr lang="cs-CZ" sz="1600" b="1" spc="-5" noProof="0" dirty="0">
                <a:cs typeface="Verdana"/>
              </a:rPr>
              <a:t>na </a:t>
            </a:r>
            <a:r>
              <a:rPr lang="cs-CZ" sz="1600" b="1" spc="-9" noProof="0" dirty="0">
                <a:cs typeface="Verdana"/>
              </a:rPr>
              <a:t>jadernou přeměnu nahlížet </a:t>
            </a:r>
            <a:r>
              <a:rPr lang="cs-CZ" sz="1600" b="1" spc="-5" noProof="0" dirty="0">
                <a:cs typeface="Verdana"/>
              </a:rPr>
              <a:t>jako na (chemickou) </a:t>
            </a:r>
            <a:r>
              <a:rPr lang="cs-CZ" sz="1600" b="1" spc="-5" noProof="0" dirty="0">
                <a:solidFill>
                  <a:srgbClr val="FF0000"/>
                </a:solidFill>
                <a:cs typeface="Verdana"/>
              </a:rPr>
              <a:t>reakci </a:t>
            </a:r>
            <a:r>
              <a:rPr lang="cs-CZ" sz="1600" b="1" noProof="0" dirty="0">
                <a:solidFill>
                  <a:srgbClr val="FF0000"/>
                </a:solidFill>
                <a:cs typeface="Verdana"/>
              </a:rPr>
              <a:t>1.  </a:t>
            </a:r>
            <a:r>
              <a:rPr lang="cs-CZ" sz="1600" b="1" spc="-9" noProof="0" dirty="0">
                <a:solidFill>
                  <a:srgbClr val="FF0000"/>
                </a:solidFill>
                <a:cs typeface="Verdana"/>
              </a:rPr>
              <a:t>řádu.</a:t>
            </a:r>
            <a:endParaRPr lang="cs-CZ" sz="1600" b="1" noProof="0" dirty="0">
              <a:cs typeface="Verdana"/>
            </a:endParaRPr>
          </a:p>
          <a:p>
            <a:pPr marL="218235" marR="6910" indent="-207294">
              <a:lnSpc>
                <a:spcPts val="1913"/>
              </a:lnSpc>
              <a:spcBef>
                <a:spcPts val="371"/>
              </a:spcBef>
              <a:buFont typeface="Symbol"/>
              <a:buChar char=""/>
              <a:tabLst>
                <a:tab pos="210174" algn="l"/>
                <a:tab pos="210749" algn="l"/>
                <a:tab pos="564302" algn="l"/>
                <a:tab pos="984073" algn="l"/>
                <a:tab pos="2033213" algn="l"/>
                <a:tab pos="2709800" algn="l"/>
                <a:tab pos="3424965" algn="l"/>
                <a:tab pos="4201168" algn="l"/>
                <a:tab pos="4546083" algn="l"/>
                <a:tab pos="5383322" algn="l"/>
                <a:tab pos="6103671" algn="l"/>
                <a:tab pos="6714038" algn="l"/>
                <a:tab pos="7403868" algn="l"/>
              </a:tabLst>
            </a:pPr>
            <a:r>
              <a:rPr lang="cs-CZ" sz="1600" b="1" spc="-5" noProof="0" dirty="0">
                <a:cs typeface="Verdana"/>
              </a:rPr>
              <a:t>Pro </a:t>
            </a:r>
            <a:r>
              <a:rPr lang="cs-CZ" sz="1600" b="1" spc="-9" noProof="0" dirty="0">
                <a:cs typeface="Verdana"/>
              </a:rPr>
              <a:t>rychlost procesu platí </a:t>
            </a:r>
            <a:r>
              <a:rPr lang="cs-CZ" sz="1600" b="1" spc="-5" noProof="0" dirty="0">
                <a:solidFill>
                  <a:srgbClr val="0070C0"/>
                </a:solidFill>
                <a:cs typeface="Verdana"/>
              </a:rPr>
              <a:t>základní </a:t>
            </a:r>
            <a:r>
              <a:rPr lang="cs-CZ" sz="1600" b="1" spc="-9" noProof="0" dirty="0">
                <a:solidFill>
                  <a:srgbClr val="0070C0"/>
                </a:solidFill>
                <a:cs typeface="Verdana"/>
              </a:rPr>
              <a:t>zákon </a:t>
            </a:r>
            <a:r>
              <a:rPr lang="cs-CZ" sz="1600" b="1" spc="-5" noProof="0" dirty="0">
                <a:solidFill>
                  <a:srgbClr val="0070C0"/>
                </a:solidFill>
                <a:cs typeface="Verdana"/>
              </a:rPr>
              <a:t>radioaktivních přeměn</a:t>
            </a:r>
            <a:r>
              <a:rPr lang="cs-CZ" sz="1600" spc="-5" noProof="0" dirty="0">
                <a:cs typeface="Verdana"/>
              </a:rPr>
              <a:t>.</a:t>
            </a:r>
            <a:endParaRPr lang="cs-CZ" sz="1600" noProof="0" dirty="0"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6166" y="5009041"/>
            <a:ext cx="7966451" cy="1067166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301153" indent="-199233">
              <a:spcBef>
                <a:spcPts val="82"/>
              </a:spcBef>
              <a:buFont typeface="Symbol"/>
              <a:buChar char=""/>
              <a:tabLst>
                <a:tab pos="88900" algn="l"/>
                <a:tab pos="301625" algn="l"/>
              </a:tabLst>
            </a:pP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tento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zákon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platí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dobře pro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velké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soubory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radioaktivních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jader,</a:t>
            </a:r>
            <a:endParaRPr lang="cs-CZ" sz="1600" noProof="0" dirty="0">
              <a:ea typeface="Verdana" panose="020B0604030504040204" pitchFamily="34" charset="0"/>
              <a:cs typeface="Verdana"/>
            </a:endParaRPr>
          </a:p>
          <a:p>
            <a:pPr marL="309790" marR="4607" indent="-207294">
              <a:lnSpc>
                <a:spcPts val="1569"/>
              </a:lnSpc>
              <a:spcBef>
                <a:spcPts val="14"/>
              </a:spcBef>
              <a:buClr>
                <a:schemeClr val="tx1"/>
              </a:buClr>
              <a:buFont typeface="Symbol"/>
              <a:buChar char=""/>
              <a:tabLst>
                <a:tab pos="301153" algn="l"/>
                <a:tab pos="301729" algn="l"/>
              </a:tabLst>
            </a:pPr>
            <a:r>
              <a:rPr lang="cs-CZ" sz="1600" spc="-14" noProof="0" dirty="0">
                <a:ea typeface="Verdana" panose="020B0604030504040204" pitchFamily="34" charset="0"/>
                <a:cs typeface="Verdana"/>
              </a:rPr>
              <a:t>nelze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dopředu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určit,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který atom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se </a:t>
            </a:r>
            <a:r>
              <a:rPr lang="cs-CZ" sz="1600" spc="-5" noProof="0" dirty="0">
                <a:ea typeface="Verdana" panose="020B0604030504040204" pitchFamily="34" charset="0"/>
                <a:cs typeface="Verdana"/>
              </a:rPr>
              <a:t>v daném </a:t>
            </a:r>
            <a:r>
              <a:rPr lang="cs-CZ" sz="1600" spc="-9" noProof="0" dirty="0">
                <a:ea typeface="Verdana" panose="020B0604030504040204" pitchFamily="34" charset="0"/>
                <a:cs typeface="Verdana"/>
              </a:rPr>
              <a:t>okamžiku rozpadne </a:t>
            </a:r>
            <a:r>
              <a:rPr lang="cs-CZ" sz="1600" spc="-9" noProof="0" dirty="0">
                <a:solidFill>
                  <a:srgbClr val="FF0000"/>
                </a:solidFill>
                <a:ea typeface="Verdana" panose="020B0604030504040204" pitchFamily="34" charset="0"/>
                <a:cs typeface="Verdana"/>
              </a:rPr>
              <a:t>(statistický charakter  přeměny).</a:t>
            </a:r>
            <a:endParaRPr lang="cs-CZ" sz="1600" noProof="0" dirty="0">
              <a:ea typeface="Verdana" panose="020B0604030504040204" pitchFamily="34" charset="0"/>
              <a:cs typeface="Verdana"/>
            </a:endParaRPr>
          </a:p>
          <a:p>
            <a:pPr marL="11516">
              <a:spcBef>
                <a:spcPts val="1206"/>
              </a:spcBef>
            </a:pPr>
            <a:r>
              <a:rPr lang="cs-CZ" sz="1600" b="1" spc="-5" noProof="0" dirty="0" err="1">
                <a:solidFill>
                  <a:srgbClr val="C00000"/>
                </a:solidFill>
                <a:ea typeface="Verdana" panose="020B0604030504040204" pitchFamily="34" charset="0"/>
              </a:rPr>
              <a:t>Přeměnová</a:t>
            </a:r>
            <a:r>
              <a:rPr lang="cs-CZ" sz="1600" b="1" spc="-5" noProof="0" dirty="0">
                <a:solidFill>
                  <a:srgbClr val="C00000"/>
                </a:solidFill>
                <a:ea typeface="Verdana" panose="020B0604030504040204" pitchFamily="34" charset="0"/>
              </a:rPr>
              <a:t> konstanta (λ) je charakteristickou konstantou daného nuklidu.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61885" y="6421036"/>
            <a:ext cx="7885237" cy="256687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46065">
              <a:spcBef>
                <a:spcPts val="82"/>
              </a:spcBef>
              <a:tabLst>
                <a:tab pos="2271026" algn="l"/>
              </a:tabLst>
            </a:pPr>
            <a:r>
              <a:rPr lang="cs-CZ" sz="1600" b="1" spc="73" noProof="0" dirty="0">
                <a:cs typeface="Verdana"/>
              </a:rPr>
              <a:t>Příklad: </a:t>
            </a:r>
            <a:r>
              <a:rPr lang="cs-CZ" sz="1600" spc="-5" noProof="0" dirty="0">
                <a:latin typeface="Symbol" panose="05050102010706020507" pitchFamily="18" charset="2"/>
                <a:cs typeface="Symbol"/>
              </a:rPr>
              <a:t></a:t>
            </a:r>
            <a:r>
              <a:rPr lang="cs-CZ" sz="1600" spc="-5" noProof="0" dirty="0">
                <a:cs typeface="Times New Roman"/>
              </a:rPr>
              <a:t>  </a:t>
            </a:r>
            <a:r>
              <a:rPr lang="cs-CZ" sz="1600" spc="-9" noProof="0" dirty="0">
                <a:cs typeface="Verdana"/>
              </a:rPr>
              <a:t>=  </a:t>
            </a:r>
            <a:r>
              <a:rPr lang="cs-CZ" sz="1600" spc="68" noProof="0" dirty="0">
                <a:cs typeface="Verdana"/>
              </a:rPr>
              <a:t>1·10</a:t>
            </a:r>
            <a:r>
              <a:rPr lang="cs-CZ" sz="1600" spc="102" baseline="30864" noProof="0" dirty="0">
                <a:cs typeface="Verdana"/>
              </a:rPr>
              <a:t>-</a:t>
            </a:r>
            <a:r>
              <a:rPr lang="cs-CZ" sz="1600" spc="6" baseline="30864" noProof="0" dirty="0">
                <a:cs typeface="Verdana"/>
              </a:rPr>
              <a:t>3</a:t>
            </a:r>
            <a:r>
              <a:rPr lang="cs-CZ" sz="1600" spc="-40" baseline="30864" noProof="0" dirty="0">
                <a:cs typeface="Verdana"/>
              </a:rPr>
              <a:t> </a:t>
            </a:r>
            <a:r>
              <a:rPr lang="cs-CZ" sz="1600" spc="50" noProof="0" dirty="0">
                <a:cs typeface="Verdana"/>
              </a:rPr>
              <a:t>s</a:t>
            </a:r>
            <a:r>
              <a:rPr lang="cs-CZ" sz="1600" spc="74" baseline="30864" noProof="0" dirty="0">
                <a:cs typeface="Verdana"/>
              </a:rPr>
              <a:t>-</a:t>
            </a:r>
            <a:r>
              <a:rPr lang="cs-CZ" sz="1600" spc="-313" baseline="30864" noProof="0" dirty="0">
                <a:cs typeface="Verdana"/>
              </a:rPr>
              <a:t> </a:t>
            </a:r>
            <a:r>
              <a:rPr lang="cs-CZ" sz="1600" spc="6" baseline="30864" noProof="0" dirty="0">
                <a:cs typeface="Verdana"/>
              </a:rPr>
              <a:t>1 </a:t>
            </a:r>
            <a:r>
              <a:rPr lang="cs-CZ" sz="1600" spc="-9" noProof="0" dirty="0">
                <a:latin typeface="Symbol" panose="05050102010706020507" pitchFamily="18" charset="2"/>
                <a:cs typeface="Symbol"/>
              </a:rPr>
              <a:t></a:t>
            </a:r>
            <a:r>
              <a:rPr lang="cs-CZ" sz="1600" spc="-9" noProof="0" dirty="0">
                <a:cs typeface="Times New Roman"/>
              </a:rPr>
              <a:t> </a:t>
            </a:r>
            <a:r>
              <a:rPr lang="cs-CZ" sz="1600" spc="32" noProof="0" dirty="0">
                <a:cs typeface="Verdana"/>
              </a:rPr>
              <a:t>za </a:t>
            </a:r>
            <a:r>
              <a:rPr lang="cs-CZ" sz="1600" spc="-9" noProof="0" dirty="0">
                <a:cs typeface="Verdana"/>
              </a:rPr>
              <a:t>1 </a:t>
            </a:r>
            <a:r>
              <a:rPr lang="cs-CZ" sz="1600" spc="-5" noProof="0" dirty="0">
                <a:cs typeface="Verdana"/>
              </a:rPr>
              <a:t>s </a:t>
            </a:r>
            <a:r>
              <a:rPr lang="cs-CZ" sz="1600" spc="32" noProof="0" dirty="0">
                <a:cs typeface="Verdana"/>
              </a:rPr>
              <a:t>se</a:t>
            </a:r>
            <a:r>
              <a:rPr lang="cs-CZ" sz="1600" spc="-195" noProof="0" dirty="0">
                <a:cs typeface="Verdana"/>
              </a:rPr>
              <a:t> </a:t>
            </a:r>
            <a:r>
              <a:rPr lang="cs-CZ" sz="1600" spc="73" noProof="0" dirty="0">
                <a:cs typeface="Verdana"/>
              </a:rPr>
              <a:t>rozpadne </a:t>
            </a:r>
            <a:r>
              <a:rPr lang="cs-CZ" sz="1600" spc="73" noProof="0" dirty="0">
                <a:highlight>
                  <a:srgbClr val="00FF00"/>
                </a:highlight>
                <a:cs typeface="Verdana"/>
              </a:rPr>
              <a:t>1 / 1000</a:t>
            </a:r>
            <a:r>
              <a:rPr lang="cs-CZ" sz="1600" spc="73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z </a:t>
            </a:r>
            <a:r>
              <a:rPr lang="cs-CZ" sz="1600" spc="73" noProof="0" dirty="0">
                <a:cs typeface="Verdana"/>
              </a:rPr>
              <a:t>přítomného </a:t>
            </a:r>
            <a:r>
              <a:rPr lang="cs-CZ" sz="1600" spc="68" noProof="0" dirty="0">
                <a:cs typeface="Verdana"/>
              </a:rPr>
              <a:t>počtu</a:t>
            </a:r>
            <a:r>
              <a:rPr lang="cs-CZ" sz="1600" spc="-14" noProof="0" dirty="0">
                <a:cs typeface="Verdana"/>
              </a:rPr>
              <a:t> </a:t>
            </a:r>
            <a:r>
              <a:rPr lang="cs-CZ" sz="1600" spc="63" noProof="0" dirty="0">
                <a:cs typeface="Verdana"/>
              </a:rPr>
              <a:t>jader.</a:t>
            </a:r>
            <a:endParaRPr lang="cs-CZ" sz="1600" noProof="0" dirty="0"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76683" y="3764339"/>
            <a:ext cx="2503659" cy="763536"/>
            <a:chOff x="1105153" y="3630549"/>
            <a:chExt cx="2760980" cy="842010"/>
          </a:xfrm>
        </p:grpSpPr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2856" y="3718499"/>
              <a:ext cx="2666673" cy="708115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108328" y="3633724"/>
              <a:ext cx="2754630" cy="835660"/>
            </a:xfrm>
            <a:custGeom>
              <a:avLst/>
              <a:gdLst/>
              <a:ahLst/>
              <a:cxnLst/>
              <a:rect l="l" t="t" r="r" b="b"/>
              <a:pathLst>
                <a:path w="2754629" h="835660">
                  <a:moveTo>
                    <a:pt x="0" y="835278"/>
                  </a:moveTo>
                  <a:lnTo>
                    <a:pt x="2754249" y="835278"/>
                  </a:lnTo>
                  <a:lnTo>
                    <a:pt x="2754249" y="0"/>
                  </a:lnTo>
                  <a:lnTo>
                    <a:pt x="0" y="0"/>
                  </a:lnTo>
                  <a:lnTo>
                    <a:pt x="0" y="835278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cs-CZ" sz="1632" noProof="0" dirty="0"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993215" y="3648558"/>
            <a:ext cx="1726150" cy="99509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86949" rIns="0" bIns="0" rtlCol="0">
            <a:spAutoFit/>
          </a:bodyPr>
          <a:lstStyle/>
          <a:p>
            <a:pPr marL="46065">
              <a:spcBef>
                <a:spcPts val="685"/>
              </a:spcBef>
            </a:pPr>
            <a:r>
              <a:rPr lang="cs-CZ" sz="4149" i="1" spc="-40" baseline="-33697" noProof="0" dirty="0">
                <a:latin typeface="Symbol"/>
                <a:cs typeface="Symbol"/>
              </a:rPr>
              <a:t></a:t>
            </a:r>
            <a:r>
              <a:rPr lang="cs-CZ" sz="4149" i="1" spc="-40" baseline="-33697" noProof="0" dirty="0">
                <a:latin typeface="Times New Roman"/>
                <a:cs typeface="Times New Roman"/>
              </a:rPr>
              <a:t> </a:t>
            </a:r>
            <a:r>
              <a:rPr lang="cs-CZ" sz="3945" spc="68" baseline="-35440" noProof="0" dirty="0">
                <a:latin typeface="Symbol"/>
                <a:cs typeface="Symbol"/>
              </a:rPr>
              <a:t></a:t>
            </a:r>
            <a:r>
              <a:rPr lang="cs-CZ" sz="3945" spc="68" baseline="-35440" noProof="0" dirty="0">
                <a:latin typeface="Times New Roman"/>
                <a:cs typeface="Times New Roman"/>
              </a:rPr>
              <a:t> </a:t>
            </a:r>
            <a:r>
              <a:rPr lang="cs-CZ" sz="2630" i="1" spc="54" noProof="0" dirty="0" err="1">
                <a:latin typeface="Times New Roman"/>
                <a:cs typeface="Times New Roman"/>
              </a:rPr>
              <a:t>dN</a:t>
            </a:r>
            <a:r>
              <a:rPr lang="cs-CZ" sz="2630" i="1" spc="54" noProof="0" dirty="0">
                <a:latin typeface="Times New Roman"/>
                <a:cs typeface="Times New Roman"/>
              </a:rPr>
              <a:t> </a:t>
            </a:r>
            <a:r>
              <a:rPr lang="cs-CZ" sz="2630" spc="23" noProof="0" dirty="0">
                <a:latin typeface="Times New Roman"/>
                <a:cs typeface="Times New Roman"/>
              </a:rPr>
              <a:t>/</a:t>
            </a:r>
            <a:r>
              <a:rPr lang="cs-CZ" sz="2630" spc="190" noProof="0" dirty="0">
                <a:latin typeface="Times New Roman"/>
                <a:cs typeface="Times New Roman"/>
              </a:rPr>
              <a:t> </a:t>
            </a:r>
            <a:r>
              <a:rPr lang="cs-CZ" sz="2630" i="1" spc="54" noProof="0" dirty="0">
                <a:latin typeface="Times New Roman"/>
                <a:cs typeface="Times New Roman"/>
              </a:rPr>
              <a:t>N</a:t>
            </a:r>
            <a:endParaRPr lang="cs-CZ" sz="2630" noProof="0" dirty="0">
              <a:latin typeface="Times New Roman"/>
              <a:cs typeface="Times New Roman"/>
            </a:endParaRPr>
          </a:p>
          <a:p>
            <a:pPr marL="961616">
              <a:spcBef>
                <a:spcPts val="553"/>
              </a:spcBef>
            </a:pPr>
            <a:r>
              <a:rPr lang="cs-CZ" sz="2630" i="1" spc="41" noProof="0" dirty="0" err="1">
                <a:latin typeface="Times New Roman"/>
                <a:cs typeface="Times New Roman"/>
              </a:rPr>
              <a:t>dt</a:t>
            </a:r>
            <a:endParaRPr lang="cs-CZ" sz="2630" noProof="0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560155" y="4156791"/>
            <a:ext cx="974861" cy="0"/>
          </a:xfrm>
          <a:custGeom>
            <a:avLst/>
            <a:gdLst/>
            <a:ahLst/>
            <a:cxnLst/>
            <a:rect l="l" t="t" r="r" b="b"/>
            <a:pathLst>
              <a:path w="1075054">
                <a:moveTo>
                  <a:pt x="0" y="0"/>
                </a:moveTo>
                <a:lnTo>
                  <a:pt x="1074633" y="0"/>
                </a:lnTo>
              </a:path>
            </a:pathLst>
          </a:custGeom>
          <a:ln w="15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lang="cs-CZ" sz="1632" noProof="0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EB43FABD-C745-4CC2-9CDE-66AA96112707}"/>
              </a:ext>
            </a:extLst>
          </p:cNvPr>
          <p:cNvSpPr txBox="1"/>
          <p:nvPr/>
        </p:nvSpPr>
        <p:spPr>
          <a:xfrm>
            <a:off x="444363" y="2884531"/>
            <a:ext cx="8130926" cy="579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941" marR="6910">
              <a:lnSpc>
                <a:spcPts val="1913"/>
              </a:lnSpc>
              <a:spcBef>
                <a:spcPts val="371"/>
              </a:spcBef>
              <a:tabLst>
                <a:tab pos="177800" algn="l"/>
                <a:tab pos="209550" algn="l"/>
                <a:tab pos="268288" algn="l"/>
                <a:tab pos="982663" algn="l"/>
                <a:tab pos="2032000" algn="l"/>
                <a:tab pos="2708275" algn="l"/>
                <a:tab pos="3424238" algn="l"/>
                <a:tab pos="4200525" algn="l"/>
                <a:tab pos="4545013" algn="l"/>
                <a:tab pos="5383213" algn="l"/>
                <a:tab pos="6102350" algn="l"/>
                <a:tab pos="6713538" algn="l"/>
                <a:tab pos="7402513" algn="l"/>
              </a:tabLst>
            </a:pP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„Za 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d</a:t>
            </a:r>
            <a:r>
              <a:rPr lang="cs-CZ" sz="1800" b="1" spc="-14" noProof="0" dirty="0">
                <a:solidFill>
                  <a:srgbClr val="C00000"/>
                </a:solidFill>
                <a:cs typeface="Verdana"/>
              </a:rPr>
              <a:t>os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t</a:t>
            </a:r>
            <a:r>
              <a:rPr lang="cs-CZ" sz="1800" b="1" noProof="0" dirty="0">
                <a:solidFill>
                  <a:srgbClr val="C00000"/>
                </a:solidFill>
                <a:cs typeface="Verdana"/>
              </a:rPr>
              <a:t>a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t</a:t>
            </a:r>
            <a:r>
              <a:rPr lang="cs-CZ" sz="1800" b="1" spc="27" noProof="0" dirty="0">
                <a:solidFill>
                  <a:srgbClr val="C00000"/>
                </a:solidFill>
                <a:cs typeface="Verdana"/>
              </a:rPr>
              <a:t>e</a:t>
            </a:r>
            <a:r>
              <a:rPr lang="cs-CZ" sz="1800" b="1" spc="-14" noProof="0" dirty="0">
                <a:solidFill>
                  <a:srgbClr val="C00000"/>
                </a:solidFill>
                <a:cs typeface="Verdana"/>
              </a:rPr>
              <a:t>č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ně krá</a:t>
            </a:r>
            <a:r>
              <a:rPr lang="cs-CZ" sz="1800" b="1" noProof="0" dirty="0">
                <a:solidFill>
                  <a:srgbClr val="C00000"/>
                </a:solidFill>
                <a:cs typeface="Verdana"/>
              </a:rPr>
              <a:t>t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ký </a:t>
            </a:r>
            <a:r>
              <a:rPr lang="cs-CZ" sz="1800" b="1" spc="-14" noProof="0" dirty="0">
                <a:solidFill>
                  <a:srgbClr val="C00000"/>
                </a:solidFill>
                <a:cs typeface="Verdana"/>
              </a:rPr>
              <a:t>č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a</a:t>
            </a:r>
            <a:r>
              <a:rPr lang="cs-CZ" sz="1800" b="1" spc="14" noProof="0" dirty="0">
                <a:solidFill>
                  <a:srgbClr val="C00000"/>
                </a:solidFill>
                <a:cs typeface="Verdana"/>
              </a:rPr>
              <a:t>s</a:t>
            </a:r>
            <a:r>
              <a:rPr lang="cs-CZ" sz="1800" b="1" spc="-14" noProof="0" dirty="0">
                <a:solidFill>
                  <a:srgbClr val="C00000"/>
                </a:solidFill>
                <a:cs typeface="Verdana"/>
              </a:rPr>
              <a:t>ov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ý 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i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n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t</a:t>
            </a:r>
            <a:r>
              <a:rPr lang="cs-CZ" sz="1800" b="1" spc="5" noProof="0" dirty="0">
                <a:solidFill>
                  <a:srgbClr val="C00000"/>
                </a:solidFill>
                <a:cs typeface="Verdana"/>
              </a:rPr>
              <a:t>e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r</a:t>
            </a:r>
            <a:r>
              <a:rPr lang="cs-CZ" sz="1800" b="1" spc="-14" noProof="0" dirty="0">
                <a:solidFill>
                  <a:srgbClr val="C00000"/>
                </a:solidFill>
                <a:cs typeface="Verdana"/>
              </a:rPr>
              <a:t>v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al </a:t>
            </a:r>
            <a:r>
              <a:rPr lang="cs-CZ" sz="1800" b="1" spc="-14" noProof="0" dirty="0">
                <a:solidFill>
                  <a:srgbClr val="C00000"/>
                </a:solidFill>
                <a:cs typeface="Verdana"/>
              </a:rPr>
              <a:t>s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e 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př</a:t>
            </a:r>
            <a:r>
              <a:rPr lang="cs-CZ" sz="1800" b="1" spc="5" noProof="0" dirty="0">
                <a:solidFill>
                  <a:srgbClr val="C00000"/>
                </a:solidFill>
                <a:cs typeface="Verdana"/>
              </a:rPr>
              <a:t>e</a:t>
            </a:r>
            <a:r>
              <a:rPr lang="cs-CZ" sz="1800" b="1" spc="-18" noProof="0" dirty="0">
                <a:solidFill>
                  <a:srgbClr val="C00000"/>
                </a:solidFill>
                <a:cs typeface="Verdana"/>
              </a:rPr>
              <a:t>m</a:t>
            </a:r>
            <a:r>
              <a:rPr lang="cs-CZ" sz="1800" b="1" noProof="0" dirty="0">
                <a:solidFill>
                  <a:srgbClr val="C00000"/>
                </a:solidFill>
                <a:cs typeface="Verdana"/>
              </a:rPr>
              <a:t>ěn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í </a:t>
            </a:r>
            <a:r>
              <a:rPr lang="cs-CZ" sz="1800" b="1" spc="-18" noProof="0" dirty="0">
                <a:solidFill>
                  <a:srgbClr val="C00000"/>
                </a:solidFill>
                <a:cs typeface="Verdana"/>
              </a:rPr>
              <a:t>st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e</a:t>
            </a:r>
            <a:r>
              <a:rPr lang="cs-CZ" sz="1800" b="1" spc="5" noProof="0" dirty="0">
                <a:solidFill>
                  <a:srgbClr val="C00000"/>
                </a:solidFill>
                <a:cs typeface="Verdana"/>
              </a:rPr>
              <a:t>j</a:t>
            </a:r>
            <a:r>
              <a:rPr lang="cs-CZ" sz="1800" b="1" spc="-18" noProof="0" dirty="0">
                <a:solidFill>
                  <a:srgbClr val="C00000"/>
                </a:solidFill>
                <a:cs typeface="Verdana"/>
              </a:rPr>
              <a:t>n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ý 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p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o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díl</a:t>
            </a:r>
            <a:r>
              <a:rPr lang="cs-CZ" sz="1800" b="1" noProof="0" dirty="0">
                <a:solidFill>
                  <a:srgbClr val="C00000"/>
                </a:solidFill>
                <a:cs typeface="Verdana"/>
              </a:rPr>
              <a:t> </a:t>
            </a:r>
            <a:r>
              <a:rPr lang="cs-CZ" sz="1800" b="1" spc="5" noProof="0" dirty="0">
                <a:solidFill>
                  <a:srgbClr val="C00000"/>
                </a:solidFill>
                <a:cs typeface="Verdana"/>
              </a:rPr>
              <a:t>(</a:t>
            </a:r>
            <a:r>
              <a:rPr lang="cs-CZ" sz="1800" b="1" spc="-18" noProof="0" dirty="0">
                <a:solidFill>
                  <a:srgbClr val="C00000"/>
                </a:solidFill>
                <a:cs typeface="Verdana"/>
              </a:rPr>
              <a:t>st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álá 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čá</a:t>
            </a:r>
            <a:r>
              <a:rPr lang="cs-CZ" sz="1800" b="1" spc="9" noProof="0" dirty="0">
                <a:solidFill>
                  <a:srgbClr val="C00000"/>
                </a:solidFill>
                <a:cs typeface="Verdana"/>
              </a:rPr>
              <a:t>s</a:t>
            </a:r>
            <a:r>
              <a:rPr lang="cs-CZ" sz="1800" b="1" spc="-18" noProof="0" dirty="0">
                <a:solidFill>
                  <a:srgbClr val="C00000"/>
                </a:solidFill>
                <a:cs typeface="Verdana"/>
              </a:rPr>
              <a:t>t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) z přítomného </a:t>
            </a:r>
            <a:r>
              <a:rPr lang="cs-CZ" sz="1800" b="1" spc="-9" noProof="0" dirty="0">
                <a:solidFill>
                  <a:srgbClr val="C00000"/>
                </a:solidFill>
                <a:cs typeface="Verdana"/>
              </a:rPr>
              <a:t>počtu </a:t>
            </a:r>
            <a:r>
              <a:rPr lang="cs-CZ" sz="1800" b="1" spc="-5" noProof="0" dirty="0">
                <a:solidFill>
                  <a:srgbClr val="C00000"/>
                </a:solidFill>
                <a:cs typeface="Verdana"/>
              </a:rPr>
              <a:t>(N) radioaktivních</a:t>
            </a:r>
            <a:r>
              <a:rPr lang="cs-CZ" sz="1800" b="1" noProof="0" dirty="0">
                <a:solidFill>
                  <a:srgbClr val="C00000"/>
                </a:solidFill>
                <a:cs typeface="Verdana"/>
              </a:rPr>
              <a:t> jader".</a:t>
            </a:r>
          </a:p>
        </p:txBody>
      </p:sp>
      <p:sp>
        <p:nvSpPr>
          <p:cNvPr id="18" name="Zástupný symbol pro číslo snímku 17">
            <a:extLst>
              <a:ext uri="{FF2B5EF4-FFF2-40B4-BE49-F238E27FC236}">
                <a16:creationId xmlns:a16="http://schemas.microsoft.com/office/drawing/2014/main" id="{111FBD78-4B90-4166-AAED-B3CF5FE91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noProof="0" smtClean="0"/>
              <a:t>1</a:t>
            </a:fld>
            <a:endParaRPr lang="cs-CZ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5121" y="165731"/>
            <a:ext cx="6283909" cy="1285380"/>
          </a:xfrm>
          <a:prstGeom prst="rect">
            <a:avLst/>
          </a:prstGeom>
          <a:noFill/>
        </p:spPr>
        <p:txBody>
          <a:bodyPr vert="horz" wrap="square" lIns="0" tIns="156047" rIns="0" bIns="0" rtlCol="0">
            <a:spAutoFit/>
          </a:bodyPr>
          <a:lstStyle/>
          <a:p>
            <a:pPr>
              <a:spcBef>
                <a:spcPts val="1229"/>
              </a:spcBef>
            </a:pPr>
            <a:r>
              <a:rPr lang="cs-CZ" b="1" spc="-5" noProof="0" dirty="0">
                <a:solidFill>
                  <a:srgbClr val="00B050"/>
                </a:solidFill>
                <a:cs typeface="Verdana"/>
              </a:rPr>
              <a:t>Přechodná radioaktivní</a:t>
            </a:r>
            <a:r>
              <a:rPr lang="cs-CZ" b="1" spc="-9" noProof="0" dirty="0">
                <a:solidFill>
                  <a:srgbClr val="00B050"/>
                </a:solidFill>
                <a:cs typeface="Verdana"/>
              </a:rPr>
              <a:t> </a:t>
            </a:r>
            <a:r>
              <a:rPr lang="cs-CZ" b="1" spc="-5" noProof="0" dirty="0">
                <a:solidFill>
                  <a:srgbClr val="00B050"/>
                </a:solidFill>
                <a:cs typeface="Verdana"/>
              </a:rPr>
              <a:t>rovnováha</a:t>
            </a:r>
            <a:endParaRPr lang="cs-CZ" noProof="0" dirty="0">
              <a:solidFill>
                <a:srgbClr val="00B050"/>
              </a:solidFill>
              <a:cs typeface="Verdana"/>
            </a:endParaRPr>
          </a:p>
          <a:p>
            <a:pPr marL="2055670">
              <a:spcBef>
                <a:spcPts val="1279"/>
              </a:spcBef>
              <a:tabLst>
                <a:tab pos="3908077" algn="l"/>
                <a:tab pos="4419403" algn="l"/>
              </a:tabLst>
            </a:pPr>
            <a:r>
              <a:rPr lang="cs-CZ" sz="1600" b="1" baseline="30651" noProof="0" dirty="0">
                <a:cs typeface="Verdana"/>
              </a:rPr>
              <a:t>99</a:t>
            </a:r>
            <a:r>
              <a:rPr lang="cs-CZ" sz="1600" b="1" noProof="0" dirty="0">
                <a:cs typeface="Verdana"/>
              </a:rPr>
              <a:t>Mo</a:t>
            </a:r>
            <a:r>
              <a:rPr lang="cs-CZ" sz="1600" b="1" spc="-5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(67</a:t>
            </a:r>
            <a:r>
              <a:rPr lang="cs-CZ" sz="1600" b="1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hod.) </a:t>
            </a:r>
            <a:r>
              <a:rPr lang="cs-CZ" sz="1600" b="1" spc="5" noProof="0" dirty="0">
                <a:latin typeface="Symbol" panose="05050102010706020507" pitchFamily="18" charset="2"/>
                <a:cs typeface="Symbol"/>
              </a:rPr>
              <a:t></a:t>
            </a:r>
            <a:r>
              <a:rPr lang="cs-CZ" sz="1600" spc="5" noProof="0" dirty="0">
                <a:cs typeface="Times New Roman"/>
              </a:rPr>
              <a:t> </a:t>
            </a:r>
            <a:r>
              <a:rPr lang="cs-CZ" sz="1600" b="1" spc="-6" baseline="30651" noProof="0" dirty="0">
                <a:cs typeface="Verdana"/>
              </a:rPr>
              <a:t>99m</a:t>
            </a:r>
            <a:r>
              <a:rPr lang="cs-CZ" sz="1600" b="1" spc="5" noProof="0" dirty="0">
                <a:cs typeface="Verdana"/>
              </a:rPr>
              <a:t>Tc </a:t>
            </a:r>
            <a:r>
              <a:rPr lang="cs-CZ" sz="1600" b="1" spc="-9" noProof="0" dirty="0">
                <a:cs typeface="Verdana"/>
              </a:rPr>
              <a:t>(5,9</a:t>
            </a:r>
            <a:r>
              <a:rPr lang="cs-CZ" sz="1600" b="1" spc="-27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hod.)</a:t>
            </a:r>
            <a:endParaRPr lang="cs-CZ" sz="1600" noProof="0" dirty="0">
              <a:cs typeface="Verdana"/>
            </a:endParaRPr>
          </a:p>
          <a:p>
            <a:pPr>
              <a:spcBef>
                <a:spcPts val="1424"/>
              </a:spcBef>
            </a:pPr>
            <a:r>
              <a:rPr lang="cs-CZ" sz="1600" spc="-6" noProof="0" dirty="0">
                <a:cs typeface="Verdana"/>
              </a:rPr>
              <a:t>T</a:t>
            </a:r>
            <a:r>
              <a:rPr lang="cs-CZ" sz="1600" spc="-5" baseline="-25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cs-CZ" sz="1600" spc="-6" noProof="0" dirty="0">
                <a:cs typeface="Verdana"/>
              </a:rPr>
              <a:t>(X) </a:t>
            </a:r>
            <a:r>
              <a:rPr lang="cs-CZ" sz="1600" spc="-14" noProof="0" dirty="0">
                <a:cs typeface="Verdana"/>
              </a:rPr>
              <a:t>je sice </a:t>
            </a:r>
            <a:r>
              <a:rPr lang="cs-CZ" sz="1600" spc="-6" noProof="0" dirty="0">
                <a:cs typeface="Verdana"/>
              </a:rPr>
              <a:t>dlouhý, ale </a:t>
            </a:r>
            <a:r>
              <a:rPr lang="cs-CZ" sz="1600" spc="-14" noProof="0" dirty="0">
                <a:cs typeface="Verdana"/>
              </a:rPr>
              <a:t>oba </a:t>
            </a:r>
            <a:r>
              <a:rPr lang="cs-CZ" sz="1600" spc="-6" noProof="0" dirty="0">
                <a:cs typeface="Verdana"/>
              </a:rPr>
              <a:t>poločasy jsou</a:t>
            </a:r>
            <a:r>
              <a:rPr lang="cs-CZ" sz="1600" spc="74" noProof="0" dirty="0">
                <a:cs typeface="Verdana"/>
              </a:rPr>
              <a:t> </a:t>
            </a:r>
            <a:r>
              <a:rPr lang="cs-CZ" sz="1600" spc="-6" noProof="0" dirty="0">
                <a:cs typeface="Verdana"/>
              </a:rPr>
              <a:t>srovnatelné.</a:t>
            </a:r>
            <a:endParaRPr lang="cs-CZ" sz="1600" noProof="0" dirty="0"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56792" y="1736365"/>
            <a:ext cx="2289555" cy="256687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57582">
              <a:spcBef>
                <a:spcPts val="82"/>
              </a:spcBef>
              <a:tabLst>
                <a:tab pos="2526114" algn="l"/>
                <a:tab pos="3112296" algn="l"/>
              </a:tabLst>
            </a:pPr>
            <a:r>
              <a:rPr lang="cs-CZ" sz="1600" b="1" spc="-9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T</a:t>
            </a:r>
            <a:r>
              <a:rPr lang="cs-CZ" sz="1600" spc="-5" baseline="-25000" noProof="0" dirty="0">
                <a:solidFill>
                  <a:schemeClr val="tx1">
                    <a:lumMod val="95000"/>
                    <a:lumOff val="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cs-CZ" sz="1600" b="1" spc="-9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(X)</a:t>
            </a:r>
            <a:r>
              <a:rPr lang="cs-CZ" sz="1600" b="1" spc="14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 </a:t>
            </a:r>
            <a:r>
              <a:rPr lang="cs-CZ" sz="1600" b="1" spc="-9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&gt;</a:t>
            </a:r>
            <a:r>
              <a:rPr lang="cs-CZ" sz="1600" b="1" spc="23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T</a:t>
            </a:r>
            <a:r>
              <a:rPr lang="cs-CZ" sz="1600" spc="-5" baseline="-25000" noProof="0" dirty="0">
                <a:solidFill>
                  <a:schemeClr val="tx1">
                    <a:lumMod val="95000"/>
                    <a:lumOff val="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cs-CZ" sz="1600" b="1" spc="-5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(Y), </a:t>
            </a:r>
            <a:r>
              <a:rPr lang="cs-CZ" sz="1600" b="1" spc="-14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tj. </a:t>
            </a:r>
            <a:r>
              <a:rPr lang="cs-CZ" sz="1600" b="1" spc="9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Symbol" panose="05050102010706020507" pitchFamily="18" charset="2"/>
                <a:cs typeface="Symbol"/>
              </a:rPr>
              <a:t></a:t>
            </a:r>
            <a:r>
              <a:rPr lang="cs-CZ" sz="1600" b="1" spc="14" baseline="-6000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X</a:t>
            </a:r>
            <a:r>
              <a:rPr lang="cs-CZ" sz="1600" b="1" spc="14" baseline="-6410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 </a:t>
            </a:r>
            <a:r>
              <a:rPr lang="cs-CZ" sz="1600" b="1" spc="-9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&lt;</a:t>
            </a:r>
            <a:r>
              <a:rPr lang="cs-CZ" sz="1600" b="1" spc="-73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 </a:t>
            </a:r>
            <a:r>
              <a:rPr lang="cs-CZ" sz="1600" b="1" spc="9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Symbol" panose="05050102010706020507" pitchFamily="18" charset="2"/>
                <a:cs typeface="Symbol"/>
              </a:rPr>
              <a:t></a:t>
            </a:r>
            <a:r>
              <a:rPr lang="cs-CZ" sz="1600" b="1" spc="14" baseline="-6000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Y</a:t>
            </a:r>
            <a:endParaRPr lang="cs-CZ" sz="1600" baseline="-6000" noProof="0" dirty="0">
              <a:solidFill>
                <a:schemeClr val="tx1">
                  <a:lumMod val="95000"/>
                  <a:lumOff val="5000"/>
                </a:schemeClr>
              </a:solidFill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5121" y="2232598"/>
            <a:ext cx="1923810" cy="205904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sz="1270" spc="-5" noProof="0" dirty="0">
                <a:latin typeface="Verdana"/>
                <a:cs typeface="Verdana"/>
              </a:rPr>
              <a:t>Pro aktivitu platí</a:t>
            </a:r>
            <a:r>
              <a:rPr lang="cs-CZ" sz="1270" spc="-63" noProof="0" dirty="0">
                <a:latin typeface="Verdana"/>
                <a:cs typeface="Verdana"/>
              </a:rPr>
              <a:t> </a:t>
            </a:r>
            <a:r>
              <a:rPr lang="cs-CZ" sz="1270" spc="-5" noProof="0" dirty="0">
                <a:latin typeface="Verdana"/>
                <a:cs typeface="Verdana"/>
              </a:rPr>
              <a:t>vztah:</a:t>
            </a:r>
            <a:endParaRPr lang="cs-CZ" sz="1270" noProof="0" dirty="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64178" y="3555689"/>
            <a:ext cx="4179821" cy="1661217"/>
          </a:xfrm>
          <a:prstGeom prst="rect">
            <a:avLst/>
          </a:prstGeom>
          <a:noFill/>
        </p:spPr>
        <p:txBody>
          <a:bodyPr vert="horz" wrap="square" lIns="0" tIns="7486" rIns="0" bIns="0" rtlCol="0">
            <a:spAutoFit/>
          </a:bodyPr>
          <a:lstStyle/>
          <a:p>
            <a:pPr marL="218811" marR="209021" indent="-207294">
              <a:lnSpc>
                <a:spcPct val="101499"/>
              </a:lnSpc>
              <a:spcBef>
                <a:spcPts val="59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9" noProof="0" dirty="0">
                <a:cs typeface="Verdana"/>
              </a:rPr>
              <a:t>aktivita </a:t>
            </a:r>
            <a:r>
              <a:rPr lang="cs-CZ" sz="1600" spc="-5" noProof="0" dirty="0">
                <a:cs typeface="Verdana"/>
              </a:rPr>
              <a:t>mateřského nuklidu </a:t>
            </a:r>
            <a:r>
              <a:rPr lang="cs-CZ" sz="1600" spc="-9" noProof="0" dirty="0">
                <a:cs typeface="Verdana"/>
              </a:rPr>
              <a:t>je  největší </a:t>
            </a:r>
            <a:r>
              <a:rPr lang="cs-CZ" sz="1600" spc="-5" noProof="0" dirty="0">
                <a:cs typeface="Verdana"/>
              </a:rPr>
              <a:t>na </a:t>
            </a:r>
            <a:r>
              <a:rPr lang="cs-CZ" sz="1600" spc="-9" noProof="0" dirty="0">
                <a:cs typeface="Verdana"/>
              </a:rPr>
              <a:t>počátku </a:t>
            </a:r>
            <a:r>
              <a:rPr lang="cs-CZ" sz="1600" spc="-5" noProof="0" dirty="0">
                <a:cs typeface="Verdana"/>
              </a:rPr>
              <a:t>a časem </a:t>
            </a:r>
            <a:r>
              <a:rPr lang="cs-CZ" sz="1600" spc="-9" noProof="0" dirty="0">
                <a:cs typeface="Verdana"/>
              </a:rPr>
              <a:t>se zmenšuje,</a:t>
            </a:r>
            <a:endParaRPr lang="cs-CZ" sz="1600" noProof="0" dirty="0">
              <a:cs typeface="Verdana"/>
            </a:endParaRPr>
          </a:p>
          <a:p>
            <a:pPr marL="218811" marR="380615" indent="-207294">
              <a:lnSpc>
                <a:spcPct val="101400"/>
              </a:lnSpc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9" noProof="0" dirty="0">
                <a:cs typeface="Verdana"/>
              </a:rPr>
              <a:t>poměr </a:t>
            </a:r>
            <a:r>
              <a:rPr lang="cs-CZ" sz="1600" spc="-5" noProof="0" dirty="0">
                <a:cs typeface="Verdana"/>
              </a:rPr>
              <a:t>aktivit </a:t>
            </a:r>
            <a:r>
              <a:rPr lang="cs-CZ" sz="1600" spc="-14" noProof="0" dirty="0">
                <a:cs typeface="Verdana"/>
              </a:rPr>
              <a:t>obou </a:t>
            </a:r>
            <a:r>
              <a:rPr lang="cs-CZ" sz="1600" spc="-9" noProof="0" dirty="0">
                <a:cs typeface="Verdana"/>
              </a:rPr>
              <a:t>nuklidů je </a:t>
            </a:r>
            <a:r>
              <a:rPr lang="cs-CZ" sz="1600" spc="-5" noProof="0" dirty="0">
                <a:cs typeface="Verdana"/>
              </a:rPr>
              <a:t>konstantní,</a:t>
            </a:r>
            <a:endParaRPr lang="cs-CZ" sz="1600" noProof="0" dirty="0">
              <a:cs typeface="Verdana"/>
            </a:endParaRPr>
          </a:p>
          <a:p>
            <a:pPr marL="218811" marR="265452" indent="-207294">
              <a:lnSpc>
                <a:spcPct val="101400"/>
              </a:lnSpc>
              <a:spcBef>
                <a:spcPts val="5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14" noProof="0" dirty="0">
                <a:cs typeface="Verdana"/>
              </a:rPr>
              <a:t>celá </a:t>
            </a:r>
            <a:r>
              <a:rPr lang="cs-CZ" sz="1600" spc="-9" noProof="0" dirty="0">
                <a:cs typeface="Verdana"/>
              </a:rPr>
              <a:t>přeměna se </a:t>
            </a:r>
            <a:r>
              <a:rPr lang="cs-CZ" sz="1600" noProof="0" dirty="0">
                <a:cs typeface="Verdana"/>
              </a:rPr>
              <a:t>řídí </a:t>
            </a:r>
            <a:r>
              <a:rPr lang="cs-CZ" sz="1600" spc="-5" noProof="0" dirty="0">
                <a:cs typeface="Verdana"/>
              </a:rPr>
              <a:t>přeměnou nuklidu s </a:t>
            </a:r>
            <a:r>
              <a:rPr lang="cs-CZ" sz="1600" spc="-9" noProof="0" dirty="0">
                <a:cs typeface="Verdana"/>
              </a:rPr>
              <a:t>větším </a:t>
            </a:r>
            <a:r>
              <a:rPr lang="cs-CZ" sz="1600" spc="-5" noProof="0" dirty="0">
                <a:cs typeface="Verdana"/>
              </a:rPr>
              <a:t>poločasem </a:t>
            </a:r>
            <a:r>
              <a:rPr lang="cs-CZ" sz="1600" spc="-9" noProof="0" dirty="0">
                <a:cs typeface="Verdana"/>
              </a:rPr>
              <a:t>(nuklid</a:t>
            </a:r>
            <a:r>
              <a:rPr lang="cs-CZ" sz="1600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X),</a:t>
            </a:r>
            <a:endParaRPr lang="cs-CZ" sz="1600" noProof="0" dirty="0">
              <a:cs typeface="Verdana"/>
            </a:endParaRPr>
          </a:p>
          <a:p>
            <a:pPr marL="218811" marR="4607" indent="-207294">
              <a:lnSpc>
                <a:spcPts val="1551"/>
              </a:lnSpc>
              <a:spcBef>
                <a:spcPts val="27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9" noProof="0" dirty="0">
                <a:cs typeface="Verdana"/>
              </a:rPr>
              <a:t>aktivita obou </a:t>
            </a:r>
            <a:r>
              <a:rPr lang="cs-CZ" sz="1600" spc="-5" noProof="0" dirty="0">
                <a:cs typeface="Verdana"/>
              </a:rPr>
              <a:t>nuklidů </a:t>
            </a:r>
            <a:r>
              <a:rPr lang="cs-CZ" sz="1600" spc="-9" noProof="0" dirty="0">
                <a:cs typeface="Verdana"/>
              </a:rPr>
              <a:t>po </a:t>
            </a:r>
            <a:r>
              <a:rPr lang="cs-CZ" sz="1600" spc="-5" noProof="0" dirty="0">
                <a:cs typeface="Verdana"/>
              </a:rPr>
              <a:t>dosažení </a:t>
            </a:r>
            <a:r>
              <a:rPr lang="cs-CZ" sz="1600" spc="-9" noProof="0" dirty="0">
                <a:cs typeface="Verdana"/>
              </a:rPr>
              <a:t>maxima klesá se stejnou</a:t>
            </a:r>
            <a:r>
              <a:rPr lang="cs-CZ" sz="1600" spc="23" noProof="0" dirty="0">
                <a:cs typeface="Verdana"/>
              </a:rPr>
              <a:t> </a:t>
            </a:r>
            <a:r>
              <a:rPr lang="cs-CZ" sz="1600" noProof="0" dirty="0">
                <a:cs typeface="Verdana"/>
              </a:rPr>
              <a:t>rychlostí.</a:t>
            </a:r>
          </a:p>
        </p:txBody>
      </p:sp>
      <p:sp>
        <p:nvSpPr>
          <p:cNvPr id="6" name="object 6"/>
          <p:cNvSpPr/>
          <p:nvPr/>
        </p:nvSpPr>
        <p:spPr>
          <a:xfrm>
            <a:off x="4515821" y="2667927"/>
            <a:ext cx="836664" cy="0"/>
          </a:xfrm>
          <a:custGeom>
            <a:avLst/>
            <a:gdLst/>
            <a:ahLst/>
            <a:cxnLst/>
            <a:rect l="l" t="t" r="r" b="b"/>
            <a:pathLst>
              <a:path w="922654">
                <a:moveTo>
                  <a:pt x="0" y="0"/>
                </a:moveTo>
                <a:lnTo>
                  <a:pt x="922096" y="0"/>
                </a:lnTo>
              </a:path>
            </a:pathLst>
          </a:custGeom>
          <a:ln w="124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lang="cs-CZ" sz="1632" noProof="0" dirty="0"/>
          </a:p>
        </p:txBody>
      </p:sp>
      <p:sp>
        <p:nvSpPr>
          <p:cNvPr id="11" name="object 11"/>
          <p:cNvSpPr txBox="1"/>
          <p:nvPr/>
        </p:nvSpPr>
        <p:spPr>
          <a:xfrm>
            <a:off x="4558931" y="2237518"/>
            <a:ext cx="1145247" cy="774126"/>
          </a:xfrm>
          <a:prstGeom prst="rect">
            <a:avLst/>
          </a:prstGeom>
        </p:spPr>
        <p:txBody>
          <a:bodyPr vert="horz" wrap="square" lIns="0" tIns="51248" rIns="0" bIns="0" rtlCol="0">
            <a:spAutoFit/>
          </a:bodyPr>
          <a:lstStyle/>
          <a:p>
            <a:pPr marL="292516">
              <a:spcBef>
                <a:spcPts val="404"/>
              </a:spcBef>
            </a:pPr>
            <a:r>
              <a:rPr lang="cs-CZ" sz="2222" i="1" spc="-77" noProof="0" dirty="0">
                <a:latin typeface="Symbol"/>
                <a:cs typeface="Symbol"/>
              </a:rPr>
              <a:t></a:t>
            </a:r>
            <a:r>
              <a:rPr lang="cs-CZ" sz="2222" i="1" spc="-77" baseline="-25000" noProof="0" dirty="0">
                <a:cs typeface="Symbol"/>
              </a:rPr>
              <a:t>Y</a:t>
            </a:r>
            <a:endParaRPr lang="cs-CZ" sz="1836" baseline="-25000" noProof="0" dirty="0">
              <a:cs typeface="Times New Roman"/>
            </a:endParaRPr>
          </a:p>
          <a:p>
            <a:pPr marL="23033">
              <a:spcBef>
                <a:spcPts val="313"/>
              </a:spcBef>
              <a:tabLst>
                <a:tab pos="338005" algn="l"/>
              </a:tabLst>
            </a:pPr>
            <a:r>
              <a:rPr lang="cs-CZ" sz="2222" i="1" spc="-73" noProof="0" dirty="0">
                <a:latin typeface="Symbol"/>
                <a:cs typeface="Symbol"/>
              </a:rPr>
              <a:t></a:t>
            </a:r>
            <a:r>
              <a:rPr lang="cs-CZ" sz="2222" i="1" spc="-73" baseline="-25000" noProof="0" dirty="0">
                <a:cs typeface="Times New Roman"/>
              </a:rPr>
              <a:t>Y</a:t>
            </a:r>
            <a:r>
              <a:rPr lang="cs-CZ" sz="2086" noProof="0" dirty="0">
                <a:latin typeface="Symbol"/>
                <a:cs typeface="Symbol"/>
              </a:rPr>
              <a:t></a:t>
            </a:r>
            <a:r>
              <a:rPr lang="cs-CZ" sz="2086" spc="-245" noProof="0" dirty="0">
                <a:latin typeface="Times New Roman"/>
                <a:cs typeface="Times New Roman"/>
              </a:rPr>
              <a:t> </a:t>
            </a:r>
            <a:r>
              <a:rPr lang="cs-CZ" sz="2222" i="1" spc="-73" noProof="0" dirty="0">
                <a:latin typeface="Symbol"/>
                <a:cs typeface="Symbol"/>
              </a:rPr>
              <a:t></a:t>
            </a:r>
            <a:r>
              <a:rPr lang="cs-CZ" sz="2222" i="1" spc="-73" baseline="-25000" noProof="0" dirty="0">
                <a:cs typeface="Symbol"/>
              </a:rPr>
              <a:t>X</a:t>
            </a:r>
            <a:endParaRPr lang="cs-CZ" sz="2222" baseline="-25000" noProof="0" dirty="0"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56826" y="2497518"/>
            <a:ext cx="1413585" cy="335521"/>
          </a:xfrm>
          <a:prstGeom prst="rect">
            <a:avLst/>
          </a:prstGeom>
        </p:spPr>
        <p:txBody>
          <a:bodyPr vert="horz" wrap="square" lIns="0" tIns="14395" rIns="0" bIns="0" rtlCol="0">
            <a:spAutoFit/>
          </a:bodyPr>
          <a:lstStyle/>
          <a:p>
            <a:pPr>
              <a:spcBef>
                <a:spcPts val="113"/>
              </a:spcBef>
              <a:tabLst>
                <a:tab pos="331095" algn="l"/>
              </a:tabLst>
            </a:pPr>
            <a:r>
              <a:rPr lang="cs-CZ" sz="2086" i="1" noProof="0" dirty="0">
                <a:cs typeface="Times New Roman"/>
              </a:rPr>
              <a:t>A</a:t>
            </a:r>
            <a:r>
              <a:rPr lang="cs-CZ" sz="2086" i="1" baseline="-25000" noProof="0" dirty="0">
                <a:cs typeface="Times New Roman"/>
              </a:rPr>
              <a:t>Y</a:t>
            </a:r>
            <a:r>
              <a:rPr lang="cs-CZ" sz="2086" i="1" noProof="0" dirty="0">
                <a:cs typeface="Times New Roman"/>
              </a:rPr>
              <a:t>	</a:t>
            </a:r>
            <a:r>
              <a:rPr lang="cs-CZ" sz="2086" noProof="0" dirty="0">
                <a:cs typeface="Symbol"/>
              </a:rPr>
              <a:t>=</a:t>
            </a:r>
            <a:r>
              <a:rPr lang="cs-CZ" sz="2086" spc="59" noProof="0" dirty="0">
                <a:cs typeface="Times New Roman"/>
              </a:rPr>
              <a:t> </a:t>
            </a:r>
            <a:r>
              <a:rPr lang="cs-CZ" sz="2086" i="1" noProof="0" dirty="0">
                <a:cs typeface="Times New Roman"/>
              </a:rPr>
              <a:t>A</a:t>
            </a:r>
            <a:r>
              <a:rPr lang="cs-CZ" sz="2086" i="1" baseline="-25000" noProof="0" dirty="0">
                <a:cs typeface="Times New Roman"/>
              </a:rPr>
              <a:t>X</a:t>
            </a:r>
            <a:endParaRPr lang="cs-CZ" sz="2086" baseline="-25000" noProof="0" dirty="0"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541188" y="2303540"/>
            <a:ext cx="1877169" cy="776779"/>
          </a:xfrm>
          <a:custGeom>
            <a:avLst/>
            <a:gdLst/>
            <a:ahLst/>
            <a:cxnLst/>
            <a:rect l="l" t="t" r="r" b="b"/>
            <a:pathLst>
              <a:path w="2070100" h="856614">
                <a:moveTo>
                  <a:pt x="0" y="856183"/>
                </a:moveTo>
                <a:lnTo>
                  <a:pt x="2069592" y="856183"/>
                </a:lnTo>
                <a:lnTo>
                  <a:pt x="2069592" y="0"/>
                </a:lnTo>
                <a:lnTo>
                  <a:pt x="0" y="0"/>
                </a:lnTo>
                <a:lnTo>
                  <a:pt x="0" y="856183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lang="cs-CZ" sz="1632" noProof="0" dirty="0"/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121" y="3584785"/>
            <a:ext cx="4292409" cy="2560328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5651879" y="666999"/>
            <a:ext cx="2014214" cy="481369"/>
          </a:xfrm>
          <a:prstGeom prst="rect">
            <a:avLst/>
          </a:prstGeom>
          <a:noFill/>
          <a:ln w="9525">
            <a:solidFill>
              <a:srgbClr val="000000"/>
            </a:solidFill>
          </a:ln>
        </p:spPr>
        <p:txBody>
          <a:bodyPr vert="horz" wrap="square" lIns="0" tIns="44914" rIns="0" bIns="0" rtlCol="0">
            <a:spAutoFit/>
          </a:bodyPr>
          <a:lstStyle/>
          <a:p>
            <a:pPr marL="89252" marR="290788">
              <a:lnSpc>
                <a:spcPts val="1659"/>
              </a:lnSpc>
              <a:spcBef>
                <a:spcPts val="354"/>
              </a:spcBef>
            </a:pPr>
            <a:r>
              <a:rPr lang="cs-CZ" sz="1451" spc="-9" noProof="0" dirty="0">
                <a:latin typeface="Times New Roman"/>
                <a:cs typeface="Times New Roman"/>
              </a:rPr>
              <a:t>Symbol </a:t>
            </a:r>
            <a:r>
              <a:rPr lang="cs-CZ" sz="1451" spc="-5" noProof="0" dirty="0">
                <a:latin typeface="Times New Roman"/>
                <a:cs typeface="Times New Roman"/>
              </a:rPr>
              <a:t>„m“ znamená  metastabilní</a:t>
            </a:r>
            <a:endParaRPr lang="cs-CZ" sz="1451" noProof="0" dirty="0">
              <a:latin typeface="Times New Roman"/>
              <a:cs typeface="Times New Roman"/>
            </a:endParaRPr>
          </a:p>
        </p:txBody>
      </p:sp>
      <p:sp>
        <p:nvSpPr>
          <p:cNvPr id="16" name="Zástupný symbol pro číslo snímku 15">
            <a:extLst>
              <a:ext uri="{FF2B5EF4-FFF2-40B4-BE49-F238E27FC236}">
                <a16:creationId xmlns:a16="http://schemas.microsoft.com/office/drawing/2014/main" id="{29A17B51-95C0-4975-8BCD-455F37C2865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cs-CZ" noProof="0" smtClean="0"/>
              <a:t>10</a:t>
            </a:fld>
            <a:endParaRPr lang="cs-CZ" noProof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7727" y="316986"/>
            <a:ext cx="4443592" cy="289645"/>
          </a:xfrm>
          <a:prstGeom prst="rect">
            <a:avLst/>
          </a:prstGeom>
        </p:spPr>
        <p:txBody>
          <a:bodyPr vert="horz" wrap="square" lIns="0" tIns="10365" rIns="0" bIns="0" rtlCol="0" anchor="ctr">
            <a:spAutoFit/>
          </a:bodyPr>
          <a:lstStyle/>
          <a:p>
            <a:pPr marL="11516">
              <a:lnSpc>
                <a:spcPct val="100000"/>
              </a:lnSpc>
              <a:spcBef>
                <a:spcPts val="82"/>
              </a:spcBef>
            </a:pPr>
            <a:r>
              <a:rPr lang="cs-CZ" sz="1800" b="1" spc="-5" noProof="0" dirty="0">
                <a:solidFill>
                  <a:srgbClr val="00B050"/>
                </a:solidFill>
                <a:latin typeface="+mn-lt"/>
                <a:ea typeface="+mn-ea"/>
              </a:rPr>
              <a:t>Generátory radioaktivních nuklidů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7727" y="718877"/>
            <a:ext cx="7301955" cy="995351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269875" indent="-269875">
              <a:spcBef>
                <a:spcPts val="82"/>
              </a:spcBef>
              <a:buFont typeface="Symbol"/>
              <a:buChar char=""/>
              <a:tabLst>
                <a:tab pos="417513" algn="l"/>
              </a:tabLst>
            </a:pPr>
            <a:r>
              <a:rPr lang="cs-CZ" sz="1600" spc="-9" noProof="0" dirty="0">
                <a:cs typeface="Verdana"/>
              </a:rPr>
              <a:t>metoda pro </a:t>
            </a:r>
            <a:r>
              <a:rPr lang="cs-CZ" sz="1600" spc="-5" noProof="0" dirty="0">
                <a:cs typeface="Verdana"/>
              </a:rPr>
              <a:t>opakované získávání </a:t>
            </a:r>
            <a:r>
              <a:rPr lang="cs-CZ" sz="1600" spc="-9" noProof="0" dirty="0">
                <a:cs typeface="Verdana"/>
              </a:rPr>
              <a:t>některých </a:t>
            </a:r>
            <a:r>
              <a:rPr lang="cs-CZ" sz="1600" noProof="0" dirty="0">
                <a:cs typeface="Verdana"/>
              </a:rPr>
              <a:t>nuklidů, </a:t>
            </a:r>
            <a:r>
              <a:rPr lang="cs-CZ" sz="1600" spc="-5" noProof="0" dirty="0">
                <a:cs typeface="Verdana"/>
              </a:rPr>
              <a:t>především v nukleární</a:t>
            </a:r>
            <a:r>
              <a:rPr lang="cs-CZ" sz="1600" spc="122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medicíně,</a:t>
            </a:r>
            <a:endParaRPr lang="cs-CZ" sz="1600" noProof="0" dirty="0">
              <a:cs typeface="Verdana"/>
            </a:endParaRPr>
          </a:p>
          <a:p>
            <a:pPr marL="269875" indent="-269875">
              <a:spcBef>
                <a:spcPts val="23"/>
              </a:spcBef>
              <a:buFont typeface="Symbol"/>
              <a:buChar char=""/>
              <a:tabLst>
                <a:tab pos="417468" algn="l"/>
                <a:tab pos="418043" algn="l"/>
              </a:tabLst>
            </a:pPr>
            <a:r>
              <a:rPr lang="cs-CZ" sz="1600" spc="-9" noProof="0" dirty="0">
                <a:cs typeface="Verdana"/>
              </a:rPr>
              <a:t>využívá se </a:t>
            </a:r>
            <a:r>
              <a:rPr lang="cs-CZ" sz="1600" spc="-5" noProof="0" dirty="0">
                <a:cs typeface="Verdana"/>
              </a:rPr>
              <a:t>existence trvalé nebo </a:t>
            </a:r>
            <a:r>
              <a:rPr lang="cs-CZ" sz="1600" spc="-9" noProof="0" dirty="0">
                <a:cs typeface="Verdana"/>
              </a:rPr>
              <a:t>přechodné </a:t>
            </a:r>
            <a:r>
              <a:rPr lang="cs-CZ" sz="1600" spc="-5" noProof="0" dirty="0">
                <a:cs typeface="Verdana"/>
              </a:rPr>
              <a:t>radioaktivní</a:t>
            </a:r>
            <a:r>
              <a:rPr lang="cs-CZ" sz="1600" spc="36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rovnováhy.</a:t>
            </a:r>
            <a:endParaRPr lang="cs-CZ" sz="1600" noProof="0" dirty="0">
              <a:cs typeface="Verdana"/>
            </a:endParaRPr>
          </a:p>
          <a:p>
            <a:pPr>
              <a:spcBef>
                <a:spcPts val="5"/>
              </a:spcBef>
            </a:pPr>
            <a:endParaRPr lang="cs-CZ" sz="1600" noProof="0" dirty="0">
              <a:cs typeface="Verdana"/>
            </a:endParaRPr>
          </a:p>
          <a:p>
            <a:pPr marL="11516"/>
            <a:r>
              <a:rPr lang="cs-CZ" sz="1600" spc="-5" noProof="0" dirty="0">
                <a:cs typeface="Verdana"/>
              </a:rPr>
              <a:t>Experimentální provedení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radionuklidového</a:t>
            </a:r>
            <a:r>
              <a:rPr lang="cs-CZ" sz="1600" b="1" noProof="0" dirty="0">
                <a:solidFill>
                  <a:srgbClr val="C00000"/>
                </a:solidFill>
                <a:cs typeface="Verdana"/>
              </a:rPr>
              <a:t> </a:t>
            </a:r>
            <a:r>
              <a:rPr lang="cs-CZ" sz="1600" b="1" spc="-9" noProof="0" dirty="0">
                <a:solidFill>
                  <a:srgbClr val="C00000"/>
                </a:solidFill>
                <a:cs typeface="Verdana"/>
              </a:rPr>
              <a:t>generátoru:</a:t>
            </a:r>
            <a:endParaRPr lang="cs-CZ" sz="1600" noProof="0" dirty="0"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7727" y="2646598"/>
            <a:ext cx="1710796" cy="383380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52547" y="2646598"/>
            <a:ext cx="3805403" cy="3251969"/>
          </a:xfrm>
          <a:prstGeom prst="rect">
            <a:avLst/>
          </a:prstGeom>
        </p:spPr>
      </p:pic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F933AD7-60E7-48F0-BE69-2EE54D0CA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noProof="0" smtClean="0"/>
              <a:t>11</a:t>
            </a:fld>
            <a:endParaRPr lang="cs-CZ" noProof="0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2F803C8-4AF5-4BFA-84E4-1B673E72C290}"/>
              </a:ext>
            </a:extLst>
          </p:cNvPr>
          <p:cNvSpPr txBox="1"/>
          <p:nvPr/>
        </p:nvSpPr>
        <p:spPr>
          <a:xfrm>
            <a:off x="655769" y="1918798"/>
            <a:ext cx="704586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055670">
              <a:spcBef>
                <a:spcPts val="1279"/>
              </a:spcBef>
              <a:tabLst>
                <a:tab pos="3908077" algn="l"/>
                <a:tab pos="4419403" algn="l"/>
              </a:tabLst>
            </a:pPr>
            <a:r>
              <a:rPr lang="cs-CZ" sz="1600" b="1" baseline="30651" noProof="0" dirty="0">
                <a:cs typeface="Verdana"/>
              </a:rPr>
              <a:t>99</a:t>
            </a:r>
            <a:r>
              <a:rPr lang="cs-CZ" sz="1600" b="1" noProof="0" dirty="0">
                <a:cs typeface="Verdana"/>
              </a:rPr>
              <a:t>Mo</a:t>
            </a:r>
            <a:r>
              <a:rPr lang="cs-CZ" sz="1600" b="1" spc="-5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(67</a:t>
            </a:r>
            <a:r>
              <a:rPr lang="cs-CZ" sz="1600" b="1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hod.) </a:t>
            </a:r>
            <a:r>
              <a:rPr lang="cs-CZ" sz="1600" b="1" spc="5" noProof="0" dirty="0">
                <a:latin typeface="Symbol" panose="05050102010706020507" pitchFamily="18" charset="2"/>
                <a:cs typeface="Symbol"/>
              </a:rPr>
              <a:t></a:t>
            </a:r>
            <a:r>
              <a:rPr lang="cs-CZ" sz="1600" spc="5" noProof="0" dirty="0">
                <a:cs typeface="Times New Roman"/>
              </a:rPr>
              <a:t> </a:t>
            </a:r>
            <a:r>
              <a:rPr lang="cs-CZ" sz="1600" b="1" spc="-6" baseline="30651" noProof="0" dirty="0">
                <a:cs typeface="Verdana"/>
              </a:rPr>
              <a:t>99m </a:t>
            </a:r>
            <a:r>
              <a:rPr lang="cs-CZ" sz="1600" b="1" spc="5" noProof="0" dirty="0" err="1">
                <a:cs typeface="Verdana"/>
              </a:rPr>
              <a:t>Tc</a:t>
            </a:r>
            <a:r>
              <a:rPr lang="cs-CZ" sz="1600" b="1" spc="5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(5,9</a:t>
            </a:r>
            <a:r>
              <a:rPr lang="cs-CZ" sz="1600" b="1" spc="-27" noProof="0" dirty="0">
                <a:cs typeface="Verdana"/>
              </a:rPr>
              <a:t> </a:t>
            </a:r>
            <a:r>
              <a:rPr lang="cs-CZ" sz="1600" b="1" spc="-9" noProof="0" dirty="0">
                <a:cs typeface="Verdana"/>
              </a:rPr>
              <a:t>hod.)</a:t>
            </a:r>
            <a:endParaRPr lang="cs-CZ" sz="1600" noProof="0" dirty="0"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865168"/>
              </p:ext>
            </p:extLst>
          </p:nvPr>
        </p:nvGraphicFramePr>
        <p:xfrm>
          <a:off x="1416204" y="815591"/>
          <a:ext cx="6244683" cy="25688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6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0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61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4590">
                <a:tc>
                  <a:txBody>
                    <a:bodyPr/>
                    <a:lstStyle/>
                    <a:p>
                      <a:pPr marL="469265" marR="304800" indent="-158750">
                        <a:lnSpc>
                          <a:spcPts val="1700"/>
                        </a:lnSpc>
                        <a:spcBef>
                          <a:spcPts val="55"/>
                        </a:spcBef>
                      </a:pPr>
                      <a:r>
                        <a:rPr lang="cs-CZ" sz="1600" b="1" spc="-10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m</a:t>
                      </a:r>
                      <a:r>
                        <a:rPr lang="cs-CZ" sz="1600" b="1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a</a:t>
                      </a:r>
                      <a:r>
                        <a:rPr lang="cs-CZ" sz="1600" b="1" spc="-1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t</a:t>
                      </a:r>
                      <a:r>
                        <a:rPr lang="cs-CZ" sz="1600" b="1" spc="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e</a:t>
                      </a:r>
                      <a:r>
                        <a:rPr lang="cs-CZ" sz="1600" b="1" spc="2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ř</a:t>
                      </a:r>
                      <a:r>
                        <a:rPr lang="cs-CZ" sz="1600" b="1" spc="-1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s</a:t>
                      </a:r>
                      <a:r>
                        <a:rPr lang="cs-CZ" sz="1600" b="1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ký  </a:t>
                      </a:r>
                      <a:r>
                        <a:rPr lang="cs-CZ" sz="1600" b="1" spc="-10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nuklid</a:t>
                      </a:r>
                      <a:endParaRPr lang="cs-CZ" sz="1600" noProof="0" dirty="0">
                        <a:solidFill>
                          <a:srgbClr val="C00000"/>
                        </a:solidFill>
                        <a:latin typeface="+mn-lt"/>
                        <a:cs typeface="Verdana"/>
                      </a:endParaRPr>
                    </a:p>
                  </a:txBody>
                  <a:tcPr marL="0" marR="0" marT="6334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90220" marR="423545" indent="-58419">
                        <a:lnSpc>
                          <a:spcPct val="101400"/>
                        </a:lnSpc>
                        <a:spcBef>
                          <a:spcPts val="860"/>
                        </a:spcBef>
                      </a:pPr>
                      <a:r>
                        <a:rPr lang="cs-CZ" sz="1600" b="1" spc="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d</a:t>
                      </a:r>
                      <a:r>
                        <a:rPr lang="cs-CZ" sz="1600" b="1" spc="-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c</a:t>
                      </a:r>
                      <a:r>
                        <a:rPr lang="cs-CZ" sz="1600" b="1" spc="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e</a:t>
                      </a:r>
                      <a:r>
                        <a:rPr lang="cs-CZ" sz="1600" b="1" spc="-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ř</a:t>
                      </a:r>
                      <a:r>
                        <a:rPr lang="cs-CZ" sz="1600" b="1" spc="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i</a:t>
                      </a:r>
                      <a:r>
                        <a:rPr lang="cs-CZ" sz="1600" b="1" spc="-10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n</a:t>
                      </a:r>
                      <a:r>
                        <a:rPr lang="cs-CZ" sz="1600" b="1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ý  </a:t>
                      </a:r>
                      <a:r>
                        <a:rPr lang="cs-CZ" sz="1600" b="1" spc="-10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nuklid</a:t>
                      </a:r>
                      <a:endParaRPr lang="cs-CZ" sz="1600" noProof="0" dirty="0">
                        <a:solidFill>
                          <a:srgbClr val="C00000"/>
                        </a:solidFill>
                        <a:latin typeface="+mn-lt"/>
                        <a:cs typeface="Verdana"/>
                      </a:endParaRPr>
                    </a:p>
                  </a:txBody>
                  <a:tcPr marL="0" marR="0" marT="9904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18745" indent="54610">
                        <a:lnSpc>
                          <a:spcPct val="101400"/>
                        </a:lnSpc>
                        <a:spcBef>
                          <a:spcPts val="860"/>
                        </a:spcBef>
                      </a:pPr>
                      <a:r>
                        <a:rPr lang="cs-CZ" sz="1600" b="1" spc="-10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náplň  </a:t>
                      </a:r>
                      <a:r>
                        <a:rPr lang="cs-CZ" sz="1600" b="1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kol</a:t>
                      </a:r>
                      <a:r>
                        <a:rPr lang="cs-CZ" sz="1600" b="1" spc="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o</a:t>
                      </a:r>
                      <a:r>
                        <a:rPr lang="cs-CZ" sz="1600" b="1" spc="-10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n</a:t>
                      </a:r>
                      <a:r>
                        <a:rPr lang="cs-CZ" sz="1600" b="1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y</a:t>
                      </a:r>
                      <a:endParaRPr lang="cs-CZ" sz="1600" noProof="0" dirty="0">
                        <a:solidFill>
                          <a:srgbClr val="C00000"/>
                        </a:solidFill>
                        <a:latin typeface="+mn-lt"/>
                        <a:cs typeface="Verdana"/>
                      </a:endParaRPr>
                    </a:p>
                  </a:txBody>
                  <a:tcPr marL="0" marR="0" marT="9904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560705" marR="554355" indent="30480">
                        <a:lnSpc>
                          <a:spcPct val="101400"/>
                        </a:lnSpc>
                        <a:spcBef>
                          <a:spcPts val="860"/>
                        </a:spcBef>
                      </a:pPr>
                      <a:r>
                        <a:rPr lang="cs-CZ" sz="1600" b="1" spc="-10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eluční  </a:t>
                      </a:r>
                      <a:r>
                        <a:rPr lang="cs-CZ" sz="1600" b="1" spc="-5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či</a:t>
                      </a:r>
                      <a:r>
                        <a:rPr lang="cs-CZ" sz="1600" b="1" spc="-10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n</a:t>
                      </a:r>
                      <a:r>
                        <a:rPr lang="cs-CZ" sz="1600" b="1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i</a:t>
                      </a:r>
                      <a:r>
                        <a:rPr lang="cs-CZ" sz="1600" b="1" spc="10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d</a:t>
                      </a:r>
                      <a:r>
                        <a:rPr lang="cs-CZ" sz="1600" b="1" noProof="0" dirty="0">
                          <a:solidFill>
                            <a:srgbClr val="C00000"/>
                          </a:solidFill>
                          <a:latin typeface="+mn-lt"/>
                          <a:cs typeface="Verdana"/>
                        </a:rPr>
                        <a:t>lo</a:t>
                      </a:r>
                      <a:endParaRPr lang="cs-CZ" sz="1600" noProof="0" dirty="0">
                        <a:solidFill>
                          <a:srgbClr val="C00000"/>
                        </a:solidFill>
                        <a:latin typeface="+mn-lt"/>
                        <a:cs typeface="Verdana"/>
                      </a:endParaRPr>
                    </a:p>
                  </a:txBody>
                  <a:tcPr marL="0" marR="0" marT="9904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471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spc="-7" baseline="30864" noProof="0" dirty="0">
                          <a:latin typeface="+mn-lt"/>
                          <a:cs typeface="Verdana"/>
                        </a:rPr>
                        <a:t>99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Mo 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(67</a:t>
                      </a:r>
                      <a:r>
                        <a:rPr lang="cs-CZ" sz="1600" b="0" spc="-20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hod)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baseline="30864" noProof="0" dirty="0">
                          <a:latin typeface="+mn-lt"/>
                          <a:cs typeface="Verdana"/>
                        </a:rPr>
                        <a:t>99m</a:t>
                      </a:r>
                      <a:r>
                        <a:rPr lang="cs-CZ" sz="1600" b="0" noProof="0" dirty="0">
                          <a:latin typeface="+mn-lt"/>
                          <a:cs typeface="Verdana"/>
                        </a:rPr>
                        <a:t>Tc 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(5,9</a:t>
                      </a:r>
                      <a:r>
                        <a:rPr lang="cs-CZ" sz="1600" b="0" spc="-60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hod)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lang="cs-CZ" sz="2400" b="0" spc="-7" baseline="3968" noProof="0" dirty="0">
                          <a:latin typeface="+mn-lt"/>
                          <a:cs typeface="Verdana"/>
                        </a:rPr>
                        <a:t>Al</a:t>
                      </a:r>
                      <a:r>
                        <a:rPr lang="cs-CZ" sz="1000" b="0" spc="-5" noProof="0" dirty="0">
                          <a:latin typeface="+mn-lt"/>
                          <a:cs typeface="Verdana"/>
                        </a:rPr>
                        <a:t>2</a:t>
                      </a:r>
                      <a:r>
                        <a:rPr lang="cs-CZ" sz="2400" b="0" spc="-7" baseline="3968" noProof="0" dirty="0">
                          <a:latin typeface="+mn-lt"/>
                          <a:cs typeface="Verdana"/>
                        </a:rPr>
                        <a:t>O</a:t>
                      </a:r>
                      <a:r>
                        <a:rPr lang="cs-CZ" sz="1000" b="0" spc="-5" noProof="0" dirty="0">
                          <a:latin typeface="+mn-lt"/>
                          <a:cs typeface="Verdana"/>
                        </a:rPr>
                        <a:t>3</a:t>
                      </a:r>
                      <a:endParaRPr lang="cs-CZ" sz="10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109406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roztok </a:t>
                      </a:r>
                      <a:r>
                        <a:rPr lang="cs-CZ" sz="1600" b="0" noProof="0" dirty="0" err="1">
                          <a:latin typeface="+mn-lt"/>
                          <a:cs typeface="Verdana"/>
                        </a:rPr>
                        <a:t>NaCl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477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spc="-7" baseline="30864" noProof="0" dirty="0">
                          <a:latin typeface="+mn-lt"/>
                          <a:cs typeface="Verdana"/>
                        </a:rPr>
                        <a:t>68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Ge (288</a:t>
                      </a:r>
                      <a:r>
                        <a:rPr lang="cs-CZ" sz="1600" b="0" spc="-30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noProof="0" dirty="0">
                          <a:latin typeface="+mn-lt"/>
                          <a:cs typeface="Verdana"/>
                        </a:rPr>
                        <a:t>dní)</a:t>
                      </a: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spc="-7" baseline="30864" noProof="0" dirty="0">
                          <a:latin typeface="+mn-lt"/>
                          <a:cs typeface="Verdana"/>
                        </a:rPr>
                        <a:t>68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Ga 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(689</a:t>
                      </a:r>
                      <a:r>
                        <a:rPr lang="cs-CZ" sz="1600" b="0" spc="-25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min)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lang="cs-CZ" sz="2400" b="0" baseline="3968" noProof="0" dirty="0">
                          <a:latin typeface="+mn-lt"/>
                          <a:cs typeface="Verdana"/>
                        </a:rPr>
                        <a:t>SnO</a:t>
                      </a:r>
                      <a:r>
                        <a:rPr lang="cs-CZ" sz="1000" b="0" noProof="0" dirty="0">
                          <a:latin typeface="+mn-lt"/>
                          <a:cs typeface="Verdana"/>
                        </a:rPr>
                        <a:t>2</a:t>
                      </a:r>
                    </a:p>
                  </a:txBody>
                  <a:tcPr marL="0" marR="0" marT="109406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1M</a:t>
                      </a:r>
                      <a:r>
                        <a:rPr lang="cs-CZ" sz="1600" b="0" spc="-15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noProof="0" dirty="0" err="1">
                          <a:latin typeface="+mn-lt"/>
                          <a:cs typeface="Verdana"/>
                        </a:rPr>
                        <a:t>HCl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587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lang="cs-CZ" sz="1600" b="0" spc="-7" baseline="30864" noProof="0" dirty="0">
                          <a:latin typeface="+mn-lt"/>
                          <a:cs typeface="Verdana"/>
                        </a:rPr>
                        <a:t>81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Rb (4,58</a:t>
                      </a:r>
                      <a:r>
                        <a:rPr lang="cs-CZ" sz="1600" b="0" spc="-35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hod)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904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lang="cs-CZ" sz="1600" b="0" spc="-7" baseline="30864" noProof="0" dirty="0">
                          <a:latin typeface="+mn-lt"/>
                          <a:cs typeface="Verdana"/>
                        </a:rPr>
                        <a:t>81m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Kr (13</a:t>
                      </a:r>
                      <a:r>
                        <a:rPr lang="cs-CZ" sz="1600" b="0" spc="-20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s)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904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katex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904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lang="cs-CZ" sz="1600" b="0" spc="-15" noProof="0" dirty="0">
                          <a:latin typeface="+mn-lt"/>
                          <a:cs typeface="Verdana"/>
                        </a:rPr>
                        <a:t>voda 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nebo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 vzduch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904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471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baseline="30864" noProof="0" dirty="0">
                          <a:latin typeface="+mn-lt"/>
                          <a:cs typeface="Verdana"/>
                        </a:rPr>
                        <a:t>82</a:t>
                      </a:r>
                      <a:r>
                        <a:rPr lang="cs-CZ" sz="1600" b="0" noProof="0" dirty="0">
                          <a:latin typeface="+mn-lt"/>
                          <a:cs typeface="Verdana"/>
                        </a:rPr>
                        <a:t>Sr 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(25</a:t>
                      </a:r>
                      <a:r>
                        <a:rPr lang="cs-CZ" sz="1600" b="0" spc="-45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noProof="0" dirty="0">
                          <a:latin typeface="+mn-lt"/>
                          <a:cs typeface="Verdana"/>
                        </a:rPr>
                        <a:t>dní)</a:t>
                      </a: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spc="-7" baseline="30864" noProof="0" dirty="0">
                          <a:latin typeface="+mn-lt"/>
                          <a:cs typeface="Verdana"/>
                        </a:rPr>
                        <a:t>82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Rb 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(78</a:t>
                      </a:r>
                      <a:r>
                        <a:rPr lang="cs-CZ" sz="1600" b="0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s)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katex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roztok </a:t>
                      </a:r>
                      <a:r>
                        <a:rPr lang="cs-CZ" sz="1600" b="0" noProof="0" dirty="0" err="1">
                          <a:latin typeface="+mn-lt"/>
                          <a:cs typeface="Verdana"/>
                        </a:rPr>
                        <a:t>NaCl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242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cs-CZ" sz="1600" b="0" baseline="30000" noProof="0" dirty="0">
                          <a:latin typeface="+mn-lt"/>
                          <a:cs typeface="Verdana"/>
                        </a:rPr>
                        <a:t>113</a:t>
                      </a:r>
                      <a:r>
                        <a:rPr lang="cs-CZ" sz="1600" b="0" baseline="0" noProof="0" dirty="0">
                          <a:latin typeface="+mn-lt"/>
                          <a:cs typeface="Verdana"/>
                        </a:rPr>
                        <a:t>Sn (115</a:t>
                      </a:r>
                      <a:r>
                        <a:rPr lang="cs-CZ" sz="1600" b="0" spc="-30" baseline="0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baseline="0" noProof="0" dirty="0">
                          <a:latin typeface="+mn-lt"/>
                          <a:cs typeface="Verdana"/>
                        </a:rPr>
                        <a:t>dní)</a:t>
                      </a:r>
                    </a:p>
                  </a:txBody>
                  <a:tcPr marL="0" marR="0" marT="40307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baseline="30864" noProof="0" dirty="0">
                          <a:latin typeface="+mn-lt"/>
                          <a:cs typeface="Verdana"/>
                        </a:rPr>
                        <a:t>113m</a:t>
                      </a:r>
                      <a:r>
                        <a:rPr lang="cs-CZ" sz="1600" b="0" noProof="0" dirty="0">
                          <a:latin typeface="+mn-lt"/>
                          <a:cs typeface="Verdana"/>
                        </a:rPr>
                        <a:t>In 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(1,7</a:t>
                      </a:r>
                      <a:r>
                        <a:rPr lang="cs-CZ" sz="1600" b="0" spc="-65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hod)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lang="cs-CZ" sz="2400" b="0" baseline="3968" noProof="0" dirty="0">
                          <a:latin typeface="+mn-lt"/>
                          <a:cs typeface="Verdana"/>
                        </a:rPr>
                        <a:t>ZrO</a:t>
                      </a:r>
                      <a:r>
                        <a:rPr lang="cs-CZ" sz="1000" b="0" noProof="0" dirty="0">
                          <a:latin typeface="+mn-lt"/>
                          <a:cs typeface="Verdana"/>
                        </a:rPr>
                        <a:t>2</a:t>
                      </a:r>
                    </a:p>
                  </a:txBody>
                  <a:tcPr marL="0" marR="0" marT="109406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zř.</a:t>
                      </a:r>
                      <a:r>
                        <a:rPr lang="cs-CZ" sz="1600" b="0" spc="-5" noProof="0" dirty="0">
                          <a:latin typeface="+mn-lt"/>
                          <a:cs typeface="Verdana"/>
                        </a:rPr>
                        <a:t> </a:t>
                      </a:r>
                      <a:r>
                        <a:rPr lang="cs-CZ" sz="1600" b="0" spc="-10" noProof="0" dirty="0">
                          <a:latin typeface="+mn-lt"/>
                          <a:cs typeface="Verdana"/>
                        </a:rPr>
                        <a:t>kyselina</a:t>
                      </a:r>
                      <a:endParaRPr lang="cs-CZ" sz="1600" b="0" noProof="0" dirty="0">
                        <a:latin typeface="+mn-lt"/>
                        <a:cs typeface="Verdana"/>
                      </a:endParaRPr>
                    </a:p>
                  </a:txBody>
                  <a:tcPr marL="0" marR="0" marT="98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583481" y="3884380"/>
            <a:ext cx="8225981" cy="256687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sz="1600" b="1" spc="-5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Použití radionuklidových generátorů: </a:t>
            </a:r>
            <a:r>
              <a:rPr lang="cs-CZ" sz="1600" spc="-5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v nukleární medicíně (viz </a:t>
            </a:r>
            <a:r>
              <a:rPr lang="cs-CZ" sz="1600" spc="-9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dále </a:t>
            </a:r>
            <a:r>
              <a:rPr lang="cs-CZ" sz="1600" spc="-5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diagnostické</a:t>
            </a:r>
            <a:r>
              <a:rPr lang="cs-CZ" sz="1600" spc="95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 </a:t>
            </a:r>
            <a:r>
              <a:rPr lang="cs-CZ" sz="1600" spc="-9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metody).</a:t>
            </a:r>
            <a:endParaRPr lang="cs-CZ" sz="1600" noProof="0" dirty="0">
              <a:solidFill>
                <a:schemeClr val="tx1">
                  <a:lumMod val="95000"/>
                  <a:lumOff val="5000"/>
                </a:schemeClr>
              </a:solidFill>
              <a:cs typeface="Verdan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F7A5EC8-FA97-4F95-9AC9-346FE0F59A4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cs-CZ" noProof="0" smtClean="0"/>
              <a:t>12</a:t>
            </a:fld>
            <a:endParaRPr lang="cs-CZ" noProof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390" y="336150"/>
            <a:ext cx="7876474" cy="2516340"/>
          </a:xfrm>
          <a:prstGeom prst="rect">
            <a:avLst/>
          </a:prstGeom>
          <a:noFill/>
        </p:spPr>
        <p:txBody>
          <a:bodyPr vert="horz" wrap="square" lIns="0" tIns="9789" rIns="0" bIns="0" rtlCol="0">
            <a:spAutoFit/>
          </a:bodyPr>
          <a:lstStyle/>
          <a:p>
            <a:pPr marL="415741" marR="98465" indent="-207870">
              <a:lnSpc>
                <a:spcPct val="100899"/>
              </a:lnSpc>
              <a:spcBef>
                <a:spcPts val="77"/>
              </a:spcBef>
              <a:buFont typeface="Symbol"/>
              <a:buChar char=""/>
              <a:tabLst>
                <a:tab pos="407679" algn="l"/>
                <a:tab pos="408255" algn="l"/>
              </a:tabLst>
            </a:pP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Konstanta </a:t>
            </a:r>
            <a:r>
              <a:rPr lang="cs-CZ" sz="1600" spc="73" noProof="0" dirty="0">
                <a:solidFill>
                  <a:srgbClr val="FF0000"/>
                </a:solidFill>
                <a:ea typeface="Verdana" panose="020B0604030504040204" pitchFamily="34" charset="0"/>
                <a:cs typeface="Verdana"/>
                <a:sym typeface="Symbol" panose="05050102010706020507" pitchFamily="18" charset="2"/>
              </a:rPr>
              <a:t></a:t>
            </a:r>
            <a:r>
              <a:rPr lang="cs-CZ" sz="1600" spc="73" noProof="0" dirty="0">
                <a:ea typeface="Verdana" panose="020B0604030504040204" pitchFamily="34" charset="0"/>
                <a:cs typeface="Verdana"/>
                <a:sym typeface="Symbol" panose="05050102010706020507" pitchFamily="18" charset="2"/>
              </a:rPr>
              <a:t> v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yjadřuje </a:t>
            </a:r>
            <a:r>
              <a:rPr lang="cs-CZ" sz="1600" spc="77" noProof="0" dirty="0">
                <a:ea typeface="Verdana" panose="020B0604030504040204" pitchFamily="34" charset="0"/>
                <a:cs typeface="Verdana"/>
              </a:rPr>
              <a:t>pravděpodobnost 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přeměny </a:t>
            </a:r>
            <a:r>
              <a:rPr lang="cs-CZ" sz="1600" spc="82" noProof="0" dirty="0">
                <a:ea typeface="Verdana" panose="020B0604030504040204" pitchFamily="34" charset="0"/>
                <a:cs typeface="Verdana"/>
              </a:rPr>
              <a:t>radioaktivního </a:t>
            </a:r>
            <a:r>
              <a:rPr lang="cs-CZ" sz="1600" spc="68" noProof="0" dirty="0">
                <a:ea typeface="Verdana" panose="020B0604030504040204" pitchFamily="34" charset="0"/>
                <a:cs typeface="Verdana"/>
              </a:rPr>
              <a:t>atomu </a:t>
            </a:r>
            <a:r>
              <a:rPr lang="cs-CZ" sz="1600" spc="36" noProof="0" dirty="0">
                <a:ea typeface="Verdana" panose="020B0604030504040204" pitchFamily="34" charset="0"/>
                <a:cs typeface="Verdana"/>
              </a:rPr>
              <a:t>za 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časovou</a:t>
            </a:r>
            <a:r>
              <a:rPr lang="cs-CZ" sz="1600" spc="313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jednotku,</a:t>
            </a:r>
          </a:p>
          <a:p>
            <a:pPr marL="415741" marR="98465" indent="-207870">
              <a:lnSpc>
                <a:spcPct val="100899"/>
              </a:lnSpc>
              <a:spcBef>
                <a:spcPts val="77"/>
              </a:spcBef>
              <a:buFont typeface="Symbol"/>
              <a:buChar char=""/>
              <a:tabLst>
                <a:tab pos="407679" algn="l"/>
                <a:tab pos="408255" algn="l"/>
              </a:tabLst>
            </a:pPr>
            <a:endParaRPr lang="cs-CZ" sz="1600" noProof="0" dirty="0">
              <a:ea typeface="Verdana" panose="020B0604030504040204" pitchFamily="34" charset="0"/>
              <a:cs typeface="Verdana"/>
            </a:endParaRPr>
          </a:p>
          <a:p>
            <a:pPr marL="415741" marR="16123" indent="-207870">
              <a:lnSpc>
                <a:spcPct val="101699"/>
              </a:lnSpc>
              <a:spcBef>
                <a:spcPts val="413"/>
              </a:spcBef>
              <a:buFont typeface="Symbol"/>
              <a:buChar char=""/>
              <a:tabLst>
                <a:tab pos="407679" algn="l"/>
                <a:tab pos="408255" algn="l"/>
                <a:tab pos="1366992" algn="l"/>
              </a:tabLst>
            </a:pPr>
            <a:r>
              <a:rPr lang="cs-CZ" sz="1600" noProof="0" dirty="0">
                <a:ea typeface="Verdana" panose="020B0604030504040204" pitchFamily="34" charset="0"/>
                <a:cs typeface="Verdana"/>
              </a:rPr>
              <a:t>u</a:t>
            </a:r>
            <a:r>
              <a:rPr lang="cs-CZ" sz="1600" spc="185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spc="77" noProof="0" dirty="0">
                <a:ea typeface="Verdana" panose="020B0604030504040204" pitchFamily="34" charset="0"/>
                <a:cs typeface="Verdana"/>
              </a:rPr>
              <a:t>větvené	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přeměny </a:t>
            </a:r>
            <a:r>
              <a:rPr lang="cs-CZ" sz="1600" spc="36" noProof="0" dirty="0">
                <a:ea typeface="Verdana" panose="020B0604030504040204" pitchFamily="34" charset="0"/>
                <a:cs typeface="Verdana"/>
              </a:rPr>
              <a:t>je 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celková </a:t>
            </a:r>
            <a:r>
              <a:rPr lang="cs-CZ" sz="1600" spc="77" noProof="0" dirty="0">
                <a:ea typeface="Verdana" panose="020B0604030504040204" pitchFamily="34" charset="0"/>
                <a:cs typeface="Verdana"/>
              </a:rPr>
              <a:t>pravděpodobnost </a:t>
            </a:r>
            <a:r>
              <a:rPr lang="cs-CZ" sz="1600" spc="68" noProof="0" dirty="0">
                <a:ea typeface="Verdana" panose="020B0604030504040204" pitchFamily="34" charset="0"/>
                <a:cs typeface="Verdana"/>
              </a:rPr>
              <a:t>dána</a:t>
            </a:r>
            <a:r>
              <a:rPr lang="cs-CZ" sz="1600" spc="245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součtem,</a:t>
            </a:r>
            <a:endParaRPr lang="cs-CZ" sz="1600" noProof="0" dirty="0">
              <a:ea typeface="Verdana" panose="020B0604030504040204" pitchFamily="34" charset="0"/>
              <a:cs typeface="Verdana"/>
            </a:endParaRPr>
          </a:p>
          <a:p>
            <a:pPr marL="46065">
              <a:spcBef>
                <a:spcPts val="1124"/>
              </a:spcBef>
            </a:pPr>
            <a:r>
              <a:rPr lang="cs-CZ" sz="3600" b="1" i="1" spc="-73" noProof="0" dirty="0">
                <a:latin typeface="Symbol"/>
                <a:cs typeface="Symbol"/>
              </a:rPr>
              <a:t>						</a:t>
            </a:r>
            <a:r>
              <a:rPr lang="cs-CZ" sz="3600" b="1" i="1" spc="-73" noProof="0" dirty="0">
                <a:latin typeface="Times New Roman"/>
                <a:cs typeface="Times New Roman"/>
              </a:rPr>
              <a:t> </a:t>
            </a:r>
            <a:r>
              <a:rPr lang="cs-CZ" sz="3200" b="1" spc="5" noProof="0" dirty="0">
                <a:latin typeface="Symbol"/>
                <a:cs typeface="Symbol"/>
              </a:rPr>
              <a:t></a:t>
            </a:r>
            <a:r>
              <a:rPr lang="cs-CZ" sz="3200" b="1" spc="82" noProof="0" dirty="0">
                <a:latin typeface="Times New Roman"/>
                <a:cs typeface="Times New Roman"/>
              </a:rPr>
              <a:t> </a:t>
            </a:r>
            <a:r>
              <a:rPr lang="cs-CZ" sz="3200" b="1" spc="-41" noProof="0" dirty="0">
                <a:latin typeface="Symbol"/>
                <a:cs typeface="Symbol"/>
              </a:rPr>
              <a:t></a:t>
            </a:r>
            <a:r>
              <a:rPr lang="cs-CZ" sz="3600" b="1" i="1" spc="-41" noProof="0" dirty="0">
                <a:latin typeface="Symbol"/>
                <a:cs typeface="Symbol"/>
              </a:rPr>
              <a:t></a:t>
            </a:r>
            <a:r>
              <a:rPr lang="cs-CZ" sz="2800" b="1" i="1" spc="-61" baseline="-24509" noProof="0" dirty="0">
                <a:latin typeface="Times New Roman"/>
                <a:cs typeface="Times New Roman"/>
              </a:rPr>
              <a:t>i</a:t>
            </a:r>
            <a:endParaRPr lang="cs-CZ" sz="2800" b="1" baseline="-24509" noProof="0" dirty="0">
              <a:latin typeface="Times New Roman"/>
              <a:cs typeface="Times New Roman"/>
            </a:endParaRPr>
          </a:p>
          <a:p>
            <a:pPr marL="415741" marR="143955" indent="-207870">
              <a:lnSpc>
                <a:spcPct val="101699"/>
              </a:lnSpc>
              <a:spcBef>
                <a:spcPts val="2036"/>
              </a:spcBef>
              <a:buFont typeface="Symbol"/>
              <a:buChar char=""/>
              <a:tabLst>
                <a:tab pos="407679" algn="l"/>
                <a:tab pos="408255" algn="l"/>
              </a:tabLst>
            </a:pP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velikost </a:t>
            </a:r>
            <a:r>
              <a:rPr lang="cs-CZ" sz="1600" spc="77" noProof="0" dirty="0">
                <a:ea typeface="Verdana" panose="020B0604030504040204" pitchFamily="34" charset="0"/>
                <a:cs typeface="Verdana"/>
              </a:rPr>
              <a:t>konstanty </a:t>
            </a:r>
            <a:r>
              <a:rPr lang="cs-CZ" sz="1600" spc="73" noProof="0" dirty="0">
                <a:solidFill>
                  <a:srgbClr val="FF0000"/>
                </a:solidFill>
                <a:ea typeface="Verdana" panose="020B0604030504040204" pitchFamily="34" charset="0"/>
                <a:cs typeface="Verdana"/>
                <a:sym typeface="Symbol" panose="05050102010706020507" pitchFamily="18" charset="2"/>
              </a:rPr>
              <a:t></a:t>
            </a:r>
            <a:r>
              <a:rPr lang="cs-CZ" sz="1600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spc="36" noProof="0" dirty="0">
                <a:ea typeface="Verdana" panose="020B0604030504040204" pitchFamily="34" charset="0"/>
                <a:cs typeface="Verdana"/>
              </a:rPr>
              <a:t>je </a:t>
            </a:r>
            <a:r>
              <a:rPr lang="cs-CZ" sz="1600" spc="63" noProof="0" dirty="0">
                <a:ea typeface="Verdana" panose="020B0604030504040204" pitchFamily="34" charset="0"/>
                <a:cs typeface="Verdana"/>
              </a:rPr>
              <a:t>dána </a:t>
            </a:r>
            <a:r>
              <a:rPr lang="cs-CZ" sz="1600" spc="77" noProof="0" dirty="0">
                <a:ea typeface="Verdana" panose="020B0604030504040204" pitchFamily="34" charset="0"/>
                <a:cs typeface="Verdana"/>
              </a:rPr>
              <a:t>kvantově - mechanickými 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výpočty (vlnové </a:t>
            </a:r>
            <a:r>
              <a:rPr lang="cs-CZ" sz="1600" spc="68" noProof="0" dirty="0">
                <a:ea typeface="Verdana" panose="020B0604030504040204" pitchFamily="34" charset="0"/>
                <a:cs typeface="Verdana"/>
              </a:rPr>
              <a:t>funkce jader, </a:t>
            </a:r>
            <a:r>
              <a:rPr lang="cs-CZ" sz="1600" spc="59" noProof="0" dirty="0">
                <a:ea typeface="Verdana" panose="020B0604030504040204" pitchFamily="34" charset="0"/>
                <a:cs typeface="Verdana"/>
              </a:rPr>
              <a:t>typ </a:t>
            </a:r>
            <a:r>
              <a:rPr lang="cs-CZ" sz="1600" spc="73" noProof="0" dirty="0">
                <a:ea typeface="Verdana" panose="020B0604030504040204" pitchFamily="34" charset="0"/>
                <a:cs typeface="Verdana"/>
              </a:rPr>
              <a:t>přeměny,</a:t>
            </a:r>
            <a:r>
              <a:rPr lang="cs-CZ" sz="1600" spc="295" noProof="0" dirty="0">
                <a:ea typeface="Verdana" panose="020B0604030504040204" pitchFamily="34" charset="0"/>
                <a:cs typeface="Verdana"/>
              </a:rPr>
              <a:t> </a:t>
            </a:r>
            <a:r>
              <a:rPr lang="cs-CZ" sz="1600" spc="63" noProof="0" dirty="0">
                <a:ea typeface="Verdana" panose="020B0604030504040204" pitchFamily="34" charset="0"/>
                <a:cs typeface="Verdana"/>
              </a:rPr>
              <a:t>apod.),</a:t>
            </a:r>
            <a:endParaRPr lang="cs-CZ" sz="1600" noProof="0" dirty="0">
              <a:ea typeface="Verdana" panose="020B0604030504040204" pitchFamily="34" charset="0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7047" y="3429000"/>
            <a:ext cx="7698695" cy="2053252"/>
          </a:xfrm>
          <a:prstGeom prst="rect">
            <a:avLst/>
          </a:prstGeom>
          <a:noFill/>
        </p:spPr>
        <p:txBody>
          <a:bodyPr vert="horz" wrap="square" lIns="0" tIns="42035" rIns="0" bIns="0" rtlCol="0">
            <a:spAutoFit/>
          </a:bodyPr>
          <a:lstStyle/>
          <a:p>
            <a:pPr marL="210174" indent="-199233">
              <a:spcBef>
                <a:spcPts val="331"/>
              </a:spcBef>
              <a:buClr>
                <a:schemeClr val="tx1"/>
              </a:buClr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b="1" spc="77" noProof="0" dirty="0">
                <a:solidFill>
                  <a:srgbClr val="8A0000"/>
                </a:solidFill>
                <a:cs typeface="Verdana"/>
              </a:rPr>
              <a:t>radioaktivní </a:t>
            </a:r>
            <a:r>
              <a:rPr lang="cs-CZ" sz="1600" b="1" spc="68" noProof="0" dirty="0">
                <a:solidFill>
                  <a:srgbClr val="8A0000"/>
                </a:solidFill>
                <a:cs typeface="Verdana"/>
              </a:rPr>
              <a:t>přeměna není </a:t>
            </a:r>
            <a:r>
              <a:rPr lang="cs-CZ" sz="1600" b="1" spc="73" noProof="0" dirty="0">
                <a:solidFill>
                  <a:srgbClr val="8A0000"/>
                </a:solidFill>
                <a:cs typeface="Verdana"/>
              </a:rPr>
              <a:t>ovlivněna tlakem </a:t>
            </a:r>
            <a:r>
              <a:rPr lang="cs-CZ" sz="1600" b="1" spc="-5" noProof="0" dirty="0">
                <a:solidFill>
                  <a:srgbClr val="8A0000"/>
                </a:solidFill>
                <a:cs typeface="Verdana"/>
              </a:rPr>
              <a:t>a</a:t>
            </a:r>
            <a:r>
              <a:rPr lang="cs-CZ" sz="1600" b="1" spc="249" noProof="0" dirty="0">
                <a:solidFill>
                  <a:srgbClr val="8A0000"/>
                </a:solidFill>
                <a:cs typeface="Verdana"/>
              </a:rPr>
              <a:t> </a:t>
            </a:r>
            <a:r>
              <a:rPr lang="cs-CZ" sz="1600" b="1" spc="73" noProof="0" dirty="0">
                <a:solidFill>
                  <a:srgbClr val="8A0000"/>
                </a:solidFill>
                <a:cs typeface="Verdana"/>
              </a:rPr>
              <a:t>teplotou,</a:t>
            </a:r>
          </a:p>
          <a:p>
            <a:pPr marL="210174" indent="-199233">
              <a:spcBef>
                <a:spcPts val="331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endParaRPr lang="cs-CZ" sz="1600" b="1" noProof="0" dirty="0">
              <a:cs typeface="Verdana"/>
            </a:endParaRPr>
          </a:p>
          <a:p>
            <a:pPr marL="218235" marR="4607" indent="-207294">
              <a:lnSpc>
                <a:spcPts val="1786"/>
              </a:lnSpc>
              <a:spcBef>
                <a:spcPts val="77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73" noProof="0" dirty="0" err="1">
                <a:cs typeface="Verdana"/>
              </a:rPr>
              <a:t>přeměnová</a:t>
            </a:r>
            <a:r>
              <a:rPr lang="cs-CZ" sz="1600" spc="73" noProof="0" dirty="0">
                <a:cs typeface="Verdana"/>
              </a:rPr>
              <a:t> konstanta </a:t>
            </a:r>
            <a:r>
              <a:rPr lang="cs-CZ" sz="1600" spc="77" noProof="0" dirty="0">
                <a:cs typeface="Verdana"/>
              </a:rPr>
              <a:t>nezávisí </a:t>
            </a:r>
            <a:r>
              <a:rPr lang="cs-CZ" sz="1600" spc="41" noProof="0" dirty="0">
                <a:cs typeface="Verdana"/>
              </a:rPr>
              <a:t>na </a:t>
            </a:r>
            <a:r>
              <a:rPr lang="cs-CZ" sz="1600" spc="73" noProof="0" dirty="0">
                <a:cs typeface="Verdana"/>
              </a:rPr>
              <a:t>chemickém </a:t>
            </a:r>
            <a:r>
              <a:rPr lang="cs-CZ" sz="1600" spc="68" noProof="0" dirty="0">
                <a:cs typeface="Verdana"/>
              </a:rPr>
              <a:t>stavu atomu</a:t>
            </a:r>
            <a:r>
              <a:rPr lang="cs-CZ" sz="1600" spc="-5" noProof="0" dirty="0">
                <a:cs typeface="Verdana"/>
              </a:rPr>
              <a:t>, </a:t>
            </a:r>
            <a:r>
              <a:rPr lang="cs-CZ" sz="1600" spc="63" noProof="0" dirty="0">
                <a:cs typeface="Verdana"/>
              </a:rPr>
              <a:t>vyjma </a:t>
            </a:r>
            <a:r>
              <a:rPr lang="cs-CZ" sz="1600" spc="73" noProof="0" dirty="0">
                <a:cs typeface="Verdana"/>
              </a:rPr>
              <a:t>přeměn, </a:t>
            </a:r>
            <a:r>
              <a:rPr lang="cs-CZ" sz="1600" spc="63" noProof="0" dirty="0">
                <a:cs typeface="Verdana"/>
              </a:rPr>
              <a:t>které  </a:t>
            </a:r>
            <a:r>
              <a:rPr lang="cs-CZ" sz="1600" spc="54" noProof="0" dirty="0">
                <a:cs typeface="Verdana"/>
              </a:rPr>
              <a:t>jsou </a:t>
            </a:r>
            <a:r>
              <a:rPr lang="cs-CZ" sz="1600" spc="73" noProof="0" dirty="0">
                <a:cs typeface="Verdana"/>
              </a:rPr>
              <a:t>spojeny </a:t>
            </a:r>
            <a:r>
              <a:rPr lang="cs-CZ" sz="1600" spc="-5" noProof="0" dirty="0">
                <a:cs typeface="Verdana"/>
              </a:rPr>
              <a:t>s </a:t>
            </a:r>
            <a:r>
              <a:rPr lang="cs-CZ" sz="1600" spc="73" noProof="0" dirty="0">
                <a:cs typeface="Verdana"/>
              </a:rPr>
              <a:t>interakcí obalového elektronu </a:t>
            </a:r>
            <a:r>
              <a:rPr lang="cs-CZ" sz="1600" spc="59" noProof="0" dirty="0">
                <a:cs typeface="Verdana"/>
              </a:rPr>
              <a:t>(EZ, </a:t>
            </a:r>
            <a:r>
              <a:rPr lang="cs-CZ" sz="1600" spc="73" noProof="0" dirty="0">
                <a:cs typeface="Verdana"/>
              </a:rPr>
              <a:t>vnitřní</a:t>
            </a:r>
            <a:r>
              <a:rPr lang="cs-CZ" sz="1600" spc="204" noProof="0" dirty="0">
                <a:cs typeface="Verdana"/>
              </a:rPr>
              <a:t> </a:t>
            </a:r>
            <a:r>
              <a:rPr lang="cs-CZ" sz="1600" spc="73" noProof="0" dirty="0">
                <a:cs typeface="Verdana"/>
              </a:rPr>
              <a:t>konverze – </a:t>
            </a:r>
          </a:p>
          <a:p>
            <a:pPr marL="10941" marR="4607">
              <a:lnSpc>
                <a:spcPts val="1786"/>
              </a:lnSpc>
              <a:spcBef>
                <a:spcPts val="77"/>
              </a:spcBef>
              <a:tabLst>
                <a:tab pos="210174" algn="l"/>
                <a:tab pos="210749" algn="l"/>
              </a:tabLst>
            </a:pPr>
            <a:r>
              <a:rPr lang="cs-CZ" sz="1600" spc="73" noProof="0" dirty="0">
                <a:cs typeface="Verdana"/>
              </a:rPr>
              <a:t>	viz dále),</a:t>
            </a:r>
          </a:p>
          <a:p>
            <a:pPr marL="10941" marR="4607">
              <a:lnSpc>
                <a:spcPts val="1786"/>
              </a:lnSpc>
              <a:spcBef>
                <a:spcPts val="77"/>
              </a:spcBef>
              <a:tabLst>
                <a:tab pos="210174" algn="l"/>
                <a:tab pos="210749" algn="l"/>
              </a:tabLst>
            </a:pPr>
            <a:endParaRPr lang="cs-CZ" sz="1600" noProof="0" dirty="0">
              <a:cs typeface="Verdana"/>
            </a:endParaRPr>
          </a:p>
          <a:p>
            <a:pPr marL="210174" indent="-199233">
              <a:spcBef>
                <a:spcPts val="159"/>
              </a:spcBef>
              <a:buClr>
                <a:schemeClr val="tx1"/>
              </a:buClr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noProof="0" dirty="0"/>
              <a:t>průměrnou dobu, po kterou existuje nestabilní atom</a:t>
            </a:r>
            <a:r>
              <a:rPr lang="cs-CZ" sz="1600" spc="-5" noProof="0" dirty="0">
                <a:cs typeface="Verdana"/>
              </a:rPr>
              <a:t> </a:t>
            </a:r>
            <a:r>
              <a:rPr lang="cs-CZ" sz="1600" spc="-9" noProof="0" dirty="0">
                <a:cs typeface="Verdana"/>
              </a:rPr>
              <a:t>vyjadřuje </a:t>
            </a:r>
            <a:r>
              <a:rPr lang="cs-CZ" sz="1600" spc="-5" noProof="0" dirty="0">
                <a:cs typeface="Verdana"/>
              </a:rPr>
              <a:t>tzv. </a:t>
            </a:r>
            <a:r>
              <a:rPr lang="cs-CZ" sz="1600" b="1" spc="-9" noProof="0" dirty="0">
                <a:solidFill>
                  <a:srgbClr val="0000FF"/>
                </a:solidFill>
                <a:cs typeface="Verdana"/>
              </a:rPr>
              <a:t>střední </a:t>
            </a:r>
            <a:r>
              <a:rPr lang="cs-CZ" sz="1600" b="1" spc="-5" noProof="0" dirty="0">
                <a:solidFill>
                  <a:srgbClr val="0000FF"/>
                </a:solidFill>
                <a:cs typeface="Verdana"/>
              </a:rPr>
              <a:t>doba </a:t>
            </a:r>
            <a:r>
              <a:rPr lang="cs-CZ" sz="1600" b="1" noProof="0" dirty="0">
                <a:solidFill>
                  <a:srgbClr val="0000FF"/>
                </a:solidFill>
                <a:cs typeface="Verdana"/>
              </a:rPr>
              <a:t>života </a:t>
            </a:r>
            <a:r>
              <a:rPr lang="cs-CZ" sz="1600" b="1" spc="-5" noProof="0" dirty="0">
                <a:solidFill>
                  <a:srgbClr val="0000FF"/>
                </a:solidFill>
                <a:cs typeface="Verdana"/>
              </a:rPr>
              <a:t>atomu</a:t>
            </a:r>
            <a:r>
              <a:rPr lang="cs-CZ" sz="1600" b="1" spc="168" noProof="0" dirty="0">
                <a:solidFill>
                  <a:srgbClr val="0000FF"/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rgbClr val="0000FF"/>
                </a:solidFill>
                <a:latin typeface="Symbol" panose="05050102010706020507" pitchFamily="18" charset="2"/>
                <a:cs typeface="Symbol"/>
              </a:rPr>
              <a:t></a:t>
            </a:r>
            <a:r>
              <a:rPr lang="cs-CZ" sz="1600" spc="-5" noProof="0" dirty="0">
                <a:latin typeface="Symbol" panose="05050102010706020507" pitchFamily="18" charset="2"/>
                <a:cs typeface="Symbol"/>
              </a:rPr>
              <a:t>.</a:t>
            </a:r>
            <a:endParaRPr lang="cs-CZ" sz="1600" noProof="0" dirty="0">
              <a:latin typeface="Symbol" panose="05050102010706020507" pitchFamily="18" charset="2"/>
              <a:cs typeface="Symbol"/>
            </a:endParaRP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6E98C34C-41F0-49EE-80C0-32DFFC2F0C7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cs-CZ" noProof="0" smtClean="0"/>
              <a:t>2</a:t>
            </a:fld>
            <a:endParaRPr lang="cs-CZ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9A8F6BDA-A371-D281-E2FA-FE76B5E7329A}"/>
                  </a:ext>
                </a:extLst>
              </p:cNvPr>
              <p:cNvSpPr txBox="1"/>
              <p:nvPr/>
            </p:nvSpPr>
            <p:spPr>
              <a:xfrm>
                <a:off x="4171950" y="5654196"/>
                <a:ext cx="4572000" cy="5302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cs-CZ" sz="2000" i="1" spc="-54" noProof="0" dirty="0">
                    <a:latin typeface="Symbol"/>
                    <a:cs typeface="Symbol"/>
                  </a:rPr>
                  <a:t>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 spc="-54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pc="-54" noProof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000" i="1" spc="-68" noProof="0">
                            <a:latin typeface="Symbol"/>
                            <a:cs typeface="Symbol"/>
                          </a:rPr>
                          <m:t></m:t>
                        </m:r>
                        <m:r>
                          <m:rPr>
                            <m:nor/>
                          </m:rPr>
                          <a:rPr lang="cs-CZ" sz="2000" noProof="0">
                            <a:latin typeface="Symbol"/>
                            <a:cs typeface="Symbol"/>
                          </a:rPr>
                          <m:t> </m:t>
                        </m:r>
                      </m:den>
                    </m:f>
                  </m:oMath>
                </a14:m>
                <a:endParaRPr lang="cs-CZ" sz="2000" noProof="0" dirty="0"/>
              </a:p>
            </p:txBody>
          </p:sp>
        </mc:Choice>
        <mc:Fallback xmlns="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9A8F6BDA-A371-D281-E2FA-FE76B5E732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950" y="5654196"/>
                <a:ext cx="4572000" cy="530210"/>
              </a:xfrm>
              <a:prstGeom prst="rect">
                <a:avLst/>
              </a:prstGeom>
              <a:blipFill>
                <a:blip r:embed="rId2"/>
                <a:stretch>
                  <a:fillRect l="-1333" b="-57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4694" y="364771"/>
            <a:ext cx="1170594" cy="287465"/>
          </a:xfrm>
          <a:prstGeom prst="rect">
            <a:avLst/>
          </a:prstGeom>
          <a:noFill/>
        </p:spPr>
        <p:txBody>
          <a:bodyPr vert="horz" wrap="square" lIns="0" tIns="10365" rIns="0" bIns="0" rtlCol="0" anchor="ctr">
            <a:spAutoFit/>
          </a:bodyPr>
          <a:lstStyle/>
          <a:p>
            <a:pPr marL="11516">
              <a:lnSpc>
                <a:spcPct val="100000"/>
              </a:lnSpc>
              <a:spcBef>
                <a:spcPts val="82"/>
              </a:spcBef>
            </a:pPr>
            <a:r>
              <a:rPr lang="cs-CZ" sz="1600" b="1" spc="-5" noProof="0" dirty="0">
                <a:solidFill>
                  <a:srgbClr val="00B050"/>
                </a:solidFill>
                <a:latin typeface="+mn-lt"/>
                <a:cs typeface="Verdana"/>
              </a:rPr>
              <a:t>A</a:t>
            </a:r>
            <a:r>
              <a:rPr lang="cs-CZ" sz="1800" b="1" spc="-5" noProof="0" dirty="0">
                <a:solidFill>
                  <a:srgbClr val="00B050"/>
                </a:solidFill>
                <a:latin typeface="+mn-lt"/>
                <a:cs typeface="Verdana"/>
              </a:rPr>
              <a:t>ktivita</a:t>
            </a:r>
            <a:endParaRPr lang="cs-CZ" sz="1800" noProof="0" dirty="0">
              <a:solidFill>
                <a:srgbClr val="00B050"/>
              </a:solidFill>
              <a:latin typeface="+mn-lt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694" y="954852"/>
            <a:ext cx="8076432" cy="503490"/>
          </a:xfrm>
          <a:prstGeom prst="rect">
            <a:avLst/>
          </a:prstGeom>
          <a:noFill/>
        </p:spPr>
        <p:txBody>
          <a:bodyPr vert="horz" wrap="square" lIns="0" tIns="10941" rIns="0" bIns="0" rtlCol="0">
            <a:spAutoFit/>
          </a:bodyPr>
          <a:lstStyle/>
          <a:p>
            <a:pPr marL="11113" marR="4607" indent="-11113">
              <a:lnSpc>
                <a:spcPct val="100499"/>
              </a:lnSpc>
              <a:spcBef>
                <a:spcPts val="86"/>
              </a:spcBef>
              <a:tabLst>
                <a:tab pos="1290984" algn="l"/>
                <a:tab pos="1703270" algn="l"/>
              </a:tabLst>
            </a:pPr>
            <a:r>
              <a:rPr lang="cs-CZ" sz="1600" b="1" spc="77" noProof="0" dirty="0">
                <a:solidFill>
                  <a:srgbClr val="C00000"/>
                </a:solidFill>
                <a:cs typeface="Verdana"/>
              </a:rPr>
              <a:t>Aktivitou radionuklidu </a:t>
            </a:r>
            <a:r>
              <a:rPr lang="cs-CZ" sz="1600" b="1" noProof="0" dirty="0">
                <a:solidFill>
                  <a:srgbClr val="C00000"/>
                </a:solidFill>
                <a:cs typeface="Verdana"/>
              </a:rPr>
              <a:t>(A) </a:t>
            </a:r>
            <a:r>
              <a:rPr lang="cs-CZ" sz="1600" b="1" spc="-9" noProof="0" dirty="0">
                <a:cs typeface="Verdana"/>
              </a:rPr>
              <a:t>se rozumí časová </a:t>
            </a:r>
            <a:r>
              <a:rPr lang="cs-CZ" sz="1600" b="1" spc="-5" noProof="0" dirty="0">
                <a:cs typeface="Verdana"/>
              </a:rPr>
              <a:t>změna </a:t>
            </a:r>
            <a:r>
              <a:rPr lang="cs-CZ" sz="1600" b="1" spc="-9" noProof="0" dirty="0">
                <a:cs typeface="Verdana"/>
              </a:rPr>
              <a:t>počtu </a:t>
            </a:r>
            <a:r>
              <a:rPr lang="cs-CZ" sz="1600" b="1" spc="-5" noProof="0" dirty="0">
                <a:cs typeface="Verdana"/>
              </a:rPr>
              <a:t>(úbytku) radioaktivních </a:t>
            </a:r>
            <a:r>
              <a:rPr lang="cs-CZ" sz="1600" b="1" spc="-9" noProof="0" dirty="0">
                <a:cs typeface="Verdana"/>
              </a:rPr>
              <a:t>jader </a:t>
            </a:r>
            <a:r>
              <a:rPr lang="cs-CZ" sz="1600" b="1" spc="-14" noProof="0" dirty="0">
                <a:cs typeface="Verdana"/>
              </a:rPr>
              <a:t>za </a:t>
            </a:r>
            <a:r>
              <a:rPr lang="cs-CZ" sz="1600" b="1" spc="-9" noProof="0" dirty="0">
                <a:cs typeface="Verdana"/>
              </a:rPr>
              <a:t>časovou jednotku.</a:t>
            </a:r>
            <a:endParaRPr lang="cs-CZ" sz="1600" b="1" noProof="0" dirty="0"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694" y="2913854"/>
            <a:ext cx="3914687" cy="258431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11516">
              <a:spcBef>
                <a:spcPts val="95"/>
              </a:spcBef>
            </a:pPr>
            <a:r>
              <a:rPr lang="cs-CZ" sz="1600" b="1" spc="-9" noProof="0" dirty="0">
                <a:cs typeface="Verdana"/>
              </a:rPr>
              <a:t>Jednotkou </a:t>
            </a:r>
            <a:r>
              <a:rPr lang="cs-CZ" sz="1600" b="1" spc="-5" noProof="0" dirty="0">
                <a:cs typeface="Verdana"/>
              </a:rPr>
              <a:t>aktivity </a:t>
            </a:r>
            <a:r>
              <a:rPr lang="cs-CZ" sz="1600" b="1" spc="-9" noProof="0" dirty="0">
                <a:cs typeface="Verdana"/>
              </a:rPr>
              <a:t>je</a:t>
            </a:r>
            <a:r>
              <a:rPr lang="cs-CZ" sz="1600" b="1" spc="5" noProof="0" dirty="0">
                <a:cs typeface="Verdana"/>
              </a:rPr>
              <a:t> </a:t>
            </a:r>
            <a:r>
              <a:rPr lang="cs-CZ" sz="1600" b="1" noProof="0" dirty="0">
                <a:solidFill>
                  <a:srgbClr val="FF0000"/>
                </a:solidFill>
                <a:cs typeface="Verdana"/>
              </a:rPr>
              <a:t>Becquerel </a:t>
            </a:r>
            <a:r>
              <a:rPr lang="cs-CZ" sz="1600" b="1" spc="-14" noProof="0" dirty="0">
                <a:solidFill>
                  <a:srgbClr val="FF0000"/>
                </a:solidFill>
                <a:cs typeface="Verdana"/>
              </a:rPr>
              <a:t>(</a:t>
            </a:r>
            <a:r>
              <a:rPr lang="cs-CZ" sz="1600" b="1" spc="5" noProof="0" dirty="0" err="1">
                <a:solidFill>
                  <a:srgbClr val="FF0000"/>
                </a:solidFill>
                <a:cs typeface="Verdana"/>
              </a:rPr>
              <a:t>Bq</a:t>
            </a:r>
            <a:r>
              <a:rPr lang="cs-CZ" sz="1600" b="1" spc="-9" noProof="0" dirty="0">
                <a:solidFill>
                  <a:srgbClr val="FF0000"/>
                </a:solidFill>
                <a:cs typeface="Verdana"/>
              </a:rPr>
              <a:t>)</a:t>
            </a:r>
            <a:endParaRPr lang="cs-CZ" sz="1600" noProof="0" dirty="0"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77599" y="2924109"/>
            <a:ext cx="3473913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lang="cs-CZ" sz="1600" b="1" noProof="0" dirty="0">
                <a:solidFill>
                  <a:srgbClr val="0000FF"/>
                </a:solidFill>
                <a:cs typeface="Verdana"/>
              </a:rPr>
              <a:t>1 </a:t>
            </a:r>
            <a:r>
              <a:rPr lang="cs-CZ" sz="1600" b="1" spc="5" noProof="0" dirty="0" err="1">
                <a:solidFill>
                  <a:srgbClr val="0000FF"/>
                </a:solidFill>
                <a:cs typeface="Verdana"/>
              </a:rPr>
              <a:t>Bq</a:t>
            </a:r>
            <a:r>
              <a:rPr lang="cs-CZ" sz="1600" b="1" spc="5" noProof="0" dirty="0">
                <a:solidFill>
                  <a:srgbClr val="0000FF"/>
                </a:solidFill>
                <a:cs typeface="Verdana"/>
              </a:rPr>
              <a:t> </a:t>
            </a:r>
            <a:r>
              <a:rPr lang="cs-CZ" sz="1600" b="1" noProof="0" dirty="0">
                <a:solidFill>
                  <a:srgbClr val="0000FF"/>
                </a:solidFill>
                <a:cs typeface="Verdana"/>
              </a:rPr>
              <a:t>– 1 </a:t>
            </a:r>
            <a:r>
              <a:rPr lang="cs-CZ" sz="1600" b="1" spc="-9" noProof="0" dirty="0">
                <a:solidFill>
                  <a:srgbClr val="0000FF"/>
                </a:solidFill>
                <a:cs typeface="Verdana"/>
              </a:rPr>
              <a:t>přeměna </a:t>
            </a:r>
            <a:r>
              <a:rPr lang="cs-CZ" sz="1600" b="1" noProof="0" dirty="0">
                <a:solidFill>
                  <a:srgbClr val="0000FF"/>
                </a:solidFill>
                <a:cs typeface="Verdana"/>
              </a:rPr>
              <a:t>za</a:t>
            </a:r>
            <a:r>
              <a:rPr lang="cs-CZ" sz="1600" b="1" spc="-41" noProof="0" dirty="0">
                <a:solidFill>
                  <a:srgbClr val="0000FF"/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rgbClr val="0000FF"/>
                </a:solidFill>
                <a:cs typeface="Verdana"/>
              </a:rPr>
              <a:t>sekundu</a:t>
            </a:r>
            <a:endParaRPr lang="cs-CZ" sz="1600" noProof="0" dirty="0"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4694" y="3423510"/>
            <a:ext cx="5211159" cy="671365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34549">
              <a:spcBef>
                <a:spcPts val="95"/>
              </a:spcBef>
            </a:pPr>
            <a:r>
              <a:rPr lang="cs-CZ" sz="1600" b="1" i="1" noProof="0" dirty="0">
                <a:cs typeface="Verdana"/>
              </a:rPr>
              <a:t>Starší </a:t>
            </a:r>
            <a:r>
              <a:rPr lang="cs-CZ" sz="1600" b="1" i="1" spc="-5" noProof="0" dirty="0">
                <a:cs typeface="Verdana"/>
              </a:rPr>
              <a:t>jednotka </a:t>
            </a:r>
            <a:r>
              <a:rPr lang="cs-CZ" sz="1600" b="1" i="1" noProof="0" dirty="0">
                <a:cs typeface="Verdana"/>
              </a:rPr>
              <a:t>aktivity: </a:t>
            </a:r>
            <a:r>
              <a:rPr lang="cs-CZ" sz="1600" b="1" i="1" spc="5" noProof="0" dirty="0">
                <a:solidFill>
                  <a:srgbClr val="FF0000"/>
                </a:solidFill>
                <a:cs typeface="Verdana"/>
              </a:rPr>
              <a:t>1 </a:t>
            </a:r>
            <a:r>
              <a:rPr lang="cs-CZ" sz="1600" b="1" i="1" spc="-5" noProof="0" dirty="0">
                <a:solidFill>
                  <a:srgbClr val="FF0000"/>
                </a:solidFill>
                <a:cs typeface="Verdana"/>
              </a:rPr>
              <a:t>Curie (</a:t>
            </a:r>
            <a:r>
              <a:rPr lang="cs-CZ" sz="1600" b="1" i="1" spc="-5" noProof="0" dirty="0" err="1">
                <a:solidFill>
                  <a:srgbClr val="FF0000"/>
                </a:solidFill>
                <a:cs typeface="Verdana"/>
              </a:rPr>
              <a:t>Ci</a:t>
            </a:r>
            <a:r>
              <a:rPr lang="cs-CZ" sz="1600" b="1" i="1" spc="-5" noProof="0" dirty="0">
                <a:solidFill>
                  <a:srgbClr val="FF0000"/>
                </a:solidFill>
                <a:cs typeface="Verdana"/>
              </a:rPr>
              <a:t>) </a:t>
            </a:r>
            <a:r>
              <a:rPr lang="cs-CZ" sz="1600" b="1" i="1" spc="5" noProof="0" dirty="0">
                <a:solidFill>
                  <a:srgbClr val="FF0000"/>
                </a:solidFill>
                <a:cs typeface="Verdana"/>
              </a:rPr>
              <a:t>=</a:t>
            </a:r>
            <a:r>
              <a:rPr lang="cs-CZ" sz="1600" b="1" i="1" spc="-36" noProof="0" dirty="0">
                <a:solidFill>
                  <a:srgbClr val="FF0000"/>
                </a:solidFill>
                <a:cs typeface="Verdana"/>
              </a:rPr>
              <a:t> </a:t>
            </a:r>
            <a:r>
              <a:rPr lang="cs-CZ" sz="1600" b="1" i="1" spc="-5" noProof="0" dirty="0">
                <a:solidFill>
                  <a:srgbClr val="FF0000"/>
                </a:solidFill>
                <a:cs typeface="Verdana"/>
              </a:rPr>
              <a:t>3,7</a:t>
            </a:r>
            <a:r>
              <a:rPr lang="cs-CZ" sz="1600" b="1" i="1" spc="-5" noProof="0" dirty="0">
                <a:solidFill>
                  <a:srgbClr val="FF0000"/>
                </a:solidFill>
                <a:cs typeface="Verdana"/>
                <a:sym typeface="Symbol" panose="05050102010706020507" pitchFamily="18" charset="2"/>
              </a:rPr>
              <a:t></a:t>
            </a:r>
            <a:r>
              <a:rPr lang="cs-CZ" sz="1600" b="1" i="1" spc="-5" noProof="0" dirty="0">
                <a:solidFill>
                  <a:srgbClr val="FF0000"/>
                </a:solidFill>
                <a:cs typeface="Verdana"/>
              </a:rPr>
              <a:t>10</a:t>
            </a:r>
            <a:r>
              <a:rPr lang="cs-CZ" sz="1600" b="1" i="1" spc="-6" baseline="29100" noProof="0" dirty="0">
                <a:solidFill>
                  <a:srgbClr val="FF0000"/>
                </a:solidFill>
                <a:cs typeface="Verdana"/>
              </a:rPr>
              <a:t>10 </a:t>
            </a:r>
            <a:r>
              <a:rPr lang="cs-CZ" sz="1600" b="1" i="1" spc="-5" noProof="0" dirty="0" err="1">
                <a:solidFill>
                  <a:srgbClr val="FF0000"/>
                </a:solidFill>
                <a:cs typeface="Verdana"/>
              </a:rPr>
              <a:t>Bq</a:t>
            </a:r>
            <a:endParaRPr lang="cs-CZ" sz="1600" noProof="0" dirty="0">
              <a:cs typeface="Verdana"/>
            </a:endParaRPr>
          </a:p>
          <a:p>
            <a:pPr marL="34549">
              <a:spcBef>
                <a:spcPts val="1292"/>
              </a:spcBef>
            </a:pPr>
            <a:r>
              <a:rPr lang="cs-CZ" sz="1600" b="1" spc="-9" noProof="0" dirty="0">
                <a:solidFill>
                  <a:srgbClr val="006FC0"/>
                </a:solidFill>
                <a:cs typeface="Verdana"/>
              </a:rPr>
              <a:t>Aktivita </a:t>
            </a:r>
            <a:r>
              <a:rPr lang="cs-CZ" sz="1600" b="1" spc="-14" noProof="0" dirty="0">
                <a:solidFill>
                  <a:srgbClr val="006FC0"/>
                </a:solidFill>
                <a:cs typeface="Verdana"/>
              </a:rPr>
              <a:t>se </a:t>
            </a:r>
            <a:r>
              <a:rPr lang="cs-CZ" sz="1600" b="1" spc="-9" noProof="0" dirty="0">
                <a:solidFill>
                  <a:srgbClr val="006FC0"/>
                </a:solidFill>
                <a:cs typeface="Verdana"/>
              </a:rPr>
              <a:t>často </a:t>
            </a: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vztahuje</a:t>
            </a:r>
            <a:r>
              <a:rPr lang="cs-CZ" sz="1600" b="1" spc="59" noProof="0" dirty="0">
                <a:solidFill>
                  <a:srgbClr val="006FC0"/>
                </a:solidFill>
                <a:cs typeface="Verdana"/>
              </a:rPr>
              <a:t> </a:t>
            </a:r>
            <a:r>
              <a:rPr lang="cs-CZ" sz="1600" b="1" spc="-9" noProof="0" dirty="0">
                <a:solidFill>
                  <a:srgbClr val="006FC0"/>
                </a:solidFill>
                <a:cs typeface="Verdana"/>
              </a:rPr>
              <a:t>na:</a:t>
            </a:r>
            <a:endParaRPr lang="cs-CZ" sz="1600" noProof="0" dirty="0"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4694" y="4182859"/>
            <a:ext cx="2469639" cy="749130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210174" indent="-199233">
              <a:spcBef>
                <a:spcPts val="82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5" noProof="0" dirty="0">
                <a:cs typeface="Verdana"/>
              </a:rPr>
              <a:t>hmotnostní</a:t>
            </a:r>
            <a:r>
              <a:rPr lang="cs-CZ" sz="1600" spc="-103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jednotku</a:t>
            </a:r>
            <a:endParaRPr lang="cs-CZ" sz="1600" noProof="0" dirty="0">
              <a:cs typeface="Verdana"/>
            </a:endParaRPr>
          </a:p>
          <a:p>
            <a:pPr marL="210174" indent="-199233">
              <a:spcBef>
                <a:spcPts val="23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9" noProof="0" dirty="0">
                <a:cs typeface="Verdana"/>
              </a:rPr>
              <a:t>objemovou</a:t>
            </a:r>
            <a:r>
              <a:rPr lang="cs-CZ" sz="1600" spc="-68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jednotku</a:t>
            </a:r>
            <a:endParaRPr lang="cs-CZ" sz="1600" noProof="0" dirty="0">
              <a:cs typeface="Verdana"/>
            </a:endParaRPr>
          </a:p>
          <a:p>
            <a:pPr marL="210174" indent="-199233">
              <a:spcBef>
                <a:spcPts val="45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9" noProof="0" dirty="0">
                <a:cs typeface="Verdana"/>
              </a:rPr>
              <a:t>látkové</a:t>
            </a:r>
            <a:r>
              <a:rPr lang="cs-CZ" sz="1600" spc="5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množství</a:t>
            </a:r>
            <a:endParaRPr lang="cs-CZ" sz="1600" noProof="0" dirty="0"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56926" y="4227148"/>
            <a:ext cx="2779120" cy="1983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14"/>
              </a:lnSpc>
            </a:pPr>
            <a:r>
              <a:rPr lang="cs-CZ" sz="1600" spc="-5" noProof="0" dirty="0">
                <a:cs typeface="Verdana"/>
              </a:rPr>
              <a:t>hmotnostní </a:t>
            </a:r>
            <a:r>
              <a:rPr lang="cs-CZ" sz="1600" spc="-9" noProof="0" dirty="0">
                <a:cs typeface="Verdana"/>
              </a:rPr>
              <a:t>měrná</a:t>
            </a:r>
            <a:r>
              <a:rPr lang="cs-CZ" sz="1600" spc="-68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aktivita 	</a:t>
            </a:r>
            <a:r>
              <a:rPr lang="cs-CZ" sz="1600" spc="-5" noProof="0" dirty="0" err="1">
                <a:cs typeface="Verdana"/>
              </a:rPr>
              <a:t>Bq</a:t>
            </a:r>
            <a:r>
              <a:rPr lang="cs-CZ" sz="1600" spc="5" noProof="0" dirty="0">
                <a:cs typeface="Verdana"/>
              </a:rPr>
              <a:t>/</a:t>
            </a:r>
            <a:r>
              <a:rPr lang="cs-CZ" sz="1600" spc="-14" noProof="0" dirty="0">
                <a:cs typeface="Verdana"/>
              </a:rPr>
              <a:t>k</a:t>
            </a:r>
            <a:r>
              <a:rPr lang="cs-CZ" sz="1600" spc="-5" noProof="0" dirty="0">
                <a:cs typeface="Verdana"/>
              </a:rPr>
              <a:t>g</a:t>
            </a:r>
            <a:endParaRPr lang="cs-CZ" sz="1600" noProof="0" dirty="0"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56926" y="4478476"/>
            <a:ext cx="3473913" cy="1983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14"/>
              </a:lnSpc>
            </a:pPr>
            <a:r>
              <a:rPr lang="cs-CZ" sz="1600" spc="-5" noProof="0" dirty="0">
                <a:cs typeface="Verdana"/>
              </a:rPr>
              <a:t>objemová </a:t>
            </a:r>
            <a:r>
              <a:rPr lang="cs-CZ" sz="1600" spc="-9" noProof="0" dirty="0">
                <a:cs typeface="Verdana"/>
              </a:rPr>
              <a:t>měrná</a:t>
            </a:r>
            <a:r>
              <a:rPr lang="cs-CZ" sz="1600" spc="-50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aktivita 	</a:t>
            </a:r>
            <a:r>
              <a:rPr lang="cs-CZ" sz="1600" spc="-5" noProof="0" dirty="0" err="1">
                <a:cs typeface="Verdana"/>
              </a:rPr>
              <a:t>Bq</a:t>
            </a:r>
            <a:r>
              <a:rPr lang="cs-CZ" sz="1600" spc="-5" noProof="0" dirty="0">
                <a:cs typeface="Verdana"/>
              </a:rPr>
              <a:t>/dm</a:t>
            </a:r>
            <a:r>
              <a:rPr lang="cs-CZ" sz="1600" spc="-5" baseline="30000" noProof="0" dirty="0">
                <a:cs typeface="Verdana"/>
              </a:rPr>
              <a:t>3</a:t>
            </a:r>
            <a:endParaRPr lang="cs-CZ" sz="1600" baseline="30000" noProof="0" dirty="0"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56925" y="4686653"/>
            <a:ext cx="3191507" cy="247965"/>
          </a:xfrm>
          <a:prstGeom prst="rect">
            <a:avLst/>
          </a:prstGeom>
          <a:noFill/>
        </p:spPr>
        <p:txBody>
          <a:bodyPr vert="horz" wrap="square" lIns="0" tIns="1727" rIns="0" bIns="0" rtlCol="0">
            <a:spAutoFit/>
          </a:bodyPr>
          <a:lstStyle/>
          <a:p>
            <a:pPr>
              <a:spcBef>
                <a:spcPts val="14"/>
              </a:spcBef>
            </a:pPr>
            <a:r>
              <a:rPr lang="cs-CZ" sz="1600" spc="-5" noProof="0" dirty="0">
                <a:cs typeface="Verdana"/>
              </a:rPr>
              <a:t>molární </a:t>
            </a:r>
            <a:r>
              <a:rPr lang="cs-CZ" sz="1600" spc="-9" noProof="0" dirty="0">
                <a:cs typeface="Verdana"/>
              </a:rPr>
              <a:t>měrná</a:t>
            </a:r>
            <a:r>
              <a:rPr lang="cs-CZ" sz="1600" spc="-32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aktivita 	</a:t>
            </a:r>
            <a:r>
              <a:rPr lang="cs-CZ" sz="1600" spc="-5" noProof="0" dirty="0" err="1">
                <a:cs typeface="Verdana"/>
              </a:rPr>
              <a:t>Bq</a:t>
            </a:r>
            <a:r>
              <a:rPr lang="cs-CZ" sz="1600" spc="-5" noProof="0" dirty="0">
                <a:cs typeface="Verdana"/>
              </a:rPr>
              <a:t>/mol</a:t>
            </a:r>
            <a:endParaRPr lang="cs-CZ" sz="1600" noProof="0" dirty="0"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4694" y="5119855"/>
            <a:ext cx="5579867" cy="1103714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23033">
              <a:spcBef>
                <a:spcPts val="82"/>
              </a:spcBef>
            </a:pP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Rychlost uvolňování radioaktivní </a:t>
            </a:r>
            <a:r>
              <a:rPr lang="cs-CZ" sz="1600" b="1" spc="-9" noProof="0" dirty="0">
                <a:solidFill>
                  <a:srgbClr val="006FC0"/>
                </a:solidFill>
                <a:cs typeface="Verdana"/>
              </a:rPr>
              <a:t>látky </a:t>
            </a: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z </a:t>
            </a:r>
            <a:r>
              <a:rPr lang="cs-CZ" sz="1600" b="1" spc="-9" noProof="0" dirty="0">
                <a:solidFill>
                  <a:srgbClr val="006FC0"/>
                </a:solidFill>
                <a:cs typeface="Verdana"/>
              </a:rPr>
              <a:t>určitého</a:t>
            </a:r>
            <a:r>
              <a:rPr lang="cs-CZ" sz="1600" b="1" spc="68" noProof="0" dirty="0">
                <a:solidFill>
                  <a:srgbClr val="006FC0"/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zařízení:</a:t>
            </a:r>
            <a:endParaRPr lang="cs-CZ" sz="1600" noProof="0" dirty="0">
              <a:cs typeface="Verdana"/>
            </a:endParaRPr>
          </a:p>
          <a:p>
            <a:pPr marR="1531676">
              <a:lnSpc>
                <a:spcPct val="184300"/>
              </a:lnSpc>
              <a:spcBef>
                <a:spcPts val="5"/>
              </a:spcBef>
            </a:pPr>
            <a:r>
              <a:rPr lang="cs-CZ" sz="1600" spc="-9" noProof="0" dirty="0">
                <a:cs typeface="Verdana"/>
              </a:rPr>
              <a:t>rychlost </a:t>
            </a:r>
            <a:r>
              <a:rPr lang="cs-CZ" sz="1600" spc="-5" noProof="0" dirty="0">
                <a:cs typeface="Verdana"/>
              </a:rPr>
              <a:t>emise........................</a:t>
            </a:r>
            <a:r>
              <a:rPr lang="cs-CZ" sz="1600" spc="-5" noProof="0" dirty="0" err="1">
                <a:cs typeface="Verdana"/>
              </a:rPr>
              <a:t>Bq</a:t>
            </a:r>
            <a:r>
              <a:rPr lang="cs-CZ" sz="1600" spc="-5" noProof="0" dirty="0">
                <a:cs typeface="Verdana"/>
              </a:rPr>
              <a:t>/s</a:t>
            </a:r>
          </a:p>
          <a:p>
            <a:pPr marR="1531676">
              <a:lnSpc>
                <a:spcPct val="184300"/>
              </a:lnSpc>
              <a:spcBef>
                <a:spcPts val="5"/>
              </a:spcBef>
            </a:pPr>
            <a:r>
              <a:rPr lang="cs-CZ" sz="1600" spc="-9" noProof="0" dirty="0">
                <a:cs typeface="Verdana"/>
              </a:rPr>
              <a:t>rychlost </a:t>
            </a:r>
            <a:r>
              <a:rPr lang="cs-CZ" sz="1600" spc="-5" noProof="0" dirty="0">
                <a:cs typeface="Verdana"/>
              </a:rPr>
              <a:t>plošné</a:t>
            </a:r>
            <a:r>
              <a:rPr lang="cs-CZ" sz="1600" spc="14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emise............</a:t>
            </a:r>
            <a:r>
              <a:rPr lang="cs-CZ" sz="1600" spc="-5" noProof="0" dirty="0" err="1">
                <a:cs typeface="Verdana"/>
              </a:rPr>
              <a:t>Bq</a:t>
            </a:r>
            <a:r>
              <a:rPr lang="cs-CZ" sz="1600" spc="-5" noProof="0" dirty="0">
                <a:cs typeface="Verdana"/>
              </a:rPr>
              <a:t>/s</a:t>
            </a:r>
            <a:r>
              <a:rPr lang="cs-CZ" sz="1600" spc="-5" noProof="0" dirty="0">
                <a:cs typeface="Verdana"/>
                <a:sym typeface="Symbol" panose="05050102010706020507" pitchFamily="18" charset="2"/>
              </a:rPr>
              <a:t></a:t>
            </a:r>
            <a:r>
              <a:rPr lang="cs-CZ" sz="1600" spc="-5" noProof="0" dirty="0">
                <a:cs typeface="Verdana"/>
              </a:rPr>
              <a:t>m</a:t>
            </a:r>
            <a:r>
              <a:rPr lang="cs-CZ" sz="1600" spc="-6" baseline="30864" noProof="0" dirty="0">
                <a:cs typeface="Verdana"/>
              </a:rPr>
              <a:t>2</a:t>
            </a:r>
            <a:endParaRPr lang="cs-CZ" sz="1600" baseline="30864" noProof="0" dirty="0">
              <a:cs typeface="Verdan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3152607" y="1703919"/>
            <a:ext cx="2838786" cy="785417"/>
            <a:chOff x="2172906" y="2136635"/>
            <a:chExt cx="3130550" cy="866140"/>
          </a:xfrm>
        </p:grpSpPr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8478" y="2229903"/>
              <a:ext cx="2944246" cy="658665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2177669" y="2141397"/>
              <a:ext cx="3121025" cy="856615"/>
            </a:xfrm>
            <a:custGeom>
              <a:avLst/>
              <a:gdLst/>
              <a:ahLst/>
              <a:cxnLst/>
              <a:rect l="l" t="t" r="r" b="b"/>
              <a:pathLst>
                <a:path w="3121025" h="856614">
                  <a:moveTo>
                    <a:pt x="0" y="856183"/>
                  </a:moveTo>
                  <a:lnTo>
                    <a:pt x="3121025" y="856183"/>
                  </a:lnTo>
                  <a:lnTo>
                    <a:pt x="3121025" y="0"/>
                  </a:lnTo>
                  <a:lnTo>
                    <a:pt x="0" y="0"/>
                  </a:lnTo>
                  <a:lnTo>
                    <a:pt x="0" y="856183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</p:grpSp>
      <p:sp>
        <p:nvSpPr>
          <p:cNvPr id="24" name="Zástupný symbol pro číslo snímku 23">
            <a:extLst>
              <a:ext uri="{FF2B5EF4-FFF2-40B4-BE49-F238E27FC236}">
                <a16:creationId xmlns:a16="http://schemas.microsoft.com/office/drawing/2014/main" id="{F7B2D942-B654-4E81-AB78-D508F4246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z="1600" noProof="0" smtClean="0"/>
              <a:t>3</a:t>
            </a:fld>
            <a:endParaRPr lang="cs-CZ" sz="1600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715" y="369856"/>
            <a:ext cx="7501152" cy="256687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sz="1600" b="1" spc="-9" noProof="0" dirty="0">
                <a:solidFill>
                  <a:srgbClr val="C00000"/>
                </a:solidFill>
                <a:cs typeface="Verdana"/>
              </a:rPr>
              <a:t>S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aktivitou souvisí hmotnost radioaktivního nuklidu</a:t>
            </a:r>
            <a:r>
              <a:rPr lang="cs-CZ" sz="1600" b="1" spc="32" noProof="0" dirty="0">
                <a:solidFill>
                  <a:srgbClr val="C00000"/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vztahem:</a:t>
            </a:r>
            <a:endParaRPr lang="cs-CZ" sz="1600" noProof="0" dirty="0"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715" y="2539805"/>
            <a:ext cx="7990635" cy="498022"/>
          </a:xfrm>
          <a:prstGeom prst="rect">
            <a:avLst/>
          </a:prstGeom>
          <a:noFill/>
        </p:spPr>
        <p:txBody>
          <a:bodyPr vert="horz" wrap="square" lIns="0" tIns="8637" rIns="0" bIns="0" rtlCol="0">
            <a:spAutoFit/>
          </a:bodyPr>
          <a:lstStyle/>
          <a:p>
            <a:pPr marL="11516" marR="4607">
              <a:lnSpc>
                <a:spcPct val="101000"/>
              </a:lnSpc>
              <a:spcBef>
                <a:spcPts val="68"/>
              </a:spcBef>
            </a:pPr>
            <a:r>
              <a:rPr lang="cs-CZ" sz="1600" b="1" spc="-9" noProof="0" dirty="0">
                <a:solidFill>
                  <a:srgbClr val="0000FF"/>
                </a:solidFill>
                <a:cs typeface="Verdana"/>
              </a:rPr>
              <a:t>Praktický </a:t>
            </a:r>
            <a:r>
              <a:rPr lang="cs-CZ" sz="1600" b="1" spc="-5" noProof="0" dirty="0">
                <a:solidFill>
                  <a:srgbClr val="0000FF"/>
                </a:solidFill>
                <a:cs typeface="Verdana"/>
              </a:rPr>
              <a:t>poznatek: </a:t>
            </a:r>
            <a:r>
              <a:rPr lang="cs-CZ" sz="1600" spc="-5" noProof="0" dirty="0">
                <a:cs typeface="Verdana"/>
              </a:rPr>
              <a:t>větší hmotnosti radioaktivních </a:t>
            </a:r>
            <a:r>
              <a:rPr lang="cs-CZ" sz="1600" spc="-9" noProof="0" dirty="0">
                <a:cs typeface="Verdana"/>
              </a:rPr>
              <a:t>nuklidů se mohou </a:t>
            </a:r>
            <a:r>
              <a:rPr lang="cs-CZ" sz="1600" spc="-5" noProof="0" dirty="0">
                <a:cs typeface="Verdana"/>
              </a:rPr>
              <a:t>vyskytovat </a:t>
            </a:r>
            <a:r>
              <a:rPr lang="cs-CZ" sz="1600" spc="-9" noProof="0" dirty="0">
                <a:cs typeface="Verdana"/>
              </a:rPr>
              <a:t>pouze </a:t>
            </a:r>
            <a:r>
              <a:rPr lang="cs-CZ" sz="1600" spc="-5" noProof="0" dirty="0">
                <a:cs typeface="Verdana"/>
              </a:rPr>
              <a:t>s </a:t>
            </a:r>
            <a:r>
              <a:rPr lang="cs-CZ" sz="1600" spc="-9" noProof="0" dirty="0">
                <a:cs typeface="Verdana"/>
              </a:rPr>
              <a:t>malou </a:t>
            </a:r>
            <a:r>
              <a:rPr lang="cs-CZ" sz="1600" spc="-5" noProof="0" dirty="0">
                <a:cs typeface="Verdana"/>
              </a:rPr>
              <a:t>konstantou</a:t>
            </a:r>
            <a:r>
              <a:rPr lang="cs-CZ" sz="1600" noProof="0" dirty="0">
                <a:cs typeface="Verdana"/>
              </a:rPr>
              <a:t> </a:t>
            </a:r>
            <a:r>
              <a:rPr lang="cs-CZ" sz="1600" b="1" noProof="0" dirty="0">
                <a:latin typeface="Symbol" panose="05050102010706020507" pitchFamily="18" charset="2"/>
                <a:cs typeface="Symbol"/>
              </a:rPr>
              <a:t>.</a:t>
            </a:r>
            <a:endParaRPr lang="cs-CZ" sz="1600" noProof="0" dirty="0">
              <a:latin typeface="Symbol" panose="05050102010706020507" pitchFamily="18" charset="2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241" y="3186706"/>
            <a:ext cx="7390825" cy="1983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14"/>
              </a:lnSpc>
              <a:tabLst>
                <a:tab pos="1085993" algn="l"/>
              </a:tabLst>
            </a:pPr>
            <a:r>
              <a:rPr lang="cs-CZ" sz="1600" b="1" spc="-5" noProof="0" dirty="0">
                <a:cs typeface="Verdana"/>
              </a:rPr>
              <a:t>Př.  </a:t>
            </a:r>
            <a:r>
              <a:rPr lang="cs-CZ" sz="1600" spc="-9" noProof="0" dirty="0">
                <a:cs typeface="Verdana"/>
              </a:rPr>
              <a:t>1 </a:t>
            </a:r>
            <a:r>
              <a:rPr lang="cs-CZ" sz="1600" spc="-9" noProof="0" dirty="0" err="1">
                <a:cs typeface="Verdana"/>
              </a:rPr>
              <a:t>kBq</a:t>
            </a:r>
            <a:r>
              <a:rPr lang="cs-CZ" sz="1600" spc="-9" noProof="0" dirty="0">
                <a:cs typeface="Verdana"/>
              </a:rPr>
              <a:t> </a:t>
            </a:r>
            <a:r>
              <a:rPr lang="cs-CZ" sz="1600" baseline="30864" noProof="0" dirty="0">
                <a:cs typeface="Verdana"/>
              </a:rPr>
              <a:t>137</a:t>
            </a:r>
            <a:r>
              <a:rPr lang="cs-CZ" sz="1600" noProof="0" dirty="0">
                <a:cs typeface="Verdana"/>
              </a:rPr>
              <a:t>Cs </a:t>
            </a:r>
            <a:r>
              <a:rPr lang="cs-CZ" sz="1600" spc="-9" noProof="0" dirty="0">
                <a:cs typeface="Verdana"/>
              </a:rPr>
              <a:t>= </a:t>
            </a:r>
            <a:r>
              <a:rPr lang="cs-CZ" sz="1600" spc="-5" noProof="0" dirty="0">
                <a:cs typeface="Verdana"/>
              </a:rPr>
              <a:t>1,38</a:t>
            </a:r>
            <a:r>
              <a:rPr lang="cs-CZ" sz="1600" spc="-5" noProof="0" dirty="0">
                <a:cs typeface="Verdana"/>
                <a:sym typeface="Symbol" panose="05050102010706020507" pitchFamily="18" charset="2"/>
              </a:rPr>
              <a:t></a:t>
            </a:r>
            <a:r>
              <a:rPr lang="cs-CZ" sz="1600" spc="-5" noProof="0" dirty="0">
                <a:cs typeface="Verdana"/>
              </a:rPr>
              <a:t>10</a:t>
            </a:r>
            <a:r>
              <a:rPr lang="cs-CZ" sz="1600" spc="-6" baseline="30864" noProof="0" dirty="0">
                <a:cs typeface="Verdana"/>
              </a:rPr>
              <a:t>12 </a:t>
            </a:r>
            <a:r>
              <a:rPr lang="cs-CZ" sz="1600" spc="-9" noProof="0" dirty="0">
                <a:cs typeface="Verdana"/>
              </a:rPr>
              <a:t>atomů </a:t>
            </a:r>
            <a:r>
              <a:rPr lang="cs-CZ" sz="1600" spc="-5" noProof="0" dirty="0">
                <a:cs typeface="Verdana"/>
              </a:rPr>
              <a:t>cesia </a:t>
            </a:r>
            <a:r>
              <a:rPr lang="cs-CZ" sz="1600" spc="-9" noProof="0" dirty="0">
                <a:cs typeface="Verdana"/>
              </a:rPr>
              <a:t>= </a:t>
            </a:r>
            <a:r>
              <a:rPr lang="cs-CZ" sz="1600" spc="-5" noProof="0" dirty="0">
                <a:cs typeface="Verdana"/>
              </a:rPr>
              <a:t>3,15</a:t>
            </a:r>
            <a:r>
              <a:rPr lang="cs-CZ" sz="1600" spc="-5" noProof="0" dirty="0">
                <a:cs typeface="Verdana"/>
                <a:sym typeface="Symbol" panose="05050102010706020507" pitchFamily="18" charset="2"/>
              </a:rPr>
              <a:t></a:t>
            </a:r>
            <a:r>
              <a:rPr lang="cs-CZ" sz="1600" spc="-5" noProof="0" dirty="0">
                <a:cs typeface="Verdana"/>
              </a:rPr>
              <a:t>10</a:t>
            </a:r>
            <a:r>
              <a:rPr lang="cs-CZ" sz="1600" spc="-6" baseline="30864" noProof="0" dirty="0">
                <a:cs typeface="Verdana"/>
              </a:rPr>
              <a:t>-10</a:t>
            </a:r>
            <a:r>
              <a:rPr lang="cs-CZ" sz="1600" spc="-5" noProof="0" dirty="0">
                <a:cs typeface="Verdana"/>
              </a:rPr>
              <a:t>g</a:t>
            </a:r>
            <a:r>
              <a:rPr lang="cs-CZ" sz="1600" spc="-82" noProof="0" dirty="0">
                <a:cs typeface="Verdana"/>
              </a:rPr>
              <a:t> </a:t>
            </a:r>
            <a:r>
              <a:rPr lang="cs-CZ" sz="1600" spc="-9" noProof="0" dirty="0">
                <a:cs typeface="Verdana"/>
              </a:rPr>
              <a:t>Cs – nevažitelné množství.</a:t>
            </a:r>
            <a:endParaRPr lang="cs-CZ" sz="1600" noProof="0" dirty="0"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7726" y="3510237"/>
            <a:ext cx="8011941" cy="1456961"/>
          </a:xfrm>
          <a:prstGeom prst="rect">
            <a:avLst/>
          </a:prstGeom>
          <a:noFill/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lnSpc>
                <a:spcPct val="117100"/>
              </a:lnSpc>
              <a:spcBef>
                <a:spcPts val="91"/>
              </a:spcBef>
            </a:pPr>
            <a:r>
              <a:rPr lang="cs-CZ" sz="1600" spc="-9" noProof="0" dirty="0">
                <a:latin typeface="Symbol" panose="05050102010706020507" pitchFamily="18" charset="2"/>
                <a:cs typeface="Symbol"/>
              </a:rPr>
              <a:t></a:t>
            </a:r>
            <a:r>
              <a:rPr lang="cs-CZ" sz="1600" spc="-9" noProof="0" dirty="0">
                <a:cs typeface="Times New Roman"/>
              </a:rPr>
              <a:t> </a:t>
            </a:r>
            <a:r>
              <a:rPr lang="cs-CZ" sz="1600" spc="-5" noProof="0" dirty="0">
                <a:cs typeface="Verdana"/>
              </a:rPr>
              <a:t>s těmito koncentracemi (či hmotnostmi) </a:t>
            </a:r>
            <a:r>
              <a:rPr lang="cs-CZ" sz="1600" noProof="0" dirty="0">
                <a:cs typeface="Verdana"/>
              </a:rPr>
              <a:t>není </a:t>
            </a:r>
            <a:r>
              <a:rPr lang="cs-CZ" sz="1600" spc="-9" noProof="0" dirty="0">
                <a:cs typeface="Verdana"/>
              </a:rPr>
              <a:t>možné </a:t>
            </a:r>
            <a:r>
              <a:rPr lang="cs-CZ" sz="1600" spc="-5" noProof="0" dirty="0">
                <a:cs typeface="Verdana"/>
              </a:rPr>
              <a:t>provádět </a:t>
            </a:r>
            <a:r>
              <a:rPr lang="cs-CZ" sz="1600" noProof="0" dirty="0">
                <a:cs typeface="Verdana"/>
              </a:rPr>
              <a:t>běžné </a:t>
            </a:r>
            <a:r>
              <a:rPr lang="cs-CZ" sz="1600" spc="-9" noProof="0" dirty="0">
                <a:cs typeface="Verdana"/>
              </a:rPr>
              <a:t>chemické </a:t>
            </a:r>
            <a:r>
              <a:rPr lang="cs-CZ" sz="1600" spc="-5" noProof="0" dirty="0">
                <a:cs typeface="Verdana"/>
              </a:rPr>
              <a:t>operace jako </a:t>
            </a:r>
            <a:r>
              <a:rPr lang="cs-CZ" sz="1600" spc="-9" noProof="0" dirty="0">
                <a:cs typeface="Verdana"/>
              </a:rPr>
              <a:t>je </a:t>
            </a:r>
            <a:r>
              <a:rPr lang="cs-CZ" sz="1600" spc="-5" noProof="0" dirty="0">
                <a:cs typeface="Verdana"/>
              </a:rPr>
              <a:t>srážení </a:t>
            </a:r>
            <a:r>
              <a:rPr lang="cs-CZ" sz="1600" spc="-9" noProof="0" dirty="0">
                <a:cs typeface="Verdana"/>
              </a:rPr>
              <a:t>(nelze překročit </a:t>
            </a:r>
            <a:r>
              <a:rPr lang="cs-CZ" sz="1600" spc="-5" noProof="0" dirty="0">
                <a:cs typeface="Verdana"/>
              </a:rPr>
              <a:t>součin rozpustnosti) </a:t>
            </a:r>
            <a:r>
              <a:rPr lang="cs-CZ" sz="1600" noProof="0" dirty="0">
                <a:cs typeface="Verdana"/>
              </a:rPr>
              <a:t>nebo </a:t>
            </a:r>
            <a:r>
              <a:rPr lang="cs-CZ" sz="1600" spc="-9" noProof="0" dirty="0">
                <a:cs typeface="Verdana"/>
              </a:rPr>
              <a:t>se látka </a:t>
            </a:r>
            <a:r>
              <a:rPr lang="cs-CZ" sz="1600" noProof="0" dirty="0">
                <a:cs typeface="Verdana"/>
              </a:rPr>
              <a:t>při </a:t>
            </a:r>
            <a:r>
              <a:rPr lang="cs-CZ" sz="1600" spc="-9" noProof="0" dirty="0">
                <a:cs typeface="Verdana"/>
              </a:rPr>
              <a:t>chemických operacích </a:t>
            </a:r>
            <a:r>
              <a:rPr lang="cs-CZ" sz="1600" noProof="0" dirty="0">
                <a:cs typeface="Verdana"/>
              </a:rPr>
              <a:t>ztrácí </a:t>
            </a:r>
            <a:r>
              <a:rPr lang="cs-CZ" sz="1600" spc="-9" noProof="0" dirty="0">
                <a:cs typeface="Verdana"/>
              </a:rPr>
              <a:t>(sorpce </a:t>
            </a:r>
            <a:r>
              <a:rPr lang="cs-CZ" sz="1600" spc="-5" noProof="0" dirty="0">
                <a:cs typeface="Verdana"/>
              </a:rPr>
              <a:t>na </a:t>
            </a:r>
            <a:r>
              <a:rPr lang="cs-CZ" sz="1600" spc="-9" noProof="0" dirty="0">
                <a:cs typeface="Verdana"/>
              </a:rPr>
              <a:t>skle,</a:t>
            </a:r>
            <a:r>
              <a:rPr lang="cs-CZ" sz="1600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apod.),</a:t>
            </a:r>
            <a:endParaRPr lang="cs-CZ" sz="1600" b="1" noProof="0" dirty="0">
              <a:cs typeface="Verdana"/>
            </a:endParaRPr>
          </a:p>
          <a:p>
            <a:pPr marL="11516" marR="1113632">
              <a:lnSpc>
                <a:spcPct val="117600"/>
              </a:lnSpc>
            </a:pPr>
            <a:r>
              <a:rPr lang="cs-CZ" sz="1600" b="1" spc="-9" noProof="0" dirty="0">
                <a:latin typeface="Symbol" panose="05050102010706020507" pitchFamily="18" charset="2"/>
                <a:cs typeface="Symbol"/>
              </a:rPr>
              <a:t></a:t>
            </a:r>
            <a:r>
              <a:rPr lang="cs-CZ" sz="1600" b="1" spc="-9" noProof="0" dirty="0">
                <a:cs typeface="Symbol"/>
              </a:rPr>
              <a:t> </a:t>
            </a:r>
            <a:r>
              <a:rPr lang="cs-CZ" sz="1600" b="1" spc="-9" noProof="0" dirty="0">
                <a:cs typeface="Times New Roman"/>
              </a:rPr>
              <a:t> </a:t>
            </a:r>
            <a:r>
              <a:rPr lang="cs-CZ" sz="1600" spc="-5" noProof="0" dirty="0">
                <a:cs typeface="Verdana"/>
              </a:rPr>
              <a:t>musí </a:t>
            </a:r>
            <a:r>
              <a:rPr lang="cs-CZ" sz="1600" spc="-9" noProof="0" dirty="0">
                <a:cs typeface="Verdana"/>
              </a:rPr>
              <a:t>se přidávat látka, která </a:t>
            </a:r>
            <a:r>
              <a:rPr lang="cs-CZ" sz="1600" spc="-14" noProof="0" dirty="0">
                <a:cs typeface="Verdana"/>
              </a:rPr>
              <a:t>má </a:t>
            </a:r>
            <a:r>
              <a:rPr lang="cs-CZ" sz="1600" spc="-5" noProof="0" dirty="0">
                <a:cs typeface="Verdana"/>
              </a:rPr>
              <a:t>podobné chování, </a:t>
            </a:r>
            <a:r>
              <a:rPr lang="cs-CZ" sz="1600" noProof="0" dirty="0">
                <a:cs typeface="Verdana"/>
              </a:rPr>
              <a:t>nejlepší </a:t>
            </a:r>
            <a:r>
              <a:rPr lang="cs-CZ" sz="1600" spc="-9" noProof="0" dirty="0">
                <a:cs typeface="Verdana"/>
              </a:rPr>
              <a:t>je látka </a:t>
            </a:r>
            <a:r>
              <a:rPr lang="cs-CZ" sz="1600" spc="-5" noProof="0" dirty="0">
                <a:cs typeface="Verdana"/>
              </a:rPr>
              <a:t>chemicky </a:t>
            </a:r>
            <a:r>
              <a:rPr lang="cs-CZ" sz="1600" spc="-9" noProof="0" dirty="0">
                <a:cs typeface="Verdana"/>
              </a:rPr>
              <a:t>identická, </a:t>
            </a:r>
            <a:r>
              <a:rPr lang="cs-CZ" sz="1600" spc="-5" noProof="0" dirty="0">
                <a:cs typeface="Verdana"/>
              </a:rPr>
              <a:t>avšak neradioaktivní </a:t>
            </a:r>
            <a:r>
              <a:rPr lang="cs-CZ" sz="1600" spc="-9" noProof="0" dirty="0">
                <a:cs typeface="Verdana"/>
              </a:rPr>
              <a:t>látka – tzv.</a:t>
            </a:r>
            <a:r>
              <a:rPr lang="cs-CZ" sz="1600" spc="50" noProof="0" dirty="0">
                <a:cs typeface="Verdana"/>
              </a:rPr>
              <a:t> </a:t>
            </a:r>
            <a:r>
              <a:rPr lang="cs-CZ" sz="1600" noProof="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cs typeface="Verdana"/>
              </a:rPr>
              <a:t>nosič</a:t>
            </a:r>
            <a:r>
              <a:rPr lang="cs-CZ" sz="1600" noProof="0" dirty="0">
                <a:solidFill>
                  <a:srgbClr val="0000FF"/>
                </a:solidFill>
                <a:cs typeface="Verdana"/>
              </a:rPr>
              <a:t>.</a:t>
            </a:r>
            <a:endParaRPr lang="cs-CZ" sz="1600" noProof="0" dirty="0">
              <a:cs typeface="Verdana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C2D83505-FB33-4007-AE82-61552C451DA6}"/>
              </a:ext>
            </a:extLst>
          </p:cNvPr>
          <p:cNvSpPr txBox="1"/>
          <p:nvPr/>
        </p:nvSpPr>
        <p:spPr>
          <a:xfrm>
            <a:off x="423485" y="5207776"/>
            <a:ext cx="7277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noProof="0" dirty="0">
                <a:solidFill>
                  <a:srgbClr val="0070C0"/>
                </a:solidFill>
              </a:rPr>
              <a:t>Nosič může být:</a:t>
            </a:r>
          </a:p>
          <a:p>
            <a:endParaRPr lang="cs-CZ" sz="1600" noProof="0" dirty="0"/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600" b="1" spc="-9" noProof="0" dirty="0">
                <a:solidFill>
                  <a:srgbClr val="C00000"/>
                </a:solidFill>
              </a:rPr>
              <a:t>izotopický, </a:t>
            </a:r>
            <a:r>
              <a:rPr lang="cs-CZ" sz="1600" spc="-9" noProof="0" dirty="0"/>
              <a:t>jde tedy o izotop téhož prvku,</a:t>
            </a:r>
          </a:p>
          <a:p>
            <a:endParaRPr lang="cs-CZ" sz="1600" spc="-9" noProof="0" dirty="0"/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600" b="1" spc="-9" noProof="0" dirty="0" err="1">
                <a:solidFill>
                  <a:srgbClr val="C00000"/>
                </a:solidFill>
              </a:rPr>
              <a:t>neizotopický</a:t>
            </a:r>
            <a:r>
              <a:rPr lang="cs-CZ" sz="1600" b="1" spc="-9" noProof="0" dirty="0">
                <a:solidFill>
                  <a:srgbClr val="C00000"/>
                </a:solidFill>
              </a:rPr>
              <a:t>, </a:t>
            </a:r>
            <a:r>
              <a:rPr lang="cs-CZ" sz="1600" spc="-9" noProof="0" dirty="0"/>
              <a:t>jedná se o izotop prvku se stejným chemickým chováním, např. k </a:t>
            </a:r>
            <a:r>
              <a:rPr lang="cs-CZ" sz="1600" spc="-9" baseline="30000" noProof="0" dirty="0"/>
              <a:t>137</a:t>
            </a:r>
            <a:r>
              <a:rPr lang="cs-CZ" sz="1600" spc="-9" noProof="0" dirty="0"/>
              <a:t>Cs se přidá stejná sůl neradioaktivního sodíku nebo draslíku.</a:t>
            </a:r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ED800234-6B7B-4876-A7EF-41C020EC91C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cs-CZ" sz="1600" noProof="0" smtClean="0"/>
              <a:t>4</a:t>
            </a:fld>
            <a:endParaRPr lang="cs-CZ" sz="1600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>
                <a:extLst>
                  <a:ext uri="{FF2B5EF4-FFF2-40B4-BE49-F238E27FC236}">
                    <a16:creationId xmlns:a16="http://schemas.microsoft.com/office/drawing/2014/main" id="{9B5A104B-C726-C45D-E048-6BA989120A61}"/>
                  </a:ext>
                </a:extLst>
              </p:cNvPr>
              <p:cNvSpPr txBox="1"/>
              <p:nvPr/>
            </p:nvSpPr>
            <p:spPr>
              <a:xfrm>
                <a:off x="4145513" y="1170929"/>
                <a:ext cx="809132" cy="4283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cs-CZ" i="1" noProof="0" dirty="0"/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noProof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b="0" i="1" noProof="0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cs-CZ" b="0" i="1" noProof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noProof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cs-CZ" b="0" i="1" noProof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num>
                      <m:den>
                        <m:r>
                          <m:rPr>
                            <m:nor/>
                          </m:rPr>
                          <a:rPr lang="cs-CZ" i="1" spc="14" noProof="0">
                            <a:latin typeface="Symbol" panose="05050102010706020507" pitchFamily="18" charset="2"/>
                            <a:cs typeface="Symbol"/>
                          </a:rPr>
                          <m:t></m:t>
                        </m:r>
                        <m:r>
                          <a:rPr lang="cs-CZ" b="0" i="1" spc="14" noProof="0" smtClean="0">
                            <a:latin typeface="Cambria Math" panose="02040503050406030204" pitchFamily="18" charset="0"/>
                            <a:cs typeface="Symbol"/>
                          </a:rPr>
                          <m:t> </m:t>
                        </m:r>
                        <m:sSub>
                          <m:sSubPr>
                            <m:ctrlPr>
                              <a:rPr lang="cs-CZ" b="0" i="1" spc="14" noProof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pc="14" noProof="0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cs-CZ" b="0" i="1" spc="14" noProof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cs-CZ" i="1" noProof="0" dirty="0"/>
              </a:p>
            </p:txBody>
          </p:sp>
        </mc:Choice>
        <mc:Fallback xmlns="">
          <p:sp>
            <p:nvSpPr>
              <p:cNvPr id="13" name="TextovéPole 12">
                <a:extLst>
                  <a:ext uri="{FF2B5EF4-FFF2-40B4-BE49-F238E27FC236}">
                    <a16:creationId xmlns:a16="http://schemas.microsoft.com/office/drawing/2014/main" id="{9B5A104B-C726-C45D-E048-6BA989120A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513" y="1170929"/>
                <a:ext cx="809132" cy="428322"/>
              </a:xfrm>
              <a:prstGeom prst="rect">
                <a:avLst/>
              </a:prstGeom>
              <a:blipFill>
                <a:blip r:embed="rId2"/>
                <a:stretch>
                  <a:fillRect l="-17293" t="-4286" r="-3759" b="-128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ovéPole 14">
            <a:extLst>
              <a:ext uri="{FF2B5EF4-FFF2-40B4-BE49-F238E27FC236}">
                <a16:creationId xmlns:a16="http://schemas.microsoft.com/office/drawing/2014/main" id="{3F92F947-FE53-A61E-3828-99D9554640E5}"/>
              </a:ext>
            </a:extLst>
          </p:cNvPr>
          <p:cNvSpPr txBox="1"/>
          <p:nvPr/>
        </p:nvSpPr>
        <p:spPr>
          <a:xfrm>
            <a:off x="423485" y="1830106"/>
            <a:ext cx="829702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516">
              <a:spcBef>
                <a:spcPts val="1351"/>
              </a:spcBef>
            </a:pPr>
            <a:r>
              <a:rPr lang="cs-CZ" sz="1600" spc="-14" noProof="0" dirty="0">
                <a:cs typeface="Verdana"/>
              </a:rPr>
              <a:t>kde A je </a:t>
            </a:r>
            <a:r>
              <a:rPr lang="cs-CZ" sz="1600" spc="-6" noProof="0" dirty="0">
                <a:cs typeface="Verdana"/>
              </a:rPr>
              <a:t>aktivita radionuklidu o relativní nuklidové hmotnosti</a:t>
            </a:r>
            <a:r>
              <a:rPr lang="cs-CZ" sz="1600" spc="34" noProof="0" dirty="0">
                <a:cs typeface="Verdana"/>
              </a:rPr>
              <a:t> </a:t>
            </a:r>
            <a:r>
              <a:rPr lang="cs-CZ" sz="1600" spc="20" noProof="0" dirty="0">
                <a:cs typeface="Verdana"/>
              </a:rPr>
              <a:t>A</a:t>
            </a:r>
            <a:r>
              <a:rPr lang="cs-CZ" sz="1600" spc="14" baseline="-25000" noProof="0" dirty="0">
                <a:cs typeface="Verdana"/>
              </a:rPr>
              <a:t>r</a:t>
            </a:r>
            <a:r>
              <a:rPr lang="cs-CZ" sz="1600" spc="20" noProof="0" dirty="0">
                <a:cs typeface="Verdana"/>
              </a:rPr>
              <a:t>.</a:t>
            </a:r>
            <a:endParaRPr lang="cs-CZ" sz="1600" noProof="0" dirty="0"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7726" y="332891"/>
            <a:ext cx="3064507" cy="287465"/>
          </a:xfrm>
          <a:prstGeom prst="rect">
            <a:avLst/>
          </a:prstGeom>
          <a:noFill/>
        </p:spPr>
        <p:txBody>
          <a:bodyPr vert="horz" wrap="square" lIns="0" tIns="10365" rIns="0" bIns="0" rtlCol="0" anchor="ctr">
            <a:spAutoFit/>
          </a:bodyPr>
          <a:lstStyle/>
          <a:p>
            <a:pPr marL="11516">
              <a:lnSpc>
                <a:spcPct val="100000"/>
              </a:lnSpc>
              <a:spcBef>
                <a:spcPts val="82"/>
              </a:spcBef>
            </a:pPr>
            <a:r>
              <a:rPr lang="cs-CZ" sz="1800" b="1" spc="-9" noProof="0" dirty="0">
                <a:solidFill>
                  <a:srgbClr val="00B050"/>
                </a:solidFill>
                <a:latin typeface="+mn-lt"/>
                <a:cs typeface="Verdana"/>
              </a:rPr>
              <a:t>Změna </a:t>
            </a:r>
            <a:r>
              <a:rPr lang="cs-CZ" sz="1800" b="1" spc="-5" noProof="0" dirty="0">
                <a:solidFill>
                  <a:srgbClr val="00B050"/>
                </a:solidFill>
                <a:latin typeface="+mn-lt"/>
                <a:cs typeface="Verdana"/>
              </a:rPr>
              <a:t>aktivity s</a:t>
            </a:r>
            <a:r>
              <a:rPr lang="cs-CZ" sz="1800" b="1" spc="-23" noProof="0" dirty="0">
                <a:solidFill>
                  <a:srgbClr val="00B050"/>
                </a:solidFill>
                <a:latin typeface="+mn-lt"/>
                <a:cs typeface="Verdana"/>
              </a:rPr>
              <a:t> </a:t>
            </a:r>
            <a:r>
              <a:rPr lang="cs-CZ" sz="1800" b="1" spc="-5" noProof="0" dirty="0">
                <a:solidFill>
                  <a:srgbClr val="00B050"/>
                </a:solidFill>
                <a:latin typeface="+mn-lt"/>
                <a:cs typeface="Verdana"/>
              </a:rPr>
              <a:t>časem</a:t>
            </a:r>
            <a:endParaRPr lang="cs-CZ" sz="1800" noProof="0" dirty="0">
              <a:solidFill>
                <a:srgbClr val="00B050"/>
              </a:solidFill>
              <a:latin typeface="+mn-lt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7726" y="920463"/>
            <a:ext cx="8083342" cy="751215"/>
          </a:xfrm>
          <a:prstGeom prst="rect">
            <a:avLst/>
          </a:prstGeom>
          <a:noFill/>
        </p:spPr>
        <p:txBody>
          <a:bodyPr vert="horz" wrap="square" lIns="0" tIns="6334" rIns="0" bIns="0" rtlCol="0">
            <a:spAutoFit/>
          </a:bodyPr>
          <a:lstStyle/>
          <a:p>
            <a:pPr marL="11516" marR="4607" algn="just">
              <a:lnSpc>
                <a:spcPct val="102200"/>
              </a:lnSpc>
              <a:spcBef>
                <a:spcPts val="50"/>
              </a:spcBef>
            </a:pPr>
            <a:r>
              <a:rPr lang="cs-CZ" sz="1600" spc="-9" noProof="0" dirty="0">
                <a:cs typeface="Verdana"/>
              </a:rPr>
              <a:t>Jestliže provedeme </a:t>
            </a:r>
            <a:r>
              <a:rPr lang="cs-CZ" sz="1600" spc="-5" noProof="0" dirty="0">
                <a:cs typeface="Verdana"/>
              </a:rPr>
              <a:t>integraci vztahu </a:t>
            </a:r>
            <a:r>
              <a:rPr lang="cs-CZ" sz="1600" spc="-9" noProof="0" dirty="0">
                <a:cs typeface="Verdana"/>
              </a:rPr>
              <a:t>pro </a:t>
            </a:r>
            <a:r>
              <a:rPr lang="cs-CZ" sz="1600" spc="-5" noProof="0" dirty="0">
                <a:cs typeface="Verdana"/>
              </a:rPr>
              <a:t>základní </a:t>
            </a:r>
            <a:r>
              <a:rPr lang="cs-CZ" sz="1600" spc="-14" noProof="0" dirty="0">
                <a:cs typeface="Verdana"/>
              </a:rPr>
              <a:t>zákon </a:t>
            </a:r>
            <a:r>
              <a:rPr lang="cs-CZ" sz="1600" spc="-9" noProof="0" dirty="0">
                <a:cs typeface="Verdana"/>
              </a:rPr>
              <a:t>radioaktivních </a:t>
            </a:r>
            <a:r>
              <a:rPr lang="cs-CZ" sz="1600" noProof="0" dirty="0">
                <a:cs typeface="Verdana"/>
              </a:rPr>
              <a:t>přeměn, </a:t>
            </a:r>
            <a:r>
              <a:rPr lang="cs-CZ" sz="1600" spc="-9" noProof="0" dirty="0">
                <a:cs typeface="Verdana"/>
              </a:rPr>
              <a:t>obdržíme po úpravě </a:t>
            </a:r>
            <a:r>
              <a:rPr lang="cs-CZ" sz="1600" spc="-5" noProof="0" dirty="0">
                <a:cs typeface="Verdana"/>
              </a:rPr>
              <a:t>vztahy, </a:t>
            </a:r>
            <a:r>
              <a:rPr lang="cs-CZ" sz="1600" spc="-9" noProof="0" dirty="0">
                <a:cs typeface="Verdana"/>
              </a:rPr>
              <a:t>které jsou </a:t>
            </a:r>
            <a:r>
              <a:rPr lang="cs-CZ" sz="1600" spc="-5" noProof="0" dirty="0">
                <a:cs typeface="Verdana"/>
              </a:rPr>
              <a:t>použitelné </a:t>
            </a:r>
            <a:r>
              <a:rPr lang="cs-CZ" sz="1600" spc="-9" noProof="0" dirty="0">
                <a:cs typeface="Verdana"/>
              </a:rPr>
              <a:t>pro </a:t>
            </a:r>
            <a:r>
              <a:rPr lang="cs-CZ" sz="1600" spc="-5" noProof="0" dirty="0">
                <a:cs typeface="Verdana"/>
              </a:rPr>
              <a:t>praktické </a:t>
            </a:r>
            <a:r>
              <a:rPr lang="cs-CZ" sz="1600" spc="-9" noProof="0" dirty="0">
                <a:cs typeface="Verdana"/>
              </a:rPr>
              <a:t>výpočty </a:t>
            </a:r>
            <a:r>
              <a:rPr lang="cs-CZ" sz="1600" spc="-5" noProof="0" dirty="0">
                <a:cs typeface="Verdana"/>
              </a:rPr>
              <a:t>změny </a:t>
            </a:r>
            <a:r>
              <a:rPr lang="cs-CZ" sz="1600" spc="-9" noProof="0" dirty="0">
                <a:cs typeface="Verdana"/>
              </a:rPr>
              <a:t>počtu </a:t>
            </a:r>
            <a:r>
              <a:rPr lang="cs-CZ" sz="1600" spc="-5" noProof="0" dirty="0">
                <a:cs typeface="Verdana"/>
              </a:rPr>
              <a:t>atomu radionuklidu </a:t>
            </a:r>
            <a:r>
              <a:rPr lang="cs-CZ" sz="1600" noProof="0" dirty="0">
                <a:cs typeface="Verdana"/>
              </a:rPr>
              <a:t>či </a:t>
            </a:r>
            <a:r>
              <a:rPr lang="cs-CZ" sz="1600" spc="-9" noProof="0" dirty="0">
                <a:cs typeface="Verdana"/>
              </a:rPr>
              <a:t>jejich </a:t>
            </a:r>
            <a:r>
              <a:rPr lang="cs-CZ" sz="1600" spc="-5" noProof="0" dirty="0">
                <a:cs typeface="Verdana"/>
              </a:rPr>
              <a:t>aktivity s  </a:t>
            </a:r>
            <a:r>
              <a:rPr lang="cs-CZ" sz="1600" spc="-9" noProof="0" dirty="0">
                <a:cs typeface="Verdana"/>
              </a:rPr>
              <a:t>časem.</a:t>
            </a:r>
            <a:endParaRPr lang="cs-CZ" sz="1600" noProof="0" dirty="0"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7727" y="2690226"/>
            <a:ext cx="8081615" cy="495987"/>
          </a:xfrm>
          <a:prstGeom prst="rect">
            <a:avLst/>
          </a:prstGeom>
          <a:noFill/>
        </p:spPr>
        <p:txBody>
          <a:bodyPr vert="horz" wrap="square" lIns="0" tIns="2303" rIns="0" bIns="0" rtlCol="0">
            <a:spAutoFit/>
          </a:bodyPr>
          <a:lstStyle/>
          <a:p>
            <a:pPr marL="11516" marR="4607">
              <a:lnSpc>
                <a:spcPct val="102299"/>
              </a:lnSpc>
              <a:spcBef>
                <a:spcPts val="18"/>
              </a:spcBef>
            </a:pPr>
            <a:r>
              <a:rPr lang="cs-CZ" sz="1600" b="1" spc="73" noProof="0" dirty="0">
                <a:solidFill>
                  <a:srgbClr val="8A0000"/>
                </a:solidFill>
                <a:cs typeface="Times New Roman"/>
              </a:rPr>
              <a:t>Poločas přeměny </a:t>
            </a:r>
            <a:r>
              <a:rPr lang="cs-CZ" sz="1600" b="1" spc="63" noProof="0" dirty="0">
                <a:solidFill>
                  <a:srgbClr val="800000"/>
                </a:solidFill>
                <a:cs typeface="Times New Roman"/>
              </a:rPr>
              <a:t>T</a:t>
            </a:r>
            <a:r>
              <a:rPr lang="cs-CZ" sz="1600" b="1" spc="94" baseline="-4901" noProof="0" dirty="0">
                <a:solidFill>
                  <a:srgbClr val="8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cs-CZ" sz="1600" b="1" spc="94" baseline="-4901" noProof="0" dirty="0">
                <a:solidFill>
                  <a:srgbClr val="800000"/>
                </a:solidFill>
                <a:cs typeface="Times New Roman"/>
              </a:rPr>
              <a:t> </a:t>
            </a:r>
            <a:r>
              <a:rPr lang="cs-CZ" sz="1600" b="1" spc="-9" noProof="0" dirty="0">
                <a:cs typeface="Verdana"/>
              </a:rPr>
              <a:t>je </a:t>
            </a:r>
            <a:r>
              <a:rPr lang="cs-CZ" sz="1600" b="1" noProof="0" dirty="0">
                <a:cs typeface="Verdana"/>
              </a:rPr>
              <a:t>čas, </a:t>
            </a:r>
            <a:r>
              <a:rPr lang="cs-CZ" sz="1600" b="1" spc="-14" noProof="0" dirty="0">
                <a:cs typeface="Verdana"/>
              </a:rPr>
              <a:t>za </a:t>
            </a:r>
            <a:r>
              <a:rPr lang="cs-CZ" sz="1600" b="1" spc="-9" noProof="0" dirty="0">
                <a:cs typeface="Verdana"/>
              </a:rPr>
              <a:t>který se </a:t>
            </a:r>
            <a:r>
              <a:rPr lang="cs-CZ" sz="1600" b="1" spc="-5" noProof="0" dirty="0">
                <a:cs typeface="Verdana"/>
              </a:rPr>
              <a:t>přemění právě polovina z přítomného </a:t>
            </a:r>
            <a:r>
              <a:rPr lang="cs-CZ" sz="1600" b="1" spc="-9" noProof="0" dirty="0">
                <a:cs typeface="Verdana"/>
              </a:rPr>
              <a:t>počtu </a:t>
            </a:r>
            <a:r>
              <a:rPr lang="cs-CZ" sz="1600" b="1" spc="-5" noProof="0" dirty="0">
                <a:cs typeface="Verdana"/>
              </a:rPr>
              <a:t>atomů </a:t>
            </a:r>
            <a:r>
              <a:rPr lang="cs-CZ" sz="1600" b="1" spc="-9" noProof="0" dirty="0">
                <a:cs typeface="Verdana"/>
              </a:rPr>
              <a:t>radionuklidu.</a:t>
            </a:r>
            <a:endParaRPr lang="cs-CZ" sz="1600" b="1" noProof="0" dirty="0"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8440" y="1914465"/>
            <a:ext cx="3454912" cy="34549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726" y="3971301"/>
            <a:ext cx="2047611" cy="2181100"/>
          </a:xfrm>
          <a:prstGeom prst="rect">
            <a:avLst/>
          </a:prstGeom>
        </p:spPr>
      </p:pic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5FC26D-AEB0-43F3-AC88-F341C3CA5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sz="1600" noProof="0" smtClean="0"/>
              <a:t>5</a:t>
            </a:fld>
            <a:endParaRPr lang="cs-CZ" sz="1600" noProof="0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FE1E9508-C365-498D-AD4C-B23B0A10CFBE}"/>
              </a:ext>
            </a:extLst>
          </p:cNvPr>
          <p:cNvSpPr txBox="1"/>
          <p:nvPr/>
        </p:nvSpPr>
        <p:spPr>
          <a:xfrm>
            <a:off x="355865" y="3571155"/>
            <a:ext cx="13729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256">
              <a:spcBef>
                <a:spcPts val="1283"/>
              </a:spcBef>
            </a:pPr>
            <a:r>
              <a:rPr lang="cs-CZ" sz="1600" b="1" spc="-5" noProof="0" dirty="0">
                <a:cs typeface="Verdana"/>
              </a:rPr>
              <a:t>Odvození:</a:t>
            </a:r>
            <a:endParaRPr lang="cs-CZ" sz="1600" b="1" noProof="0" dirty="0">
              <a:cs typeface="Verdana"/>
            </a:endParaRPr>
          </a:p>
        </p:txBody>
      </p:sp>
      <p:pic>
        <p:nvPicPr>
          <p:cNvPr id="11" name="object 7">
            <a:extLst>
              <a:ext uri="{FF2B5EF4-FFF2-40B4-BE49-F238E27FC236}">
                <a16:creationId xmlns:a16="http://schemas.microsoft.com/office/drawing/2014/main" id="{27D69F02-561E-4C26-80E5-641DDD64604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48281" y="3461226"/>
            <a:ext cx="5292648" cy="29636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ject 15">
                <a:extLst>
                  <a:ext uri="{FF2B5EF4-FFF2-40B4-BE49-F238E27FC236}">
                    <a16:creationId xmlns:a16="http://schemas.microsoft.com/office/drawing/2014/main" id="{C3BD3496-EF05-4371-A7AE-41E1DAE019F6}"/>
                  </a:ext>
                </a:extLst>
              </p:cNvPr>
              <p:cNvSpPr txBox="1"/>
              <p:nvPr/>
            </p:nvSpPr>
            <p:spPr>
              <a:xfrm>
                <a:off x="2396630" y="1844335"/>
                <a:ext cx="866208" cy="45334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square" lIns="0" tIns="86949" rIns="0" bIns="0" rtlCol="0" anchor="ctr">
                <a:spAutoFit/>
              </a:bodyPr>
              <a:lstStyle/>
              <a:p>
                <a:pPr algn="ctr"/>
                <a:r>
                  <a:rPr lang="cs-CZ" sz="1600" i="1" noProof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λ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type m:val="lin"/>
                            <m:ctrlPr>
                              <a:rPr lang="cs-CZ" sz="16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1600" b="0" i="1" noProof="0" smtClean="0">
                                <a:latin typeface="Cambria Math" panose="02040503050406030204" pitchFamily="18" charset="0"/>
                              </a:rPr>
                              <m:t>𝑑𝑁</m:t>
                            </m:r>
                          </m:num>
                          <m:den>
                            <m:r>
                              <a:rPr lang="cs-CZ" sz="1600" b="0" i="1" noProof="0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</m:num>
                      <m:den>
                        <m:r>
                          <a:rPr lang="cs-CZ" sz="1600" b="0" i="1" noProof="0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cs-CZ" sz="1600" i="1" noProof="0" dirty="0"/>
              </a:p>
            </p:txBody>
          </p:sp>
        </mc:Choice>
        <mc:Fallback xmlns="">
          <p:sp>
            <p:nvSpPr>
              <p:cNvPr id="13" name="object 15">
                <a:extLst>
                  <a:ext uri="{FF2B5EF4-FFF2-40B4-BE49-F238E27FC236}">
                    <a16:creationId xmlns:a16="http://schemas.microsoft.com/office/drawing/2014/main" id="{C3BD3496-EF05-4371-A7AE-41E1DAE019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630" y="1844335"/>
                <a:ext cx="866208" cy="453347"/>
              </a:xfrm>
              <a:prstGeom prst="rect">
                <a:avLst/>
              </a:prstGeom>
              <a:blipFill>
                <a:blip r:embed="rId5"/>
                <a:stretch>
                  <a:fillRect l="-4225" t="-43243" r="-31690" b="-567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794" y="876407"/>
            <a:ext cx="1631294" cy="255088"/>
          </a:xfrm>
          <a:custGeom>
            <a:avLst/>
            <a:gdLst/>
            <a:ahLst/>
            <a:cxnLst/>
            <a:rect l="l" t="t" r="r" b="b"/>
            <a:pathLst>
              <a:path w="1798955" h="281305">
                <a:moveTo>
                  <a:pt x="1798955" y="9207"/>
                </a:moveTo>
                <a:lnTo>
                  <a:pt x="1789811" y="9207"/>
                </a:lnTo>
                <a:lnTo>
                  <a:pt x="9144" y="9207"/>
                </a:lnTo>
                <a:lnTo>
                  <a:pt x="0" y="9207"/>
                </a:lnTo>
                <a:lnTo>
                  <a:pt x="0" y="271640"/>
                </a:lnTo>
                <a:lnTo>
                  <a:pt x="0" y="280784"/>
                </a:lnTo>
                <a:lnTo>
                  <a:pt x="1798955" y="280784"/>
                </a:lnTo>
                <a:lnTo>
                  <a:pt x="1798955" y="271640"/>
                </a:lnTo>
                <a:lnTo>
                  <a:pt x="1798955" y="9207"/>
                </a:lnTo>
                <a:close/>
              </a:path>
              <a:path w="1798955" h="281305">
                <a:moveTo>
                  <a:pt x="1798955" y="0"/>
                </a:moveTo>
                <a:lnTo>
                  <a:pt x="0" y="0"/>
                </a:lnTo>
                <a:lnTo>
                  <a:pt x="0" y="9131"/>
                </a:lnTo>
                <a:lnTo>
                  <a:pt x="1798955" y="9131"/>
                </a:lnTo>
                <a:lnTo>
                  <a:pt x="179895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3" name="object 3"/>
          <p:cNvSpPr txBox="1"/>
          <p:nvPr/>
        </p:nvSpPr>
        <p:spPr>
          <a:xfrm>
            <a:off x="107794" y="859699"/>
            <a:ext cx="1631294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262573">
              <a:spcBef>
                <a:spcPts val="91"/>
              </a:spcBef>
            </a:pPr>
            <a:r>
              <a:rPr lang="cs-CZ" sz="1600" b="1" spc="-5" noProof="0" dirty="0">
                <a:cs typeface="Times New Roman"/>
              </a:rPr>
              <a:t>Radionuklid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99896" y="876407"/>
            <a:ext cx="973709" cy="255088"/>
          </a:xfrm>
          <a:custGeom>
            <a:avLst/>
            <a:gdLst/>
            <a:ahLst/>
            <a:cxnLst/>
            <a:rect l="l" t="t" r="r" b="b"/>
            <a:pathLst>
              <a:path w="1073785" h="281305">
                <a:moveTo>
                  <a:pt x="1073200" y="271640"/>
                </a:moveTo>
                <a:lnTo>
                  <a:pt x="1073150" y="9207"/>
                </a:lnTo>
                <a:lnTo>
                  <a:pt x="1064044" y="9207"/>
                </a:lnTo>
                <a:lnTo>
                  <a:pt x="9144" y="9207"/>
                </a:lnTo>
                <a:lnTo>
                  <a:pt x="0" y="9207"/>
                </a:lnTo>
                <a:lnTo>
                  <a:pt x="0" y="271640"/>
                </a:lnTo>
                <a:lnTo>
                  <a:pt x="0" y="280784"/>
                </a:lnTo>
                <a:lnTo>
                  <a:pt x="1073200" y="280784"/>
                </a:lnTo>
                <a:lnTo>
                  <a:pt x="1073200" y="271640"/>
                </a:lnTo>
                <a:close/>
              </a:path>
              <a:path w="1073785" h="281305">
                <a:moveTo>
                  <a:pt x="1073200" y="0"/>
                </a:moveTo>
                <a:lnTo>
                  <a:pt x="0" y="0"/>
                </a:lnTo>
                <a:lnTo>
                  <a:pt x="0" y="9131"/>
                </a:lnTo>
                <a:lnTo>
                  <a:pt x="1073200" y="9131"/>
                </a:lnTo>
                <a:lnTo>
                  <a:pt x="1073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5" name="object 5"/>
          <p:cNvSpPr txBox="1"/>
          <p:nvPr/>
        </p:nvSpPr>
        <p:spPr>
          <a:xfrm>
            <a:off x="1780545" y="866543"/>
            <a:ext cx="1019199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2" algn="ctr">
              <a:spcBef>
                <a:spcPts val="91"/>
              </a:spcBef>
            </a:pPr>
            <a:r>
              <a:rPr lang="cs-CZ" sz="1600" b="1" baseline="30000" noProof="0" dirty="0">
                <a:cs typeface="Times New Roman"/>
              </a:rPr>
              <a:t>3</a:t>
            </a:r>
            <a:r>
              <a:rPr lang="cs-CZ" sz="1600" b="1" noProof="0" dirty="0">
                <a:cs typeface="Times New Roman"/>
              </a:rPr>
              <a:t>H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833834" y="876407"/>
            <a:ext cx="1047990" cy="255088"/>
          </a:xfrm>
          <a:custGeom>
            <a:avLst/>
            <a:gdLst/>
            <a:ahLst/>
            <a:cxnLst/>
            <a:rect l="l" t="t" r="r" b="b"/>
            <a:pathLst>
              <a:path w="1155700" h="281305">
                <a:moveTo>
                  <a:pt x="1155496" y="0"/>
                </a:moveTo>
                <a:lnTo>
                  <a:pt x="0" y="0"/>
                </a:lnTo>
                <a:lnTo>
                  <a:pt x="0" y="9131"/>
                </a:lnTo>
                <a:lnTo>
                  <a:pt x="1155496" y="9131"/>
                </a:lnTo>
                <a:lnTo>
                  <a:pt x="1155496" y="0"/>
                </a:lnTo>
                <a:close/>
              </a:path>
              <a:path w="1155700" h="281305">
                <a:moveTo>
                  <a:pt x="1155573" y="9207"/>
                </a:moveTo>
                <a:lnTo>
                  <a:pt x="1146429" y="9207"/>
                </a:lnTo>
                <a:lnTo>
                  <a:pt x="1146429" y="271640"/>
                </a:lnTo>
                <a:lnTo>
                  <a:pt x="1146352" y="9207"/>
                </a:lnTo>
                <a:lnTo>
                  <a:pt x="9144" y="9207"/>
                </a:lnTo>
                <a:lnTo>
                  <a:pt x="0" y="9207"/>
                </a:lnTo>
                <a:lnTo>
                  <a:pt x="0" y="271640"/>
                </a:lnTo>
                <a:lnTo>
                  <a:pt x="0" y="280784"/>
                </a:lnTo>
                <a:lnTo>
                  <a:pt x="1155496" y="280784"/>
                </a:lnTo>
                <a:lnTo>
                  <a:pt x="1155496" y="271640"/>
                </a:lnTo>
                <a:lnTo>
                  <a:pt x="1155573" y="9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7" name="object 7"/>
          <p:cNvSpPr txBox="1"/>
          <p:nvPr/>
        </p:nvSpPr>
        <p:spPr>
          <a:xfrm>
            <a:off x="2828331" y="868761"/>
            <a:ext cx="1094055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algn="ctr">
              <a:spcBef>
                <a:spcPts val="91"/>
              </a:spcBef>
            </a:pPr>
            <a:r>
              <a:rPr lang="cs-CZ" sz="1600" b="1" baseline="30000" noProof="0" dirty="0">
                <a:cs typeface="Times New Roman"/>
              </a:rPr>
              <a:t>14</a:t>
            </a:r>
            <a:r>
              <a:rPr lang="cs-CZ" sz="1600" b="1" noProof="0" dirty="0">
                <a:cs typeface="Times New Roman"/>
              </a:rPr>
              <a:t>C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942517" y="876407"/>
            <a:ext cx="973709" cy="255088"/>
          </a:xfrm>
          <a:custGeom>
            <a:avLst/>
            <a:gdLst/>
            <a:ahLst/>
            <a:cxnLst/>
            <a:rect l="l" t="t" r="r" b="b"/>
            <a:pathLst>
              <a:path w="1073785" h="281305">
                <a:moveTo>
                  <a:pt x="1073200" y="271640"/>
                </a:moveTo>
                <a:lnTo>
                  <a:pt x="1073150" y="9207"/>
                </a:lnTo>
                <a:lnTo>
                  <a:pt x="1064056" y="9207"/>
                </a:lnTo>
                <a:lnTo>
                  <a:pt x="9144" y="9207"/>
                </a:lnTo>
                <a:lnTo>
                  <a:pt x="0" y="9207"/>
                </a:lnTo>
                <a:lnTo>
                  <a:pt x="0" y="271640"/>
                </a:lnTo>
                <a:lnTo>
                  <a:pt x="0" y="280784"/>
                </a:lnTo>
                <a:lnTo>
                  <a:pt x="1073200" y="280784"/>
                </a:lnTo>
                <a:lnTo>
                  <a:pt x="1073200" y="271640"/>
                </a:lnTo>
                <a:close/>
              </a:path>
              <a:path w="1073785" h="281305">
                <a:moveTo>
                  <a:pt x="1073200" y="0"/>
                </a:moveTo>
                <a:lnTo>
                  <a:pt x="0" y="0"/>
                </a:lnTo>
                <a:lnTo>
                  <a:pt x="0" y="9131"/>
                </a:lnTo>
                <a:lnTo>
                  <a:pt x="1073200" y="9131"/>
                </a:lnTo>
                <a:lnTo>
                  <a:pt x="1073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9" name="object 9"/>
          <p:cNvSpPr txBox="1"/>
          <p:nvPr/>
        </p:nvSpPr>
        <p:spPr>
          <a:xfrm>
            <a:off x="3931574" y="857958"/>
            <a:ext cx="1019199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316124">
              <a:spcBef>
                <a:spcPts val="91"/>
              </a:spcBef>
            </a:pPr>
            <a:r>
              <a:rPr lang="cs-CZ" sz="1600" b="1" spc="-5" baseline="30000" noProof="0" dirty="0">
                <a:cs typeface="Times New Roman"/>
              </a:rPr>
              <a:t>60</a:t>
            </a:r>
            <a:r>
              <a:rPr lang="cs-CZ" sz="1600" b="1" spc="-6" noProof="0" dirty="0">
                <a:cs typeface="Times New Roman"/>
              </a:rPr>
              <a:t>Co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193933" y="876407"/>
            <a:ext cx="876972" cy="255088"/>
          </a:xfrm>
          <a:custGeom>
            <a:avLst/>
            <a:gdLst/>
            <a:ahLst/>
            <a:cxnLst/>
            <a:rect l="l" t="t" r="r" b="b"/>
            <a:pathLst>
              <a:path w="967104" h="281305">
                <a:moveTo>
                  <a:pt x="966520" y="0"/>
                </a:moveTo>
                <a:lnTo>
                  <a:pt x="0" y="0"/>
                </a:lnTo>
                <a:lnTo>
                  <a:pt x="0" y="9131"/>
                </a:lnTo>
                <a:lnTo>
                  <a:pt x="966520" y="9131"/>
                </a:lnTo>
                <a:lnTo>
                  <a:pt x="966520" y="0"/>
                </a:lnTo>
                <a:close/>
              </a:path>
              <a:path w="967104" h="281305">
                <a:moveTo>
                  <a:pt x="966584" y="9207"/>
                </a:moveTo>
                <a:lnTo>
                  <a:pt x="957453" y="9207"/>
                </a:lnTo>
                <a:lnTo>
                  <a:pt x="957453" y="271640"/>
                </a:lnTo>
                <a:lnTo>
                  <a:pt x="957376" y="9207"/>
                </a:lnTo>
                <a:lnTo>
                  <a:pt x="9144" y="9207"/>
                </a:lnTo>
                <a:lnTo>
                  <a:pt x="0" y="9207"/>
                </a:lnTo>
                <a:lnTo>
                  <a:pt x="0" y="271640"/>
                </a:lnTo>
                <a:lnTo>
                  <a:pt x="0" y="280784"/>
                </a:lnTo>
                <a:lnTo>
                  <a:pt x="966520" y="280784"/>
                </a:lnTo>
                <a:lnTo>
                  <a:pt x="966520" y="271640"/>
                </a:lnTo>
                <a:lnTo>
                  <a:pt x="966584" y="920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11" name="object 11"/>
          <p:cNvSpPr/>
          <p:nvPr/>
        </p:nvSpPr>
        <p:spPr>
          <a:xfrm>
            <a:off x="8131250" y="876407"/>
            <a:ext cx="879274" cy="255088"/>
          </a:xfrm>
          <a:custGeom>
            <a:avLst/>
            <a:gdLst/>
            <a:ahLst/>
            <a:cxnLst/>
            <a:rect l="l" t="t" r="r" b="b"/>
            <a:pathLst>
              <a:path w="969645" h="281305">
                <a:moveTo>
                  <a:pt x="969568" y="271640"/>
                </a:moveTo>
                <a:lnTo>
                  <a:pt x="969518" y="9207"/>
                </a:lnTo>
                <a:lnTo>
                  <a:pt x="957376" y="9207"/>
                </a:lnTo>
                <a:lnTo>
                  <a:pt x="9144" y="9207"/>
                </a:lnTo>
                <a:lnTo>
                  <a:pt x="9144" y="271640"/>
                </a:lnTo>
                <a:lnTo>
                  <a:pt x="9131" y="9207"/>
                </a:lnTo>
                <a:lnTo>
                  <a:pt x="0" y="9207"/>
                </a:lnTo>
                <a:lnTo>
                  <a:pt x="0" y="271640"/>
                </a:lnTo>
                <a:lnTo>
                  <a:pt x="0" y="280784"/>
                </a:lnTo>
                <a:lnTo>
                  <a:pt x="969568" y="280784"/>
                </a:lnTo>
                <a:lnTo>
                  <a:pt x="969568" y="271640"/>
                </a:lnTo>
                <a:close/>
              </a:path>
              <a:path w="969645" h="281305">
                <a:moveTo>
                  <a:pt x="969568" y="0"/>
                </a:moveTo>
                <a:lnTo>
                  <a:pt x="0" y="0"/>
                </a:lnTo>
                <a:lnTo>
                  <a:pt x="0" y="9131"/>
                </a:lnTo>
                <a:lnTo>
                  <a:pt x="969568" y="9131"/>
                </a:lnTo>
                <a:lnTo>
                  <a:pt x="96956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grpSp>
        <p:nvGrpSpPr>
          <p:cNvPr id="12" name="object 12"/>
          <p:cNvGrpSpPr/>
          <p:nvPr/>
        </p:nvGrpSpPr>
        <p:grpSpPr>
          <a:xfrm>
            <a:off x="49750" y="815591"/>
            <a:ext cx="9016168" cy="630521"/>
            <a:chOff x="359663" y="899414"/>
            <a:chExt cx="9942830" cy="695325"/>
          </a:xfrm>
        </p:grpSpPr>
        <p:sp>
          <p:nvSpPr>
            <p:cNvPr id="13" name="object 13"/>
            <p:cNvSpPr/>
            <p:nvPr/>
          </p:nvSpPr>
          <p:spPr>
            <a:xfrm>
              <a:off x="359664" y="899413"/>
              <a:ext cx="9933940" cy="76200"/>
            </a:xfrm>
            <a:custGeom>
              <a:avLst/>
              <a:gdLst/>
              <a:ahLst/>
              <a:cxnLst/>
              <a:rect l="l" t="t" r="r" b="b"/>
              <a:pathLst>
                <a:path w="9933940" h="76200">
                  <a:moveTo>
                    <a:pt x="4259237" y="0"/>
                  </a:moveTo>
                  <a:lnTo>
                    <a:pt x="4259237" y="0"/>
                  </a:lnTo>
                  <a:lnTo>
                    <a:pt x="0" y="0"/>
                  </a:lnTo>
                  <a:lnTo>
                    <a:pt x="0" y="9156"/>
                  </a:lnTo>
                  <a:lnTo>
                    <a:pt x="0" y="76200"/>
                  </a:lnTo>
                  <a:lnTo>
                    <a:pt x="9144" y="76200"/>
                  </a:lnTo>
                  <a:lnTo>
                    <a:pt x="9144" y="9156"/>
                  </a:lnTo>
                  <a:lnTo>
                    <a:pt x="1896491" y="9156"/>
                  </a:lnTo>
                  <a:lnTo>
                    <a:pt x="4259237" y="9156"/>
                  </a:lnTo>
                  <a:lnTo>
                    <a:pt x="4259237" y="0"/>
                  </a:lnTo>
                  <a:close/>
                </a:path>
                <a:path w="9933940" h="76200">
                  <a:moveTo>
                    <a:pt x="6540043" y="0"/>
                  </a:moveTo>
                  <a:lnTo>
                    <a:pt x="6540043" y="0"/>
                  </a:lnTo>
                  <a:lnTo>
                    <a:pt x="4259326" y="0"/>
                  </a:lnTo>
                  <a:lnTo>
                    <a:pt x="4259326" y="9156"/>
                  </a:lnTo>
                  <a:lnTo>
                    <a:pt x="6540043" y="9156"/>
                  </a:lnTo>
                  <a:lnTo>
                    <a:pt x="6540043" y="0"/>
                  </a:lnTo>
                  <a:close/>
                </a:path>
                <a:path w="9933940" h="76200">
                  <a:moveTo>
                    <a:pt x="6549250" y="0"/>
                  </a:moveTo>
                  <a:lnTo>
                    <a:pt x="6540119" y="0"/>
                  </a:lnTo>
                  <a:lnTo>
                    <a:pt x="6540119" y="9156"/>
                  </a:lnTo>
                  <a:lnTo>
                    <a:pt x="6549250" y="9156"/>
                  </a:lnTo>
                  <a:lnTo>
                    <a:pt x="6549250" y="0"/>
                  </a:lnTo>
                  <a:close/>
                </a:path>
                <a:path w="9933940" h="76200">
                  <a:moveTo>
                    <a:pt x="8878494" y="0"/>
                  </a:moveTo>
                  <a:lnTo>
                    <a:pt x="7854061" y="0"/>
                  </a:lnTo>
                  <a:lnTo>
                    <a:pt x="7844917" y="0"/>
                  </a:lnTo>
                  <a:lnTo>
                    <a:pt x="6549263" y="0"/>
                  </a:lnTo>
                  <a:lnTo>
                    <a:pt x="6549263" y="9156"/>
                  </a:lnTo>
                  <a:lnTo>
                    <a:pt x="7844917" y="9156"/>
                  </a:lnTo>
                  <a:lnTo>
                    <a:pt x="7854061" y="9156"/>
                  </a:lnTo>
                  <a:lnTo>
                    <a:pt x="8878494" y="9156"/>
                  </a:lnTo>
                  <a:lnTo>
                    <a:pt x="8878494" y="0"/>
                  </a:lnTo>
                  <a:close/>
                </a:path>
                <a:path w="9933940" h="76200">
                  <a:moveTo>
                    <a:pt x="8887701" y="0"/>
                  </a:moveTo>
                  <a:lnTo>
                    <a:pt x="8878570" y="0"/>
                  </a:lnTo>
                  <a:lnTo>
                    <a:pt x="8878570" y="9156"/>
                  </a:lnTo>
                  <a:lnTo>
                    <a:pt x="8887701" y="9156"/>
                  </a:lnTo>
                  <a:lnTo>
                    <a:pt x="8887701" y="0"/>
                  </a:lnTo>
                  <a:close/>
                </a:path>
                <a:path w="9933940" h="76200">
                  <a:moveTo>
                    <a:pt x="9933470" y="0"/>
                  </a:moveTo>
                  <a:lnTo>
                    <a:pt x="8887714" y="0"/>
                  </a:lnTo>
                  <a:lnTo>
                    <a:pt x="8887714" y="9156"/>
                  </a:lnTo>
                  <a:lnTo>
                    <a:pt x="9933470" y="9156"/>
                  </a:lnTo>
                  <a:lnTo>
                    <a:pt x="9933470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10293095" y="899414"/>
              <a:ext cx="9525" cy="76200"/>
            </a:xfrm>
            <a:custGeom>
              <a:avLst/>
              <a:gdLst/>
              <a:ahLst/>
              <a:cxnLst/>
              <a:rect l="l" t="t" r="r" b="b"/>
              <a:pathLst>
                <a:path w="9525" h="76200">
                  <a:moveTo>
                    <a:pt x="9144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9144" y="7620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93095" y="899414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" name="object 16"/>
            <p:cNvSpPr/>
            <p:nvPr/>
          </p:nvSpPr>
          <p:spPr>
            <a:xfrm>
              <a:off x="414528" y="957325"/>
              <a:ext cx="1808480" cy="9525"/>
            </a:xfrm>
            <a:custGeom>
              <a:avLst/>
              <a:gdLst/>
              <a:ahLst/>
              <a:cxnLst/>
              <a:rect l="l" t="t" r="r" b="b"/>
              <a:pathLst>
                <a:path w="1808480" h="9525">
                  <a:moveTo>
                    <a:pt x="1808099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808099" y="9144"/>
                  </a:lnTo>
                  <a:lnTo>
                    <a:pt x="1808099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2222627" y="95732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3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3" y="9144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414528" y="957325"/>
              <a:ext cx="1817370" cy="299085"/>
            </a:xfrm>
            <a:custGeom>
              <a:avLst/>
              <a:gdLst/>
              <a:ahLst/>
              <a:cxnLst/>
              <a:rect l="l" t="t" r="r" b="b"/>
              <a:pathLst>
                <a:path w="1817370" h="299084">
                  <a:moveTo>
                    <a:pt x="9144" y="289941"/>
                  </a:moveTo>
                  <a:lnTo>
                    <a:pt x="0" y="289941"/>
                  </a:lnTo>
                  <a:lnTo>
                    <a:pt x="0" y="299085"/>
                  </a:lnTo>
                  <a:lnTo>
                    <a:pt x="9144" y="299085"/>
                  </a:lnTo>
                  <a:lnTo>
                    <a:pt x="9144" y="289941"/>
                  </a:lnTo>
                  <a:close/>
                </a:path>
                <a:path w="1817370" h="299084">
                  <a:moveTo>
                    <a:pt x="1817243" y="0"/>
                  </a:moveTo>
                  <a:lnTo>
                    <a:pt x="1808099" y="0"/>
                  </a:lnTo>
                  <a:lnTo>
                    <a:pt x="1808099" y="9144"/>
                  </a:lnTo>
                  <a:lnTo>
                    <a:pt x="1817243" y="9144"/>
                  </a:lnTo>
                  <a:lnTo>
                    <a:pt x="18172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9" name="object 19"/>
            <p:cNvSpPr/>
            <p:nvPr/>
          </p:nvSpPr>
          <p:spPr>
            <a:xfrm>
              <a:off x="414528" y="1247266"/>
              <a:ext cx="1817370" cy="9525"/>
            </a:xfrm>
            <a:custGeom>
              <a:avLst/>
              <a:gdLst/>
              <a:ahLst/>
              <a:cxnLst/>
              <a:rect l="l" t="t" r="r" b="b"/>
              <a:pathLst>
                <a:path w="1817370" h="9525">
                  <a:moveTo>
                    <a:pt x="1817243" y="0"/>
                  </a:moveTo>
                  <a:lnTo>
                    <a:pt x="1808099" y="0"/>
                  </a:ln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808099" y="9144"/>
                  </a:lnTo>
                  <a:lnTo>
                    <a:pt x="1817243" y="9144"/>
                  </a:lnTo>
                  <a:lnTo>
                    <a:pt x="18172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0" name="object 20"/>
            <p:cNvSpPr/>
            <p:nvPr/>
          </p:nvSpPr>
          <p:spPr>
            <a:xfrm>
              <a:off x="414528" y="966482"/>
              <a:ext cx="1817370" cy="281305"/>
            </a:xfrm>
            <a:custGeom>
              <a:avLst/>
              <a:gdLst/>
              <a:ahLst/>
              <a:cxnLst/>
              <a:rect l="l" t="t" r="r" b="b"/>
              <a:pathLst>
                <a:path w="1817370" h="281305">
                  <a:moveTo>
                    <a:pt x="1817243" y="271640"/>
                  </a:moveTo>
                  <a:lnTo>
                    <a:pt x="0" y="271640"/>
                  </a:lnTo>
                  <a:lnTo>
                    <a:pt x="0" y="280784"/>
                  </a:lnTo>
                  <a:lnTo>
                    <a:pt x="1817243" y="280784"/>
                  </a:lnTo>
                  <a:lnTo>
                    <a:pt x="1817243" y="271640"/>
                  </a:lnTo>
                  <a:close/>
                </a:path>
                <a:path w="1817370" h="281305">
                  <a:moveTo>
                    <a:pt x="1817243" y="0"/>
                  </a:moveTo>
                  <a:lnTo>
                    <a:pt x="0" y="0"/>
                  </a:lnTo>
                  <a:lnTo>
                    <a:pt x="0" y="9131"/>
                  </a:lnTo>
                  <a:lnTo>
                    <a:pt x="1817243" y="9131"/>
                  </a:lnTo>
                  <a:lnTo>
                    <a:pt x="1817243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14527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3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3" y="280720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359664" y="966546"/>
              <a:ext cx="1872614" cy="314325"/>
            </a:xfrm>
            <a:custGeom>
              <a:avLst/>
              <a:gdLst/>
              <a:ahLst/>
              <a:cxnLst/>
              <a:rect l="l" t="t" r="r" b="b"/>
              <a:pathLst>
                <a:path w="1872614" h="314325">
                  <a:moveTo>
                    <a:pt x="9144" y="9144"/>
                  </a:moveTo>
                  <a:lnTo>
                    <a:pt x="0" y="9144"/>
                  </a:lnTo>
                  <a:lnTo>
                    <a:pt x="0" y="314248"/>
                  </a:lnTo>
                  <a:lnTo>
                    <a:pt x="9144" y="314248"/>
                  </a:lnTo>
                  <a:lnTo>
                    <a:pt x="9144" y="9144"/>
                  </a:lnTo>
                  <a:close/>
                </a:path>
                <a:path w="1872614" h="314325">
                  <a:moveTo>
                    <a:pt x="1872107" y="0"/>
                  </a:moveTo>
                  <a:lnTo>
                    <a:pt x="1862963" y="0"/>
                  </a:lnTo>
                  <a:lnTo>
                    <a:pt x="1862963" y="280720"/>
                  </a:lnTo>
                  <a:lnTo>
                    <a:pt x="1872107" y="280720"/>
                  </a:lnTo>
                  <a:lnTo>
                    <a:pt x="1872107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3" name="object 23"/>
            <p:cNvSpPr/>
            <p:nvPr/>
          </p:nvSpPr>
          <p:spPr>
            <a:xfrm>
              <a:off x="2280539" y="957325"/>
              <a:ext cx="1082675" cy="9525"/>
            </a:xfrm>
            <a:custGeom>
              <a:avLst/>
              <a:gdLst/>
              <a:ahLst/>
              <a:cxnLst/>
              <a:rect l="l" t="t" r="r" b="b"/>
              <a:pathLst>
                <a:path w="1082675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1082675" h="9525">
                  <a:moveTo>
                    <a:pt x="1082344" y="0"/>
                  </a:moveTo>
                  <a:lnTo>
                    <a:pt x="9144" y="0"/>
                  </a:lnTo>
                  <a:lnTo>
                    <a:pt x="9144" y="9144"/>
                  </a:lnTo>
                  <a:lnTo>
                    <a:pt x="1082344" y="9144"/>
                  </a:lnTo>
                  <a:lnTo>
                    <a:pt x="10823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4" name="object 24"/>
            <p:cNvSpPr/>
            <p:nvPr/>
          </p:nvSpPr>
          <p:spPr>
            <a:xfrm>
              <a:off x="3362833" y="95732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2280539" y="957325"/>
              <a:ext cx="1091565" cy="299085"/>
            </a:xfrm>
            <a:custGeom>
              <a:avLst/>
              <a:gdLst/>
              <a:ahLst/>
              <a:cxnLst/>
              <a:rect l="l" t="t" r="r" b="b"/>
              <a:pathLst>
                <a:path w="1091564" h="299084">
                  <a:moveTo>
                    <a:pt x="9131" y="289941"/>
                  </a:moveTo>
                  <a:lnTo>
                    <a:pt x="0" y="289941"/>
                  </a:lnTo>
                  <a:lnTo>
                    <a:pt x="0" y="299085"/>
                  </a:lnTo>
                  <a:lnTo>
                    <a:pt x="9131" y="299085"/>
                  </a:lnTo>
                  <a:lnTo>
                    <a:pt x="9131" y="289941"/>
                  </a:lnTo>
                  <a:close/>
                </a:path>
                <a:path w="1091564" h="299084">
                  <a:moveTo>
                    <a:pt x="1091438" y="0"/>
                  </a:moveTo>
                  <a:lnTo>
                    <a:pt x="1082294" y="0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6" name="object 26"/>
            <p:cNvSpPr/>
            <p:nvPr/>
          </p:nvSpPr>
          <p:spPr>
            <a:xfrm>
              <a:off x="2280539" y="1247266"/>
              <a:ext cx="1091565" cy="9525"/>
            </a:xfrm>
            <a:custGeom>
              <a:avLst/>
              <a:gdLst/>
              <a:ahLst/>
              <a:cxnLst/>
              <a:rect l="l" t="t" r="r" b="b"/>
              <a:pathLst>
                <a:path w="1091564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1091564" h="9525">
                  <a:moveTo>
                    <a:pt x="1091438" y="0"/>
                  </a:moveTo>
                  <a:lnTo>
                    <a:pt x="1082344" y="0"/>
                  </a:lnTo>
                  <a:lnTo>
                    <a:pt x="9144" y="0"/>
                  </a:lnTo>
                  <a:lnTo>
                    <a:pt x="9144" y="9144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7" name="object 27"/>
            <p:cNvSpPr/>
            <p:nvPr/>
          </p:nvSpPr>
          <p:spPr>
            <a:xfrm>
              <a:off x="2280539" y="966482"/>
              <a:ext cx="1091565" cy="281305"/>
            </a:xfrm>
            <a:custGeom>
              <a:avLst/>
              <a:gdLst/>
              <a:ahLst/>
              <a:cxnLst/>
              <a:rect l="l" t="t" r="r" b="b"/>
              <a:pathLst>
                <a:path w="1091564" h="281305">
                  <a:moveTo>
                    <a:pt x="1091488" y="271640"/>
                  </a:moveTo>
                  <a:lnTo>
                    <a:pt x="0" y="271640"/>
                  </a:lnTo>
                  <a:lnTo>
                    <a:pt x="0" y="280784"/>
                  </a:lnTo>
                  <a:lnTo>
                    <a:pt x="1091488" y="280784"/>
                  </a:lnTo>
                  <a:lnTo>
                    <a:pt x="1091488" y="271640"/>
                  </a:lnTo>
                  <a:close/>
                </a:path>
                <a:path w="1091564" h="281305">
                  <a:moveTo>
                    <a:pt x="1091488" y="0"/>
                  </a:moveTo>
                  <a:lnTo>
                    <a:pt x="0" y="0"/>
                  </a:lnTo>
                  <a:lnTo>
                    <a:pt x="0" y="9131"/>
                  </a:lnTo>
                  <a:lnTo>
                    <a:pt x="1091488" y="9131"/>
                  </a:lnTo>
                  <a:lnTo>
                    <a:pt x="109148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8" name="object 28"/>
            <p:cNvSpPr/>
            <p:nvPr/>
          </p:nvSpPr>
          <p:spPr>
            <a:xfrm>
              <a:off x="2280538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3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3" y="280720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29" name="object 29"/>
            <p:cNvSpPr/>
            <p:nvPr/>
          </p:nvSpPr>
          <p:spPr>
            <a:xfrm>
              <a:off x="3362833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0" name="object 30"/>
            <p:cNvSpPr/>
            <p:nvPr/>
          </p:nvSpPr>
          <p:spPr>
            <a:xfrm>
              <a:off x="3420745" y="957325"/>
              <a:ext cx="1165225" cy="9525"/>
            </a:xfrm>
            <a:custGeom>
              <a:avLst/>
              <a:gdLst/>
              <a:ahLst/>
              <a:cxnLst/>
              <a:rect l="l" t="t" r="r" b="b"/>
              <a:pathLst>
                <a:path w="1165225" h="9525">
                  <a:moveTo>
                    <a:pt x="1164640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164640" y="9144"/>
                  </a:lnTo>
                  <a:lnTo>
                    <a:pt x="1164640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1" name="object 31"/>
            <p:cNvSpPr/>
            <p:nvPr/>
          </p:nvSpPr>
          <p:spPr>
            <a:xfrm>
              <a:off x="4585461" y="95732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2" name="object 32"/>
            <p:cNvSpPr/>
            <p:nvPr/>
          </p:nvSpPr>
          <p:spPr>
            <a:xfrm>
              <a:off x="3420745" y="957325"/>
              <a:ext cx="1174115" cy="299085"/>
            </a:xfrm>
            <a:custGeom>
              <a:avLst/>
              <a:gdLst/>
              <a:ahLst/>
              <a:cxnLst/>
              <a:rect l="l" t="t" r="r" b="b"/>
              <a:pathLst>
                <a:path w="1174114" h="299084">
                  <a:moveTo>
                    <a:pt x="9144" y="289941"/>
                  </a:moveTo>
                  <a:lnTo>
                    <a:pt x="0" y="289941"/>
                  </a:lnTo>
                  <a:lnTo>
                    <a:pt x="0" y="299085"/>
                  </a:lnTo>
                  <a:lnTo>
                    <a:pt x="9144" y="299085"/>
                  </a:lnTo>
                  <a:lnTo>
                    <a:pt x="9144" y="289941"/>
                  </a:lnTo>
                  <a:close/>
                </a:path>
                <a:path w="1174114" h="299084">
                  <a:moveTo>
                    <a:pt x="1173861" y="0"/>
                  </a:moveTo>
                  <a:lnTo>
                    <a:pt x="1164717" y="0"/>
                  </a:lnTo>
                  <a:lnTo>
                    <a:pt x="1164717" y="9144"/>
                  </a:lnTo>
                  <a:lnTo>
                    <a:pt x="1173861" y="9144"/>
                  </a:lnTo>
                  <a:lnTo>
                    <a:pt x="1173861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3" name="object 33"/>
            <p:cNvSpPr/>
            <p:nvPr/>
          </p:nvSpPr>
          <p:spPr>
            <a:xfrm>
              <a:off x="3420745" y="1247266"/>
              <a:ext cx="1174115" cy="9525"/>
            </a:xfrm>
            <a:custGeom>
              <a:avLst/>
              <a:gdLst/>
              <a:ahLst/>
              <a:cxnLst/>
              <a:rect l="l" t="t" r="r" b="b"/>
              <a:pathLst>
                <a:path w="1174114" h="9525">
                  <a:moveTo>
                    <a:pt x="1164640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164640" y="9144"/>
                  </a:lnTo>
                  <a:lnTo>
                    <a:pt x="1164640" y="0"/>
                  </a:lnTo>
                  <a:close/>
                </a:path>
                <a:path w="1174114" h="9525">
                  <a:moveTo>
                    <a:pt x="1173861" y="0"/>
                  </a:moveTo>
                  <a:lnTo>
                    <a:pt x="1164717" y="0"/>
                  </a:lnTo>
                  <a:lnTo>
                    <a:pt x="1164717" y="9144"/>
                  </a:lnTo>
                  <a:lnTo>
                    <a:pt x="1173861" y="9144"/>
                  </a:lnTo>
                  <a:lnTo>
                    <a:pt x="1173861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4" name="object 34"/>
            <p:cNvSpPr/>
            <p:nvPr/>
          </p:nvSpPr>
          <p:spPr>
            <a:xfrm>
              <a:off x="3420745" y="966482"/>
              <a:ext cx="1174115" cy="281305"/>
            </a:xfrm>
            <a:custGeom>
              <a:avLst/>
              <a:gdLst/>
              <a:ahLst/>
              <a:cxnLst/>
              <a:rect l="l" t="t" r="r" b="b"/>
              <a:pathLst>
                <a:path w="1174114" h="281305">
                  <a:moveTo>
                    <a:pt x="1173784" y="271640"/>
                  </a:moveTo>
                  <a:lnTo>
                    <a:pt x="0" y="271640"/>
                  </a:lnTo>
                  <a:lnTo>
                    <a:pt x="0" y="280784"/>
                  </a:lnTo>
                  <a:lnTo>
                    <a:pt x="1173784" y="280784"/>
                  </a:lnTo>
                  <a:lnTo>
                    <a:pt x="1173784" y="271640"/>
                  </a:lnTo>
                  <a:close/>
                </a:path>
                <a:path w="1174114" h="281305">
                  <a:moveTo>
                    <a:pt x="1173784" y="0"/>
                  </a:moveTo>
                  <a:lnTo>
                    <a:pt x="0" y="0"/>
                  </a:lnTo>
                  <a:lnTo>
                    <a:pt x="0" y="9131"/>
                  </a:lnTo>
                  <a:lnTo>
                    <a:pt x="1173784" y="9131"/>
                  </a:lnTo>
                  <a:lnTo>
                    <a:pt x="1173784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5" name="object 35"/>
            <p:cNvSpPr/>
            <p:nvPr/>
          </p:nvSpPr>
          <p:spPr>
            <a:xfrm>
              <a:off x="3420744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6" name="object 36"/>
            <p:cNvSpPr/>
            <p:nvPr/>
          </p:nvSpPr>
          <p:spPr>
            <a:xfrm>
              <a:off x="4585461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7" name="object 37"/>
            <p:cNvSpPr/>
            <p:nvPr/>
          </p:nvSpPr>
          <p:spPr>
            <a:xfrm>
              <a:off x="4643374" y="957325"/>
              <a:ext cx="1082675" cy="9525"/>
            </a:xfrm>
            <a:custGeom>
              <a:avLst/>
              <a:gdLst/>
              <a:ahLst/>
              <a:cxnLst/>
              <a:rect l="l" t="t" r="r" b="b"/>
              <a:pathLst>
                <a:path w="1082675" h="9525">
                  <a:moveTo>
                    <a:pt x="1082344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082344" y="9144"/>
                  </a:lnTo>
                  <a:lnTo>
                    <a:pt x="10823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8" name="object 38"/>
            <p:cNvSpPr/>
            <p:nvPr/>
          </p:nvSpPr>
          <p:spPr>
            <a:xfrm>
              <a:off x="5725667" y="95732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39" name="object 39"/>
            <p:cNvSpPr/>
            <p:nvPr/>
          </p:nvSpPr>
          <p:spPr>
            <a:xfrm>
              <a:off x="4643374" y="957325"/>
              <a:ext cx="1091565" cy="299085"/>
            </a:xfrm>
            <a:custGeom>
              <a:avLst/>
              <a:gdLst/>
              <a:ahLst/>
              <a:cxnLst/>
              <a:rect l="l" t="t" r="r" b="b"/>
              <a:pathLst>
                <a:path w="1091564" h="299084">
                  <a:moveTo>
                    <a:pt x="9144" y="289941"/>
                  </a:moveTo>
                  <a:lnTo>
                    <a:pt x="0" y="289941"/>
                  </a:lnTo>
                  <a:lnTo>
                    <a:pt x="0" y="299085"/>
                  </a:lnTo>
                  <a:lnTo>
                    <a:pt x="9144" y="299085"/>
                  </a:lnTo>
                  <a:lnTo>
                    <a:pt x="9144" y="289941"/>
                  </a:lnTo>
                  <a:close/>
                </a:path>
                <a:path w="1091564" h="299084">
                  <a:moveTo>
                    <a:pt x="1091438" y="0"/>
                  </a:moveTo>
                  <a:lnTo>
                    <a:pt x="1082294" y="0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0" name="object 40"/>
            <p:cNvSpPr/>
            <p:nvPr/>
          </p:nvSpPr>
          <p:spPr>
            <a:xfrm>
              <a:off x="4643374" y="1247266"/>
              <a:ext cx="1091565" cy="9525"/>
            </a:xfrm>
            <a:custGeom>
              <a:avLst/>
              <a:gdLst/>
              <a:ahLst/>
              <a:cxnLst/>
              <a:rect l="l" t="t" r="r" b="b"/>
              <a:pathLst>
                <a:path w="1091564" h="9525">
                  <a:moveTo>
                    <a:pt x="1091438" y="0"/>
                  </a:moveTo>
                  <a:lnTo>
                    <a:pt x="1082344" y="0"/>
                  </a:ln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1" name="object 41"/>
            <p:cNvSpPr/>
            <p:nvPr/>
          </p:nvSpPr>
          <p:spPr>
            <a:xfrm>
              <a:off x="4643374" y="966482"/>
              <a:ext cx="1091565" cy="281305"/>
            </a:xfrm>
            <a:custGeom>
              <a:avLst/>
              <a:gdLst/>
              <a:ahLst/>
              <a:cxnLst/>
              <a:rect l="l" t="t" r="r" b="b"/>
              <a:pathLst>
                <a:path w="1091564" h="281305">
                  <a:moveTo>
                    <a:pt x="1091488" y="271640"/>
                  </a:moveTo>
                  <a:lnTo>
                    <a:pt x="0" y="271640"/>
                  </a:lnTo>
                  <a:lnTo>
                    <a:pt x="0" y="280784"/>
                  </a:lnTo>
                  <a:lnTo>
                    <a:pt x="1091488" y="280784"/>
                  </a:lnTo>
                  <a:lnTo>
                    <a:pt x="1091488" y="271640"/>
                  </a:lnTo>
                  <a:close/>
                </a:path>
                <a:path w="1091564" h="281305">
                  <a:moveTo>
                    <a:pt x="1091488" y="0"/>
                  </a:moveTo>
                  <a:lnTo>
                    <a:pt x="0" y="0"/>
                  </a:lnTo>
                  <a:lnTo>
                    <a:pt x="0" y="9131"/>
                  </a:lnTo>
                  <a:lnTo>
                    <a:pt x="1091488" y="9131"/>
                  </a:lnTo>
                  <a:lnTo>
                    <a:pt x="109148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2" name="object 42"/>
            <p:cNvSpPr/>
            <p:nvPr/>
          </p:nvSpPr>
          <p:spPr>
            <a:xfrm>
              <a:off x="4643373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3" name="object 43"/>
            <p:cNvSpPr/>
            <p:nvPr/>
          </p:nvSpPr>
          <p:spPr>
            <a:xfrm>
              <a:off x="5725667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4" name="object 44"/>
            <p:cNvSpPr/>
            <p:nvPr/>
          </p:nvSpPr>
          <p:spPr>
            <a:xfrm>
              <a:off x="8228965" y="957325"/>
              <a:ext cx="975994" cy="9525"/>
            </a:xfrm>
            <a:custGeom>
              <a:avLst/>
              <a:gdLst/>
              <a:ahLst/>
              <a:cxnLst/>
              <a:rect l="l" t="t" r="r" b="b"/>
              <a:pathLst>
                <a:path w="975995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975995" h="9525">
                  <a:moveTo>
                    <a:pt x="975664" y="0"/>
                  </a:moveTo>
                  <a:lnTo>
                    <a:pt x="9144" y="0"/>
                  </a:lnTo>
                  <a:lnTo>
                    <a:pt x="9144" y="9144"/>
                  </a:lnTo>
                  <a:lnTo>
                    <a:pt x="975664" y="9144"/>
                  </a:lnTo>
                  <a:lnTo>
                    <a:pt x="97566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5" name="object 45"/>
            <p:cNvSpPr/>
            <p:nvPr/>
          </p:nvSpPr>
          <p:spPr>
            <a:xfrm>
              <a:off x="9204706" y="95732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6" name="object 46"/>
            <p:cNvSpPr/>
            <p:nvPr/>
          </p:nvSpPr>
          <p:spPr>
            <a:xfrm>
              <a:off x="8228965" y="957325"/>
              <a:ext cx="984885" cy="299085"/>
            </a:xfrm>
            <a:custGeom>
              <a:avLst/>
              <a:gdLst/>
              <a:ahLst/>
              <a:cxnLst/>
              <a:rect l="l" t="t" r="r" b="b"/>
              <a:pathLst>
                <a:path w="984884" h="299084">
                  <a:moveTo>
                    <a:pt x="9131" y="289941"/>
                  </a:moveTo>
                  <a:lnTo>
                    <a:pt x="0" y="289941"/>
                  </a:lnTo>
                  <a:lnTo>
                    <a:pt x="0" y="299085"/>
                  </a:lnTo>
                  <a:lnTo>
                    <a:pt x="9131" y="299085"/>
                  </a:lnTo>
                  <a:lnTo>
                    <a:pt x="9131" y="289941"/>
                  </a:lnTo>
                  <a:close/>
                </a:path>
                <a:path w="984884" h="299084">
                  <a:moveTo>
                    <a:pt x="984885" y="0"/>
                  </a:moveTo>
                  <a:lnTo>
                    <a:pt x="975741" y="0"/>
                  </a:lnTo>
                  <a:lnTo>
                    <a:pt x="975741" y="9144"/>
                  </a:lnTo>
                  <a:lnTo>
                    <a:pt x="984885" y="9144"/>
                  </a:lnTo>
                  <a:lnTo>
                    <a:pt x="984885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7" name="object 47"/>
            <p:cNvSpPr/>
            <p:nvPr/>
          </p:nvSpPr>
          <p:spPr>
            <a:xfrm>
              <a:off x="8228965" y="1247266"/>
              <a:ext cx="984885" cy="9525"/>
            </a:xfrm>
            <a:custGeom>
              <a:avLst/>
              <a:gdLst/>
              <a:ahLst/>
              <a:cxnLst/>
              <a:rect l="l" t="t" r="r" b="b"/>
              <a:pathLst>
                <a:path w="984884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984884" h="9525">
                  <a:moveTo>
                    <a:pt x="975664" y="0"/>
                  </a:moveTo>
                  <a:lnTo>
                    <a:pt x="9144" y="0"/>
                  </a:lnTo>
                  <a:lnTo>
                    <a:pt x="9144" y="9144"/>
                  </a:lnTo>
                  <a:lnTo>
                    <a:pt x="975664" y="9144"/>
                  </a:lnTo>
                  <a:lnTo>
                    <a:pt x="975664" y="0"/>
                  </a:lnTo>
                  <a:close/>
                </a:path>
                <a:path w="984884" h="9525">
                  <a:moveTo>
                    <a:pt x="984885" y="0"/>
                  </a:moveTo>
                  <a:lnTo>
                    <a:pt x="975741" y="0"/>
                  </a:lnTo>
                  <a:lnTo>
                    <a:pt x="975741" y="9144"/>
                  </a:lnTo>
                  <a:lnTo>
                    <a:pt x="984885" y="9144"/>
                  </a:lnTo>
                  <a:lnTo>
                    <a:pt x="984885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8" name="object 48"/>
            <p:cNvSpPr/>
            <p:nvPr/>
          </p:nvSpPr>
          <p:spPr>
            <a:xfrm>
              <a:off x="8228965" y="966482"/>
              <a:ext cx="984885" cy="281305"/>
            </a:xfrm>
            <a:custGeom>
              <a:avLst/>
              <a:gdLst/>
              <a:ahLst/>
              <a:cxnLst/>
              <a:rect l="l" t="t" r="r" b="b"/>
              <a:pathLst>
                <a:path w="984884" h="281305">
                  <a:moveTo>
                    <a:pt x="984808" y="271640"/>
                  </a:moveTo>
                  <a:lnTo>
                    <a:pt x="0" y="271640"/>
                  </a:lnTo>
                  <a:lnTo>
                    <a:pt x="0" y="280784"/>
                  </a:lnTo>
                  <a:lnTo>
                    <a:pt x="984808" y="280784"/>
                  </a:lnTo>
                  <a:lnTo>
                    <a:pt x="984808" y="271640"/>
                  </a:lnTo>
                  <a:close/>
                </a:path>
                <a:path w="984884" h="281305">
                  <a:moveTo>
                    <a:pt x="984808" y="0"/>
                  </a:moveTo>
                  <a:lnTo>
                    <a:pt x="0" y="0"/>
                  </a:lnTo>
                  <a:lnTo>
                    <a:pt x="0" y="9131"/>
                  </a:lnTo>
                  <a:lnTo>
                    <a:pt x="984808" y="9131"/>
                  </a:lnTo>
                  <a:lnTo>
                    <a:pt x="98480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49" name="object 49"/>
            <p:cNvSpPr/>
            <p:nvPr/>
          </p:nvSpPr>
          <p:spPr>
            <a:xfrm>
              <a:off x="8228965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3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3" y="280720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0" name="object 50"/>
            <p:cNvSpPr/>
            <p:nvPr/>
          </p:nvSpPr>
          <p:spPr>
            <a:xfrm>
              <a:off x="9204706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1" name="object 51"/>
            <p:cNvSpPr/>
            <p:nvPr/>
          </p:nvSpPr>
          <p:spPr>
            <a:xfrm>
              <a:off x="9262618" y="957325"/>
              <a:ext cx="975994" cy="9525"/>
            </a:xfrm>
            <a:custGeom>
              <a:avLst/>
              <a:gdLst/>
              <a:ahLst/>
              <a:cxnLst/>
              <a:rect l="l" t="t" r="r" b="b"/>
              <a:pathLst>
                <a:path w="975995" h="9525">
                  <a:moveTo>
                    <a:pt x="975664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75664" y="9144"/>
                  </a:lnTo>
                  <a:lnTo>
                    <a:pt x="97566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2" name="object 52"/>
            <p:cNvSpPr/>
            <p:nvPr/>
          </p:nvSpPr>
          <p:spPr>
            <a:xfrm>
              <a:off x="10238232" y="95732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3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3" y="9144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3" name="object 53"/>
            <p:cNvSpPr/>
            <p:nvPr/>
          </p:nvSpPr>
          <p:spPr>
            <a:xfrm>
              <a:off x="9262618" y="957325"/>
              <a:ext cx="984885" cy="299085"/>
            </a:xfrm>
            <a:custGeom>
              <a:avLst/>
              <a:gdLst/>
              <a:ahLst/>
              <a:cxnLst/>
              <a:rect l="l" t="t" r="r" b="b"/>
              <a:pathLst>
                <a:path w="984884" h="299084">
                  <a:moveTo>
                    <a:pt x="9144" y="289941"/>
                  </a:moveTo>
                  <a:lnTo>
                    <a:pt x="0" y="289941"/>
                  </a:lnTo>
                  <a:lnTo>
                    <a:pt x="0" y="299085"/>
                  </a:lnTo>
                  <a:lnTo>
                    <a:pt x="9144" y="299085"/>
                  </a:lnTo>
                  <a:lnTo>
                    <a:pt x="9144" y="289941"/>
                  </a:lnTo>
                  <a:close/>
                </a:path>
                <a:path w="984884" h="299084">
                  <a:moveTo>
                    <a:pt x="984745" y="0"/>
                  </a:moveTo>
                  <a:lnTo>
                    <a:pt x="975614" y="0"/>
                  </a:lnTo>
                  <a:lnTo>
                    <a:pt x="975614" y="9144"/>
                  </a:lnTo>
                  <a:lnTo>
                    <a:pt x="984745" y="9144"/>
                  </a:lnTo>
                  <a:lnTo>
                    <a:pt x="984745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4" name="object 54"/>
            <p:cNvSpPr/>
            <p:nvPr/>
          </p:nvSpPr>
          <p:spPr>
            <a:xfrm>
              <a:off x="9262618" y="1247266"/>
              <a:ext cx="984885" cy="9525"/>
            </a:xfrm>
            <a:custGeom>
              <a:avLst/>
              <a:gdLst/>
              <a:ahLst/>
              <a:cxnLst/>
              <a:rect l="l" t="t" r="r" b="b"/>
              <a:pathLst>
                <a:path w="984884" h="9525">
                  <a:moveTo>
                    <a:pt x="984745" y="0"/>
                  </a:moveTo>
                  <a:lnTo>
                    <a:pt x="975664" y="0"/>
                  </a:ln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75614" y="9144"/>
                  </a:lnTo>
                  <a:lnTo>
                    <a:pt x="984745" y="9144"/>
                  </a:lnTo>
                  <a:lnTo>
                    <a:pt x="984745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5" name="object 55"/>
            <p:cNvSpPr/>
            <p:nvPr/>
          </p:nvSpPr>
          <p:spPr>
            <a:xfrm>
              <a:off x="9262618" y="966482"/>
              <a:ext cx="984885" cy="281305"/>
            </a:xfrm>
            <a:custGeom>
              <a:avLst/>
              <a:gdLst/>
              <a:ahLst/>
              <a:cxnLst/>
              <a:rect l="l" t="t" r="r" b="b"/>
              <a:pathLst>
                <a:path w="984884" h="281305">
                  <a:moveTo>
                    <a:pt x="984808" y="271640"/>
                  </a:moveTo>
                  <a:lnTo>
                    <a:pt x="0" y="271640"/>
                  </a:lnTo>
                  <a:lnTo>
                    <a:pt x="0" y="280784"/>
                  </a:lnTo>
                  <a:lnTo>
                    <a:pt x="984808" y="280784"/>
                  </a:lnTo>
                  <a:lnTo>
                    <a:pt x="984808" y="271640"/>
                  </a:lnTo>
                  <a:close/>
                </a:path>
                <a:path w="984884" h="281305">
                  <a:moveTo>
                    <a:pt x="984808" y="0"/>
                  </a:moveTo>
                  <a:lnTo>
                    <a:pt x="0" y="0"/>
                  </a:lnTo>
                  <a:lnTo>
                    <a:pt x="0" y="9131"/>
                  </a:lnTo>
                  <a:lnTo>
                    <a:pt x="984808" y="9131"/>
                  </a:lnTo>
                  <a:lnTo>
                    <a:pt x="98480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6" name="object 56"/>
            <p:cNvSpPr/>
            <p:nvPr/>
          </p:nvSpPr>
          <p:spPr>
            <a:xfrm>
              <a:off x="9262618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7" name="object 57"/>
            <p:cNvSpPr/>
            <p:nvPr/>
          </p:nvSpPr>
          <p:spPr>
            <a:xfrm>
              <a:off x="10238232" y="966546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3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3" y="280720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8" name="object 58"/>
            <p:cNvSpPr/>
            <p:nvPr/>
          </p:nvSpPr>
          <p:spPr>
            <a:xfrm>
              <a:off x="10293095" y="975690"/>
              <a:ext cx="9525" cy="305435"/>
            </a:xfrm>
            <a:custGeom>
              <a:avLst/>
              <a:gdLst/>
              <a:ahLst/>
              <a:cxnLst/>
              <a:rect l="l" t="t" r="r" b="b"/>
              <a:pathLst>
                <a:path w="9525" h="305434">
                  <a:moveTo>
                    <a:pt x="9144" y="0"/>
                  </a:moveTo>
                  <a:lnTo>
                    <a:pt x="0" y="0"/>
                  </a:lnTo>
                  <a:lnTo>
                    <a:pt x="0" y="305104"/>
                  </a:lnTo>
                  <a:lnTo>
                    <a:pt x="9144" y="30510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59" name="object 59"/>
            <p:cNvSpPr/>
            <p:nvPr/>
          </p:nvSpPr>
          <p:spPr>
            <a:xfrm>
              <a:off x="423672" y="1314322"/>
              <a:ext cx="1798955" cy="280670"/>
            </a:xfrm>
            <a:custGeom>
              <a:avLst/>
              <a:gdLst/>
              <a:ahLst/>
              <a:cxnLst/>
              <a:rect l="l" t="t" r="r" b="b"/>
              <a:pathLst>
                <a:path w="1798955" h="280669">
                  <a:moveTo>
                    <a:pt x="1798955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0" y="271272"/>
                  </a:lnTo>
                  <a:lnTo>
                    <a:pt x="0" y="280416"/>
                  </a:lnTo>
                  <a:lnTo>
                    <a:pt x="1798955" y="280416"/>
                  </a:lnTo>
                  <a:lnTo>
                    <a:pt x="1798955" y="271272"/>
                  </a:lnTo>
                  <a:lnTo>
                    <a:pt x="1798955" y="9144"/>
                  </a:lnTo>
                  <a:lnTo>
                    <a:pt x="1798955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</p:grpSp>
      <p:graphicFrame>
        <p:nvGraphicFramePr>
          <p:cNvPr id="60" name="object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61700"/>
              </p:ext>
            </p:extLst>
          </p:nvPr>
        </p:nvGraphicFramePr>
        <p:xfrm>
          <a:off x="4968394" y="868105"/>
          <a:ext cx="2165653" cy="2629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1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919">
                <a:tc>
                  <a:txBody>
                    <a:bodyPr/>
                    <a:lstStyle/>
                    <a:p>
                      <a:pPr marL="302895">
                        <a:lnSpc>
                          <a:spcPts val="1455"/>
                        </a:lnSpc>
                      </a:pPr>
                      <a:r>
                        <a:rPr lang="cs-CZ" sz="1000" b="1" spc="-5" noProof="0" dirty="0">
                          <a:latin typeface="+mn-lt"/>
                          <a:cs typeface="Times New Roman" panose="02020603050405020304" pitchFamily="18" charset="0"/>
                        </a:rPr>
                        <a:t>137</a:t>
                      </a:r>
                      <a:r>
                        <a:rPr lang="cs-CZ" sz="2400" b="1" spc="-7" baseline="-21604" noProof="0" dirty="0">
                          <a:latin typeface="+mn-lt"/>
                          <a:cs typeface="Times New Roman" panose="02020603050405020304" pitchFamily="18" charset="0"/>
                        </a:rPr>
                        <a:t>Cs</a:t>
                      </a:r>
                      <a:endParaRPr lang="cs-CZ" sz="2400" baseline="-21604" noProof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EFEFE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EFEFE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cs-CZ" sz="1500" noProof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75920">
                        <a:lnSpc>
                          <a:spcPts val="1455"/>
                        </a:lnSpc>
                      </a:pPr>
                      <a:r>
                        <a:rPr lang="cs-CZ" sz="1000" b="1" spc="-5" noProof="0" dirty="0">
                          <a:latin typeface="+mn-lt"/>
                          <a:cs typeface="Times New Roman" panose="02020603050405020304" pitchFamily="18" charset="0"/>
                        </a:rPr>
                        <a:t>226</a:t>
                      </a:r>
                      <a:r>
                        <a:rPr lang="cs-CZ" sz="2400" b="1" spc="-7" baseline="-21604" noProof="0" dirty="0">
                          <a:latin typeface="+mn-lt"/>
                          <a:cs typeface="Times New Roman" panose="02020603050405020304" pitchFamily="18" charset="0"/>
                        </a:rPr>
                        <a:t>Ra</a:t>
                      </a:r>
                      <a:endParaRPr lang="cs-CZ" sz="2400" baseline="-21604" noProof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EFEFE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EFEFE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" name="object 61"/>
          <p:cNvSpPr txBox="1"/>
          <p:nvPr/>
        </p:nvSpPr>
        <p:spPr>
          <a:xfrm>
            <a:off x="7170901" y="880617"/>
            <a:ext cx="923037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285606">
              <a:spcBef>
                <a:spcPts val="91"/>
              </a:spcBef>
            </a:pPr>
            <a:r>
              <a:rPr lang="cs-CZ" sz="1600" b="1" baseline="30000" noProof="0" dirty="0">
                <a:cs typeface="Times New Roman"/>
              </a:rPr>
              <a:t>232</a:t>
            </a:r>
            <a:r>
              <a:rPr lang="cs-CZ" sz="1600" b="1" noProof="0" dirty="0">
                <a:cs typeface="Times New Roman"/>
              </a:rPr>
              <a:t>Th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104243" y="857180"/>
            <a:ext cx="922461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285030">
              <a:spcBef>
                <a:spcPts val="91"/>
              </a:spcBef>
            </a:pPr>
            <a:r>
              <a:rPr lang="cs-CZ" sz="1600" b="1" baseline="30000" noProof="0" dirty="0">
                <a:cs typeface="Times New Roman"/>
              </a:rPr>
              <a:t>238</a:t>
            </a:r>
            <a:r>
              <a:rPr lang="cs-CZ" sz="1600" b="1" noProof="0" dirty="0">
                <a:cs typeface="Times New Roman"/>
              </a:rPr>
              <a:t>U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4761" y="1169258"/>
            <a:ext cx="1677360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399042">
              <a:spcBef>
                <a:spcPts val="91"/>
              </a:spcBef>
            </a:pPr>
            <a:r>
              <a:rPr lang="cs-CZ" sz="1600" b="1" spc="-5" noProof="0" dirty="0">
                <a:cs typeface="Times New Roman"/>
              </a:rPr>
              <a:t>T</a:t>
            </a:r>
            <a:r>
              <a:rPr lang="cs-CZ" sz="1600" b="1" spc="-6" baseline="-7246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cs-CZ" sz="1600" b="1" spc="210" baseline="-7246" noProof="0" dirty="0">
                <a:cs typeface="Times New Roman"/>
              </a:rPr>
              <a:t> </a:t>
            </a:r>
            <a:r>
              <a:rPr lang="cs-CZ" sz="1600" spc="-9" noProof="0" dirty="0">
                <a:cs typeface="Times New Roman"/>
              </a:rPr>
              <a:t>[roky]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799896" y="1191828"/>
            <a:ext cx="973709" cy="254512"/>
          </a:xfrm>
          <a:custGeom>
            <a:avLst/>
            <a:gdLst/>
            <a:ahLst/>
            <a:cxnLst/>
            <a:rect l="l" t="t" r="r" b="b"/>
            <a:pathLst>
              <a:path w="1073785" h="280669">
                <a:moveTo>
                  <a:pt x="1073200" y="0"/>
                </a:moveTo>
                <a:lnTo>
                  <a:pt x="0" y="0"/>
                </a:lnTo>
                <a:lnTo>
                  <a:pt x="0" y="9144"/>
                </a:lnTo>
                <a:lnTo>
                  <a:pt x="0" y="271272"/>
                </a:lnTo>
                <a:lnTo>
                  <a:pt x="0" y="280416"/>
                </a:lnTo>
                <a:lnTo>
                  <a:pt x="1073200" y="280416"/>
                </a:lnTo>
                <a:lnTo>
                  <a:pt x="1073200" y="271272"/>
                </a:lnTo>
                <a:lnTo>
                  <a:pt x="1073150" y="9144"/>
                </a:lnTo>
                <a:lnTo>
                  <a:pt x="107320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65" name="object 65"/>
          <p:cNvSpPr txBox="1"/>
          <p:nvPr/>
        </p:nvSpPr>
        <p:spPr>
          <a:xfrm>
            <a:off x="1799893" y="1169258"/>
            <a:ext cx="973134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304032">
              <a:spcBef>
                <a:spcPts val="91"/>
              </a:spcBef>
            </a:pPr>
            <a:r>
              <a:rPr lang="cs-CZ" sz="1600" noProof="0" dirty="0">
                <a:cs typeface="Times New Roman"/>
              </a:rPr>
              <a:t>12,32</a:t>
            </a:r>
          </a:p>
        </p:txBody>
      </p:sp>
      <p:sp>
        <p:nvSpPr>
          <p:cNvPr id="66" name="object 66"/>
          <p:cNvSpPr/>
          <p:nvPr/>
        </p:nvSpPr>
        <p:spPr>
          <a:xfrm>
            <a:off x="2833834" y="1191828"/>
            <a:ext cx="1047990" cy="254512"/>
          </a:xfrm>
          <a:custGeom>
            <a:avLst/>
            <a:gdLst/>
            <a:ahLst/>
            <a:cxnLst/>
            <a:rect l="l" t="t" r="r" b="b"/>
            <a:pathLst>
              <a:path w="1155700" h="280669">
                <a:moveTo>
                  <a:pt x="1155573" y="9144"/>
                </a:moveTo>
                <a:lnTo>
                  <a:pt x="1155496" y="0"/>
                </a:lnTo>
                <a:lnTo>
                  <a:pt x="1146429" y="0"/>
                </a:lnTo>
                <a:lnTo>
                  <a:pt x="1146429" y="9144"/>
                </a:lnTo>
                <a:lnTo>
                  <a:pt x="1146429" y="271272"/>
                </a:lnTo>
                <a:lnTo>
                  <a:pt x="1146352" y="9144"/>
                </a:lnTo>
                <a:lnTo>
                  <a:pt x="1146429" y="0"/>
                </a:lnTo>
                <a:lnTo>
                  <a:pt x="0" y="0"/>
                </a:lnTo>
                <a:lnTo>
                  <a:pt x="0" y="9144"/>
                </a:lnTo>
                <a:lnTo>
                  <a:pt x="0" y="271272"/>
                </a:lnTo>
                <a:lnTo>
                  <a:pt x="0" y="280416"/>
                </a:lnTo>
                <a:lnTo>
                  <a:pt x="1155496" y="280416"/>
                </a:lnTo>
                <a:lnTo>
                  <a:pt x="1155496" y="271272"/>
                </a:lnTo>
                <a:lnTo>
                  <a:pt x="1155573" y="9144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67" name="object 67"/>
          <p:cNvSpPr txBox="1"/>
          <p:nvPr/>
        </p:nvSpPr>
        <p:spPr>
          <a:xfrm>
            <a:off x="2833834" y="1169258"/>
            <a:ext cx="1047990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314972">
              <a:spcBef>
                <a:spcPts val="91"/>
              </a:spcBef>
            </a:pPr>
            <a:r>
              <a:rPr lang="cs-CZ" sz="1600" noProof="0" dirty="0">
                <a:cs typeface="Times New Roman"/>
              </a:rPr>
              <a:t>5700</a:t>
            </a:r>
          </a:p>
        </p:txBody>
      </p:sp>
      <p:sp>
        <p:nvSpPr>
          <p:cNvPr id="68" name="object 68"/>
          <p:cNvSpPr/>
          <p:nvPr/>
        </p:nvSpPr>
        <p:spPr>
          <a:xfrm>
            <a:off x="3942517" y="1191828"/>
            <a:ext cx="973709" cy="254512"/>
          </a:xfrm>
          <a:custGeom>
            <a:avLst/>
            <a:gdLst/>
            <a:ahLst/>
            <a:cxnLst/>
            <a:rect l="l" t="t" r="r" b="b"/>
            <a:pathLst>
              <a:path w="1073785" h="280669">
                <a:moveTo>
                  <a:pt x="1073200" y="0"/>
                </a:moveTo>
                <a:lnTo>
                  <a:pt x="0" y="0"/>
                </a:lnTo>
                <a:lnTo>
                  <a:pt x="0" y="9144"/>
                </a:lnTo>
                <a:lnTo>
                  <a:pt x="0" y="271272"/>
                </a:lnTo>
                <a:lnTo>
                  <a:pt x="0" y="280416"/>
                </a:lnTo>
                <a:lnTo>
                  <a:pt x="1073200" y="280416"/>
                </a:lnTo>
                <a:lnTo>
                  <a:pt x="1073200" y="271272"/>
                </a:lnTo>
                <a:lnTo>
                  <a:pt x="1073150" y="9144"/>
                </a:lnTo>
                <a:lnTo>
                  <a:pt x="107320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69" name="object 69"/>
          <p:cNvSpPr txBox="1"/>
          <p:nvPr/>
        </p:nvSpPr>
        <p:spPr>
          <a:xfrm>
            <a:off x="3942514" y="1169258"/>
            <a:ext cx="973134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304032">
              <a:spcBef>
                <a:spcPts val="91"/>
              </a:spcBef>
            </a:pPr>
            <a:r>
              <a:rPr lang="cs-CZ" sz="1600" spc="-5" noProof="0" dirty="0">
                <a:cs typeface="Times New Roman"/>
              </a:rPr>
              <a:t>5,27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7193933" y="1191828"/>
            <a:ext cx="876972" cy="254512"/>
          </a:xfrm>
          <a:custGeom>
            <a:avLst/>
            <a:gdLst/>
            <a:ahLst/>
            <a:cxnLst/>
            <a:rect l="l" t="t" r="r" b="b"/>
            <a:pathLst>
              <a:path w="967104" h="280669">
                <a:moveTo>
                  <a:pt x="966584" y="9144"/>
                </a:moveTo>
                <a:lnTo>
                  <a:pt x="966520" y="0"/>
                </a:lnTo>
                <a:lnTo>
                  <a:pt x="957453" y="0"/>
                </a:lnTo>
                <a:lnTo>
                  <a:pt x="957453" y="9144"/>
                </a:lnTo>
                <a:lnTo>
                  <a:pt x="957453" y="271272"/>
                </a:lnTo>
                <a:lnTo>
                  <a:pt x="957376" y="9144"/>
                </a:lnTo>
                <a:lnTo>
                  <a:pt x="957453" y="0"/>
                </a:lnTo>
                <a:lnTo>
                  <a:pt x="0" y="0"/>
                </a:lnTo>
                <a:lnTo>
                  <a:pt x="0" y="9144"/>
                </a:lnTo>
                <a:lnTo>
                  <a:pt x="0" y="271272"/>
                </a:lnTo>
                <a:lnTo>
                  <a:pt x="0" y="280416"/>
                </a:lnTo>
                <a:lnTo>
                  <a:pt x="966520" y="280416"/>
                </a:lnTo>
                <a:lnTo>
                  <a:pt x="966520" y="271272"/>
                </a:lnTo>
                <a:lnTo>
                  <a:pt x="966584" y="9144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71" name="object 71"/>
          <p:cNvSpPr/>
          <p:nvPr/>
        </p:nvSpPr>
        <p:spPr>
          <a:xfrm>
            <a:off x="8131250" y="1191828"/>
            <a:ext cx="879274" cy="254512"/>
          </a:xfrm>
          <a:custGeom>
            <a:avLst/>
            <a:gdLst/>
            <a:ahLst/>
            <a:cxnLst/>
            <a:rect l="l" t="t" r="r" b="b"/>
            <a:pathLst>
              <a:path w="969645" h="280669">
                <a:moveTo>
                  <a:pt x="969568" y="0"/>
                </a:moveTo>
                <a:lnTo>
                  <a:pt x="9144" y="0"/>
                </a:lnTo>
                <a:lnTo>
                  <a:pt x="9144" y="9144"/>
                </a:lnTo>
                <a:lnTo>
                  <a:pt x="9144" y="271272"/>
                </a:lnTo>
                <a:lnTo>
                  <a:pt x="9131" y="9144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271272"/>
                </a:lnTo>
                <a:lnTo>
                  <a:pt x="0" y="280416"/>
                </a:lnTo>
                <a:lnTo>
                  <a:pt x="969568" y="280416"/>
                </a:lnTo>
                <a:lnTo>
                  <a:pt x="969568" y="271272"/>
                </a:lnTo>
                <a:lnTo>
                  <a:pt x="969518" y="9144"/>
                </a:lnTo>
                <a:lnTo>
                  <a:pt x="969568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grpSp>
        <p:nvGrpSpPr>
          <p:cNvPr id="72" name="object 72"/>
          <p:cNvGrpSpPr/>
          <p:nvPr/>
        </p:nvGrpSpPr>
        <p:grpSpPr>
          <a:xfrm>
            <a:off x="49750" y="1161427"/>
            <a:ext cx="9016168" cy="602882"/>
            <a:chOff x="359663" y="1280795"/>
            <a:chExt cx="9942830" cy="664845"/>
          </a:xfrm>
        </p:grpSpPr>
        <p:sp>
          <p:nvSpPr>
            <p:cNvPr id="73" name="object 73"/>
            <p:cNvSpPr/>
            <p:nvPr/>
          </p:nvSpPr>
          <p:spPr>
            <a:xfrm>
              <a:off x="359663" y="1280795"/>
              <a:ext cx="9525" cy="43180"/>
            </a:xfrm>
            <a:custGeom>
              <a:avLst/>
              <a:gdLst/>
              <a:ahLst/>
              <a:cxnLst/>
              <a:rect l="l" t="t" r="r" b="b"/>
              <a:pathLst>
                <a:path w="9525" h="43180">
                  <a:moveTo>
                    <a:pt x="9143" y="0"/>
                  </a:moveTo>
                  <a:lnTo>
                    <a:pt x="0" y="0"/>
                  </a:lnTo>
                  <a:lnTo>
                    <a:pt x="0" y="42672"/>
                  </a:lnTo>
                  <a:lnTo>
                    <a:pt x="9143" y="42672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74" name="object 74"/>
            <p:cNvSpPr/>
            <p:nvPr/>
          </p:nvSpPr>
          <p:spPr>
            <a:xfrm>
              <a:off x="414528" y="1280794"/>
              <a:ext cx="9888220" cy="43180"/>
            </a:xfrm>
            <a:custGeom>
              <a:avLst/>
              <a:gdLst/>
              <a:ahLst/>
              <a:cxnLst/>
              <a:rect l="l" t="t" r="r" b="b"/>
              <a:pathLst>
                <a:path w="9888220" h="43180">
                  <a:moveTo>
                    <a:pt x="1808099" y="24384"/>
                  </a:moveTo>
                  <a:lnTo>
                    <a:pt x="9144" y="24384"/>
                  </a:lnTo>
                  <a:lnTo>
                    <a:pt x="0" y="24384"/>
                  </a:lnTo>
                  <a:lnTo>
                    <a:pt x="0" y="33528"/>
                  </a:lnTo>
                  <a:lnTo>
                    <a:pt x="9144" y="33528"/>
                  </a:lnTo>
                  <a:lnTo>
                    <a:pt x="1808099" y="33528"/>
                  </a:lnTo>
                  <a:lnTo>
                    <a:pt x="1808099" y="24384"/>
                  </a:lnTo>
                  <a:close/>
                </a:path>
                <a:path w="9888220" h="43180">
                  <a:moveTo>
                    <a:pt x="9887712" y="0"/>
                  </a:moveTo>
                  <a:lnTo>
                    <a:pt x="9878568" y="0"/>
                  </a:lnTo>
                  <a:lnTo>
                    <a:pt x="9878568" y="42672"/>
                  </a:lnTo>
                  <a:lnTo>
                    <a:pt x="9887712" y="42672"/>
                  </a:lnTo>
                  <a:lnTo>
                    <a:pt x="9887712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75" name="object 75"/>
            <p:cNvSpPr/>
            <p:nvPr/>
          </p:nvSpPr>
          <p:spPr>
            <a:xfrm>
              <a:off x="2222627" y="130517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3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3" y="9144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76" name="object 76"/>
            <p:cNvSpPr/>
            <p:nvPr/>
          </p:nvSpPr>
          <p:spPr>
            <a:xfrm>
              <a:off x="414528" y="1305178"/>
              <a:ext cx="1817370" cy="299085"/>
            </a:xfrm>
            <a:custGeom>
              <a:avLst/>
              <a:gdLst/>
              <a:ahLst/>
              <a:cxnLst/>
              <a:rect l="l" t="t" r="r" b="b"/>
              <a:pathLst>
                <a:path w="1817370" h="299084">
                  <a:moveTo>
                    <a:pt x="9144" y="289560"/>
                  </a:moveTo>
                  <a:lnTo>
                    <a:pt x="0" y="289560"/>
                  </a:lnTo>
                  <a:lnTo>
                    <a:pt x="0" y="298704"/>
                  </a:lnTo>
                  <a:lnTo>
                    <a:pt x="9144" y="298704"/>
                  </a:lnTo>
                  <a:lnTo>
                    <a:pt x="9144" y="289560"/>
                  </a:lnTo>
                  <a:close/>
                </a:path>
                <a:path w="1817370" h="299084">
                  <a:moveTo>
                    <a:pt x="1817243" y="0"/>
                  </a:moveTo>
                  <a:lnTo>
                    <a:pt x="1808099" y="0"/>
                  </a:lnTo>
                  <a:lnTo>
                    <a:pt x="1808099" y="9144"/>
                  </a:lnTo>
                  <a:lnTo>
                    <a:pt x="1817243" y="9144"/>
                  </a:lnTo>
                  <a:lnTo>
                    <a:pt x="18172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77" name="object 77"/>
            <p:cNvSpPr/>
            <p:nvPr/>
          </p:nvSpPr>
          <p:spPr>
            <a:xfrm>
              <a:off x="414528" y="1594738"/>
              <a:ext cx="1817370" cy="9525"/>
            </a:xfrm>
            <a:custGeom>
              <a:avLst/>
              <a:gdLst/>
              <a:ahLst/>
              <a:cxnLst/>
              <a:rect l="l" t="t" r="r" b="b"/>
              <a:pathLst>
                <a:path w="1817370" h="9525">
                  <a:moveTo>
                    <a:pt x="1817243" y="0"/>
                  </a:moveTo>
                  <a:lnTo>
                    <a:pt x="1808099" y="0"/>
                  </a:ln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808099" y="9144"/>
                  </a:lnTo>
                  <a:lnTo>
                    <a:pt x="1817243" y="9144"/>
                  </a:lnTo>
                  <a:lnTo>
                    <a:pt x="18172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78" name="object 78"/>
            <p:cNvSpPr/>
            <p:nvPr/>
          </p:nvSpPr>
          <p:spPr>
            <a:xfrm>
              <a:off x="414528" y="1314322"/>
              <a:ext cx="1817370" cy="280670"/>
            </a:xfrm>
            <a:custGeom>
              <a:avLst/>
              <a:gdLst/>
              <a:ahLst/>
              <a:cxnLst/>
              <a:rect l="l" t="t" r="r" b="b"/>
              <a:pathLst>
                <a:path w="1817370" h="280669">
                  <a:moveTo>
                    <a:pt x="1817243" y="271272"/>
                  </a:moveTo>
                  <a:lnTo>
                    <a:pt x="0" y="271272"/>
                  </a:lnTo>
                  <a:lnTo>
                    <a:pt x="0" y="280416"/>
                  </a:lnTo>
                  <a:lnTo>
                    <a:pt x="1817243" y="280416"/>
                  </a:lnTo>
                  <a:lnTo>
                    <a:pt x="1817243" y="271272"/>
                  </a:lnTo>
                  <a:close/>
                </a:path>
                <a:path w="1817370" h="280669">
                  <a:moveTo>
                    <a:pt x="1817243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1817243" y="9144"/>
                  </a:lnTo>
                  <a:lnTo>
                    <a:pt x="1817243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79" name="object 79"/>
            <p:cNvSpPr/>
            <p:nvPr/>
          </p:nvSpPr>
          <p:spPr>
            <a:xfrm>
              <a:off x="414527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3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3" y="280415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0" name="object 80"/>
            <p:cNvSpPr/>
            <p:nvPr/>
          </p:nvSpPr>
          <p:spPr>
            <a:xfrm>
              <a:off x="359664" y="1314322"/>
              <a:ext cx="1872614" cy="314325"/>
            </a:xfrm>
            <a:custGeom>
              <a:avLst/>
              <a:gdLst/>
              <a:ahLst/>
              <a:cxnLst/>
              <a:rect l="l" t="t" r="r" b="b"/>
              <a:pathLst>
                <a:path w="1872614" h="314325">
                  <a:moveTo>
                    <a:pt x="9144" y="9144"/>
                  </a:moveTo>
                  <a:lnTo>
                    <a:pt x="0" y="9144"/>
                  </a:lnTo>
                  <a:lnTo>
                    <a:pt x="0" y="313944"/>
                  </a:lnTo>
                  <a:lnTo>
                    <a:pt x="9144" y="313944"/>
                  </a:lnTo>
                  <a:lnTo>
                    <a:pt x="9144" y="9144"/>
                  </a:lnTo>
                  <a:close/>
                </a:path>
                <a:path w="1872614" h="314325">
                  <a:moveTo>
                    <a:pt x="1872107" y="0"/>
                  </a:moveTo>
                  <a:lnTo>
                    <a:pt x="1862963" y="0"/>
                  </a:lnTo>
                  <a:lnTo>
                    <a:pt x="1862963" y="280416"/>
                  </a:lnTo>
                  <a:lnTo>
                    <a:pt x="1872107" y="280416"/>
                  </a:lnTo>
                  <a:lnTo>
                    <a:pt x="1872107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1" name="object 81"/>
            <p:cNvSpPr/>
            <p:nvPr/>
          </p:nvSpPr>
          <p:spPr>
            <a:xfrm>
              <a:off x="2280539" y="1305178"/>
              <a:ext cx="1082675" cy="9525"/>
            </a:xfrm>
            <a:custGeom>
              <a:avLst/>
              <a:gdLst/>
              <a:ahLst/>
              <a:cxnLst/>
              <a:rect l="l" t="t" r="r" b="b"/>
              <a:pathLst>
                <a:path w="1082675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1082675" h="9525">
                  <a:moveTo>
                    <a:pt x="1082344" y="0"/>
                  </a:moveTo>
                  <a:lnTo>
                    <a:pt x="9144" y="0"/>
                  </a:lnTo>
                  <a:lnTo>
                    <a:pt x="9144" y="9144"/>
                  </a:lnTo>
                  <a:lnTo>
                    <a:pt x="1082344" y="9144"/>
                  </a:lnTo>
                  <a:lnTo>
                    <a:pt x="10823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2" name="object 82"/>
            <p:cNvSpPr/>
            <p:nvPr/>
          </p:nvSpPr>
          <p:spPr>
            <a:xfrm>
              <a:off x="3362833" y="130517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3" name="object 83"/>
            <p:cNvSpPr/>
            <p:nvPr/>
          </p:nvSpPr>
          <p:spPr>
            <a:xfrm>
              <a:off x="2280539" y="1305178"/>
              <a:ext cx="1091565" cy="299085"/>
            </a:xfrm>
            <a:custGeom>
              <a:avLst/>
              <a:gdLst/>
              <a:ahLst/>
              <a:cxnLst/>
              <a:rect l="l" t="t" r="r" b="b"/>
              <a:pathLst>
                <a:path w="1091564" h="299084">
                  <a:moveTo>
                    <a:pt x="9131" y="289560"/>
                  </a:moveTo>
                  <a:lnTo>
                    <a:pt x="0" y="289560"/>
                  </a:lnTo>
                  <a:lnTo>
                    <a:pt x="0" y="298704"/>
                  </a:lnTo>
                  <a:lnTo>
                    <a:pt x="9131" y="298704"/>
                  </a:lnTo>
                  <a:lnTo>
                    <a:pt x="9131" y="289560"/>
                  </a:lnTo>
                  <a:close/>
                </a:path>
                <a:path w="1091564" h="299084">
                  <a:moveTo>
                    <a:pt x="1091438" y="0"/>
                  </a:moveTo>
                  <a:lnTo>
                    <a:pt x="1082294" y="0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4" name="object 84"/>
            <p:cNvSpPr/>
            <p:nvPr/>
          </p:nvSpPr>
          <p:spPr>
            <a:xfrm>
              <a:off x="2280539" y="1594738"/>
              <a:ext cx="1091565" cy="9525"/>
            </a:xfrm>
            <a:custGeom>
              <a:avLst/>
              <a:gdLst/>
              <a:ahLst/>
              <a:cxnLst/>
              <a:rect l="l" t="t" r="r" b="b"/>
              <a:pathLst>
                <a:path w="1091564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1091564" h="9525">
                  <a:moveTo>
                    <a:pt x="1091438" y="0"/>
                  </a:moveTo>
                  <a:lnTo>
                    <a:pt x="1082344" y="0"/>
                  </a:lnTo>
                  <a:lnTo>
                    <a:pt x="9144" y="0"/>
                  </a:lnTo>
                  <a:lnTo>
                    <a:pt x="9144" y="9144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5" name="object 85"/>
            <p:cNvSpPr/>
            <p:nvPr/>
          </p:nvSpPr>
          <p:spPr>
            <a:xfrm>
              <a:off x="2280539" y="1314322"/>
              <a:ext cx="1091565" cy="280670"/>
            </a:xfrm>
            <a:custGeom>
              <a:avLst/>
              <a:gdLst/>
              <a:ahLst/>
              <a:cxnLst/>
              <a:rect l="l" t="t" r="r" b="b"/>
              <a:pathLst>
                <a:path w="1091564" h="280669">
                  <a:moveTo>
                    <a:pt x="1091488" y="271272"/>
                  </a:moveTo>
                  <a:lnTo>
                    <a:pt x="0" y="271272"/>
                  </a:lnTo>
                  <a:lnTo>
                    <a:pt x="0" y="280416"/>
                  </a:lnTo>
                  <a:lnTo>
                    <a:pt x="1091488" y="280416"/>
                  </a:lnTo>
                  <a:lnTo>
                    <a:pt x="1091488" y="271272"/>
                  </a:lnTo>
                  <a:close/>
                </a:path>
                <a:path w="1091564" h="280669">
                  <a:moveTo>
                    <a:pt x="1091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1091488" y="9144"/>
                  </a:lnTo>
                  <a:lnTo>
                    <a:pt x="1091488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6" name="object 86"/>
            <p:cNvSpPr/>
            <p:nvPr/>
          </p:nvSpPr>
          <p:spPr>
            <a:xfrm>
              <a:off x="2280538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3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3" y="280415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7" name="object 87"/>
            <p:cNvSpPr/>
            <p:nvPr/>
          </p:nvSpPr>
          <p:spPr>
            <a:xfrm>
              <a:off x="3362833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4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4" y="280415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8" name="object 88"/>
            <p:cNvSpPr/>
            <p:nvPr/>
          </p:nvSpPr>
          <p:spPr>
            <a:xfrm>
              <a:off x="3420745" y="1305178"/>
              <a:ext cx="1165225" cy="9525"/>
            </a:xfrm>
            <a:custGeom>
              <a:avLst/>
              <a:gdLst/>
              <a:ahLst/>
              <a:cxnLst/>
              <a:rect l="l" t="t" r="r" b="b"/>
              <a:pathLst>
                <a:path w="1165225" h="9525">
                  <a:moveTo>
                    <a:pt x="1164640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164640" y="9144"/>
                  </a:lnTo>
                  <a:lnTo>
                    <a:pt x="1164640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89" name="object 89"/>
            <p:cNvSpPr/>
            <p:nvPr/>
          </p:nvSpPr>
          <p:spPr>
            <a:xfrm>
              <a:off x="4585461" y="130517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0" name="object 90"/>
            <p:cNvSpPr/>
            <p:nvPr/>
          </p:nvSpPr>
          <p:spPr>
            <a:xfrm>
              <a:off x="3420745" y="1305178"/>
              <a:ext cx="1174115" cy="299085"/>
            </a:xfrm>
            <a:custGeom>
              <a:avLst/>
              <a:gdLst/>
              <a:ahLst/>
              <a:cxnLst/>
              <a:rect l="l" t="t" r="r" b="b"/>
              <a:pathLst>
                <a:path w="1174114" h="299084">
                  <a:moveTo>
                    <a:pt x="9144" y="289560"/>
                  </a:moveTo>
                  <a:lnTo>
                    <a:pt x="0" y="289560"/>
                  </a:lnTo>
                  <a:lnTo>
                    <a:pt x="0" y="298704"/>
                  </a:lnTo>
                  <a:lnTo>
                    <a:pt x="9144" y="298704"/>
                  </a:lnTo>
                  <a:lnTo>
                    <a:pt x="9144" y="289560"/>
                  </a:lnTo>
                  <a:close/>
                </a:path>
                <a:path w="1174114" h="299084">
                  <a:moveTo>
                    <a:pt x="1173861" y="0"/>
                  </a:moveTo>
                  <a:lnTo>
                    <a:pt x="1164717" y="0"/>
                  </a:lnTo>
                  <a:lnTo>
                    <a:pt x="1164717" y="9144"/>
                  </a:lnTo>
                  <a:lnTo>
                    <a:pt x="1173861" y="9144"/>
                  </a:lnTo>
                  <a:lnTo>
                    <a:pt x="1173861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1" name="object 91"/>
            <p:cNvSpPr/>
            <p:nvPr/>
          </p:nvSpPr>
          <p:spPr>
            <a:xfrm>
              <a:off x="3420745" y="1594738"/>
              <a:ext cx="1174115" cy="9525"/>
            </a:xfrm>
            <a:custGeom>
              <a:avLst/>
              <a:gdLst/>
              <a:ahLst/>
              <a:cxnLst/>
              <a:rect l="l" t="t" r="r" b="b"/>
              <a:pathLst>
                <a:path w="1174114" h="9525">
                  <a:moveTo>
                    <a:pt x="1164640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164640" y="9144"/>
                  </a:lnTo>
                  <a:lnTo>
                    <a:pt x="1164640" y="0"/>
                  </a:lnTo>
                  <a:close/>
                </a:path>
                <a:path w="1174114" h="9525">
                  <a:moveTo>
                    <a:pt x="1173861" y="0"/>
                  </a:moveTo>
                  <a:lnTo>
                    <a:pt x="1164717" y="0"/>
                  </a:lnTo>
                  <a:lnTo>
                    <a:pt x="1164717" y="9144"/>
                  </a:lnTo>
                  <a:lnTo>
                    <a:pt x="1173861" y="9144"/>
                  </a:lnTo>
                  <a:lnTo>
                    <a:pt x="1173861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2" name="object 92"/>
            <p:cNvSpPr/>
            <p:nvPr/>
          </p:nvSpPr>
          <p:spPr>
            <a:xfrm>
              <a:off x="3420745" y="1314322"/>
              <a:ext cx="1174115" cy="280670"/>
            </a:xfrm>
            <a:custGeom>
              <a:avLst/>
              <a:gdLst/>
              <a:ahLst/>
              <a:cxnLst/>
              <a:rect l="l" t="t" r="r" b="b"/>
              <a:pathLst>
                <a:path w="1174114" h="280669">
                  <a:moveTo>
                    <a:pt x="1173784" y="271272"/>
                  </a:moveTo>
                  <a:lnTo>
                    <a:pt x="0" y="271272"/>
                  </a:lnTo>
                  <a:lnTo>
                    <a:pt x="0" y="280416"/>
                  </a:lnTo>
                  <a:lnTo>
                    <a:pt x="1173784" y="280416"/>
                  </a:lnTo>
                  <a:lnTo>
                    <a:pt x="1173784" y="271272"/>
                  </a:lnTo>
                  <a:close/>
                </a:path>
                <a:path w="1174114" h="280669">
                  <a:moveTo>
                    <a:pt x="117378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1173784" y="9144"/>
                  </a:lnTo>
                  <a:lnTo>
                    <a:pt x="1173784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3" name="object 93"/>
            <p:cNvSpPr/>
            <p:nvPr/>
          </p:nvSpPr>
          <p:spPr>
            <a:xfrm>
              <a:off x="3420744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4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4" y="280415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4" name="object 94"/>
            <p:cNvSpPr/>
            <p:nvPr/>
          </p:nvSpPr>
          <p:spPr>
            <a:xfrm>
              <a:off x="4585461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4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4" y="280415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5" name="object 95"/>
            <p:cNvSpPr/>
            <p:nvPr/>
          </p:nvSpPr>
          <p:spPr>
            <a:xfrm>
              <a:off x="4643374" y="1305178"/>
              <a:ext cx="1082675" cy="9525"/>
            </a:xfrm>
            <a:custGeom>
              <a:avLst/>
              <a:gdLst/>
              <a:ahLst/>
              <a:cxnLst/>
              <a:rect l="l" t="t" r="r" b="b"/>
              <a:pathLst>
                <a:path w="1082675" h="9525">
                  <a:moveTo>
                    <a:pt x="1082344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082344" y="9144"/>
                  </a:lnTo>
                  <a:lnTo>
                    <a:pt x="10823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6" name="object 96"/>
            <p:cNvSpPr/>
            <p:nvPr/>
          </p:nvSpPr>
          <p:spPr>
            <a:xfrm>
              <a:off x="5725667" y="130517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7" name="object 97"/>
            <p:cNvSpPr/>
            <p:nvPr/>
          </p:nvSpPr>
          <p:spPr>
            <a:xfrm>
              <a:off x="4643374" y="1305178"/>
              <a:ext cx="1091565" cy="299085"/>
            </a:xfrm>
            <a:custGeom>
              <a:avLst/>
              <a:gdLst/>
              <a:ahLst/>
              <a:cxnLst/>
              <a:rect l="l" t="t" r="r" b="b"/>
              <a:pathLst>
                <a:path w="1091564" h="299084">
                  <a:moveTo>
                    <a:pt x="9144" y="289560"/>
                  </a:moveTo>
                  <a:lnTo>
                    <a:pt x="0" y="289560"/>
                  </a:lnTo>
                  <a:lnTo>
                    <a:pt x="0" y="298704"/>
                  </a:lnTo>
                  <a:lnTo>
                    <a:pt x="9144" y="298704"/>
                  </a:lnTo>
                  <a:lnTo>
                    <a:pt x="9144" y="289560"/>
                  </a:lnTo>
                  <a:close/>
                </a:path>
                <a:path w="1091564" h="299084">
                  <a:moveTo>
                    <a:pt x="1091438" y="0"/>
                  </a:moveTo>
                  <a:lnTo>
                    <a:pt x="1082294" y="0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8" name="object 98"/>
            <p:cNvSpPr/>
            <p:nvPr/>
          </p:nvSpPr>
          <p:spPr>
            <a:xfrm>
              <a:off x="4643374" y="1594738"/>
              <a:ext cx="1091565" cy="9525"/>
            </a:xfrm>
            <a:custGeom>
              <a:avLst/>
              <a:gdLst/>
              <a:ahLst/>
              <a:cxnLst/>
              <a:rect l="l" t="t" r="r" b="b"/>
              <a:pathLst>
                <a:path w="1091564" h="9525">
                  <a:moveTo>
                    <a:pt x="1091438" y="0"/>
                  </a:moveTo>
                  <a:lnTo>
                    <a:pt x="1082344" y="0"/>
                  </a:ln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99" name="object 99"/>
            <p:cNvSpPr/>
            <p:nvPr/>
          </p:nvSpPr>
          <p:spPr>
            <a:xfrm>
              <a:off x="4643374" y="1314322"/>
              <a:ext cx="1091565" cy="280670"/>
            </a:xfrm>
            <a:custGeom>
              <a:avLst/>
              <a:gdLst/>
              <a:ahLst/>
              <a:cxnLst/>
              <a:rect l="l" t="t" r="r" b="b"/>
              <a:pathLst>
                <a:path w="1091564" h="280669">
                  <a:moveTo>
                    <a:pt x="1091488" y="271272"/>
                  </a:moveTo>
                  <a:lnTo>
                    <a:pt x="0" y="271272"/>
                  </a:lnTo>
                  <a:lnTo>
                    <a:pt x="0" y="280416"/>
                  </a:lnTo>
                  <a:lnTo>
                    <a:pt x="1091488" y="280416"/>
                  </a:lnTo>
                  <a:lnTo>
                    <a:pt x="1091488" y="271272"/>
                  </a:lnTo>
                  <a:close/>
                </a:path>
                <a:path w="1091564" h="280669">
                  <a:moveTo>
                    <a:pt x="1091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1091488" y="9144"/>
                  </a:lnTo>
                  <a:lnTo>
                    <a:pt x="1091488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643373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4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4" y="280415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1" name="object 101"/>
            <p:cNvSpPr/>
            <p:nvPr/>
          </p:nvSpPr>
          <p:spPr>
            <a:xfrm>
              <a:off x="5725667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4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4" y="280415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2" name="object 102"/>
            <p:cNvSpPr/>
            <p:nvPr/>
          </p:nvSpPr>
          <p:spPr>
            <a:xfrm>
              <a:off x="8228965" y="1305178"/>
              <a:ext cx="975994" cy="9525"/>
            </a:xfrm>
            <a:custGeom>
              <a:avLst/>
              <a:gdLst/>
              <a:ahLst/>
              <a:cxnLst/>
              <a:rect l="l" t="t" r="r" b="b"/>
              <a:pathLst>
                <a:path w="975995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975995" h="9525">
                  <a:moveTo>
                    <a:pt x="975664" y="0"/>
                  </a:moveTo>
                  <a:lnTo>
                    <a:pt x="9144" y="0"/>
                  </a:lnTo>
                  <a:lnTo>
                    <a:pt x="9144" y="9144"/>
                  </a:lnTo>
                  <a:lnTo>
                    <a:pt x="975664" y="9144"/>
                  </a:lnTo>
                  <a:lnTo>
                    <a:pt x="97566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3" name="object 103"/>
            <p:cNvSpPr/>
            <p:nvPr/>
          </p:nvSpPr>
          <p:spPr>
            <a:xfrm>
              <a:off x="9204706" y="130517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4" name="object 104"/>
            <p:cNvSpPr/>
            <p:nvPr/>
          </p:nvSpPr>
          <p:spPr>
            <a:xfrm>
              <a:off x="8228965" y="1305178"/>
              <a:ext cx="984885" cy="299085"/>
            </a:xfrm>
            <a:custGeom>
              <a:avLst/>
              <a:gdLst/>
              <a:ahLst/>
              <a:cxnLst/>
              <a:rect l="l" t="t" r="r" b="b"/>
              <a:pathLst>
                <a:path w="984884" h="299084">
                  <a:moveTo>
                    <a:pt x="9131" y="289560"/>
                  </a:moveTo>
                  <a:lnTo>
                    <a:pt x="0" y="289560"/>
                  </a:lnTo>
                  <a:lnTo>
                    <a:pt x="0" y="298704"/>
                  </a:lnTo>
                  <a:lnTo>
                    <a:pt x="9131" y="298704"/>
                  </a:lnTo>
                  <a:lnTo>
                    <a:pt x="9131" y="289560"/>
                  </a:lnTo>
                  <a:close/>
                </a:path>
                <a:path w="984884" h="299084">
                  <a:moveTo>
                    <a:pt x="984885" y="0"/>
                  </a:moveTo>
                  <a:lnTo>
                    <a:pt x="975741" y="0"/>
                  </a:lnTo>
                  <a:lnTo>
                    <a:pt x="975741" y="9144"/>
                  </a:lnTo>
                  <a:lnTo>
                    <a:pt x="984885" y="9144"/>
                  </a:lnTo>
                  <a:lnTo>
                    <a:pt x="984885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5" name="object 105"/>
            <p:cNvSpPr/>
            <p:nvPr/>
          </p:nvSpPr>
          <p:spPr>
            <a:xfrm>
              <a:off x="8228965" y="1594738"/>
              <a:ext cx="984885" cy="9525"/>
            </a:xfrm>
            <a:custGeom>
              <a:avLst/>
              <a:gdLst/>
              <a:ahLst/>
              <a:cxnLst/>
              <a:rect l="l" t="t" r="r" b="b"/>
              <a:pathLst>
                <a:path w="984884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984884" h="9525">
                  <a:moveTo>
                    <a:pt x="975664" y="0"/>
                  </a:moveTo>
                  <a:lnTo>
                    <a:pt x="9144" y="0"/>
                  </a:lnTo>
                  <a:lnTo>
                    <a:pt x="9144" y="9144"/>
                  </a:lnTo>
                  <a:lnTo>
                    <a:pt x="975664" y="9144"/>
                  </a:lnTo>
                  <a:lnTo>
                    <a:pt x="975664" y="0"/>
                  </a:lnTo>
                  <a:close/>
                </a:path>
                <a:path w="984884" h="9525">
                  <a:moveTo>
                    <a:pt x="984885" y="0"/>
                  </a:moveTo>
                  <a:lnTo>
                    <a:pt x="975741" y="0"/>
                  </a:lnTo>
                  <a:lnTo>
                    <a:pt x="975741" y="9144"/>
                  </a:lnTo>
                  <a:lnTo>
                    <a:pt x="984885" y="9144"/>
                  </a:lnTo>
                  <a:lnTo>
                    <a:pt x="984885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6" name="object 106"/>
            <p:cNvSpPr/>
            <p:nvPr/>
          </p:nvSpPr>
          <p:spPr>
            <a:xfrm>
              <a:off x="8228965" y="1314322"/>
              <a:ext cx="984885" cy="280670"/>
            </a:xfrm>
            <a:custGeom>
              <a:avLst/>
              <a:gdLst/>
              <a:ahLst/>
              <a:cxnLst/>
              <a:rect l="l" t="t" r="r" b="b"/>
              <a:pathLst>
                <a:path w="984884" h="280669">
                  <a:moveTo>
                    <a:pt x="984808" y="271272"/>
                  </a:moveTo>
                  <a:lnTo>
                    <a:pt x="0" y="271272"/>
                  </a:lnTo>
                  <a:lnTo>
                    <a:pt x="0" y="280416"/>
                  </a:lnTo>
                  <a:lnTo>
                    <a:pt x="984808" y="280416"/>
                  </a:lnTo>
                  <a:lnTo>
                    <a:pt x="984808" y="271272"/>
                  </a:lnTo>
                  <a:close/>
                </a:path>
                <a:path w="984884" h="280669">
                  <a:moveTo>
                    <a:pt x="98480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84808" y="9144"/>
                  </a:lnTo>
                  <a:lnTo>
                    <a:pt x="984808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7" name="object 107"/>
            <p:cNvSpPr/>
            <p:nvPr/>
          </p:nvSpPr>
          <p:spPr>
            <a:xfrm>
              <a:off x="8228965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3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3" y="280415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8" name="object 108"/>
            <p:cNvSpPr/>
            <p:nvPr/>
          </p:nvSpPr>
          <p:spPr>
            <a:xfrm>
              <a:off x="9204706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4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4" y="280415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09" name="object 109"/>
            <p:cNvSpPr/>
            <p:nvPr/>
          </p:nvSpPr>
          <p:spPr>
            <a:xfrm>
              <a:off x="9262618" y="1305178"/>
              <a:ext cx="975994" cy="9525"/>
            </a:xfrm>
            <a:custGeom>
              <a:avLst/>
              <a:gdLst/>
              <a:ahLst/>
              <a:cxnLst/>
              <a:rect l="l" t="t" r="r" b="b"/>
              <a:pathLst>
                <a:path w="975995" h="9525">
                  <a:moveTo>
                    <a:pt x="975664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75664" y="9144"/>
                  </a:lnTo>
                  <a:lnTo>
                    <a:pt x="97566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10" name="object 110"/>
            <p:cNvSpPr/>
            <p:nvPr/>
          </p:nvSpPr>
          <p:spPr>
            <a:xfrm>
              <a:off x="10238232" y="1305179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3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3" y="9144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11" name="object 111"/>
            <p:cNvSpPr/>
            <p:nvPr/>
          </p:nvSpPr>
          <p:spPr>
            <a:xfrm>
              <a:off x="9262618" y="1305178"/>
              <a:ext cx="984885" cy="299085"/>
            </a:xfrm>
            <a:custGeom>
              <a:avLst/>
              <a:gdLst/>
              <a:ahLst/>
              <a:cxnLst/>
              <a:rect l="l" t="t" r="r" b="b"/>
              <a:pathLst>
                <a:path w="984884" h="299084">
                  <a:moveTo>
                    <a:pt x="9144" y="289560"/>
                  </a:moveTo>
                  <a:lnTo>
                    <a:pt x="0" y="289560"/>
                  </a:lnTo>
                  <a:lnTo>
                    <a:pt x="0" y="298704"/>
                  </a:lnTo>
                  <a:lnTo>
                    <a:pt x="9144" y="298704"/>
                  </a:lnTo>
                  <a:lnTo>
                    <a:pt x="9144" y="289560"/>
                  </a:lnTo>
                  <a:close/>
                </a:path>
                <a:path w="984884" h="299084">
                  <a:moveTo>
                    <a:pt x="984745" y="0"/>
                  </a:moveTo>
                  <a:lnTo>
                    <a:pt x="975614" y="0"/>
                  </a:lnTo>
                  <a:lnTo>
                    <a:pt x="975614" y="9144"/>
                  </a:lnTo>
                  <a:lnTo>
                    <a:pt x="984745" y="9144"/>
                  </a:lnTo>
                  <a:lnTo>
                    <a:pt x="984745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12" name="object 112"/>
            <p:cNvSpPr/>
            <p:nvPr/>
          </p:nvSpPr>
          <p:spPr>
            <a:xfrm>
              <a:off x="9262618" y="1594738"/>
              <a:ext cx="984885" cy="9525"/>
            </a:xfrm>
            <a:custGeom>
              <a:avLst/>
              <a:gdLst/>
              <a:ahLst/>
              <a:cxnLst/>
              <a:rect l="l" t="t" r="r" b="b"/>
              <a:pathLst>
                <a:path w="984884" h="9525">
                  <a:moveTo>
                    <a:pt x="984745" y="0"/>
                  </a:moveTo>
                  <a:lnTo>
                    <a:pt x="975664" y="0"/>
                  </a:ln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75614" y="9144"/>
                  </a:lnTo>
                  <a:lnTo>
                    <a:pt x="984745" y="9144"/>
                  </a:lnTo>
                  <a:lnTo>
                    <a:pt x="984745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13" name="object 113"/>
            <p:cNvSpPr/>
            <p:nvPr/>
          </p:nvSpPr>
          <p:spPr>
            <a:xfrm>
              <a:off x="9262618" y="1314322"/>
              <a:ext cx="984885" cy="280670"/>
            </a:xfrm>
            <a:custGeom>
              <a:avLst/>
              <a:gdLst/>
              <a:ahLst/>
              <a:cxnLst/>
              <a:rect l="l" t="t" r="r" b="b"/>
              <a:pathLst>
                <a:path w="984884" h="280669">
                  <a:moveTo>
                    <a:pt x="984808" y="271272"/>
                  </a:moveTo>
                  <a:lnTo>
                    <a:pt x="0" y="271272"/>
                  </a:lnTo>
                  <a:lnTo>
                    <a:pt x="0" y="280416"/>
                  </a:lnTo>
                  <a:lnTo>
                    <a:pt x="984808" y="280416"/>
                  </a:lnTo>
                  <a:lnTo>
                    <a:pt x="984808" y="271272"/>
                  </a:lnTo>
                  <a:close/>
                </a:path>
                <a:path w="984884" h="280669">
                  <a:moveTo>
                    <a:pt x="98480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84808" y="9144"/>
                  </a:lnTo>
                  <a:lnTo>
                    <a:pt x="984808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14" name="object 114"/>
            <p:cNvSpPr/>
            <p:nvPr/>
          </p:nvSpPr>
          <p:spPr>
            <a:xfrm>
              <a:off x="9262618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4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4" y="280415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15" name="object 115"/>
            <p:cNvSpPr/>
            <p:nvPr/>
          </p:nvSpPr>
          <p:spPr>
            <a:xfrm>
              <a:off x="10238232" y="1314323"/>
              <a:ext cx="9525" cy="280670"/>
            </a:xfrm>
            <a:custGeom>
              <a:avLst/>
              <a:gdLst/>
              <a:ahLst/>
              <a:cxnLst/>
              <a:rect l="l" t="t" r="r" b="b"/>
              <a:pathLst>
                <a:path w="9525" h="280669">
                  <a:moveTo>
                    <a:pt x="9143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9143" y="280415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16" name="object 116"/>
            <p:cNvSpPr/>
            <p:nvPr/>
          </p:nvSpPr>
          <p:spPr>
            <a:xfrm>
              <a:off x="10293095" y="1323467"/>
              <a:ext cx="9525" cy="304800"/>
            </a:xfrm>
            <a:custGeom>
              <a:avLst/>
              <a:gdLst/>
              <a:ahLst/>
              <a:cxnLst/>
              <a:rect l="l" t="t" r="r" b="b"/>
              <a:pathLst>
                <a:path w="9525" h="304800">
                  <a:moveTo>
                    <a:pt x="9144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9144" y="30480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17" name="object 117"/>
            <p:cNvSpPr/>
            <p:nvPr/>
          </p:nvSpPr>
          <p:spPr>
            <a:xfrm>
              <a:off x="423672" y="1661794"/>
              <a:ext cx="1798955" cy="283845"/>
            </a:xfrm>
            <a:custGeom>
              <a:avLst/>
              <a:gdLst/>
              <a:ahLst/>
              <a:cxnLst/>
              <a:rect l="l" t="t" r="r" b="b"/>
              <a:pathLst>
                <a:path w="1798955" h="283844">
                  <a:moveTo>
                    <a:pt x="1798955" y="0"/>
                  </a:moveTo>
                  <a:lnTo>
                    <a:pt x="0" y="0"/>
                  </a:lnTo>
                  <a:lnTo>
                    <a:pt x="0" y="9093"/>
                  </a:lnTo>
                  <a:lnTo>
                    <a:pt x="0" y="274574"/>
                  </a:lnTo>
                  <a:lnTo>
                    <a:pt x="0" y="283718"/>
                  </a:lnTo>
                  <a:lnTo>
                    <a:pt x="1798955" y="283718"/>
                  </a:lnTo>
                  <a:lnTo>
                    <a:pt x="1798955" y="274574"/>
                  </a:lnTo>
                  <a:lnTo>
                    <a:pt x="1798955" y="9144"/>
                  </a:lnTo>
                  <a:lnTo>
                    <a:pt x="1798955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</p:grpSp>
      <p:graphicFrame>
        <p:nvGraphicFramePr>
          <p:cNvPr id="118" name="object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836861"/>
              </p:ext>
            </p:extLst>
          </p:nvPr>
        </p:nvGraphicFramePr>
        <p:xfrm>
          <a:off x="4968394" y="1183539"/>
          <a:ext cx="2165653" cy="2625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1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572"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cs-CZ" sz="1600" spc="10" noProof="0" dirty="0">
                          <a:latin typeface="+mn-lt"/>
                          <a:cs typeface="Times New Roman"/>
                        </a:rPr>
                        <a:t>30,08</a:t>
                      </a:r>
                      <a:endParaRPr lang="cs-CZ" sz="1600" noProof="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EFEFE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EFEFEF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cs-CZ" sz="1500" noProof="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97510">
                        <a:lnSpc>
                          <a:spcPts val="2100"/>
                        </a:lnSpc>
                      </a:pPr>
                      <a:r>
                        <a:rPr lang="cs-CZ" sz="1600" noProof="0" dirty="0">
                          <a:latin typeface="+mn-lt"/>
                          <a:cs typeface="Times New Roman"/>
                        </a:rPr>
                        <a:t>1600</a:t>
                      </a: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EFEFE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EFEFEF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9" name="object 119"/>
          <p:cNvSpPr txBox="1"/>
          <p:nvPr/>
        </p:nvSpPr>
        <p:spPr>
          <a:xfrm>
            <a:off x="7170901" y="1169258"/>
            <a:ext cx="923037" cy="257850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69290">
              <a:spcBef>
                <a:spcPts val="91"/>
              </a:spcBef>
            </a:pPr>
            <a:r>
              <a:rPr lang="cs-CZ" sz="1600" noProof="0" dirty="0">
                <a:cs typeface="Times New Roman"/>
              </a:rPr>
              <a:t>1,4</a:t>
            </a:r>
            <a:r>
              <a:rPr lang="cs-CZ" sz="1600" noProof="0" dirty="0">
                <a:cs typeface="Times New Roman"/>
                <a:sym typeface="Symbol" panose="05050102010706020507" pitchFamily="18" charset="2"/>
              </a:rPr>
              <a:t></a:t>
            </a:r>
            <a:r>
              <a:rPr lang="cs-CZ" sz="1600" noProof="0" dirty="0">
                <a:cs typeface="Times New Roman"/>
              </a:rPr>
              <a:t>10</a:t>
            </a:r>
            <a:r>
              <a:rPr lang="cs-CZ" sz="1600" baseline="30000" noProof="0" dirty="0">
                <a:cs typeface="Times New Roman"/>
              </a:rPr>
              <a:t>10</a:t>
            </a:r>
          </a:p>
        </p:txBody>
      </p:sp>
      <p:sp>
        <p:nvSpPr>
          <p:cNvPr id="120" name="object 120"/>
          <p:cNvSpPr txBox="1"/>
          <p:nvPr/>
        </p:nvSpPr>
        <p:spPr>
          <a:xfrm>
            <a:off x="8108219" y="1169258"/>
            <a:ext cx="922461" cy="257850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69290">
              <a:spcBef>
                <a:spcPts val="91"/>
              </a:spcBef>
            </a:pPr>
            <a:r>
              <a:rPr lang="cs-CZ" sz="1600" noProof="0" dirty="0">
                <a:cs typeface="Times New Roman"/>
              </a:rPr>
              <a:t>4,47</a:t>
            </a:r>
            <a:r>
              <a:rPr lang="cs-CZ" sz="1600" noProof="0" dirty="0">
                <a:cs typeface="Times New Roman"/>
                <a:sym typeface="Symbol" panose="05050102010706020507" pitchFamily="18" charset="2"/>
              </a:rPr>
              <a:t></a:t>
            </a:r>
            <a:r>
              <a:rPr lang="cs-CZ" sz="1600" noProof="0" dirty="0">
                <a:cs typeface="Times New Roman"/>
              </a:rPr>
              <a:t>10</a:t>
            </a:r>
            <a:r>
              <a:rPr lang="cs-CZ" sz="1600" baseline="31400" noProof="0" dirty="0">
                <a:cs typeface="Times New Roman"/>
              </a:rPr>
              <a:t>9</a:t>
            </a:r>
          </a:p>
        </p:txBody>
      </p:sp>
      <p:sp>
        <p:nvSpPr>
          <p:cNvPr id="121" name="object 121"/>
          <p:cNvSpPr txBox="1"/>
          <p:nvPr/>
        </p:nvSpPr>
        <p:spPr>
          <a:xfrm>
            <a:off x="84761" y="1484577"/>
            <a:ext cx="1677360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481960">
              <a:spcBef>
                <a:spcPts val="91"/>
              </a:spcBef>
            </a:pPr>
            <a:r>
              <a:rPr lang="cs-CZ" sz="1600" b="1" spc="-5" noProof="0" dirty="0">
                <a:cs typeface="Times New Roman"/>
              </a:rPr>
              <a:t>A</a:t>
            </a:r>
            <a:r>
              <a:rPr lang="cs-CZ" sz="1600" spc="-6" baseline="-7246" noProof="0" dirty="0">
                <a:cs typeface="Times New Roman"/>
              </a:rPr>
              <a:t>1g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1799896" y="1506918"/>
            <a:ext cx="973709" cy="257391"/>
          </a:xfrm>
          <a:custGeom>
            <a:avLst/>
            <a:gdLst/>
            <a:ahLst/>
            <a:cxnLst/>
            <a:rect l="l" t="t" r="r" b="b"/>
            <a:pathLst>
              <a:path w="1073785" h="283844">
                <a:moveTo>
                  <a:pt x="1073200" y="0"/>
                </a:moveTo>
                <a:lnTo>
                  <a:pt x="0" y="0"/>
                </a:lnTo>
                <a:lnTo>
                  <a:pt x="0" y="9093"/>
                </a:lnTo>
                <a:lnTo>
                  <a:pt x="0" y="274574"/>
                </a:lnTo>
                <a:lnTo>
                  <a:pt x="0" y="283718"/>
                </a:lnTo>
                <a:lnTo>
                  <a:pt x="1073200" y="283718"/>
                </a:lnTo>
                <a:lnTo>
                  <a:pt x="1073200" y="274574"/>
                </a:lnTo>
                <a:lnTo>
                  <a:pt x="1073150" y="9144"/>
                </a:lnTo>
                <a:lnTo>
                  <a:pt x="107320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123" name="object 123"/>
          <p:cNvSpPr txBox="1"/>
          <p:nvPr/>
        </p:nvSpPr>
        <p:spPr>
          <a:xfrm>
            <a:off x="1776861" y="1484577"/>
            <a:ext cx="1019199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83110">
              <a:spcBef>
                <a:spcPts val="91"/>
              </a:spcBef>
            </a:pPr>
            <a:r>
              <a:rPr lang="cs-CZ" sz="1600" noProof="0" dirty="0">
                <a:cs typeface="Times New Roman"/>
              </a:rPr>
              <a:t>356</a:t>
            </a:r>
            <a:r>
              <a:rPr lang="cs-CZ" sz="1600" noProof="0" dirty="0">
                <a:cs typeface="Times New Roman"/>
                <a:sym typeface="Symbol" panose="05050102010706020507" pitchFamily="18" charset="2"/>
              </a:rPr>
              <a:t> </a:t>
            </a:r>
            <a:r>
              <a:rPr lang="cs-CZ" sz="1600" noProof="0" dirty="0" err="1">
                <a:cs typeface="Times New Roman"/>
                <a:sym typeface="Symbol" panose="05050102010706020507" pitchFamily="18" charset="2"/>
              </a:rPr>
              <a:t>TBq</a:t>
            </a:r>
            <a:endParaRPr lang="cs-CZ" sz="1600" baseline="31400" noProof="0" dirty="0">
              <a:cs typeface="Times New Roman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2833834" y="1506918"/>
            <a:ext cx="1047990" cy="257391"/>
          </a:xfrm>
          <a:custGeom>
            <a:avLst/>
            <a:gdLst/>
            <a:ahLst/>
            <a:cxnLst/>
            <a:rect l="l" t="t" r="r" b="b"/>
            <a:pathLst>
              <a:path w="1155700" h="283844">
                <a:moveTo>
                  <a:pt x="1155573" y="9093"/>
                </a:moveTo>
                <a:lnTo>
                  <a:pt x="1155496" y="0"/>
                </a:lnTo>
                <a:lnTo>
                  <a:pt x="1146429" y="0"/>
                </a:lnTo>
                <a:lnTo>
                  <a:pt x="1146429" y="9144"/>
                </a:lnTo>
                <a:lnTo>
                  <a:pt x="1146429" y="274574"/>
                </a:lnTo>
                <a:lnTo>
                  <a:pt x="1146352" y="9144"/>
                </a:lnTo>
                <a:lnTo>
                  <a:pt x="1146429" y="0"/>
                </a:lnTo>
                <a:lnTo>
                  <a:pt x="0" y="0"/>
                </a:lnTo>
                <a:lnTo>
                  <a:pt x="0" y="9093"/>
                </a:lnTo>
                <a:lnTo>
                  <a:pt x="0" y="274574"/>
                </a:lnTo>
                <a:lnTo>
                  <a:pt x="0" y="283718"/>
                </a:lnTo>
                <a:lnTo>
                  <a:pt x="1155496" y="283718"/>
                </a:lnTo>
                <a:lnTo>
                  <a:pt x="1155496" y="274574"/>
                </a:lnTo>
                <a:lnTo>
                  <a:pt x="1155573" y="9093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125" name="object 125"/>
          <p:cNvSpPr txBox="1"/>
          <p:nvPr/>
        </p:nvSpPr>
        <p:spPr>
          <a:xfrm>
            <a:off x="2833834" y="1484577"/>
            <a:ext cx="1047990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71018">
              <a:spcBef>
                <a:spcPts val="91"/>
              </a:spcBef>
            </a:pPr>
            <a:r>
              <a:rPr lang="cs-CZ" sz="1600" spc="-5" noProof="0" dirty="0">
                <a:cs typeface="Times New Roman"/>
              </a:rPr>
              <a:t>166 </a:t>
            </a:r>
            <a:r>
              <a:rPr lang="cs-CZ" sz="1600" spc="-5" noProof="0" dirty="0" err="1">
                <a:cs typeface="Times New Roman"/>
              </a:rPr>
              <a:t>GBq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3942517" y="1506918"/>
            <a:ext cx="973709" cy="257391"/>
          </a:xfrm>
          <a:custGeom>
            <a:avLst/>
            <a:gdLst/>
            <a:ahLst/>
            <a:cxnLst/>
            <a:rect l="l" t="t" r="r" b="b"/>
            <a:pathLst>
              <a:path w="1073785" h="283844">
                <a:moveTo>
                  <a:pt x="1073200" y="0"/>
                </a:moveTo>
                <a:lnTo>
                  <a:pt x="0" y="0"/>
                </a:lnTo>
                <a:lnTo>
                  <a:pt x="0" y="9093"/>
                </a:lnTo>
                <a:lnTo>
                  <a:pt x="0" y="274574"/>
                </a:lnTo>
                <a:lnTo>
                  <a:pt x="0" y="283718"/>
                </a:lnTo>
                <a:lnTo>
                  <a:pt x="1073200" y="283718"/>
                </a:lnTo>
                <a:lnTo>
                  <a:pt x="1073200" y="274574"/>
                </a:lnTo>
                <a:lnTo>
                  <a:pt x="1073150" y="9144"/>
                </a:lnTo>
                <a:lnTo>
                  <a:pt x="107320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127" name="object 127"/>
          <p:cNvSpPr txBox="1"/>
          <p:nvPr/>
        </p:nvSpPr>
        <p:spPr>
          <a:xfrm>
            <a:off x="3919482" y="1484577"/>
            <a:ext cx="1019199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83110">
              <a:spcBef>
                <a:spcPts val="91"/>
              </a:spcBef>
            </a:pPr>
            <a:r>
              <a:rPr lang="cs-CZ" sz="1600" spc="-5" noProof="0" dirty="0">
                <a:cs typeface="Times New Roman"/>
              </a:rPr>
              <a:t>41,9 </a:t>
            </a:r>
            <a:r>
              <a:rPr lang="cs-CZ" sz="1600" spc="-5" noProof="0" dirty="0" err="1">
                <a:cs typeface="Times New Roman"/>
              </a:rPr>
              <a:t>TBq</a:t>
            </a:r>
            <a:endParaRPr lang="cs-CZ" sz="1600" baseline="31400" noProof="0" dirty="0">
              <a:cs typeface="Times New Roman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7193933" y="1506918"/>
            <a:ext cx="876972" cy="257391"/>
          </a:xfrm>
          <a:custGeom>
            <a:avLst/>
            <a:gdLst/>
            <a:ahLst/>
            <a:cxnLst/>
            <a:rect l="l" t="t" r="r" b="b"/>
            <a:pathLst>
              <a:path w="967104" h="283844">
                <a:moveTo>
                  <a:pt x="966584" y="9093"/>
                </a:moveTo>
                <a:lnTo>
                  <a:pt x="966520" y="0"/>
                </a:lnTo>
                <a:lnTo>
                  <a:pt x="957453" y="0"/>
                </a:lnTo>
                <a:lnTo>
                  <a:pt x="957453" y="9144"/>
                </a:lnTo>
                <a:lnTo>
                  <a:pt x="957453" y="274574"/>
                </a:lnTo>
                <a:lnTo>
                  <a:pt x="957376" y="9144"/>
                </a:lnTo>
                <a:lnTo>
                  <a:pt x="957453" y="0"/>
                </a:lnTo>
                <a:lnTo>
                  <a:pt x="0" y="0"/>
                </a:lnTo>
                <a:lnTo>
                  <a:pt x="0" y="9093"/>
                </a:lnTo>
                <a:lnTo>
                  <a:pt x="0" y="274574"/>
                </a:lnTo>
                <a:lnTo>
                  <a:pt x="0" y="283718"/>
                </a:lnTo>
                <a:lnTo>
                  <a:pt x="966520" y="283718"/>
                </a:lnTo>
                <a:lnTo>
                  <a:pt x="966520" y="274574"/>
                </a:lnTo>
                <a:lnTo>
                  <a:pt x="966584" y="9093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129" name="object 129"/>
          <p:cNvSpPr/>
          <p:nvPr/>
        </p:nvSpPr>
        <p:spPr>
          <a:xfrm>
            <a:off x="8131250" y="1506918"/>
            <a:ext cx="879274" cy="257391"/>
          </a:xfrm>
          <a:custGeom>
            <a:avLst/>
            <a:gdLst/>
            <a:ahLst/>
            <a:cxnLst/>
            <a:rect l="l" t="t" r="r" b="b"/>
            <a:pathLst>
              <a:path w="969645" h="283844">
                <a:moveTo>
                  <a:pt x="969568" y="0"/>
                </a:moveTo>
                <a:lnTo>
                  <a:pt x="9144" y="0"/>
                </a:lnTo>
                <a:lnTo>
                  <a:pt x="9144" y="9144"/>
                </a:lnTo>
                <a:lnTo>
                  <a:pt x="9144" y="274574"/>
                </a:lnTo>
                <a:lnTo>
                  <a:pt x="9131" y="9144"/>
                </a:lnTo>
                <a:lnTo>
                  <a:pt x="9144" y="0"/>
                </a:lnTo>
                <a:lnTo>
                  <a:pt x="0" y="0"/>
                </a:lnTo>
                <a:lnTo>
                  <a:pt x="0" y="9093"/>
                </a:lnTo>
                <a:lnTo>
                  <a:pt x="0" y="274574"/>
                </a:lnTo>
                <a:lnTo>
                  <a:pt x="0" y="283718"/>
                </a:lnTo>
                <a:lnTo>
                  <a:pt x="969568" y="283718"/>
                </a:lnTo>
                <a:lnTo>
                  <a:pt x="969568" y="274574"/>
                </a:lnTo>
                <a:lnTo>
                  <a:pt x="969518" y="9144"/>
                </a:lnTo>
                <a:lnTo>
                  <a:pt x="969568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grpSp>
        <p:nvGrpSpPr>
          <p:cNvPr id="130" name="object 130"/>
          <p:cNvGrpSpPr/>
          <p:nvPr/>
        </p:nvGrpSpPr>
        <p:grpSpPr>
          <a:xfrm>
            <a:off x="49750" y="1476516"/>
            <a:ext cx="9016168" cy="346067"/>
            <a:chOff x="359663" y="1628267"/>
            <a:chExt cx="9942830" cy="381635"/>
          </a:xfrm>
        </p:grpSpPr>
        <p:sp>
          <p:nvSpPr>
            <p:cNvPr id="131" name="object 131"/>
            <p:cNvSpPr/>
            <p:nvPr/>
          </p:nvSpPr>
          <p:spPr>
            <a:xfrm>
              <a:off x="359663" y="1628267"/>
              <a:ext cx="9525" cy="43180"/>
            </a:xfrm>
            <a:custGeom>
              <a:avLst/>
              <a:gdLst/>
              <a:ahLst/>
              <a:cxnLst/>
              <a:rect l="l" t="t" r="r" b="b"/>
              <a:pathLst>
                <a:path w="9525" h="43180">
                  <a:moveTo>
                    <a:pt x="9143" y="0"/>
                  </a:moveTo>
                  <a:lnTo>
                    <a:pt x="0" y="0"/>
                  </a:lnTo>
                  <a:lnTo>
                    <a:pt x="0" y="42672"/>
                  </a:lnTo>
                  <a:lnTo>
                    <a:pt x="9143" y="42672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32" name="object 132"/>
            <p:cNvSpPr/>
            <p:nvPr/>
          </p:nvSpPr>
          <p:spPr>
            <a:xfrm>
              <a:off x="414528" y="1628266"/>
              <a:ext cx="9888220" cy="43180"/>
            </a:xfrm>
            <a:custGeom>
              <a:avLst/>
              <a:gdLst/>
              <a:ahLst/>
              <a:cxnLst/>
              <a:rect l="l" t="t" r="r" b="b"/>
              <a:pathLst>
                <a:path w="9888220" h="43180">
                  <a:moveTo>
                    <a:pt x="1808099" y="24384"/>
                  </a:moveTo>
                  <a:lnTo>
                    <a:pt x="9144" y="24384"/>
                  </a:lnTo>
                  <a:lnTo>
                    <a:pt x="0" y="24384"/>
                  </a:lnTo>
                  <a:lnTo>
                    <a:pt x="0" y="33528"/>
                  </a:lnTo>
                  <a:lnTo>
                    <a:pt x="9144" y="33528"/>
                  </a:lnTo>
                  <a:lnTo>
                    <a:pt x="1808099" y="33528"/>
                  </a:lnTo>
                  <a:lnTo>
                    <a:pt x="1808099" y="24384"/>
                  </a:lnTo>
                  <a:close/>
                </a:path>
                <a:path w="9888220" h="43180">
                  <a:moveTo>
                    <a:pt x="9887712" y="0"/>
                  </a:moveTo>
                  <a:lnTo>
                    <a:pt x="9878568" y="0"/>
                  </a:lnTo>
                  <a:lnTo>
                    <a:pt x="9878568" y="42672"/>
                  </a:lnTo>
                  <a:lnTo>
                    <a:pt x="9887712" y="42672"/>
                  </a:lnTo>
                  <a:lnTo>
                    <a:pt x="9887712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33" name="object 133"/>
            <p:cNvSpPr/>
            <p:nvPr/>
          </p:nvSpPr>
          <p:spPr>
            <a:xfrm>
              <a:off x="2222627" y="1652651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3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3" y="9144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34" name="object 134"/>
            <p:cNvSpPr/>
            <p:nvPr/>
          </p:nvSpPr>
          <p:spPr>
            <a:xfrm>
              <a:off x="414528" y="1652650"/>
              <a:ext cx="1817370" cy="299085"/>
            </a:xfrm>
            <a:custGeom>
              <a:avLst/>
              <a:gdLst/>
              <a:ahLst/>
              <a:cxnLst/>
              <a:rect l="l" t="t" r="r" b="b"/>
              <a:pathLst>
                <a:path w="1817370" h="299085">
                  <a:moveTo>
                    <a:pt x="9144" y="289814"/>
                  </a:moveTo>
                  <a:lnTo>
                    <a:pt x="0" y="289814"/>
                  </a:lnTo>
                  <a:lnTo>
                    <a:pt x="0" y="298958"/>
                  </a:lnTo>
                  <a:lnTo>
                    <a:pt x="9144" y="298958"/>
                  </a:lnTo>
                  <a:lnTo>
                    <a:pt x="9144" y="289814"/>
                  </a:lnTo>
                  <a:close/>
                </a:path>
                <a:path w="1817370" h="299085">
                  <a:moveTo>
                    <a:pt x="1817243" y="0"/>
                  </a:moveTo>
                  <a:lnTo>
                    <a:pt x="1808099" y="0"/>
                  </a:lnTo>
                  <a:lnTo>
                    <a:pt x="1808099" y="9144"/>
                  </a:lnTo>
                  <a:lnTo>
                    <a:pt x="1817243" y="9144"/>
                  </a:lnTo>
                  <a:lnTo>
                    <a:pt x="18172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35" name="object 135"/>
            <p:cNvSpPr/>
            <p:nvPr/>
          </p:nvSpPr>
          <p:spPr>
            <a:xfrm>
              <a:off x="414528" y="1942464"/>
              <a:ext cx="1817370" cy="9525"/>
            </a:xfrm>
            <a:custGeom>
              <a:avLst/>
              <a:gdLst/>
              <a:ahLst/>
              <a:cxnLst/>
              <a:rect l="l" t="t" r="r" b="b"/>
              <a:pathLst>
                <a:path w="1817370" h="9525">
                  <a:moveTo>
                    <a:pt x="1817243" y="0"/>
                  </a:moveTo>
                  <a:lnTo>
                    <a:pt x="1808099" y="0"/>
                  </a:ln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808099" y="9144"/>
                  </a:lnTo>
                  <a:lnTo>
                    <a:pt x="1817243" y="9144"/>
                  </a:lnTo>
                  <a:lnTo>
                    <a:pt x="18172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36" name="object 136"/>
            <p:cNvSpPr/>
            <p:nvPr/>
          </p:nvSpPr>
          <p:spPr>
            <a:xfrm>
              <a:off x="414528" y="1661794"/>
              <a:ext cx="1817370" cy="280670"/>
            </a:xfrm>
            <a:custGeom>
              <a:avLst/>
              <a:gdLst/>
              <a:ahLst/>
              <a:cxnLst/>
              <a:rect l="l" t="t" r="r" b="b"/>
              <a:pathLst>
                <a:path w="1817370" h="280669">
                  <a:moveTo>
                    <a:pt x="1817243" y="271526"/>
                  </a:moveTo>
                  <a:lnTo>
                    <a:pt x="0" y="271526"/>
                  </a:lnTo>
                  <a:lnTo>
                    <a:pt x="0" y="280670"/>
                  </a:lnTo>
                  <a:lnTo>
                    <a:pt x="1817243" y="280670"/>
                  </a:lnTo>
                  <a:lnTo>
                    <a:pt x="1817243" y="271526"/>
                  </a:lnTo>
                  <a:close/>
                </a:path>
                <a:path w="1817370" h="280669">
                  <a:moveTo>
                    <a:pt x="1817243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1817243" y="9144"/>
                  </a:lnTo>
                  <a:lnTo>
                    <a:pt x="1817243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37" name="object 137"/>
            <p:cNvSpPr/>
            <p:nvPr/>
          </p:nvSpPr>
          <p:spPr>
            <a:xfrm>
              <a:off x="414527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3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3" y="280720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38" name="object 138"/>
            <p:cNvSpPr/>
            <p:nvPr/>
          </p:nvSpPr>
          <p:spPr>
            <a:xfrm>
              <a:off x="359664" y="1661744"/>
              <a:ext cx="1872614" cy="347980"/>
            </a:xfrm>
            <a:custGeom>
              <a:avLst/>
              <a:gdLst/>
              <a:ahLst/>
              <a:cxnLst/>
              <a:rect l="l" t="t" r="r" b="b"/>
              <a:pathLst>
                <a:path w="1872614" h="347980">
                  <a:moveTo>
                    <a:pt x="9144" y="338645"/>
                  </a:moveTo>
                  <a:lnTo>
                    <a:pt x="0" y="338645"/>
                  </a:lnTo>
                  <a:lnTo>
                    <a:pt x="0" y="347776"/>
                  </a:lnTo>
                  <a:lnTo>
                    <a:pt x="9144" y="347776"/>
                  </a:lnTo>
                  <a:lnTo>
                    <a:pt x="9144" y="338645"/>
                  </a:lnTo>
                  <a:close/>
                </a:path>
                <a:path w="1872614" h="347980">
                  <a:moveTo>
                    <a:pt x="9144" y="9144"/>
                  </a:moveTo>
                  <a:lnTo>
                    <a:pt x="0" y="9144"/>
                  </a:lnTo>
                  <a:lnTo>
                    <a:pt x="0" y="338632"/>
                  </a:lnTo>
                  <a:lnTo>
                    <a:pt x="9144" y="338632"/>
                  </a:lnTo>
                  <a:lnTo>
                    <a:pt x="9144" y="9144"/>
                  </a:lnTo>
                  <a:close/>
                </a:path>
                <a:path w="1872614" h="347980">
                  <a:moveTo>
                    <a:pt x="1872107" y="0"/>
                  </a:moveTo>
                  <a:lnTo>
                    <a:pt x="1862963" y="0"/>
                  </a:lnTo>
                  <a:lnTo>
                    <a:pt x="1862963" y="280720"/>
                  </a:lnTo>
                  <a:lnTo>
                    <a:pt x="1872107" y="280720"/>
                  </a:lnTo>
                  <a:lnTo>
                    <a:pt x="1872107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39" name="object 139"/>
            <p:cNvSpPr/>
            <p:nvPr/>
          </p:nvSpPr>
          <p:spPr>
            <a:xfrm>
              <a:off x="359664" y="1652650"/>
              <a:ext cx="3003550" cy="356870"/>
            </a:xfrm>
            <a:custGeom>
              <a:avLst/>
              <a:gdLst/>
              <a:ahLst/>
              <a:cxnLst/>
              <a:rect l="l" t="t" r="r" b="b"/>
              <a:pathLst>
                <a:path w="3003550" h="356869">
                  <a:moveTo>
                    <a:pt x="1896491" y="347738"/>
                  </a:moveTo>
                  <a:lnTo>
                    <a:pt x="9144" y="347738"/>
                  </a:lnTo>
                  <a:lnTo>
                    <a:pt x="0" y="347738"/>
                  </a:lnTo>
                  <a:lnTo>
                    <a:pt x="0" y="356870"/>
                  </a:lnTo>
                  <a:lnTo>
                    <a:pt x="9144" y="356870"/>
                  </a:lnTo>
                  <a:lnTo>
                    <a:pt x="1896491" y="356870"/>
                  </a:lnTo>
                  <a:lnTo>
                    <a:pt x="1896491" y="347738"/>
                  </a:lnTo>
                  <a:close/>
                </a:path>
                <a:path w="3003550" h="356869">
                  <a:moveTo>
                    <a:pt x="1930006" y="0"/>
                  </a:moveTo>
                  <a:lnTo>
                    <a:pt x="1920875" y="0"/>
                  </a:lnTo>
                  <a:lnTo>
                    <a:pt x="1920875" y="9144"/>
                  </a:lnTo>
                  <a:lnTo>
                    <a:pt x="1930006" y="9144"/>
                  </a:lnTo>
                  <a:lnTo>
                    <a:pt x="1930006" y="0"/>
                  </a:lnTo>
                  <a:close/>
                </a:path>
                <a:path w="3003550" h="356869">
                  <a:moveTo>
                    <a:pt x="3003219" y="0"/>
                  </a:moveTo>
                  <a:lnTo>
                    <a:pt x="1930019" y="0"/>
                  </a:lnTo>
                  <a:lnTo>
                    <a:pt x="1930019" y="9144"/>
                  </a:lnTo>
                  <a:lnTo>
                    <a:pt x="3003219" y="9144"/>
                  </a:lnTo>
                  <a:lnTo>
                    <a:pt x="3003219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0" name="object 140"/>
            <p:cNvSpPr/>
            <p:nvPr/>
          </p:nvSpPr>
          <p:spPr>
            <a:xfrm>
              <a:off x="3362833" y="1652651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1" name="object 141"/>
            <p:cNvSpPr/>
            <p:nvPr/>
          </p:nvSpPr>
          <p:spPr>
            <a:xfrm>
              <a:off x="2280539" y="1652650"/>
              <a:ext cx="1091565" cy="299085"/>
            </a:xfrm>
            <a:custGeom>
              <a:avLst/>
              <a:gdLst/>
              <a:ahLst/>
              <a:cxnLst/>
              <a:rect l="l" t="t" r="r" b="b"/>
              <a:pathLst>
                <a:path w="1091564" h="299085">
                  <a:moveTo>
                    <a:pt x="9131" y="289814"/>
                  </a:moveTo>
                  <a:lnTo>
                    <a:pt x="0" y="289814"/>
                  </a:lnTo>
                  <a:lnTo>
                    <a:pt x="0" y="298958"/>
                  </a:lnTo>
                  <a:lnTo>
                    <a:pt x="9131" y="298958"/>
                  </a:lnTo>
                  <a:lnTo>
                    <a:pt x="9131" y="289814"/>
                  </a:lnTo>
                  <a:close/>
                </a:path>
                <a:path w="1091564" h="299085">
                  <a:moveTo>
                    <a:pt x="1091438" y="0"/>
                  </a:moveTo>
                  <a:lnTo>
                    <a:pt x="1082294" y="0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2" name="object 142"/>
            <p:cNvSpPr/>
            <p:nvPr/>
          </p:nvSpPr>
          <p:spPr>
            <a:xfrm>
              <a:off x="2280539" y="1942464"/>
              <a:ext cx="1091565" cy="9525"/>
            </a:xfrm>
            <a:custGeom>
              <a:avLst/>
              <a:gdLst/>
              <a:ahLst/>
              <a:cxnLst/>
              <a:rect l="l" t="t" r="r" b="b"/>
              <a:pathLst>
                <a:path w="1091564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1091564" h="9525">
                  <a:moveTo>
                    <a:pt x="1091438" y="0"/>
                  </a:moveTo>
                  <a:lnTo>
                    <a:pt x="1082344" y="0"/>
                  </a:lnTo>
                  <a:lnTo>
                    <a:pt x="9144" y="0"/>
                  </a:lnTo>
                  <a:lnTo>
                    <a:pt x="9144" y="9144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3" name="object 143"/>
            <p:cNvSpPr/>
            <p:nvPr/>
          </p:nvSpPr>
          <p:spPr>
            <a:xfrm>
              <a:off x="2280539" y="1661794"/>
              <a:ext cx="1091565" cy="280670"/>
            </a:xfrm>
            <a:custGeom>
              <a:avLst/>
              <a:gdLst/>
              <a:ahLst/>
              <a:cxnLst/>
              <a:rect l="l" t="t" r="r" b="b"/>
              <a:pathLst>
                <a:path w="1091564" h="280669">
                  <a:moveTo>
                    <a:pt x="1091488" y="271526"/>
                  </a:moveTo>
                  <a:lnTo>
                    <a:pt x="0" y="271526"/>
                  </a:lnTo>
                  <a:lnTo>
                    <a:pt x="0" y="280670"/>
                  </a:lnTo>
                  <a:lnTo>
                    <a:pt x="1091488" y="280670"/>
                  </a:lnTo>
                  <a:lnTo>
                    <a:pt x="1091488" y="271526"/>
                  </a:lnTo>
                  <a:close/>
                </a:path>
                <a:path w="1091564" h="280669">
                  <a:moveTo>
                    <a:pt x="1091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1091488" y="9144"/>
                  </a:lnTo>
                  <a:lnTo>
                    <a:pt x="1091488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4" name="object 144"/>
            <p:cNvSpPr/>
            <p:nvPr/>
          </p:nvSpPr>
          <p:spPr>
            <a:xfrm>
              <a:off x="2280538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3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3" y="280720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5" name="object 145"/>
            <p:cNvSpPr/>
            <p:nvPr/>
          </p:nvSpPr>
          <p:spPr>
            <a:xfrm>
              <a:off x="3362833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6" name="object 146"/>
            <p:cNvSpPr/>
            <p:nvPr/>
          </p:nvSpPr>
          <p:spPr>
            <a:xfrm>
              <a:off x="2256155" y="1652650"/>
              <a:ext cx="2329815" cy="356870"/>
            </a:xfrm>
            <a:custGeom>
              <a:avLst/>
              <a:gdLst/>
              <a:ahLst/>
              <a:cxnLst/>
              <a:rect l="l" t="t" r="r" b="b"/>
              <a:pathLst>
                <a:path w="2329815" h="356869">
                  <a:moveTo>
                    <a:pt x="1140244" y="347738"/>
                  </a:moveTo>
                  <a:lnTo>
                    <a:pt x="9144" y="347738"/>
                  </a:lnTo>
                  <a:lnTo>
                    <a:pt x="0" y="347738"/>
                  </a:lnTo>
                  <a:lnTo>
                    <a:pt x="0" y="356870"/>
                  </a:lnTo>
                  <a:lnTo>
                    <a:pt x="9144" y="356870"/>
                  </a:lnTo>
                  <a:lnTo>
                    <a:pt x="1140244" y="356870"/>
                  </a:lnTo>
                  <a:lnTo>
                    <a:pt x="1140244" y="347738"/>
                  </a:lnTo>
                  <a:close/>
                </a:path>
                <a:path w="2329815" h="356869">
                  <a:moveTo>
                    <a:pt x="2329230" y="0"/>
                  </a:moveTo>
                  <a:lnTo>
                    <a:pt x="1173734" y="0"/>
                  </a:lnTo>
                  <a:lnTo>
                    <a:pt x="1164590" y="0"/>
                  </a:lnTo>
                  <a:lnTo>
                    <a:pt x="1164590" y="9144"/>
                  </a:lnTo>
                  <a:lnTo>
                    <a:pt x="1173734" y="9144"/>
                  </a:lnTo>
                  <a:lnTo>
                    <a:pt x="2329230" y="9144"/>
                  </a:lnTo>
                  <a:lnTo>
                    <a:pt x="2329230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7" name="object 147"/>
            <p:cNvSpPr/>
            <p:nvPr/>
          </p:nvSpPr>
          <p:spPr>
            <a:xfrm>
              <a:off x="4585461" y="1652651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8" name="object 148"/>
            <p:cNvSpPr/>
            <p:nvPr/>
          </p:nvSpPr>
          <p:spPr>
            <a:xfrm>
              <a:off x="3420745" y="1652650"/>
              <a:ext cx="1174115" cy="299085"/>
            </a:xfrm>
            <a:custGeom>
              <a:avLst/>
              <a:gdLst/>
              <a:ahLst/>
              <a:cxnLst/>
              <a:rect l="l" t="t" r="r" b="b"/>
              <a:pathLst>
                <a:path w="1174114" h="299085">
                  <a:moveTo>
                    <a:pt x="9144" y="289814"/>
                  </a:moveTo>
                  <a:lnTo>
                    <a:pt x="0" y="289814"/>
                  </a:lnTo>
                  <a:lnTo>
                    <a:pt x="0" y="298958"/>
                  </a:lnTo>
                  <a:lnTo>
                    <a:pt x="9144" y="298958"/>
                  </a:lnTo>
                  <a:lnTo>
                    <a:pt x="9144" y="289814"/>
                  </a:lnTo>
                  <a:close/>
                </a:path>
                <a:path w="1174114" h="299085">
                  <a:moveTo>
                    <a:pt x="1173861" y="0"/>
                  </a:moveTo>
                  <a:lnTo>
                    <a:pt x="1164717" y="0"/>
                  </a:lnTo>
                  <a:lnTo>
                    <a:pt x="1164717" y="9144"/>
                  </a:lnTo>
                  <a:lnTo>
                    <a:pt x="1173861" y="9144"/>
                  </a:lnTo>
                  <a:lnTo>
                    <a:pt x="1173861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49" name="object 149"/>
            <p:cNvSpPr/>
            <p:nvPr/>
          </p:nvSpPr>
          <p:spPr>
            <a:xfrm>
              <a:off x="3420745" y="1942464"/>
              <a:ext cx="1174115" cy="9525"/>
            </a:xfrm>
            <a:custGeom>
              <a:avLst/>
              <a:gdLst/>
              <a:ahLst/>
              <a:cxnLst/>
              <a:rect l="l" t="t" r="r" b="b"/>
              <a:pathLst>
                <a:path w="1174114" h="9525">
                  <a:moveTo>
                    <a:pt x="1164640" y="0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164640" y="9144"/>
                  </a:lnTo>
                  <a:lnTo>
                    <a:pt x="1164640" y="0"/>
                  </a:lnTo>
                  <a:close/>
                </a:path>
                <a:path w="1174114" h="9525">
                  <a:moveTo>
                    <a:pt x="1173861" y="0"/>
                  </a:moveTo>
                  <a:lnTo>
                    <a:pt x="1164717" y="0"/>
                  </a:lnTo>
                  <a:lnTo>
                    <a:pt x="1164717" y="9144"/>
                  </a:lnTo>
                  <a:lnTo>
                    <a:pt x="1173861" y="9144"/>
                  </a:lnTo>
                  <a:lnTo>
                    <a:pt x="1173861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0" name="object 150"/>
            <p:cNvSpPr/>
            <p:nvPr/>
          </p:nvSpPr>
          <p:spPr>
            <a:xfrm>
              <a:off x="3420745" y="1661794"/>
              <a:ext cx="1174115" cy="280670"/>
            </a:xfrm>
            <a:custGeom>
              <a:avLst/>
              <a:gdLst/>
              <a:ahLst/>
              <a:cxnLst/>
              <a:rect l="l" t="t" r="r" b="b"/>
              <a:pathLst>
                <a:path w="1174114" h="280669">
                  <a:moveTo>
                    <a:pt x="1173784" y="271526"/>
                  </a:moveTo>
                  <a:lnTo>
                    <a:pt x="0" y="271526"/>
                  </a:lnTo>
                  <a:lnTo>
                    <a:pt x="0" y="280670"/>
                  </a:lnTo>
                  <a:lnTo>
                    <a:pt x="1173784" y="280670"/>
                  </a:lnTo>
                  <a:lnTo>
                    <a:pt x="1173784" y="271526"/>
                  </a:lnTo>
                  <a:close/>
                </a:path>
                <a:path w="1174114" h="280669">
                  <a:moveTo>
                    <a:pt x="117378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1173784" y="9144"/>
                  </a:lnTo>
                  <a:lnTo>
                    <a:pt x="1173784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1" name="object 151"/>
            <p:cNvSpPr/>
            <p:nvPr/>
          </p:nvSpPr>
          <p:spPr>
            <a:xfrm>
              <a:off x="3420744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2" name="object 152"/>
            <p:cNvSpPr/>
            <p:nvPr/>
          </p:nvSpPr>
          <p:spPr>
            <a:xfrm>
              <a:off x="4585461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3" name="object 153"/>
            <p:cNvSpPr/>
            <p:nvPr/>
          </p:nvSpPr>
          <p:spPr>
            <a:xfrm>
              <a:off x="3396361" y="1652650"/>
              <a:ext cx="2329815" cy="356870"/>
            </a:xfrm>
            <a:custGeom>
              <a:avLst/>
              <a:gdLst/>
              <a:ahLst/>
              <a:cxnLst/>
              <a:rect l="l" t="t" r="r" b="b"/>
              <a:pathLst>
                <a:path w="2329815" h="356869">
                  <a:moveTo>
                    <a:pt x="1222540" y="347738"/>
                  </a:moveTo>
                  <a:lnTo>
                    <a:pt x="9144" y="347738"/>
                  </a:lnTo>
                  <a:lnTo>
                    <a:pt x="0" y="347738"/>
                  </a:lnTo>
                  <a:lnTo>
                    <a:pt x="0" y="356870"/>
                  </a:lnTo>
                  <a:lnTo>
                    <a:pt x="9144" y="356870"/>
                  </a:lnTo>
                  <a:lnTo>
                    <a:pt x="1222540" y="356870"/>
                  </a:lnTo>
                  <a:lnTo>
                    <a:pt x="1222540" y="347738"/>
                  </a:lnTo>
                  <a:close/>
                </a:path>
                <a:path w="2329815" h="356869">
                  <a:moveTo>
                    <a:pt x="2329357" y="0"/>
                  </a:moveTo>
                  <a:lnTo>
                    <a:pt x="1256157" y="0"/>
                  </a:lnTo>
                  <a:lnTo>
                    <a:pt x="1247013" y="0"/>
                  </a:lnTo>
                  <a:lnTo>
                    <a:pt x="1247013" y="9144"/>
                  </a:lnTo>
                  <a:lnTo>
                    <a:pt x="1256157" y="9144"/>
                  </a:lnTo>
                  <a:lnTo>
                    <a:pt x="2329357" y="9144"/>
                  </a:lnTo>
                  <a:lnTo>
                    <a:pt x="2329357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4" name="object 154"/>
            <p:cNvSpPr/>
            <p:nvPr/>
          </p:nvSpPr>
          <p:spPr>
            <a:xfrm>
              <a:off x="5725667" y="1652651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5" name="object 155"/>
            <p:cNvSpPr/>
            <p:nvPr/>
          </p:nvSpPr>
          <p:spPr>
            <a:xfrm>
              <a:off x="4643374" y="1652650"/>
              <a:ext cx="1091565" cy="299085"/>
            </a:xfrm>
            <a:custGeom>
              <a:avLst/>
              <a:gdLst/>
              <a:ahLst/>
              <a:cxnLst/>
              <a:rect l="l" t="t" r="r" b="b"/>
              <a:pathLst>
                <a:path w="1091564" h="299085">
                  <a:moveTo>
                    <a:pt x="9144" y="289814"/>
                  </a:moveTo>
                  <a:lnTo>
                    <a:pt x="0" y="289814"/>
                  </a:lnTo>
                  <a:lnTo>
                    <a:pt x="0" y="298958"/>
                  </a:lnTo>
                  <a:lnTo>
                    <a:pt x="9144" y="298958"/>
                  </a:lnTo>
                  <a:lnTo>
                    <a:pt x="9144" y="289814"/>
                  </a:lnTo>
                  <a:close/>
                </a:path>
                <a:path w="1091564" h="299085">
                  <a:moveTo>
                    <a:pt x="1091438" y="0"/>
                  </a:moveTo>
                  <a:lnTo>
                    <a:pt x="1082294" y="0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6" name="object 156"/>
            <p:cNvSpPr/>
            <p:nvPr/>
          </p:nvSpPr>
          <p:spPr>
            <a:xfrm>
              <a:off x="4643374" y="1942464"/>
              <a:ext cx="1091565" cy="9525"/>
            </a:xfrm>
            <a:custGeom>
              <a:avLst/>
              <a:gdLst/>
              <a:ahLst/>
              <a:cxnLst/>
              <a:rect l="l" t="t" r="r" b="b"/>
              <a:pathLst>
                <a:path w="1091564" h="9525">
                  <a:moveTo>
                    <a:pt x="1091438" y="0"/>
                  </a:moveTo>
                  <a:lnTo>
                    <a:pt x="1082344" y="0"/>
                  </a:ln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1082294" y="9144"/>
                  </a:lnTo>
                  <a:lnTo>
                    <a:pt x="1091438" y="9144"/>
                  </a:lnTo>
                  <a:lnTo>
                    <a:pt x="1091438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7" name="object 157"/>
            <p:cNvSpPr/>
            <p:nvPr/>
          </p:nvSpPr>
          <p:spPr>
            <a:xfrm>
              <a:off x="4643374" y="1661794"/>
              <a:ext cx="1091565" cy="280670"/>
            </a:xfrm>
            <a:custGeom>
              <a:avLst/>
              <a:gdLst/>
              <a:ahLst/>
              <a:cxnLst/>
              <a:rect l="l" t="t" r="r" b="b"/>
              <a:pathLst>
                <a:path w="1091564" h="280669">
                  <a:moveTo>
                    <a:pt x="1091488" y="271526"/>
                  </a:moveTo>
                  <a:lnTo>
                    <a:pt x="0" y="271526"/>
                  </a:lnTo>
                  <a:lnTo>
                    <a:pt x="0" y="280670"/>
                  </a:lnTo>
                  <a:lnTo>
                    <a:pt x="1091488" y="280670"/>
                  </a:lnTo>
                  <a:lnTo>
                    <a:pt x="1091488" y="271526"/>
                  </a:lnTo>
                  <a:close/>
                </a:path>
                <a:path w="1091564" h="280669">
                  <a:moveTo>
                    <a:pt x="109148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1091488" y="9144"/>
                  </a:lnTo>
                  <a:lnTo>
                    <a:pt x="1091488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8" name="object 158"/>
            <p:cNvSpPr/>
            <p:nvPr/>
          </p:nvSpPr>
          <p:spPr>
            <a:xfrm>
              <a:off x="4643373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59" name="object 159"/>
            <p:cNvSpPr/>
            <p:nvPr/>
          </p:nvSpPr>
          <p:spPr>
            <a:xfrm>
              <a:off x="5725667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0" name="object 160"/>
            <p:cNvSpPr/>
            <p:nvPr/>
          </p:nvSpPr>
          <p:spPr>
            <a:xfrm>
              <a:off x="4618990" y="1652650"/>
              <a:ext cx="4585970" cy="356870"/>
            </a:xfrm>
            <a:custGeom>
              <a:avLst/>
              <a:gdLst/>
              <a:ahLst/>
              <a:cxnLst/>
              <a:rect l="l" t="t" r="r" b="b"/>
              <a:pathLst>
                <a:path w="4585970" h="356869">
                  <a:moveTo>
                    <a:pt x="2280716" y="347738"/>
                  </a:moveTo>
                  <a:lnTo>
                    <a:pt x="2280716" y="347738"/>
                  </a:lnTo>
                  <a:lnTo>
                    <a:pt x="0" y="347738"/>
                  </a:lnTo>
                  <a:lnTo>
                    <a:pt x="0" y="356870"/>
                  </a:lnTo>
                  <a:lnTo>
                    <a:pt x="2280716" y="356870"/>
                  </a:lnTo>
                  <a:lnTo>
                    <a:pt x="2280716" y="347738"/>
                  </a:lnTo>
                  <a:close/>
                </a:path>
                <a:path w="4585970" h="356869">
                  <a:moveTo>
                    <a:pt x="2289924" y="347738"/>
                  </a:moveTo>
                  <a:lnTo>
                    <a:pt x="2280793" y="347738"/>
                  </a:lnTo>
                  <a:lnTo>
                    <a:pt x="2280793" y="356870"/>
                  </a:lnTo>
                  <a:lnTo>
                    <a:pt x="2289924" y="356870"/>
                  </a:lnTo>
                  <a:lnTo>
                    <a:pt x="2289924" y="347738"/>
                  </a:lnTo>
                  <a:close/>
                </a:path>
                <a:path w="4585970" h="356869">
                  <a:moveTo>
                    <a:pt x="3585591" y="347738"/>
                  </a:moveTo>
                  <a:lnTo>
                    <a:pt x="2289937" y="347738"/>
                  </a:lnTo>
                  <a:lnTo>
                    <a:pt x="2289937" y="356870"/>
                  </a:lnTo>
                  <a:lnTo>
                    <a:pt x="3585591" y="356870"/>
                  </a:lnTo>
                  <a:lnTo>
                    <a:pt x="3585591" y="347738"/>
                  </a:lnTo>
                  <a:close/>
                </a:path>
                <a:path w="4585970" h="356869">
                  <a:moveTo>
                    <a:pt x="3619106" y="0"/>
                  </a:moveTo>
                  <a:lnTo>
                    <a:pt x="3609975" y="0"/>
                  </a:lnTo>
                  <a:lnTo>
                    <a:pt x="3609975" y="9144"/>
                  </a:lnTo>
                  <a:lnTo>
                    <a:pt x="3619106" y="9144"/>
                  </a:lnTo>
                  <a:lnTo>
                    <a:pt x="3619106" y="0"/>
                  </a:lnTo>
                  <a:close/>
                </a:path>
                <a:path w="4585970" h="356869">
                  <a:moveTo>
                    <a:pt x="4585640" y="0"/>
                  </a:moveTo>
                  <a:lnTo>
                    <a:pt x="3619119" y="0"/>
                  </a:lnTo>
                  <a:lnTo>
                    <a:pt x="3619119" y="9144"/>
                  </a:lnTo>
                  <a:lnTo>
                    <a:pt x="4585640" y="9144"/>
                  </a:lnTo>
                  <a:lnTo>
                    <a:pt x="4585640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1" name="object 161"/>
            <p:cNvSpPr/>
            <p:nvPr/>
          </p:nvSpPr>
          <p:spPr>
            <a:xfrm>
              <a:off x="9204706" y="1652651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4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2" name="object 162"/>
            <p:cNvSpPr/>
            <p:nvPr/>
          </p:nvSpPr>
          <p:spPr>
            <a:xfrm>
              <a:off x="8228965" y="1652650"/>
              <a:ext cx="984885" cy="299085"/>
            </a:xfrm>
            <a:custGeom>
              <a:avLst/>
              <a:gdLst/>
              <a:ahLst/>
              <a:cxnLst/>
              <a:rect l="l" t="t" r="r" b="b"/>
              <a:pathLst>
                <a:path w="984884" h="299085">
                  <a:moveTo>
                    <a:pt x="9131" y="289814"/>
                  </a:moveTo>
                  <a:lnTo>
                    <a:pt x="0" y="289814"/>
                  </a:lnTo>
                  <a:lnTo>
                    <a:pt x="0" y="298958"/>
                  </a:lnTo>
                  <a:lnTo>
                    <a:pt x="9131" y="298958"/>
                  </a:lnTo>
                  <a:lnTo>
                    <a:pt x="9131" y="289814"/>
                  </a:lnTo>
                  <a:close/>
                </a:path>
                <a:path w="984884" h="299085">
                  <a:moveTo>
                    <a:pt x="984885" y="0"/>
                  </a:moveTo>
                  <a:lnTo>
                    <a:pt x="975741" y="0"/>
                  </a:lnTo>
                  <a:lnTo>
                    <a:pt x="975741" y="9144"/>
                  </a:lnTo>
                  <a:lnTo>
                    <a:pt x="984885" y="9144"/>
                  </a:lnTo>
                  <a:lnTo>
                    <a:pt x="984885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3" name="object 163"/>
            <p:cNvSpPr/>
            <p:nvPr/>
          </p:nvSpPr>
          <p:spPr>
            <a:xfrm>
              <a:off x="8228965" y="1942464"/>
              <a:ext cx="984885" cy="9525"/>
            </a:xfrm>
            <a:custGeom>
              <a:avLst/>
              <a:gdLst/>
              <a:ahLst/>
              <a:cxnLst/>
              <a:rect l="l" t="t" r="r" b="b"/>
              <a:pathLst>
                <a:path w="984884" h="9525">
                  <a:moveTo>
                    <a:pt x="9131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31" y="9144"/>
                  </a:lnTo>
                  <a:lnTo>
                    <a:pt x="9131" y="0"/>
                  </a:lnTo>
                  <a:close/>
                </a:path>
                <a:path w="984884" h="9525">
                  <a:moveTo>
                    <a:pt x="975664" y="0"/>
                  </a:moveTo>
                  <a:lnTo>
                    <a:pt x="9144" y="0"/>
                  </a:lnTo>
                  <a:lnTo>
                    <a:pt x="9144" y="9144"/>
                  </a:lnTo>
                  <a:lnTo>
                    <a:pt x="975664" y="9144"/>
                  </a:lnTo>
                  <a:lnTo>
                    <a:pt x="975664" y="0"/>
                  </a:lnTo>
                  <a:close/>
                </a:path>
                <a:path w="984884" h="9525">
                  <a:moveTo>
                    <a:pt x="984885" y="0"/>
                  </a:moveTo>
                  <a:lnTo>
                    <a:pt x="975741" y="0"/>
                  </a:lnTo>
                  <a:lnTo>
                    <a:pt x="975741" y="9144"/>
                  </a:lnTo>
                  <a:lnTo>
                    <a:pt x="984885" y="9144"/>
                  </a:lnTo>
                  <a:lnTo>
                    <a:pt x="984885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4" name="object 164"/>
            <p:cNvSpPr/>
            <p:nvPr/>
          </p:nvSpPr>
          <p:spPr>
            <a:xfrm>
              <a:off x="8228965" y="1661794"/>
              <a:ext cx="984885" cy="280670"/>
            </a:xfrm>
            <a:custGeom>
              <a:avLst/>
              <a:gdLst/>
              <a:ahLst/>
              <a:cxnLst/>
              <a:rect l="l" t="t" r="r" b="b"/>
              <a:pathLst>
                <a:path w="984884" h="280669">
                  <a:moveTo>
                    <a:pt x="984808" y="271526"/>
                  </a:moveTo>
                  <a:lnTo>
                    <a:pt x="0" y="271526"/>
                  </a:lnTo>
                  <a:lnTo>
                    <a:pt x="0" y="280670"/>
                  </a:lnTo>
                  <a:lnTo>
                    <a:pt x="984808" y="280670"/>
                  </a:lnTo>
                  <a:lnTo>
                    <a:pt x="984808" y="271526"/>
                  </a:lnTo>
                  <a:close/>
                </a:path>
                <a:path w="984884" h="280669">
                  <a:moveTo>
                    <a:pt x="98480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84808" y="9144"/>
                  </a:lnTo>
                  <a:lnTo>
                    <a:pt x="984808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5" name="object 165"/>
            <p:cNvSpPr/>
            <p:nvPr/>
          </p:nvSpPr>
          <p:spPr>
            <a:xfrm>
              <a:off x="8228965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3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3" y="280720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6" name="object 166"/>
            <p:cNvSpPr/>
            <p:nvPr/>
          </p:nvSpPr>
          <p:spPr>
            <a:xfrm>
              <a:off x="9204706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7" name="object 167"/>
            <p:cNvSpPr/>
            <p:nvPr/>
          </p:nvSpPr>
          <p:spPr>
            <a:xfrm>
              <a:off x="8204581" y="1652650"/>
              <a:ext cx="2033905" cy="356870"/>
            </a:xfrm>
            <a:custGeom>
              <a:avLst/>
              <a:gdLst/>
              <a:ahLst/>
              <a:cxnLst/>
              <a:rect l="l" t="t" r="r" b="b"/>
              <a:pathLst>
                <a:path w="2033904" h="356869">
                  <a:moveTo>
                    <a:pt x="1033576" y="347738"/>
                  </a:moveTo>
                  <a:lnTo>
                    <a:pt x="9144" y="347738"/>
                  </a:lnTo>
                  <a:lnTo>
                    <a:pt x="0" y="347738"/>
                  </a:lnTo>
                  <a:lnTo>
                    <a:pt x="0" y="356870"/>
                  </a:lnTo>
                  <a:lnTo>
                    <a:pt x="9144" y="356870"/>
                  </a:lnTo>
                  <a:lnTo>
                    <a:pt x="1033576" y="356870"/>
                  </a:lnTo>
                  <a:lnTo>
                    <a:pt x="1033576" y="347738"/>
                  </a:lnTo>
                  <a:close/>
                </a:path>
                <a:path w="2033904" h="356869">
                  <a:moveTo>
                    <a:pt x="2033701" y="0"/>
                  </a:moveTo>
                  <a:lnTo>
                    <a:pt x="1067181" y="0"/>
                  </a:lnTo>
                  <a:lnTo>
                    <a:pt x="1058037" y="0"/>
                  </a:lnTo>
                  <a:lnTo>
                    <a:pt x="1058037" y="9144"/>
                  </a:lnTo>
                  <a:lnTo>
                    <a:pt x="1067181" y="9144"/>
                  </a:lnTo>
                  <a:lnTo>
                    <a:pt x="2033701" y="9144"/>
                  </a:lnTo>
                  <a:lnTo>
                    <a:pt x="2033701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8" name="object 168"/>
            <p:cNvSpPr/>
            <p:nvPr/>
          </p:nvSpPr>
          <p:spPr>
            <a:xfrm>
              <a:off x="10238232" y="1652651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143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143" y="9144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69" name="object 169"/>
            <p:cNvSpPr/>
            <p:nvPr/>
          </p:nvSpPr>
          <p:spPr>
            <a:xfrm>
              <a:off x="9262618" y="1652650"/>
              <a:ext cx="984885" cy="299085"/>
            </a:xfrm>
            <a:custGeom>
              <a:avLst/>
              <a:gdLst/>
              <a:ahLst/>
              <a:cxnLst/>
              <a:rect l="l" t="t" r="r" b="b"/>
              <a:pathLst>
                <a:path w="984884" h="299085">
                  <a:moveTo>
                    <a:pt x="9144" y="289814"/>
                  </a:moveTo>
                  <a:lnTo>
                    <a:pt x="0" y="289814"/>
                  </a:lnTo>
                  <a:lnTo>
                    <a:pt x="0" y="298958"/>
                  </a:lnTo>
                  <a:lnTo>
                    <a:pt x="9144" y="298958"/>
                  </a:lnTo>
                  <a:lnTo>
                    <a:pt x="9144" y="289814"/>
                  </a:lnTo>
                  <a:close/>
                </a:path>
                <a:path w="984884" h="299085">
                  <a:moveTo>
                    <a:pt x="984745" y="0"/>
                  </a:moveTo>
                  <a:lnTo>
                    <a:pt x="975614" y="0"/>
                  </a:lnTo>
                  <a:lnTo>
                    <a:pt x="975614" y="9144"/>
                  </a:lnTo>
                  <a:lnTo>
                    <a:pt x="984745" y="9144"/>
                  </a:lnTo>
                  <a:lnTo>
                    <a:pt x="984745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70" name="object 170"/>
            <p:cNvSpPr/>
            <p:nvPr/>
          </p:nvSpPr>
          <p:spPr>
            <a:xfrm>
              <a:off x="9262618" y="1942464"/>
              <a:ext cx="984885" cy="9525"/>
            </a:xfrm>
            <a:custGeom>
              <a:avLst/>
              <a:gdLst/>
              <a:ahLst/>
              <a:cxnLst/>
              <a:rect l="l" t="t" r="r" b="b"/>
              <a:pathLst>
                <a:path w="984884" h="9525">
                  <a:moveTo>
                    <a:pt x="984745" y="0"/>
                  </a:moveTo>
                  <a:lnTo>
                    <a:pt x="975664" y="0"/>
                  </a:lnTo>
                  <a:lnTo>
                    <a:pt x="9144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9144" y="9144"/>
                  </a:lnTo>
                  <a:lnTo>
                    <a:pt x="975614" y="9144"/>
                  </a:lnTo>
                  <a:lnTo>
                    <a:pt x="984745" y="9144"/>
                  </a:lnTo>
                  <a:lnTo>
                    <a:pt x="984745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71" name="object 171"/>
            <p:cNvSpPr/>
            <p:nvPr/>
          </p:nvSpPr>
          <p:spPr>
            <a:xfrm>
              <a:off x="9262618" y="1661794"/>
              <a:ext cx="984885" cy="280670"/>
            </a:xfrm>
            <a:custGeom>
              <a:avLst/>
              <a:gdLst/>
              <a:ahLst/>
              <a:cxnLst/>
              <a:rect l="l" t="t" r="r" b="b"/>
              <a:pathLst>
                <a:path w="984884" h="280669">
                  <a:moveTo>
                    <a:pt x="984808" y="271526"/>
                  </a:moveTo>
                  <a:lnTo>
                    <a:pt x="0" y="271526"/>
                  </a:lnTo>
                  <a:lnTo>
                    <a:pt x="0" y="280670"/>
                  </a:lnTo>
                  <a:lnTo>
                    <a:pt x="984808" y="280670"/>
                  </a:lnTo>
                  <a:lnTo>
                    <a:pt x="984808" y="271526"/>
                  </a:lnTo>
                  <a:close/>
                </a:path>
                <a:path w="984884" h="280669">
                  <a:moveTo>
                    <a:pt x="984808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984808" y="9144"/>
                  </a:lnTo>
                  <a:lnTo>
                    <a:pt x="984808" y="0"/>
                  </a:lnTo>
                  <a:close/>
                </a:path>
              </a:pathLst>
            </a:custGeom>
            <a:solidFill>
              <a:srgbClr val="FCE9D9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72" name="object 172"/>
            <p:cNvSpPr/>
            <p:nvPr/>
          </p:nvSpPr>
          <p:spPr>
            <a:xfrm>
              <a:off x="9262618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4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4" y="280720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73" name="object 173"/>
            <p:cNvSpPr/>
            <p:nvPr/>
          </p:nvSpPr>
          <p:spPr>
            <a:xfrm>
              <a:off x="10238232" y="1661744"/>
              <a:ext cx="9525" cy="281305"/>
            </a:xfrm>
            <a:custGeom>
              <a:avLst/>
              <a:gdLst/>
              <a:ahLst/>
              <a:cxnLst/>
              <a:rect l="l" t="t" r="r" b="b"/>
              <a:pathLst>
                <a:path w="9525" h="281305">
                  <a:moveTo>
                    <a:pt x="9143" y="0"/>
                  </a:moveTo>
                  <a:lnTo>
                    <a:pt x="0" y="0"/>
                  </a:lnTo>
                  <a:lnTo>
                    <a:pt x="0" y="280720"/>
                  </a:lnTo>
                  <a:lnTo>
                    <a:pt x="9143" y="280720"/>
                  </a:lnTo>
                  <a:lnTo>
                    <a:pt x="9143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  <p:sp>
          <p:nvSpPr>
            <p:cNvPr id="174" name="object 174"/>
            <p:cNvSpPr/>
            <p:nvPr/>
          </p:nvSpPr>
          <p:spPr>
            <a:xfrm>
              <a:off x="9238234" y="1670888"/>
              <a:ext cx="1064260" cy="339090"/>
            </a:xfrm>
            <a:custGeom>
              <a:avLst/>
              <a:gdLst/>
              <a:ahLst/>
              <a:cxnLst/>
              <a:rect l="l" t="t" r="r" b="b"/>
              <a:pathLst>
                <a:path w="1064259" h="339089">
                  <a:moveTo>
                    <a:pt x="9131" y="329501"/>
                  </a:moveTo>
                  <a:lnTo>
                    <a:pt x="0" y="329501"/>
                  </a:lnTo>
                  <a:lnTo>
                    <a:pt x="0" y="338632"/>
                  </a:lnTo>
                  <a:lnTo>
                    <a:pt x="9131" y="338632"/>
                  </a:lnTo>
                  <a:lnTo>
                    <a:pt x="9131" y="329501"/>
                  </a:lnTo>
                  <a:close/>
                </a:path>
                <a:path w="1064259" h="339089">
                  <a:moveTo>
                    <a:pt x="1064006" y="329501"/>
                  </a:moveTo>
                  <a:lnTo>
                    <a:pt x="1054900" y="329501"/>
                  </a:lnTo>
                  <a:lnTo>
                    <a:pt x="9144" y="329501"/>
                  </a:lnTo>
                  <a:lnTo>
                    <a:pt x="9144" y="338632"/>
                  </a:lnTo>
                  <a:lnTo>
                    <a:pt x="1054862" y="338632"/>
                  </a:lnTo>
                  <a:lnTo>
                    <a:pt x="1064006" y="338632"/>
                  </a:lnTo>
                  <a:lnTo>
                    <a:pt x="1064006" y="329501"/>
                  </a:lnTo>
                  <a:close/>
                </a:path>
                <a:path w="1064259" h="339089">
                  <a:moveTo>
                    <a:pt x="1064006" y="0"/>
                  </a:moveTo>
                  <a:lnTo>
                    <a:pt x="1054862" y="0"/>
                  </a:lnTo>
                  <a:lnTo>
                    <a:pt x="1054862" y="329488"/>
                  </a:lnTo>
                  <a:lnTo>
                    <a:pt x="1064006" y="329488"/>
                  </a:lnTo>
                  <a:lnTo>
                    <a:pt x="1064006" y="0"/>
                  </a:lnTo>
                  <a:close/>
                </a:path>
              </a:pathLst>
            </a:custGeom>
            <a:solidFill>
              <a:srgbClr val="9F9F9F"/>
            </a:solidFill>
          </p:spPr>
          <p:txBody>
            <a:bodyPr wrap="square" lIns="0" tIns="0" rIns="0" bIns="0" rtlCol="0"/>
            <a:lstStyle/>
            <a:p>
              <a:endParaRPr lang="cs-CZ" sz="1600" noProof="0" dirty="0"/>
            </a:p>
          </p:txBody>
        </p:sp>
      </p:grpSp>
      <p:graphicFrame>
        <p:nvGraphicFramePr>
          <p:cNvPr id="175" name="object 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21704"/>
              </p:ext>
            </p:extLst>
          </p:nvPr>
        </p:nvGraphicFramePr>
        <p:xfrm>
          <a:off x="4968394" y="1498627"/>
          <a:ext cx="2165653" cy="2628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1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804">
                <a:tc>
                  <a:txBody>
                    <a:bodyPr/>
                    <a:lstStyle/>
                    <a:p>
                      <a:pPr marL="180975">
                        <a:lnSpc>
                          <a:spcPts val="2100"/>
                        </a:lnSpc>
                      </a:pPr>
                      <a:r>
                        <a:rPr lang="cs-CZ" sz="1600" spc="-5" noProof="0" dirty="0">
                          <a:latin typeface="+mn-lt"/>
                          <a:cs typeface="Times New Roman"/>
                        </a:rPr>
                        <a:t>3,21 </a:t>
                      </a:r>
                      <a:r>
                        <a:rPr lang="cs-CZ" sz="1600" noProof="0" dirty="0" err="1">
                          <a:cs typeface="Times New Roman"/>
                          <a:sym typeface="Symbol" panose="05050102010706020507" pitchFamily="18" charset="2"/>
                        </a:rPr>
                        <a:t>TBq</a:t>
                      </a:r>
                      <a:endParaRPr lang="cs-CZ" sz="1600" baseline="31400" noProof="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EFEFE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EFEFEF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cs-CZ" sz="1500" noProof="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ts val="2100"/>
                        </a:lnSpc>
                      </a:pPr>
                      <a:r>
                        <a:rPr lang="cs-CZ" sz="1600" spc="-5" noProof="0" dirty="0">
                          <a:latin typeface="+mn-lt"/>
                          <a:cs typeface="Times New Roman"/>
                        </a:rPr>
                        <a:t>36,6 </a:t>
                      </a:r>
                      <a:r>
                        <a:rPr lang="cs-CZ" sz="1600" spc="-5" noProof="0" dirty="0" err="1">
                          <a:latin typeface="+mn-lt"/>
                          <a:cs typeface="Times New Roman"/>
                        </a:rPr>
                        <a:t>GBq</a:t>
                      </a:r>
                      <a:endParaRPr lang="cs-CZ" sz="1600" noProof="0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EFEFE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EFEFEF"/>
                      </a:solidFill>
                      <a:prstDash val="solid"/>
                    </a:lnB>
                    <a:solidFill>
                      <a:srgbClr val="FC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6" name="object 176"/>
          <p:cNvSpPr txBox="1"/>
          <p:nvPr/>
        </p:nvSpPr>
        <p:spPr>
          <a:xfrm>
            <a:off x="7193932" y="1484577"/>
            <a:ext cx="876972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60077">
              <a:spcBef>
                <a:spcPts val="91"/>
              </a:spcBef>
            </a:pPr>
            <a:r>
              <a:rPr lang="cs-CZ" sz="1600" noProof="0" dirty="0">
                <a:cs typeface="Times New Roman"/>
              </a:rPr>
              <a:t>4,07 </a:t>
            </a:r>
            <a:r>
              <a:rPr lang="cs-CZ" sz="1600" noProof="0" dirty="0" err="1">
                <a:cs typeface="Times New Roman"/>
              </a:rPr>
              <a:t>kBq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8131252" y="1484577"/>
            <a:ext cx="876395" cy="26278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60077">
              <a:spcBef>
                <a:spcPts val="91"/>
              </a:spcBef>
            </a:pPr>
            <a:r>
              <a:rPr lang="cs-CZ" sz="1600" noProof="0" dirty="0">
                <a:cs typeface="Times New Roman"/>
              </a:rPr>
              <a:t>12,4 </a:t>
            </a:r>
            <a:r>
              <a:rPr lang="cs-CZ" sz="1600" noProof="0" dirty="0" err="1">
                <a:cs typeface="Times New Roman"/>
              </a:rPr>
              <a:t>kBq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642889" y="2192488"/>
            <a:ext cx="7855318" cy="509414"/>
          </a:xfrm>
          <a:prstGeom prst="rect">
            <a:avLst/>
          </a:prstGeom>
          <a:pattFill prst="pct5">
            <a:fgClr>
              <a:srgbClr val="FFFFCC"/>
            </a:fgClr>
            <a:bgClr>
              <a:schemeClr val="bg1"/>
            </a:bgClr>
          </a:pattFill>
        </p:spPr>
        <p:txBody>
          <a:bodyPr vert="horz" wrap="square" lIns="0" tIns="5758" rIns="0" bIns="0" rtlCol="0">
            <a:spAutoFit/>
          </a:bodyPr>
          <a:lstStyle/>
          <a:p>
            <a:pPr marL="2951067" marR="27639" indent="-2917094" algn="ctr">
              <a:lnSpc>
                <a:spcPct val="102200"/>
              </a:lnSpc>
              <a:spcBef>
                <a:spcPts val="45"/>
              </a:spcBef>
            </a:pPr>
            <a:r>
              <a:rPr lang="cs-CZ" sz="1600" b="1" noProof="0" dirty="0">
                <a:solidFill>
                  <a:srgbClr val="001F5F"/>
                </a:solidFill>
                <a:cs typeface="Calibri"/>
              </a:rPr>
              <a:t>Ze </a:t>
            </a:r>
            <a:r>
              <a:rPr lang="cs-CZ" sz="1600" b="1" spc="-5" noProof="0" dirty="0">
                <a:solidFill>
                  <a:srgbClr val="001F5F"/>
                </a:solidFill>
                <a:cs typeface="Calibri"/>
              </a:rPr>
              <a:t>směrnice semilogaritmické závislosti N/N</a:t>
            </a:r>
            <a:r>
              <a:rPr lang="cs-CZ" sz="1600" b="1" spc="-6" baseline="-9661" noProof="0" dirty="0">
                <a:solidFill>
                  <a:srgbClr val="001F5F"/>
                </a:solidFill>
                <a:cs typeface="Calibri"/>
              </a:rPr>
              <a:t>o </a:t>
            </a:r>
            <a:r>
              <a:rPr lang="cs-CZ" sz="1600" b="1" spc="-5" noProof="0" dirty="0">
                <a:solidFill>
                  <a:srgbClr val="001F5F"/>
                </a:solidFill>
                <a:cs typeface="Calibri"/>
              </a:rPr>
              <a:t>nebo A/</a:t>
            </a:r>
            <a:r>
              <a:rPr lang="cs-CZ" sz="1600" b="1" spc="-5" noProof="0" dirty="0" err="1">
                <a:solidFill>
                  <a:srgbClr val="001F5F"/>
                </a:solidFill>
                <a:cs typeface="Calibri"/>
              </a:rPr>
              <a:t>A</a:t>
            </a:r>
            <a:r>
              <a:rPr lang="cs-CZ" sz="1600" b="1" spc="-6" baseline="-9661" noProof="0" dirty="0" err="1">
                <a:solidFill>
                  <a:srgbClr val="001F5F"/>
                </a:solidFill>
                <a:cs typeface="Calibri"/>
              </a:rPr>
              <a:t>o</a:t>
            </a:r>
            <a:r>
              <a:rPr lang="cs-CZ" sz="1600" b="1" spc="-6" baseline="-9661" noProof="0" dirty="0">
                <a:solidFill>
                  <a:srgbClr val="001F5F"/>
                </a:solidFill>
                <a:cs typeface="Calibri"/>
              </a:rPr>
              <a:t> </a:t>
            </a:r>
            <a:r>
              <a:rPr lang="cs-CZ" sz="1600" b="1" spc="-5" noProof="0" dirty="0">
                <a:solidFill>
                  <a:srgbClr val="001F5F"/>
                </a:solidFill>
                <a:cs typeface="Calibri"/>
              </a:rPr>
              <a:t>na čase</a:t>
            </a:r>
          </a:p>
          <a:p>
            <a:pPr marL="2951067" marR="27639" indent="-2917094" algn="ctr">
              <a:lnSpc>
                <a:spcPct val="102200"/>
              </a:lnSpc>
              <a:spcBef>
                <a:spcPts val="45"/>
              </a:spcBef>
            </a:pPr>
            <a:r>
              <a:rPr lang="cs-CZ" sz="1600" b="1" spc="-5" noProof="0" dirty="0">
                <a:solidFill>
                  <a:srgbClr val="001F5F"/>
                </a:solidFill>
                <a:cs typeface="Calibri"/>
              </a:rPr>
              <a:t> </a:t>
            </a:r>
            <a:r>
              <a:rPr lang="cs-CZ" sz="1600" b="1" spc="-9" noProof="0" dirty="0">
                <a:solidFill>
                  <a:srgbClr val="001F5F"/>
                </a:solidFill>
                <a:cs typeface="Calibri"/>
              </a:rPr>
              <a:t>lze </a:t>
            </a:r>
            <a:r>
              <a:rPr lang="cs-CZ" sz="1600" b="1" spc="-5" noProof="0" dirty="0">
                <a:solidFill>
                  <a:srgbClr val="001F5F"/>
                </a:solidFill>
                <a:cs typeface="Calibri"/>
              </a:rPr>
              <a:t>určit poločas přeměny  radioaktivního</a:t>
            </a:r>
            <a:r>
              <a:rPr lang="cs-CZ" sz="1600" b="1" spc="-14" noProof="0" dirty="0">
                <a:solidFill>
                  <a:srgbClr val="001F5F"/>
                </a:solidFill>
                <a:cs typeface="Calibri"/>
              </a:rPr>
              <a:t> </a:t>
            </a:r>
            <a:r>
              <a:rPr lang="cs-CZ" sz="1600" b="1" spc="-5" noProof="0" dirty="0">
                <a:solidFill>
                  <a:srgbClr val="001F5F"/>
                </a:solidFill>
                <a:cs typeface="Calibri"/>
              </a:rPr>
              <a:t>nuklidu</a:t>
            </a:r>
            <a:endParaRPr lang="cs-CZ" sz="1600" noProof="0" dirty="0">
              <a:cs typeface="Calibri"/>
            </a:endParaRPr>
          </a:p>
        </p:txBody>
      </p:sp>
      <p:pic>
        <p:nvPicPr>
          <p:cNvPr id="179" name="object 17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050" y="2977376"/>
            <a:ext cx="3731304" cy="3096936"/>
          </a:xfrm>
          <a:prstGeom prst="rect">
            <a:avLst/>
          </a:prstGeom>
        </p:spPr>
      </p:pic>
      <p:pic>
        <p:nvPicPr>
          <p:cNvPr id="180" name="object 18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60291" y="2895793"/>
            <a:ext cx="3731304" cy="3178519"/>
          </a:xfrm>
          <a:prstGeom prst="rect">
            <a:avLst/>
          </a:prstGeom>
        </p:spPr>
      </p:pic>
      <p:sp>
        <p:nvSpPr>
          <p:cNvPr id="181" name="Zástupný symbol pro číslo snímku 180">
            <a:extLst>
              <a:ext uri="{FF2B5EF4-FFF2-40B4-BE49-F238E27FC236}">
                <a16:creationId xmlns:a16="http://schemas.microsoft.com/office/drawing/2014/main" id="{BFA2F82C-5D0A-4A2E-BD03-73AF44CD1D9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cs-CZ" sz="1600" noProof="0" smtClean="0"/>
              <a:t>6</a:t>
            </a:fld>
            <a:endParaRPr lang="cs-CZ" sz="1600" noProof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2323" y="388015"/>
            <a:ext cx="3902323" cy="289645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b="1" spc="-9" noProof="0" dirty="0">
                <a:solidFill>
                  <a:srgbClr val="00B050"/>
                </a:solidFill>
                <a:ea typeface="Verdana" panose="020B0604030504040204" pitchFamily="34" charset="0"/>
                <a:cs typeface="Verdana"/>
              </a:rPr>
              <a:t>Trvalá </a:t>
            </a:r>
            <a:r>
              <a:rPr lang="cs-CZ" b="1" spc="-5" noProof="0" dirty="0">
                <a:solidFill>
                  <a:srgbClr val="00B050"/>
                </a:solidFill>
                <a:ea typeface="Verdana" panose="020B0604030504040204" pitchFamily="34" charset="0"/>
                <a:cs typeface="Verdana"/>
              </a:rPr>
              <a:t>radioaktivní</a:t>
            </a:r>
            <a:r>
              <a:rPr lang="cs-CZ" b="1" spc="5" noProof="0" dirty="0">
                <a:solidFill>
                  <a:srgbClr val="00B050"/>
                </a:solidFill>
                <a:ea typeface="Verdana" panose="020B0604030504040204" pitchFamily="34" charset="0"/>
                <a:cs typeface="Verdana"/>
              </a:rPr>
              <a:t> </a:t>
            </a:r>
            <a:r>
              <a:rPr lang="cs-CZ" b="1" spc="-5" noProof="0" dirty="0">
                <a:solidFill>
                  <a:srgbClr val="00B050"/>
                </a:solidFill>
                <a:ea typeface="Verdana" panose="020B0604030504040204" pitchFamily="34" charset="0"/>
                <a:cs typeface="Verdana"/>
              </a:rPr>
              <a:t>rovnováha</a:t>
            </a:r>
            <a:endParaRPr lang="cs-CZ" noProof="0" dirty="0">
              <a:solidFill>
                <a:srgbClr val="00B050"/>
              </a:solidFill>
              <a:ea typeface="Verdana" panose="020B0604030504040204" pitchFamily="34" charset="0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7727" y="995055"/>
            <a:ext cx="2153562" cy="258431"/>
          </a:xfrm>
          <a:prstGeom prst="rect">
            <a:avLst/>
          </a:prstGeom>
        </p:spPr>
        <p:txBody>
          <a:bodyPr vert="horz" wrap="square" lIns="0" tIns="12092" rIns="0" bIns="0" rtlCol="0" anchor="ctr">
            <a:spAutoFit/>
          </a:bodyPr>
          <a:lstStyle/>
          <a:p>
            <a:pPr marL="11516">
              <a:lnSpc>
                <a:spcPct val="100000"/>
              </a:lnSpc>
              <a:spcBef>
                <a:spcPts val="95"/>
              </a:spcBef>
              <a:tabLst>
                <a:tab pos="461806" algn="l"/>
                <a:tab pos="973132" algn="l"/>
              </a:tabLst>
            </a:pPr>
            <a:r>
              <a:rPr lang="cs-CZ" sz="1600" b="1" spc="5" noProof="0" dirty="0">
                <a:latin typeface="+mn-lt"/>
                <a:cs typeface="Verdana"/>
              </a:rPr>
              <a:t>X </a:t>
            </a:r>
            <a:r>
              <a:rPr lang="cs-CZ" sz="1600" b="1" spc="5" noProof="0" dirty="0">
                <a:latin typeface="Symbol" panose="05050102010706020507" pitchFamily="18" charset="2"/>
                <a:cs typeface="Symbol"/>
              </a:rPr>
              <a:t></a:t>
            </a:r>
            <a:r>
              <a:rPr lang="cs-CZ" sz="1600" spc="5" noProof="0" dirty="0">
                <a:latin typeface="+mn-lt"/>
                <a:cs typeface="Times New Roman"/>
              </a:rPr>
              <a:t> </a:t>
            </a:r>
            <a:r>
              <a:rPr lang="cs-CZ" sz="1600" b="1" spc="5" noProof="0" dirty="0">
                <a:latin typeface="+mn-lt"/>
                <a:cs typeface="Verdana"/>
              </a:rPr>
              <a:t>Y </a:t>
            </a:r>
            <a:r>
              <a:rPr lang="cs-CZ" sz="1600" b="1" spc="5" noProof="0" dirty="0">
                <a:latin typeface="Symbol" panose="05050102010706020507" pitchFamily="18" charset="2"/>
                <a:cs typeface="Symbol"/>
              </a:rPr>
              <a:t></a:t>
            </a:r>
            <a:r>
              <a:rPr lang="cs-CZ" sz="1600" b="1" spc="113" noProof="0" dirty="0">
                <a:latin typeface="+mn-lt"/>
                <a:cs typeface="Times New Roman"/>
              </a:rPr>
              <a:t> </a:t>
            </a:r>
            <a:r>
              <a:rPr lang="cs-CZ" sz="1600" b="1" noProof="0" dirty="0">
                <a:latin typeface="+mn-lt"/>
                <a:cs typeface="Verdana"/>
              </a:rPr>
              <a:t>atd.</a:t>
            </a:r>
            <a:endParaRPr lang="cs-CZ" sz="1600" noProof="0" dirty="0">
              <a:latin typeface="+mn-lt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6598" y="1555872"/>
            <a:ext cx="7005983" cy="256687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sz="1600" spc="-5" noProof="0" dirty="0">
                <a:cs typeface="Verdana"/>
              </a:rPr>
              <a:t>Pro počet radioaktivních atomů s ohledem na mateřský nuklid platí</a:t>
            </a:r>
            <a:r>
              <a:rPr lang="cs-CZ" sz="1600" spc="45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vztah:</a:t>
            </a:r>
            <a:endParaRPr lang="cs-CZ" sz="1600" noProof="0" dirty="0"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81201" y="2251263"/>
            <a:ext cx="597700" cy="0"/>
          </a:xfrm>
          <a:custGeom>
            <a:avLst/>
            <a:gdLst/>
            <a:ahLst/>
            <a:cxnLst/>
            <a:rect l="l" t="t" r="r" b="b"/>
            <a:pathLst>
              <a:path w="659129">
                <a:moveTo>
                  <a:pt x="0" y="0"/>
                </a:moveTo>
                <a:lnTo>
                  <a:pt x="658533" y="0"/>
                </a:lnTo>
              </a:path>
            </a:pathLst>
          </a:custGeom>
          <a:ln w="89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lang="cs-CZ" sz="1632" noProof="0" dirty="0"/>
          </a:p>
        </p:txBody>
      </p:sp>
      <p:sp>
        <p:nvSpPr>
          <p:cNvPr id="6" name="object 6"/>
          <p:cNvSpPr txBox="1"/>
          <p:nvPr/>
        </p:nvSpPr>
        <p:spPr>
          <a:xfrm>
            <a:off x="3639706" y="2223323"/>
            <a:ext cx="206142" cy="147589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lang="cs-CZ" sz="861" i="1" spc="14" noProof="0" dirty="0">
                <a:latin typeface="Times New Roman"/>
                <a:cs typeface="Times New Roman"/>
              </a:rPr>
              <a:t>X</a:t>
            </a:r>
            <a:r>
              <a:rPr lang="cs-CZ" sz="861" i="1" spc="-91" noProof="0" dirty="0">
                <a:latin typeface="Times New Roman"/>
                <a:cs typeface="Times New Roman"/>
              </a:rPr>
              <a:t> </a:t>
            </a:r>
            <a:r>
              <a:rPr lang="cs-CZ" sz="861" spc="32" noProof="0" dirty="0">
                <a:latin typeface="Times New Roman"/>
                <a:cs typeface="Times New Roman"/>
              </a:rPr>
              <a:t>,0</a:t>
            </a:r>
            <a:endParaRPr lang="cs-CZ" sz="861" noProof="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98322" y="2223323"/>
            <a:ext cx="85797" cy="147589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lang="cs-CZ" sz="861" i="1" spc="9" noProof="0" dirty="0">
                <a:latin typeface="Times New Roman"/>
                <a:cs typeface="Times New Roman"/>
              </a:rPr>
              <a:t>Y</a:t>
            </a:r>
            <a:endParaRPr lang="cs-CZ" sz="861" noProof="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75517" y="2005744"/>
            <a:ext cx="1070447" cy="245308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34549">
              <a:spcBef>
                <a:spcPts val="118"/>
              </a:spcBef>
            </a:pPr>
            <a:r>
              <a:rPr lang="cs-CZ" sz="2244" spc="27" baseline="-25252" noProof="0" dirty="0">
                <a:latin typeface="Times New Roman"/>
                <a:cs typeface="Times New Roman"/>
              </a:rPr>
              <a:t>(</a:t>
            </a:r>
            <a:r>
              <a:rPr lang="cs-CZ" sz="2244" i="1" spc="74" baseline="-25252" noProof="0" dirty="0">
                <a:latin typeface="Times New Roman"/>
                <a:cs typeface="Times New Roman"/>
              </a:rPr>
              <a:t>e</a:t>
            </a:r>
            <a:r>
              <a:rPr lang="cs-CZ" sz="861" spc="63" noProof="0" dirty="0">
                <a:latin typeface="Symbol"/>
                <a:cs typeface="Symbol"/>
              </a:rPr>
              <a:t></a:t>
            </a:r>
            <a:r>
              <a:rPr lang="cs-CZ" sz="907" i="1" spc="-14" noProof="0" dirty="0">
                <a:latin typeface="Symbol"/>
                <a:cs typeface="Symbol"/>
              </a:rPr>
              <a:t></a:t>
            </a:r>
            <a:r>
              <a:rPr lang="cs-CZ" sz="907" spc="-145" noProof="0" dirty="0">
                <a:latin typeface="Times New Roman"/>
                <a:cs typeface="Times New Roman"/>
              </a:rPr>
              <a:t> </a:t>
            </a:r>
            <a:r>
              <a:rPr lang="cs-CZ" sz="952" i="1" spc="-6" baseline="-19841" noProof="0" dirty="0">
                <a:latin typeface="Times New Roman"/>
                <a:cs typeface="Times New Roman"/>
              </a:rPr>
              <a:t>X</a:t>
            </a:r>
            <a:r>
              <a:rPr lang="cs-CZ" sz="952" i="1" spc="-14" baseline="-19841" noProof="0" dirty="0">
                <a:latin typeface="Times New Roman"/>
                <a:cs typeface="Times New Roman"/>
              </a:rPr>
              <a:t> </a:t>
            </a:r>
            <a:r>
              <a:rPr lang="cs-CZ" sz="861" i="1" spc="5" noProof="0" dirty="0">
                <a:latin typeface="Times New Roman"/>
                <a:cs typeface="Times New Roman"/>
              </a:rPr>
              <a:t>t</a:t>
            </a:r>
            <a:r>
              <a:rPr lang="cs-CZ" sz="861" i="1" noProof="0" dirty="0">
                <a:latin typeface="Times New Roman"/>
                <a:cs typeface="Times New Roman"/>
              </a:rPr>
              <a:t> </a:t>
            </a:r>
            <a:r>
              <a:rPr lang="cs-CZ" sz="861" i="1" spc="36" noProof="0" dirty="0">
                <a:latin typeface="Times New Roman"/>
                <a:cs typeface="Times New Roman"/>
              </a:rPr>
              <a:t> </a:t>
            </a:r>
            <a:r>
              <a:rPr lang="cs-CZ" sz="2244" spc="14" baseline="-25252" noProof="0" dirty="0">
                <a:latin typeface="Symbol"/>
                <a:cs typeface="Symbol"/>
              </a:rPr>
              <a:t></a:t>
            </a:r>
            <a:r>
              <a:rPr lang="cs-CZ" sz="2244" spc="-183" baseline="-25252" noProof="0" dirty="0">
                <a:latin typeface="Times New Roman"/>
                <a:cs typeface="Times New Roman"/>
              </a:rPr>
              <a:t> </a:t>
            </a:r>
            <a:r>
              <a:rPr lang="cs-CZ" sz="2244" i="1" spc="81" baseline="-25252" noProof="0" dirty="0">
                <a:latin typeface="Times New Roman"/>
                <a:cs typeface="Times New Roman"/>
              </a:rPr>
              <a:t>e</a:t>
            </a:r>
            <a:r>
              <a:rPr lang="cs-CZ" sz="861" spc="63" noProof="0" dirty="0">
                <a:latin typeface="Symbol"/>
                <a:cs typeface="Symbol"/>
              </a:rPr>
              <a:t></a:t>
            </a:r>
            <a:r>
              <a:rPr lang="cs-CZ" sz="907" i="1" spc="-23" noProof="0" dirty="0">
                <a:latin typeface="Symbol"/>
                <a:cs typeface="Symbol"/>
              </a:rPr>
              <a:t></a:t>
            </a:r>
            <a:r>
              <a:rPr lang="cs-CZ" sz="952" i="1" spc="-6" baseline="-19841" noProof="0" dirty="0">
                <a:latin typeface="Times New Roman"/>
                <a:cs typeface="Times New Roman"/>
              </a:rPr>
              <a:t>Y</a:t>
            </a:r>
            <a:r>
              <a:rPr lang="cs-CZ" sz="952" i="1" spc="-40" baseline="-19841" noProof="0" dirty="0">
                <a:latin typeface="Times New Roman"/>
                <a:cs typeface="Times New Roman"/>
              </a:rPr>
              <a:t> </a:t>
            </a:r>
            <a:r>
              <a:rPr lang="cs-CZ" sz="861" i="1" spc="5" noProof="0" dirty="0">
                <a:latin typeface="Times New Roman"/>
                <a:cs typeface="Times New Roman"/>
              </a:rPr>
              <a:t>t</a:t>
            </a:r>
            <a:r>
              <a:rPr lang="cs-CZ" sz="861" i="1" spc="-14" noProof="0" dirty="0">
                <a:latin typeface="Times New Roman"/>
                <a:cs typeface="Times New Roman"/>
              </a:rPr>
              <a:t> </a:t>
            </a:r>
            <a:r>
              <a:rPr lang="cs-CZ" sz="2244" spc="6" baseline="-25252" noProof="0" dirty="0">
                <a:latin typeface="Times New Roman"/>
                <a:cs typeface="Times New Roman"/>
              </a:rPr>
              <a:t>)</a:t>
            </a:r>
            <a:endParaRPr lang="cs-CZ" sz="2244" baseline="-25252" noProof="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45182" y="1928963"/>
            <a:ext cx="623036" cy="572873"/>
          </a:xfrm>
          <a:prstGeom prst="rect">
            <a:avLst/>
          </a:prstGeom>
        </p:spPr>
        <p:txBody>
          <a:bodyPr vert="horz" wrap="square" lIns="0" tIns="45490" rIns="0" bIns="0" rtlCol="0">
            <a:spAutoFit/>
          </a:bodyPr>
          <a:lstStyle/>
          <a:p>
            <a:pPr marL="12092" algn="ctr">
              <a:spcBef>
                <a:spcPts val="358"/>
              </a:spcBef>
            </a:pPr>
            <a:r>
              <a:rPr lang="cs-CZ" sz="1587" i="1" spc="5" noProof="0" dirty="0">
                <a:latin typeface="Symbol"/>
                <a:cs typeface="Symbol"/>
              </a:rPr>
              <a:t></a:t>
            </a:r>
            <a:r>
              <a:rPr lang="cs-CZ" sz="1292" i="1" spc="6" baseline="-23391" noProof="0" dirty="0">
                <a:latin typeface="Times New Roman"/>
                <a:cs typeface="Times New Roman"/>
              </a:rPr>
              <a:t>X</a:t>
            </a:r>
            <a:endParaRPr lang="cs-CZ" sz="1292" baseline="-23391" noProof="0" dirty="0">
              <a:latin typeface="Times New Roman"/>
              <a:cs typeface="Times New Roman"/>
            </a:endParaRPr>
          </a:p>
          <a:p>
            <a:pPr marL="11516" algn="ctr">
              <a:spcBef>
                <a:spcPts val="272"/>
              </a:spcBef>
            </a:pPr>
            <a:r>
              <a:rPr lang="cs-CZ" sz="1587" i="1" spc="-59" noProof="0" dirty="0">
                <a:latin typeface="Symbol"/>
                <a:cs typeface="Symbol"/>
              </a:rPr>
              <a:t></a:t>
            </a:r>
            <a:r>
              <a:rPr lang="cs-CZ" sz="1292" i="1" spc="-88" baseline="-23391" noProof="0" dirty="0">
                <a:latin typeface="Times New Roman"/>
                <a:cs typeface="Times New Roman"/>
              </a:rPr>
              <a:t>Y </a:t>
            </a:r>
            <a:r>
              <a:rPr lang="cs-CZ" sz="1496" spc="9" noProof="0" dirty="0">
                <a:latin typeface="Symbol"/>
                <a:cs typeface="Symbol"/>
              </a:rPr>
              <a:t></a:t>
            </a:r>
            <a:r>
              <a:rPr lang="cs-CZ" sz="1496" spc="-118" noProof="0" dirty="0">
                <a:latin typeface="Times New Roman"/>
                <a:cs typeface="Times New Roman"/>
              </a:rPr>
              <a:t> </a:t>
            </a:r>
            <a:r>
              <a:rPr lang="cs-CZ" sz="1587" i="1" spc="5" noProof="0" dirty="0">
                <a:latin typeface="Symbol"/>
                <a:cs typeface="Symbol"/>
              </a:rPr>
              <a:t></a:t>
            </a:r>
            <a:r>
              <a:rPr lang="cs-CZ" sz="1292" i="1" spc="6" baseline="-23391" noProof="0" dirty="0">
                <a:latin typeface="Times New Roman"/>
                <a:cs typeface="Times New Roman"/>
              </a:rPr>
              <a:t>X</a:t>
            </a:r>
            <a:endParaRPr lang="cs-CZ" sz="1292" baseline="-23391" noProof="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66900" y="2094517"/>
            <a:ext cx="578122" cy="245308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  <a:tabLst>
                <a:tab pos="279272" algn="l"/>
              </a:tabLst>
            </a:pPr>
            <a:r>
              <a:rPr lang="cs-CZ" sz="1496" i="1" spc="14" noProof="0" dirty="0">
                <a:latin typeface="Times New Roman"/>
                <a:cs typeface="Times New Roman"/>
              </a:rPr>
              <a:t>N	</a:t>
            </a:r>
            <a:r>
              <a:rPr lang="cs-CZ" sz="1496" spc="9" noProof="0" dirty="0">
                <a:latin typeface="Symbol"/>
                <a:cs typeface="Symbol"/>
              </a:rPr>
              <a:t></a:t>
            </a:r>
            <a:r>
              <a:rPr lang="cs-CZ" sz="1496" spc="-36" noProof="0" dirty="0">
                <a:latin typeface="Times New Roman"/>
                <a:cs typeface="Times New Roman"/>
              </a:rPr>
              <a:t> </a:t>
            </a:r>
            <a:r>
              <a:rPr lang="cs-CZ" sz="1496" i="1" spc="14" noProof="0" dirty="0">
                <a:latin typeface="Times New Roman"/>
                <a:cs typeface="Times New Roman"/>
              </a:rPr>
              <a:t>N</a:t>
            </a:r>
            <a:endParaRPr lang="cs-CZ" sz="1496" noProof="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9754" y="2625483"/>
            <a:ext cx="7934205" cy="258431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11516">
              <a:spcBef>
                <a:spcPts val="95"/>
              </a:spcBef>
            </a:pPr>
            <a:r>
              <a:rPr lang="cs-CZ" sz="1600" spc="-5" noProof="0" dirty="0"/>
              <a:t>Trvalá radioaktivní rovnováha mezi nuklidy X a Y se ustavuje, když T</a:t>
            </a:r>
            <a:r>
              <a:rPr lang="cs-CZ" sz="1600" spc="-5" baseline="-25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cs-CZ" sz="1600" spc="-5" noProof="0" dirty="0"/>
              <a:t>(X) je velmi dlouhý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754960" y="3035042"/>
            <a:ext cx="1975634" cy="258431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11516">
              <a:spcBef>
                <a:spcPts val="95"/>
              </a:spcBef>
            </a:pPr>
            <a:r>
              <a:rPr lang="cs-CZ" sz="1600" b="1" spc="-6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T</a:t>
            </a:r>
            <a:r>
              <a:rPr lang="cs-CZ" sz="1600" b="1" spc="-5" baseline="-25000" noProof="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cs-CZ" sz="1600" b="1" spc="-6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(X) </a:t>
            </a:r>
            <a:r>
              <a:rPr lang="cs-CZ" sz="1600" b="1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&gt;&gt;</a:t>
            </a:r>
            <a:r>
              <a:rPr lang="cs-CZ" sz="1600" b="1" spc="-74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 </a:t>
            </a:r>
            <a:r>
              <a:rPr lang="cs-CZ" sz="1600" b="1" spc="-6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T</a:t>
            </a:r>
            <a:r>
              <a:rPr lang="cs-CZ" sz="1600" b="1" spc="-5" baseline="-25000" noProof="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cs-CZ" sz="1600" b="1" spc="-6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(Y),</a:t>
            </a:r>
            <a:endParaRPr lang="cs-CZ" sz="1600" b="1" noProof="0" dirty="0">
              <a:solidFill>
                <a:schemeClr val="bg2">
                  <a:lumMod val="10000"/>
                </a:schemeClr>
              </a:solidFill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84299" y="3028699"/>
            <a:ext cx="1130332" cy="256687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34549">
              <a:spcBef>
                <a:spcPts val="82"/>
              </a:spcBef>
            </a:pPr>
            <a:r>
              <a:rPr lang="cs-CZ" sz="1600" b="1" spc="-5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tj.</a:t>
            </a:r>
            <a:r>
              <a:rPr lang="cs-CZ" sz="1600" b="1" spc="-77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chemeClr val="bg2">
                    <a:lumMod val="10000"/>
                  </a:schemeClr>
                </a:solidFill>
                <a:latin typeface="Symbol" panose="05050102010706020507" pitchFamily="18" charset="2"/>
                <a:cs typeface="Symbol"/>
              </a:rPr>
              <a:t></a:t>
            </a:r>
            <a:r>
              <a:rPr lang="cs-CZ" sz="1600" b="1" spc="-6" baseline="-25000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X</a:t>
            </a:r>
            <a:r>
              <a:rPr lang="cs-CZ" sz="1600" b="1" spc="-6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&lt;&lt; </a:t>
            </a:r>
            <a:r>
              <a:rPr lang="cs-CZ" sz="1600" b="1" spc="-5" noProof="0" dirty="0">
                <a:solidFill>
                  <a:schemeClr val="bg2">
                    <a:lumMod val="10000"/>
                  </a:schemeClr>
                </a:solidFill>
                <a:latin typeface="Symbol" panose="05050102010706020507" pitchFamily="18" charset="2"/>
                <a:cs typeface="Symbol"/>
              </a:rPr>
              <a:t></a:t>
            </a:r>
            <a:r>
              <a:rPr lang="cs-CZ" sz="1600" b="1" spc="-6" baseline="-25000" noProof="0" dirty="0">
                <a:solidFill>
                  <a:schemeClr val="bg2">
                    <a:lumMod val="10000"/>
                  </a:schemeClr>
                </a:solidFill>
                <a:cs typeface="Verdana"/>
              </a:rPr>
              <a:t>Y</a:t>
            </a:r>
            <a:endParaRPr lang="cs-CZ" sz="1600" b="1" baseline="-25000" noProof="0" dirty="0">
              <a:solidFill>
                <a:schemeClr val="bg2">
                  <a:lumMod val="10000"/>
                </a:schemeClr>
              </a:solidFill>
              <a:cs typeface="Verdan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14"/>
              <p:cNvSpPr txBox="1"/>
              <p:nvPr/>
            </p:nvSpPr>
            <p:spPr>
              <a:xfrm>
                <a:off x="527727" y="3458127"/>
                <a:ext cx="7980846" cy="529664"/>
              </a:xfrm>
              <a:prstGeom prst="rect">
                <a:avLst/>
              </a:prstGeom>
              <a:noFill/>
            </p:spPr>
            <p:txBody>
              <a:bodyPr vert="horz" wrap="square" lIns="0" tIns="12668" rIns="0" bIns="0" rtlCol="0">
                <a:spAutoFit/>
              </a:bodyPr>
              <a:lstStyle/>
              <a:p>
                <a:pPr marL="34549">
                  <a:spcBef>
                    <a:spcPts val="100"/>
                  </a:spcBef>
                  <a:tabLst>
                    <a:tab pos="6591389" algn="l"/>
                  </a:tabLst>
                </a:pPr>
                <a:r>
                  <a:rPr lang="cs-CZ" sz="1600" spc="-9" noProof="0" dirty="0">
                    <a:cs typeface="Verdana"/>
                  </a:rPr>
                  <a:t>Pa</a:t>
                </a:r>
                <a:r>
                  <a:rPr lang="cs-CZ" sz="1600" spc="-5" noProof="0" dirty="0">
                    <a:cs typeface="Verdana"/>
                  </a:rPr>
                  <a:t>k</a:t>
                </a:r>
                <a:r>
                  <a:rPr lang="cs-CZ" sz="1600" spc="5" noProof="0" dirty="0">
                    <a:cs typeface="Verdana"/>
                  </a:rPr>
                  <a:t> </a:t>
                </a:r>
                <a:r>
                  <a:rPr lang="cs-CZ" sz="1600" spc="9" noProof="0" dirty="0">
                    <a:cs typeface="Verdana"/>
                  </a:rPr>
                  <a:t>p</a:t>
                </a:r>
                <a:r>
                  <a:rPr lang="cs-CZ" sz="1600" spc="-27" noProof="0" dirty="0">
                    <a:cs typeface="Verdana"/>
                  </a:rPr>
                  <a:t>l</a:t>
                </a:r>
                <a:r>
                  <a:rPr lang="cs-CZ" sz="1600" spc="-5" noProof="0" dirty="0">
                    <a:cs typeface="Verdana"/>
                  </a:rPr>
                  <a:t>a</a:t>
                </a:r>
                <a:r>
                  <a:rPr lang="cs-CZ" sz="1600" spc="18" noProof="0" dirty="0">
                    <a:cs typeface="Verdana"/>
                  </a:rPr>
                  <a:t>t</a:t>
                </a:r>
                <a:r>
                  <a:rPr lang="cs-CZ" sz="1600" spc="-27" noProof="0" dirty="0">
                    <a:cs typeface="Verdana"/>
                  </a:rPr>
                  <a:t>í</a:t>
                </a:r>
                <a:r>
                  <a:rPr lang="cs-CZ" sz="1600" spc="-5" noProof="0" dirty="0">
                    <a:cs typeface="Verdana"/>
                  </a:rPr>
                  <a:t>,</a:t>
                </a:r>
                <a:r>
                  <a:rPr lang="cs-CZ" sz="1600" spc="5" noProof="0" dirty="0">
                    <a:cs typeface="Verdana"/>
                  </a:rPr>
                  <a:t> </a:t>
                </a:r>
                <a:r>
                  <a:rPr lang="cs-CZ" sz="1600" spc="-18" noProof="0" dirty="0">
                    <a:cs typeface="Verdana"/>
                  </a:rPr>
                  <a:t>ž</a:t>
                </a:r>
                <a:r>
                  <a:rPr lang="cs-CZ" sz="1600" spc="-5" noProof="0" dirty="0">
                    <a:cs typeface="Verdana"/>
                  </a:rPr>
                  <a:t>e </a:t>
                </a:r>
                <a:r>
                  <a:rPr lang="cs-CZ" sz="1600" spc="18" noProof="0" dirty="0">
                    <a:cs typeface="Verdana"/>
                  </a:rPr>
                  <a:t>a</a:t>
                </a:r>
                <a:r>
                  <a:rPr lang="cs-CZ" sz="1600" spc="-14" noProof="0" dirty="0">
                    <a:cs typeface="Verdana"/>
                  </a:rPr>
                  <a:t>k</a:t>
                </a:r>
                <a:r>
                  <a:rPr lang="cs-CZ" sz="1600" spc="18" noProof="0" dirty="0">
                    <a:cs typeface="Verdana"/>
                  </a:rPr>
                  <a:t>t</a:t>
                </a:r>
                <a:r>
                  <a:rPr lang="cs-CZ" sz="1600" spc="-27" noProof="0" dirty="0">
                    <a:cs typeface="Verdana"/>
                  </a:rPr>
                  <a:t>i</a:t>
                </a:r>
                <a:r>
                  <a:rPr lang="cs-CZ" sz="1600" spc="5" noProof="0" dirty="0">
                    <a:cs typeface="Verdana"/>
                  </a:rPr>
                  <a:t>v</a:t>
                </a:r>
                <a:r>
                  <a:rPr lang="cs-CZ" sz="1600" spc="-27" noProof="0" dirty="0">
                    <a:cs typeface="Verdana"/>
                  </a:rPr>
                  <a:t>i</a:t>
                </a:r>
                <a:r>
                  <a:rPr lang="cs-CZ" sz="1600" spc="-9" noProof="0" dirty="0">
                    <a:cs typeface="Verdana"/>
                  </a:rPr>
                  <a:t>t</a:t>
                </a:r>
                <a:r>
                  <a:rPr lang="cs-CZ" sz="1600" spc="-5" noProof="0" dirty="0">
                    <a:cs typeface="Verdana"/>
                  </a:rPr>
                  <a:t>a</a:t>
                </a:r>
                <a:r>
                  <a:rPr lang="cs-CZ" sz="1600" spc="27" noProof="0" dirty="0">
                    <a:cs typeface="Verdana"/>
                  </a:rPr>
                  <a:t> </a:t>
                </a:r>
                <a:r>
                  <a:rPr lang="cs-CZ" sz="1600" spc="-5" noProof="0" dirty="0">
                    <a:cs typeface="Verdana"/>
                  </a:rPr>
                  <a:t>nu</a:t>
                </a:r>
                <a:r>
                  <a:rPr lang="cs-CZ" sz="1600" spc="5" noProof="0" dirty="0">
                    <a:cs typeface="Verdana"/>
                  </a:rPr>
                  <a:t>k</a:t>
                </a:r>
                <a:r>
                  <a:rPr lang="cs-CZ" sz="1600" spc="-5" noProof="0" dirty="0">
                    <a:cs typeface="Verdana"/>
                  </a:rPr>
                  <a:t>l</a:t>
                </a:r>
                <a:r>
                  <a:rPr lang="cs-CZ" sz="1600" spc="-27" noProof="0" dirty="0">
                    <a:cs typeface="Verdana"/>
                  </a:rPr>
                  <a:t>i</a:t>
                </a:r>
                <a:r>
                  <a:rPr lang="cs-CZ" sz="1600" spc="-9" noProof="0" dirty="0">
                    <a:cs typeface="Verdana"/>
                  </a:rPr>
                  <a:t>du</a:t>
                </a:r>
                <a:r>
                  <a:rPr lang="cs-CZ" sz="1600" spc="9" noProof="0" dirty="0">
                    <a:cs typeface="Verdana"/>
                  </a:rPr>
                  <a:t> </a:t>
                </a:r>
                <a:r>
                  <a:rPr lang="cs-CZ" sz="1600" spc="-9" noProof="0" dirty="0">
                    <a:cs typeface="Verdana"/>
                  </a:rPr>
                  <a:t>X</a:t>
                </a:r>
                <a:r>
                  <a:rPr lang="cs-CZ" sz="1600" spc="14" noProof="0" dirty="0">
                    <a:cs typeface="Verdana"/>
                  </a:rPr>
                  <a:t> </a:t>
                </a:r>
                <a:r>
                  <a:rPr lang="cs-CZ" sz="1600" spc="-14" noProof="0" dirty="0">
                    <a:cs typeface="Verdana"/>
                  </a:rPr>
                  <a:t>s</a:t>
                </a:r>
                <a:r>
                  <a:rPr lang="cs-CZ" sz="1600" spc="-5" noProof="0" dirty="0">
                    <a:cs typeface="Verdana"/>
                  </a:rPr>
                  <a:t>e</a:t>
                </a:r>
                <a:r>
                  <a:rPr lang="cs-CZ" sz="1600" spc="14" noProof="0" dirty="0">
                    <a:cs typeface="Verdana"/>
                  </a:rPr>
                  <a:t> </a:t>
                </a:r>
                <a:r>
                  <a:rPr lang="cs-CZ" sz="1600" spc="-5" noProof="0" dirty="0">
                    <a:cs typeface="Verdana"/>
                  </a:rPr>
                  <a:t>v r</a:t>
                </a:r>
                <a:r>
                  <a:rPr lang="cs-CZ" sz="1600" noProof="0" dirty="0">
                    <a:cs typeface="Verdana"/>
                  </a:rPr>
                  <a:t>e</a:t>
                </a:r>
                <a:r>
                  <a:rPr lang="cs-CZ" sz="1600" spc="18" noProof="0" dirty="0">
                    <a:cs typeface="Verdana"/>
                  </a:rPr>
                  <a:t>á</a:t>
                </a:r>
                <a:r>
                  <a:rPr lang="cs-CZ" sz="1600" spc="-27" noProof="0" dirty="0">
                    <a:cs typeface="Verdana"/>
                  </a:rPr>
                  <a:t>l</a:t>
                </a:r>
                <a:r>
                  <a:rPr lang="cs-CZ" sz="1600" noProof="0" dirty="0">
                    <a:cs typeface="Verdana"/>
                  </a:rPr>
                  <a:t>né</a:t>
                </a:r>
                <a:r>
                  <a:rPr lang="cs-CZ" sz="1600" spc="-9" noProof="0" dirty="0">
                    <a:cs typeface="Verdana"/>
                  </a:rPr>
                  <a:t>m</a:t>
                </a:r>
                <a:r>
                  <a:rPr lang="cs-CZ" sz="1600" noProof="0" dirty="0">
                    <a:cs typeface="Verdana"/>
                  </a:rPr>
                  <a:t> </a:t>
                </a:r>
                <a:r>
                  <a:rPr lang="cs-CZ" sz="1600" spc="-14" noProof="0" dirty="0">
                    <a:cs typeface="Verdana"/>
                  </a:rPr>
                  <a:t>č</a:t>
                </a:r>
                <a:r>
                  <a:rPr lang="cs-CZ" sz="1600" spc="-5" noProof="0" dirty="0">
                    <a:cs typeface="Verdana"/>
                  </a:rPr>
                  <a:t>ase</a:t>
                </a:r>
                <a:r>
                  <a:rPr lang="cs-CZ" sz="1600" spc="14" noProof="0" dirty="0">
                    <a:cs typeface="Verdana"/>
                  </a:rPr>
                  <a:t> </a:t>
                </a:r>
                <a:r>
                  <a:rPr lang="cs-CZ" sz="1600" spc="-9" noProof="0" dirty="0">
                    <a:cs typeface="Verdana"/>
                  </a:rPr>
                  <a:t>pr</a:t>
                </a:r>
                <a:r>
                  <a:rPr lang="cs-CZ" sz="1600" spc="-5" noProof="0" dirty="0">
                    <a:cs typeface="Verdana"/>
                  </a:rPr>
                  <a:t>a</a:t>
                </a:r>
                <a:r>
                  <a:rPr lang="cs-CZ" sz="1600" spc="-14" noProof="0" dirty="0">
                    <a:cs typeface="Verdana"/>
                  </a:rPr>
                  <a:t>k</a:t>
                </a:r>
                <a:r>
                  <a:rPr lang="cs-CZ" sz="1600" spc="18" noProof="0" dirty="0">
                    <a:cs typeface="Verdana"/>
                  </a:rPr>
                  <a:t>t</a:t>
                </a:r>
                <a:r>
                  <a:rPr lang="cs-CZ" sz="1600" spc="-5" noProof="0" dirty="0">
                    <a:cs typeface="Verdana"/>
                  </a:rPr>
                  <a:t>i</a:t>
                </a:r>
                <a:r>
                  <a:rPr lang="cs-CZ" sz="1600" spc="-14" noProof="0" dirty="0">
                    <a:cs typeface="Verdana"/>
                  </a:rPr>
                  <a:t>c</a:t>
                </a:r>
                <a:r>
                  <a:rPr lang="cs-CZ" sz="1600" spc="5" noProof="0" dirty="0">
                    <a:cs typeface="Verdana"/>
                  </a:rPr>
                  <a:t>k</a:t>
                </a:r>
                <a:r>
                  <a:rPr lang="cs-CZ" sz="1600" spc="-5" noProof="0" dirty="0">
                    <a:cs typeface="Verdana"/>
                  </a:rPr>
                  <a:t>y</a:t>
                </a:r>
                <a:r>
                  <a:rPr lang="cs-CZ" sz="1600" spc="-18" noProof="0" dirty="0">
                    <a:cs typeface="Verdana"/>
                  </a:rPr>
                  <a:t> </a:t>
                </a:r>
                <a:r>
                  <a:rPr lang="cs-CZ" sz="1600" spc="-5" noProof="0" dirty="0">
                    <a:cs typeface="Verdana"/>
                  </a:rPr>
                  <a:t>n</a:t>
                </a:r>
                <a:r>
                  <a:rPr lang="cs-CZ" sz="1600" spc="23" noProof="0" dirty="0">
                    <a:cs typeface="Verdana"/>
                  </a:rPr>
                  <a:t>e</a:t>
                </a:r>
                <a:r>
                  <a:rPr lang="cs-CZ" sz="1600" spc="-18" noProof="0" dirty="0">
                    <a:cs typeface="Verdana"/>
                  </a:rPr>
                  <a:t>m</a:t>
                </a:r>
                <a:r>
                  <a:rPr lang="cs-CZ" sz="1600" noProof="0" dirty="0">
                    <a:cs typeface="Verdana"/>
                  </a:rPr>
                  <a:t>ěn</a:t>
                </a:r>
                <a:r>
                  <a:rPr lang="cs-CZ" sz="1600" spc="-5" noProof="0" dirty="0">
                    <a:cs typeface="Verdana"/>
                  </a:rPr>
                  <a:t>í,</a:t>
                </a:r>
                <a:r>
                  <a:rPr lang="cs-CZ" sz="1600" spc="5" noProof="0" dirty="0">
                    <a:cs typeface="Verdana"/>
                  </a:rPr>
                  <a:t> </a:t>
                </a:r>
                <a:r>
                  <a:rPr lang="cs-CZ" sz="1600" spc="-9" noProof="0" dirty="0">
                    <a:cs typeface="Verdana"/>
                  </a:rPr>
                  <a:t>t</a:t>
                </a:r>
                <a:r>
                  <a:rPr lang="cs-CZ" sz="1600" spc="5" noProof="0" dirty="0">
                    <a:cs typeface="Verdana"/>
                  </a:rPr>
                  <a:t>e</a:t>
                </a:r>
                <a:r>
                  <a:rPr lang="cs-CZ" sz="1600" spc="-9" noProof="0" dirty="0">
                    <a:cs typeface="Verdana"/>
                  </a:rPr>
                  <a:t>d</a:t>
                </a:r>
                <a:r>
                  <a:rPr lang="cs-CZ" sz="1600" spc="-5" noProof="0" dirty="0">
                    <a:cs typeface="Verdana"/>
                  </a:rPr>
                  <a:t>y</a:t>
                </a:r>
                <a:r>
                  <a:rPr lang="cs-CZ" sz="1600" spc="-23" noProof="0" dirty="0">
                    <a:cs typeface="Verdana"/>
                  </a:rPr>
                  <a:t> </a:t>
                </a:r>
                <a:r>
                  <a:rPr lang="cs-CZ" sz="1600" spc="9" noProof="0" dirty="0">
                    <a:cs typeface="Verdana"/>
                  </a:rPr>
                  <a:t>p</a:t>
                </a:r>
                <a:r>
                  <a:rPr lang="cs-CZ" sz="1600" spc="-27" noProof="0" dirty="0">
                    <a:cs typeface="Verdana"/>
                  </a:rPr>
                  <a:t>l</a:t>
                </a:r>
                <a:r>
                  <a:rPr lang="cs-CZ" sz="1600" spc="-5" noProof="0" dirty="0">
                    <a:cs typeface="Verdana"/>
                  </a:rPr>
                  <a:t>a</a:t>
                </a:r>
                <a:r>
                  <a:rPr lang="cs-CZ" sz="1600" spc="18" noProof="0" dirty="0">
                    <a:cs typeface="Verdana"/>
                  </a:rPr>
                  <a:t>t</a:t>
                </a:r>
                <a:r>
                  <a:rPr lang="cs-CZ" sz="1600" spc="-5" noProof="0" dirty="0">
                    <a:cs typeface="Verdana"/>
                  </a:rPr>
                  <a:t>í:</a:t>
                </a:r>
              </a:p>
              <a:p>
                <a:pPr marL="34549">
                  <a:spcBef>
                    <a:spcPts val="100"/>
                  </a:spcBef>
                  <a:tabLst>
                    <a:tab pos="6591389" algn="l"/>
                  </a:tabLs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sz="1600" i="1" spc="-5" noProof="0" smtClean="0"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pPr>
                      <m:e>
                        <m:r>
                          <a:rPr lang="cs-CZ" sz="1600" b="0" i="1" spc="-5" noProof="0" smtClean="0">
                            <a:latin typeface="Cambria Math" panose="02040503050406030204" pitchFamily="18" charset="0"/>
                            <a:cs typeface="Times New Roman"/>
                          </a:rPr>
                          <m:t>𝑒</m:t>
                        </m:r>
                      </m:e>
                      <m:sup>
                        <m:r>
                          <a:rPr lang="cs-CZ" sz="1600" b="0" i="1" spc="-5" noProof="0" smtClean="0">
                            <a:latin typeface="Cambria Math" panose="02040503050406030204" pitchFamily="18" charset="0"/>
                            <a:cs typeface="Times New Roman"/>
                          </a:rPr>
                          <m:t>−</m:t>
                        </m:r>
                        <m:r>
                          <a:rPr lang="cs-CZ" sz="1600" b="0" i="1" spc="-5" noProof="0" smtClean="0">
                            <a:latin typeface="Cambria Math" panose="02040503050406030204" pitchFamily="18" charset="0"/>
                            <a:cs typeface="Times New Roman"/>
                          </a:rPr>
                          <m:t>𝜆</m:t>
                        </m:r>
                        <m:r>
                          <a:rPr lang="cs-CZ" sz="1600" b="0" i="1" spc="-5" baseline="-25000" noProof="0" smtClean="0">
                            <a:latin typeface="Cambria Math" panose="02040503050406030204" pitchFamily="18" charset="0"/>
                            <a:cs typeface="Times New Roman"/>
                          </a:rPr>
                          <m:t>𝑋</m:t>
                        </m:r>
                        <m:r>
                          <a:rPr lang="cs-CZ" sz="1600" b="0" i="1" spc="-5" noProof="0" smtClean="0">
                            <a:latin typeface="Cambria Math" panose="02040503050406030204" pitchFamily="18" charset="0"/>
                            <a:cs typeface="Times New Roman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cs-CZ" sz="1600" i="1" spc="14" noProof="0" dirty="0">
                    <a:cs typeface="Times New Roman"/>
                    <a:sym typeface="Symbol" panose="05050102010706020507" pitchFamily="18" charset="2"/>
                  </a:rPr>
                  <a:t>  1</a:t>
                </a:r>
                <a:r>
                  <a:rPr lang="cs-CZ" sz="1600" spc="14" noProof="0" dirty="0">
                    <a:cs typeface="Times New Roman"/>
                    <a:sym typeface="Symbol" panose="05050102010706020507" pitchFamily="18" charset="2"/>
                  </a:rPr>
                  <a:t>. Pak</a:t>
                </a:r>
                <a:r>
                  <a:rPr lang="cs-CZ" sz="1600" i="1" spc="14" noProof="0" dirty="0">
                    <a:cs typeface="Times New Roman"/>
                    <a:sym typeface="Symbol" panose="05050102010706020507" pitchFamily="18" charset="2"/>
                  </a:rPr>
                  <a:t> A</a:t>
                </a:r>
                <a:r>
                  <a:rPr lang="cs-CZ" sz="1600" i="1" spc="14" baseline="-25000" noProof="0" dirty="0">
                    <a:cs typeface="Times New Roman"/>
                    <a:sym typeface="Symbol" panose="05050102010706020507" pitchFamily="18" charset="2"/>
                  </a:rPr>
                  <a:t>Y</a:t>
                </a:r>
                <a:r>
                  <a:rPr lang="cs-CZ" sz="1600" i="1" spc="14" noProof="0" dirty="0">
                    <a:cs typeface="Times New Roman"/>
                    <a:sym typeface="Symbol" panose="05050102010706020507" pitchFamily="18" charset="2"/>
                  </a:rPr>
                  <a:t> = A</a:t>
                </a:r>
                <a:r>
                  <a:rPr lang="cs-CZ" sz="1600" i="1" spc="14" baseline="-25000" noProof="0" dirty="0">
                    <a:cs typeface="Times New Roman"/>
                    <a:sym typeface="Symbol" panose="05050102010706020507" pitchFamily="18" charset="2"/>
                  </a:rPr>
                  <a:t>X,0</a:t>
                </a:r>
                <a:r>
                  <a:rPr lang="cs-CZ" sz="1600" i="1" spc="14" noProof="0" dirty="0">
                    <a:cs typeface="Times New Roman"/>
                    <a:sym typeface="Symbol" panose="05050102010706020507" pitchFamily="18" charset="2"/>
                  </a:rPr>
                  <a:t>(1-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1600" i="1" spc="-5" noProof="0" smtClean="0"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pPr>
                      <m:e>
                        <m:r>
                          <a:rPr lang="cs-CZ" sz="1600" i="1" spc="-5" noProof="0" smtClean="0">
                            <a:latin typeface="Cambria Math" panose="02040503050406030204" pitchFamily="18" charset="0"/>
                            <a:cs typeface="Times New Roman"/>
                          </a:rPr>
                          <m:t>𝑒</m:t>
                        </m:r>
                      </m:e>
                      <m:sup>
                        <m:r>
                          <a:rPr lang="cs-CZ" sz="1600" i="1" spc="-5" noProof="0">
                            <a:latin typeface="Cambria Math" panose="02040503050406030204" pitchFamily="18" charset="0"/>
                            <a:cs typeface="Times New Roman"/>
                          </a:rPr>
                          <m:t>−</m:t>
                        </m:r>
                        <m:r>
                          <a:rPr lang="cs-CZ" sz="1600" i="1" spc="-5" noProof="0" smtClean="0">
                            <a:latin typeface="Cambria Math" panose="02040503050406030204" pitchFamily="18" charset="0"/>
                            <a:cs typeface="Times New Roman"/>
                          </a:rPr>
                          <m:t>𝜆</m:t>
                        </m:r>
                        <m:r>
                          <a:rPr lang="cs-CZ" sz="1600" b="0" i="1" spc="-5" baseline="-25000" noProof="0" smtClean="0">
                            <a:latin typeface="Cambria Math" panose="02040503050406030204" pitchFamily="18" charset="0"/>
                            <a:cs typeface="Times New Roman"/>
                          </a:rPr>
                          <m:t>𝑌</m:t>
                        </m:r>
                        <m:r>
                          <a:rPr lang="cs-CZ" sz="1600" i="1" spc="-5" noProof="0">
                            <a:latin typeface="Cambria Math" panose="02040503050406030204" pitchFamily="18" charset="0"/>
                            <a:cs typeface="Times New Roman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cs-CZ" sz="1600" i="1" spc="14" noProof="0" dirty="0">
                    <a:cs typeface="Times New Roman"/>
                    <a:sym typeface="Symbol" panose="05050102010706020507" pitchFamily="18" charset="2"/>
                  </a:rPr>
                  <a:t>). </a:t>
                </a:r>
                <a:r>
                  <a:rPr lang="cs-CZ" sz="1600" spc="-5" noProof="0" dirty="0">
                    <a:cs typeface="Verdana"/>
                  </a:rPr>
                  <a:t>Pro dostatečně </a:t>
                </a:r>
                <a:r>
                  <a:rPr lang="cs-CZ" sz="1600" spc="-9" noProof="0" dirty="0">
                    <a:cs typeface="Verdana"/>
                  </a:rPr>
                  <a:t>dlouhý </a:t>
                </a:r>
                <a:r>
                  <a:rPr lang="cs-CZ" sz="1600" spc="-5" noProof="0" dirty="0">
                    <a:cs typeface="Verdana"/>
                  </a:rPr>
                  <a:t>pozorovací </a:t>
                </a:r>
                <a:r>
                  <a:rPr lang="cs-CZ" sz="1600" spc="-9" noProof="0" dirty="0">
                    <a:cs typeface="Verdana"/>
                  </a:rPr>
                  <a:t>čas  (t </a:t>
                </a:r>
                <a:r>
                  <a:rPr lang="cs-CZ" sz="1600" spc="-5" noProof="0" dirty="0">
                    <a:latin typeface="Symbol" panose="05050102010706020507" pitchFamily="18" charset="2"/>
                    <a:cs typeface="Symbol"/>
                  </a:rPr>
                  <a:t> </a:t>
                </a:r>
                <a:r>
                  <a:rPr lang="cs-CZ" sz="1600" spc="-5" noProof="0" dirty="0">
                    <a:cs typeface="Verdana"/>
                  </a:rPr>
                  <a:t>) platí:</a:t>
                </a:r>
                <a:endParaRPr lang="cs-CZ" sz="1600" noProof="0" dirty="0">
                  <a:cs typeface="Verdana"/>
                </a:endParaRPr>
              </a:p>
            </p:txBody>
          </p:sp>
        </mc:Choice>
        <mc:Fallback xmlns="">
          <p:sp>
            <p:nvSpPr>
              <p:cNvPr id="14" name="object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727" y="3458127"/>
                <a:ext cx="7980846" cy="529664"/>
              </a:xfrm>
              <a:prstGeom prst="rect">
                <a:avLst/>
              </a:prstGeom>
              <a:blipFill>
                <a:blip r:embed="rId2"/>
                <a:stretch>
                  <a:fillRect l="-1146" t="-9195" b="-229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bject 15"/>
          <p:cNvSpPr txBox="1"/>
          <p:nvPr/>
        </p:nvSpPr>
        <p:spPr>
          <a:xfrm>
            <a:off x="5268279" y="5712252"/>
            <a:ext cx="3613843" cy="503189"/>
          </a:xfrm>
          <a:prstGeom prst="rect">
            <a:avLst/>
          </a:prstGeom>
        </p:spPr>
        <p:txBody>
          <a:bodyPr vert="horz" wrap="square" lIns="0" tIns="5182" rIns="0" bIns="0" rtlCol="0">
            <a:spAutoFit/>
          </a:bodyPr>
          <a:lstStyle/>
          <a:p>
            <a:pPr marL="11516" marR="4607">
              <a:lnSpc>
                <a:spcPct val="102800"/>
              </a:lnSpc>
              <a:spcBef>
                <a:spcPts val="41"/>
              </a:spcBef>
              <a:tabLst>
                <a:tab pos="312669" algn="l"/>
                <a:tab pos="1419967" algn="l"/>
                <a:tab pos="2654521" algn="l"/>
              </a:tabLst>
            </a:pPr>
            <a:r>
              <a:rPr lang="cs-CZ" sz="1600" b="1" spc="-9" noProof="0" dirty="0">
                <a:latin typeface="Symbol" panose="05050102010706020507" pitchFamily="18" charset="2"/>
                <a:cs typeface="Symbol"/>
              </a:rPr>
              <a:t></a:t>
            </a:r>
            <a:r>
              <a:rPr lang="cs-CZ" sz="1600" b="1" spc="-9" noProof="0" dirty="0">
                <a:cs typeface="Times New Roman"/>
              </a:rPr>
              <a:t>	</a:t>
            </a:r>
            <a:r>
              <a:rPr lang="cs-CZ" sz="1600" b="1" spc="-5" noProof="0" dirty="0">
                <a:cs typeface="Verdana"/>
              </a:rPr>
              <a:t>v </a:t>
            </a:r>
            <a:r>
              <a:rPr lang="cs-CZ" sz="1600" b="1" spc="-9" noProof="0" dirty="0">
                <a:cs typeface="Verdana"/>
              </a:rPr>
              <a:t>p</a:t>
            </a:r>
            <a:r>
              <a:rPr lang="cs-CZ" sz="1600" b="1" spc="18" noProof="0" dirty="0">
                <a:cs typeface="Verdana"/>
              </a:rPr>
              <a:t>ř</a:t>
            </a:r>
            <a:r>
              <a:rPr lang="cs-CZ" sz="1600" b="1" spc="-27" noProof="0" dirty="0">
                <a:cs typeface="Verdana"/>
              </a:rPr>
              <a:t>í</a:t>
            </a:r>
            <a:r>
              <a:rPr lang="cs-CZ" sz="1600" b="1" spc="-5" noProof="0" dirty="0">
                <a:cs typeface="Verdana"/>
              </a:rPr>
              <a:t>r</a:t>
            </a:r>
            <a:r>
              <a:rPr lang="cs-CZ" sz="1600" b="1" spc="-14" noProof="0" dirty="0">
                <a:cs typeface="Verdana"/>
              </a:rPr>
              <a:t>o</a:t>
            </a:r>
            <a:r>
              <a:rPr lang="cs-CZ" sz="1600" b="1" spc="-9" noProof="0" dirty="0">
                <a:cs typeface="Verdana"/>
              </a:rPr>
              <a:t>d</a:t>
            </a:r>
            <a:r>
              <a:rPr lang="cs-CZ" sz="1600" b="1" spc="14" noProof="0" dirty="0">
                <a:cs typeface="Verdana"/>
              </a:rPr>
              <a:t>n</a:t>
            </a:r>
            <a:r>
              <a:rPr lang="cs-CZ" sz="1600" b="1" spc="-5" noProof="0" dirty="0">
                <a:cs typeface="Verdana"/>
              </a:rPr>
              <a:t>í</a:t>
            </a:r>
            <a:r>
              <a:rPr lang="cs-CZ" sz="1600" b="1" spc="-14" noProof="0" dirty="0">
                <a:cs typeface="Verdana"/>
              </a:rPr>
              <a:t>c</a:t>
            </a:r>
            <a:r>
              <a:rPr lang="cs-CZ" sz="1600" b="1" spc="-9" noProof="0" dirty="0">
                <a:cs typeface="Verdana"/>
              </a:rPr>
              <a:t>h</a:t>
            </a:r>
            <a:r>
              <a:rPr lang="cs-CZ" sz="1600" b="1" noProof="0" dirty="0">
                <a:cs typeface="Verdana"/>
              </a:rPr>
              <a:t>	</a:t>
            </a:r>
            <a:r>
              <a:rPr lang="cs-CZ" sz="1600" b="1" spc="-9" noProof="0" dirty="0" err="1">
                <a:cs typeface="Verdana"/>
              </a:rPr>
              <a:t>př</a:t>
            </a:r>
            <a:r>
              <a:rPr lang="cs-CZ" sz="1600" b="1" spc="5" noProof="0" dirty="0" err="1">
                <a:cs typeface="Verdana"/>
              </a:rPr>
              <a:t>e</a:t>
            </a:r>
            <a:r>
              <a:rPr lang="cs-CZ" sz="1600" b="1" spc="-18" noProof="0" dirty="0" err="1">
                <a:cs typeface="Verdana"/>
              </a:rPr>
              <a:t>m</a:t>
            </a:r>
            <a:r>
              <a:rPr lang="cs-CZ" sz="1600" b="1" noProof="0" dirty="0" err="1">
                <a:cs typeface="Verdana"/>
              </a:rPr>
              <a:t>ěn</a:t>
            </a:r>
            <a:r>
              <a:rPr lang="cs-CZ" sz="1600" b="1" spc="9" noProof="0" dirty="0" err="1">
                <a:cs typeface="Verdana"/>
              </a:rPr>
              <a:t>o</a:t>
            </a:r>
            <a:r>
              <a:rPr lang="cs-CZ" sz="1600" b="1" spc="-14" noProof="0" dirty="0" err="1">
                <a:cs typeface="Verdana"/>
              </a:rPr>
              <a:t>výc</a:t>
            </a:r>
            <a:r>
              <a:rPr lang="cs-CZ" sz="1600" b="1" spc="-9" noProof="0" dirty="0" err="1">
                <a:cs typeface="Verdana"/>
              </a:rPr>
              <a:t>h</a:t>
            </a:r>
            <a:r>
              <a:rPr lang="cs-CZ" sz="1600" b="1" noProof="0" dirty="0">
                <a:cs typeface="Verdana"/>
              </a:rPr>
              <a:t>	</a:t>
            </a:r>
            <a:r>
              <a:rPr lang="cs-CZ" sz="1600" b="1" spc="-5" noProof="0" dirty="0">
                <a:cs typeface="Verdana"/>
              </a:rPr>
              <a:t>ř</a:t>
            </a:r>
            <a:r>
              <a:rPr lang="cs-CZ" sz="1600" b="1" spc="18" noProof="0" dirty="0">
                <a:cs typeface="Verdana"/>
              </a:rPr>
              <a:t>a</a:t>
            </a:r>
            <a:r>
              <a:rPr lang="cs-CZ" sz="1600" b="1" spc="-9" noProof="0" dirty="0">
                <a:cs typeface="Verdana"/>
              </a:rPr>
              <a:t>dá</a:t>
            </a:r>
            <a:r>
              <a:rPr lang="cs-CZ" sz="1600" b="1" spc="-14" noProof="0" dirty="0">
                <a:cs typeface="Verdana"/>
              </a:rPr>
              <a:t>c</a:t>
            </a:r>
            <a:r>
              <a:rPr lang="cs-CZ" sz="1600" b="1" spc="-5" noProof="0" dirty="0">
                <a:cs typeface="Verdana"/>
              </a:rPr>
              <a:t>h  </a:t>
            </a:r>
            <a:r>
              <a:rPr lang="cs-CZ" sz="1600" b="1" spc="-9" noProof="0" dirty="0">
                <a:cs typeface="Verdana"/>
              </a:rPr>
              <a:t>jsou </a:t>
            </a:r>
            <a:r>
              <a:rPr lang="cs-CZ" sz="1600" b="1" spc="-5" noProof="0" dirty="0">
                <a:cs typeface="Verdana"/>
              </a:rPr>
              <a:t>aktivity jednotlivých členů</a:t>
            </a:r>
            <a:r>
              <a:rPr lang="cs-CZ" sz="1600" b="1" spc="-18" noProof="0" dirty="0">
                <a:cs typeface="Verdana"/>
              </a:rPr>
              <a:t> </a:t>
            </a:r>
            <a:r>
              <a:rPr lang="cs-CZ" sz="1600" b="1" spc="-5" noProof="0" dirty="0">
                <a:cs typeface="Verdana"/>
              </a:rPr>
              <a:t>stejné</a:t>
            </a:r>
            <a:endParaRPr lang="cs-CZ" sz="1600" b="1" noProof="0" dirty="0"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65117" y="4355821"/>
            <a:ext cx="1335614" cy="321149"/>
          </a:xfrm>
          <a:prstGeom prst="rect">
            <a:avLst/>
          </a:prstGeom>
        </p:spPr>
        <p:txBody>
          <a:bodyPr vert="horz" wrap="square" lIns="0" tIns="13243" rIns="0" bIns="0" rtlCol="0">
            <a:spAutoFit/>
          </a:bodyPr>
          <a:lstStyle/>
          <a:p>
            <a:pPr marL="11516">
              <a:spcBef>
                <a:spcPts val="103"/>
              </a:spcBef>
              <a:tabLst>
                <a:tab pos="298850" algn="l"/>
              </a:tabLst>
            </a:pPr>
            <a:r>
              <a:rPr lang="cs-CZ" sz="2000" b="1" i="1" spc="14" noProof="0" dirty="0">
                <a:cs typeface="Times New Roman"/>
              </a:rPr>
              <a:t>A</a:t>
            </a:r>
            <a:r>
              <a:rPr lang="cs-CZ" sz="2000" b="1" i="1" spc="14" baseline="-25000" noProof="0" dirty="0">
                <a:cs typeface="Times New Roman"/>
              </a:rPr>
              <a:t>Y</a:t>
            </a:r>
            <a:r>
              <a:rPr lang="cs-CZ" sz="2000" b="1" i="1" spc="14" noProof="0" dirty="0">
                <a:cs typeface="Times New Roman"/>
              </a:rPr>
              <a:t>	</a:t>
            </a:r>
            <a:r>
              <a:rPr lang="cs-CZ" sz="2000" b="1" spc="14" noProof="0" dirty="0">
                <a:latin typeface="Symbol" panose="05050102010706020507" pitchFamily="18" charset="2"/>
                <a:cs typeface="Symbol"/>
              </a:rPr>
              <a:t></a:t>
            </a:r>
            <a:r>
              <a:rPr lang="cs-CZ" sz="2000" b="1" spc="32" noProof="0" dirty="0">
                <a:cs typeface="Times New Roman"/>
              </a:rPr>
              <a:t> </a:t>
            </a:r>
            <a:r>
              <a:rPr lang="cs-CZ" sz="2000" b="1" i="1" spc="14" noProof="0" dirty="0">
                <a:cs typeface="Times New Roman"/>
              </a:rPr>
              <a:t>A</a:t>
            </a:r>
            <a:r>
              <a:rPr lang="cs-CZ" sz="2000" b="1" i="1" spc="14" baseline="-25000" noProof="0" dirty="0">
                <a:cs typeface="Times New Roman"/>
              </a:rPr>
              <a:t>X,0</a:t>
            </a:r>
            <a:endParaRPr lang="cs-CZ" sz="2000" b="1" baseline="-25000" noProof="0" dirty="0">
              <a:cs typeface="Times New Roman"/>
            </a:endParaRPr>
          </a:p>
        </p:txBody>
      </p:sp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8350" y="4224555"/>
            <a:ext cx="4499196" cy="2350943"/>
          </a:xfrm>
          <a:prstGeom prst="rect">
            <a:avLst/>
          </a:prstGeom>
        </p:spPr>
      </p:pic>
      <p:sp>
        <p:nvSpPr>
          <p:cNvPr id="20" name="Zástupný symbol pro číslo snímku 19">
            <a:extLst>
              <a:ext uri="{FF2B5EF4-FFF2-40B4-BE49-F238E27FC236}">
                <a16:creationId xmlns:a16="http://schemas.microsoft.com/office/drawing/2014/main" id="{A5B2C602-BA95-4B5B-8C6C-8834A2785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A46-60C6-40BC-A002-391C03BF7AE2}" type="slidenum">
              <a:rPr lang="cs-CZ" noProof="0" smtClean="0"/>
              <a:t>7</a:t>
            </a:fld>
            <a:endParaRPr lang="cs-CZ" noProof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9369" y="4295501"/>
            <a:ext cx="957355" cy="256687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sz="1600" b="1" spc="-9" noProof="0" dirty="0">
                <a:solidFill>
                  <a:srgbClr val="0070C0"/>
                </a:solidFill>
                <a:cs typeface="Verdana"/>
              </a:rPr>
              <a:t>Typ</a:t>
            </a:r>
            <a:r>
              <a:rPr lang="cs-CZ" sz="1600" b="1" spc="-77" noProof="0" dirty="0">
                <a:solidFill>
                  <a:srgbClr val="0070C0"/>
                </a:solidFill>
                <a:cs typeface="Verdana"/>
              </a:rPr>
              <a:t> </a:t>
            </a:r>
            <a:r>
              <a:rPr lang="cs-CZ" sz="1600" b="1" noProof="0" dirty="0">
                <a:solidFill>
                  <a:srgbClr val="0070C0"/>
                </a:solidFill>
                <a:cs typeface="Verdana"/>
              </a:rPr>
              <a:t>řady</a:t>
            </a:r>
            <a:r>
              <a:rPr lang="cs-CZ" sz="1600" noProof="0" dirty="0">
                <a:cs typeface="Verdana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2952" y="4732672"/>
            <a:ext cx="6875466" cy="1866136"/>
          </a:xfrm>
          <a:prstGeom prst="rect">
            <a:avLst/>
          </a:prstGeom>
          <a:noFill/>
        </p:spPr>
        <p:txBody>
          <a:bodyPr vert="horz" wrap="square" lIns="0" tIns="6334" rIns="0" bIns="0" rtlCol="0">
            <a:spAutoFit/>
          </a:bodyPr>
          <a:lstStyle/>
          <a:p>
            <a:pPr marL="34549" marR="27639" algn="just">
              <a:lnSpc>
                <a:spcPct val="150000"/>
              </a:lnSpc>
              <a:spcBef>
                <a:spcPts val="50"/>
              </a:spcBef>
            </a:pPr>
            <a:r>
              <a:rPr lang="cs-CZ" sz="1600" spc="-9" noProof="0" dirty="0">
                <a:solidFill>
                  <a:srgbClr val="C00000"/>
                </a:solidFill>
                <a:cs typeface="Verdana"/>
              </a:rPr>
              <a:t>Typ </a:t>
            </a:r>
            <a:r>
              <a:rPr lang="cs-CZ" sz="1600" noProof="0" dirty="0">
                <a:solidFill>
                  <a:srgbClr val="C00000"/>
                </a:solidFill>
                <a:cs typeface="Verdana"/>
              </a:rPr>
              <a:t>řady </a:t>
            </a:r>
            <a:r>
              <a:rPr lang="cs-CZ" sz="1600" spc="-9" noProof="0" dirty="0">
                <a:solidFill>
                  <a:srgbClr val="C00000"/>
                </a:solidFill>
                <a:cs typeface="Verdana"/>
              </a:rPr>
              <a:t>se </a:t>
            </a:r>
            <a:r>
              <a:rPr lang="cs-CZ" sz="1600" noProof="0" dirty="0">
                <a:solidFill>
                  <a:srgbClr val="C00000"/>
                </a:solidFill>
                <a:cs typeface="Verdana"/>
              </a:rPr>
              <a:t>pro </a:t>
            </a:r>
            <a:r>
              <a:rPr lang="cs-CZ" sz="1600" spc="-5" noProof="0" dirty="0">
                <a:solidFill>
                  <a:srgbClr val="C00000"/>
                </a:solidFill>
                <a:cs typeface="Verdana"/>
              </a:rPr>
              <a:t>jednotlivé členy určí takto: </a:t>
            </a:r>
          </a:p>
          <a:p>
            <a:pPr marL="205999" marR="27639" indent="-171450" algn="just">
              <a:lnSpc>
                <a:spcPct val="150000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cs-CZ" sz="1600" spc="-9" noProof="0" dirty="0">
                <a:cs typeface="Verdana"/>
              </a:rPr>
              <a:t>nukleonové </a:t>
            </a:r>
            <a:r>
              <a:rPr lang="cs-CZ" sz="1600" spc="-5" noProof="0" dirty="0">
                <a:cs typeface="Verdana"/>
              </a:rPr>
              <a:t>číslo člena řady se vy</a:t>
            </a:r>
            <a:r>
              <a:rPr lang="cs-CZ" sz="1600" noProof="0" dirty="0">
                <a:cs typeface="Verdana"/>
              </a:rPr>
              <a:t>dělí čtyřmi</a:t>
            </a:r>
            <a:r>
              <a:rPr lang="cs-CZ" sz="1600" spc="-5" noProof="0" dirty="0">
                <a:cs typeface="Verdana"/>
              </a:rPr>
              <a:t>,</a:t>
            </a:r>
          </a:p>
          <a:p>
            <a:pPr marL="205999" marR="27639" indent="-171450" algn="just">
              <a:lnSpc>
                <a:spcPct val="150000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cs-CZ" sz="1600" spc="-5" noProof="0" dirty="0">
                <a:cs typeface="Verdana"/>
              </a:rPr>
              <a:t>dostaneme </a:t>
            </a:r>
            <a:r>
              <a:rPr lang="cs-CZ" sz="1600" spc="-9" noProof="0" dirty="0">
                <a:cs typeface="Verdana"/>
              </a:rPr>
              <a:t>nějaké </a:t>
            </a:r>
            <a:r>
              <a:rPr lang="cs-CZ" sz="1600" spc="-14" noProof="0" dirty="0">
                <a:cs typeface="Verdana"/>
              </a:rPr>
              <a:t>celé </a:t>
            </a:r>
            <a:r>
              <a:rPr lang="cs-CZ" sz="1600" spc="-5" noProof="0" dirty="0">
                <a:cs typeface="Verdana"/>
              </a:rPr>
              <a:t>číslo,</a:t>
            </a:r>
          </a:p>
          <a:p>
            <a:pPr marL="205999" marR="27639" indent="-171450" algn="just">
              <a:lnSpc>
                <a:spcPct val="150000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cs-CZ" sz="1600" spc="-5" noProof="0" dirty="0">
                <a:cs typeface="Verdana"/>
              </a:rPr>
              <a:t>zbytek po dělení </a:t>
            </a:r>
            <a:r>
              <a:rPr lang="cs-CZ" sz="1600" spc="-9" noProof="0" dirty="0">
                <a:cs typeface="Verdana"/>
              </a:rPr>
              <a:t>pak </a:t>
            </a:r>
            <a:r>
              <a:rPr lang="cs-CZ" sz="1600" spc="-5" noProof="0" dirty="0">
                <a:cs typeface="Verdana"/>
              </a:rPr>
              <a:t>určuje </a:t>
            </a:r>
            <a:r>
              <a:rPr lang="cs-CZ" sz="1600" spc="-9" noProof="0" dirty="0">
                <a:cs typeface="Verdana"/>
              </a:rPr>
              <a:t>typ řady. </a:t>
            </a:r>
          </a:p>
          <a:p>
            <a:pPr marL="34549" marR="27639" algn="just">
              <a:lnSpc>
                <a:spcPct val="150000"/>
              </a:lnSpc>
              <a:spcBef>
                <a:spcPts val="50"/>
              </a:spcBef>
            </a:pPr>
            <a:r>
              <a:rPr lang="cs-CZ" sz="1600" b="1" spc="-5" noProof="0" dirty="0">
                <a:cs typeface="Verdana"/>
              </a:rPr>
              <a:t>např. </a:t>
            </a:r>
            <a:r>
              <a:rPr lang="cs-CZ" sz="1600" spc="-9" noProof="0" dirty="0">
                <a:cs typeface="Verdana"/>
              </a:rPr>
              <a:t>u </a:t>
            </a:r>
            <a:r>
              <a:rPr lang="cs-CZ" sz="1600" baseline="30864" noProof="0" dirty="0">
                <a:solidFill>
                  <a:srgbClr val="0070C0"/>
                </a:solidFill>
                <a:cs typeface="Verdana"/>
              </a:rPr>
              <a:t>238</a:t>
            </a:r>
            <a:r>
              <a:rPr lang="cs-CZ" sz="1600" noProof="0" dirty="0">
                <a:solidFill>
                  <a:srgbClr val="0070C0"/>
                </a:solidFill>
                <a:cs typeface="Verdana"/>
              </a:rPr>
              <a:t>U </a:t>
            </a:r>
            <a:r>
              <a:rPr lang="cs-CZ" sz="1600" spc="-9" noProof="0" dirty="0">
                <a:solidFill>
                  <a:srgbClr val="0070C0"/>
                </a:solidFill>
                <a:cs typeface="Verdana"/>
              </a:rPr>
              <a:t>238 : 4 = 5</a:t>
            </a:r>
            <a:r>
              <a:rPr lang="cs-CZ" sz="1600" spc="-5" noProof="0" dirty="0">
                <a:solidFill>
                  <a:srgbClr val="0070C0"/>
                </a:solidFill>
                <a:cs typeface="Verdana"/>
              </a:rPr>
              <a:t>9, </a:t>
            </a:r>
            <a:r>
              <a:rPr lang="cs-CZ" sz="1600" spc="-9" noProof="0" dirty="0">
                <a:solidFill>
                  <a:srgbClr val="0070C0"/>
                </a:solidFill>
                <a:cs typeface="Verdana"/>
              </a:rPr>
              <a:t>zbytek je </a:t>
            </a:r>
            <a:r>
              <a:rPr lang="cs-CZ" sz="1600" spc="-5" noProof="0" dirty="0">
                <a:solidFill>
                  <a:srgbClr val="0070C0"/>
                </a:solidFill>
                <a:cs typeface="Verdana"/>
              </a:rPr>
              <a:t>2, tedy </a:t>
            </a:r>
            <a:r>
              <a:rPr lang="cs-CZ" sz="1600" spc="-9" noProof="0" dirty="0">
                <a:solidFill>
                  <a:srgbClr val="0070C0"/>
                </a:solidFill>
                <a:cs typeface="Verdana"/>
              </a:rPr>
              <a:t>jde </a:t>
            </a:r>
            <a:r>
              <a:rPr lang="cs-CZ" sz="1600" spc="-5" noProof="0" dirty="0">
                <a:solidFill>
                  <a:srgbClr val="0070C0"/>
                </a:solidFill>
                <a:cs typeface="Verdana"/>
              </a:rPr>
              <a:t>o řadu  </a:t>
            </a:r>
            <a:r>
              <a:rPr lang="cs-CZ" sz="1600" b="1" noProof="0" dirty="0">
                <a:solidFill>
                  <a:srgbClr val="FF0000"/>
                </a:solidFill>
                <a:cs typeface="Times New Roman"/>
              </a:rPr>
              <a:t>n+2</a:t>
            </a:r>
            <a:r>
              <a:rPr lang="cs-CZ" sz="1600" spc="-9" noProof="0" dirty="0">
                <a:solidFill>
                  <a:schemeClr val="tx1">
                    <a:lumMod val="95000"/>
                    <a:lumOff val="5000"/>
                  </a:schemeClr>
                </a:solidFill>
                <a:cs typeface="Verdana"/>
              </a:rPr>
              <a:t>.</a:t>
            </a:r>
            <a:endParaRPr lang="cs-CZ" sz="1600" noProof="0" dirty="0">
              <a:solidFill>
                <a:schemeClr val="tx1">
                  <a:lumMod val="95000"/>
                  <a:lumOff val="5000"/>
                </a:schemeClr>
              </a:solidFill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9369" y="299892"/>
            <a:ext cx="6530027" cy="39275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663882" y="4279802"/>
            <a:ext cx="483688" cy="2880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458" rIns="0" bIns="0" rtlCol="0">
            <a:spAutoFit/>
          </a:bodyPr>
          <a:lstStyle/>
          <a:p>
            <a:pPr marL="88100">
              <a:spcBef>
                <a:spcPts val="326"/>
              </a:spcBef>
            </a:pPr>
            <a:r>
              <a:rPr lang="cs-CZ" sz="1600" b="1" noProof="0" dirty="0">
                <a:solidFill>
                  <a:srgbClr val="FF0000"/>
                </a:solidFill>
                <a:cs typeface="Times New Roman"/>
              </a:rPr>
              <a:t>n+0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79928" y="4305887"/>
            <a:ext cx="483688" cy="2880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458" rIns="0" bIns="0" rtlCol="0">
            <a:spAutoFit/>
          </a:bodyPr>
          <a:lstStyle/>
          <a:p>
            <a:pPr marL="89828">
              <a:spcBef>
                <a:spcPts val="326"/>
              </a:spcBef>
            </a:pPr>
            <a:r>
              <a:rPr lang="cs-CZ" sz="1600" b="1" noProof="0" dirty="0">
                <a:solidFill>
                  <a:srgbClr val="FF0000"/>
                </a:solidFill>
                <a:cs typeface="Times New Roman"/>
              </a:rPr>
              <a:t>n+3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66634" y="4295501"/>
            <a:ext cx="483688" cy="28459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004" rIns="0" bIns="0" rtlCol="0">
            <a:spAutoFit/>
          </a:bodyPr>
          <a:lstStyle/>
          <a:p>
            <a:pPr marL="88100">
              <a:spcBef>
                <a:spcPts val="299"/>
              </a:spcBef>
            </a:pPr>
            <a:r>
              <a:rPr lang="cs-CZ" sz="1600" b="1" noProof="0" dirty="0">
                <a:solidFill>
                  <a:srgbClr val="FF0000"/>
                </a:solidFill>
                <a:cs typeface="Times New Roman"/>
              </a:rPr>
              <a:t>n+2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09949" y="995791"/>
            <a:ext cx="1302502" cy="340337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2246" rIns="0" bIns="0" rtlCol="0">
            <a:spAutoFit/>
          </a:bodyPr>
          <a:lstStyle/>
          <a:p>
            <a:pPr marL="90403">
              <a:spcBef>
                <a:spcPts val="254"/>
              </a:spcBef>
            </a:pPr>
            <a:r>
              <a:rPr lang="cs-CZ" sz="1000" spc="-5" noProof="0" dirty="0">
                <a:cs typeface="Times New Roman"/>
              </a:rPr>
              <a:t>V </a:t>
            </a:r>
            <a:r>
              <a:rPr lang="cs-CZ" sz="1000" spc="5" noProof="0" dirty="0">
                <a:cs typeface="Times New Roman"/>
              </a:rPr>
              <a:t>této </a:t>
            </a:r>
            <a:r>
              <a:rPr lang="cs-CZ" sz="1000" noProof="0" dirty="0">
                <a:cs typeface="Times New Roman"/>
              </a:rPr>
              <a:t>řadě </a:t>
            </a:r>
            <a:r>
              <a:rPr lang="cs-CZ" sz="1000" spc="-23" noProof="0" dirty="0">
                <a:cs typeface="Times New Roman"/>
              </a:rPr>
              <a:t>je</a:t>
            </a:r>
            <a:r>
              <a:rPr lang="cs-CZ" sz="1000" spc="-36" noProof="0" dirty="0">
                <a:cs typeface="Times New Roman"/>
              </a:rPr>
              <a:t> </a:t>
            </a:r>
            <a:r>
              <a:rPr lang="cs-CZ" sz="1000" spc="-9" noProof="0" dirty="0">
                <a:cs typeface="Times New Roman"/>
              </a:rPr>
              <a:t>chyba</a:t>
            </a:r>
            <a:endParaRPr lang="cs-CZ" sz="1000" noProof="0" dirty="0">
              <a:cs typeface="Times New Roman"/>
            </a:endParaRPr>
          </a:p>
          <a:p>
            <a:pPr marL="90403">
              <a:spcBef>
                <a:spcPts val="5"/>
              </a:spcBef>
            </a:pPr>
            <a:r>
              <a:rPr lang="cs-CZ" sz="1000" noProof="0" dirty="0">
                <a:cs typeface="Times New Roman"/>
              </a:rPr>
              <a:t>– </a:t>
            </a:r>
            <a:r>
              <a:rPr lang="cs-CZ" sz="1000" spc="-5" noProof="0" dirty="0">
                <a:cs typeface="Times New Roman"/>
              </a:rPr>
              <a:t>najděte</a:t>
            </a:r>
            <a:r>
              <a:rPr lang="cs-CZ" sz="1000" spc="5" noProof="0" dirty="0">
                <a:cs typeface="Times New Roman"/>
              </a:rPr>
              <a:t> </a:t>
            </a:r>
            <a:r>
              <a:rPr lang="cs-CZ" sz="1000" spc="-14" noProof="0" dirty="0">
                <a:cs typeface="Times New Roman"/>
              </a:rPr>
              <a:t>ji</a:t>
            </a:r>
            <a:endParaRPr lang="cs-CZ" sz="1000" noProof="0" dirty="0"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121847" y="1192260"/>
            <a:ext cx="388678" cy="69098"/>
          </a:xfrm>
          <a:custGeom>
            <a:avLst/>
            <a:gdLst/>
            <a:ahLst/>
            <a:cxnLst/>
            <a:rect l="l" t="t" r="r" b="b"/>
            <a:pathLst>
              <a:path w="428625" h="76200">
                <a:moveTo>
                  <a:pt x="72770" y="0"/>
                </a:moveTo>
                <a:lnTo>
                  <a:pt x="0" y="44323"/>
                </a:lnTo>
                <a:lnTo>
                  <a:pt x="79120" y="75946"/>
                </a:lnTo>
                <a:lnTo>
                  <a:pt x="76561" y="45338"/>
                </a:lnTo>
                <a:lnTo>
                  <a:pt x="63753" y="45338"/>
                </a:lnTo>
                <a:lnTo>
                  <a:pt x="62737" y="32766"/>
                </a:lnTo>
                <a:lnTo>
                  <a:pt x="75422" y="31710"/>
                </a:lnTo>
                <a:lnTo>
                  <a:pt x="72770" y="0"/>
                </a:lnTo>
                <a:close/>
              </a:path>
              <a:path w="428625" h="76200">
                <a:moveTo>
                  <a:pt x="75422" y="31710"/>
                </a:moveTo>
                <a:lnTo>
                  <a:pt x="62737" y="32766"/>
                </a:lnTo>
                <a:lnTo>
                  <a:pt x="63753" y="45338"/>
                </a:lnTo>
                <a:lnTo>
                  <a:pt x="76473" y="44284"/>
                </a:lnTo>
                <a:lnTo>
                  <a:pt x="75422" y="31710"/>
                </a:lnTo>
                <a:close/>
              </a:path>
              <a:path w="428625" h="76200">
                <a:moveTo>
                  <a:pt x="76473" y="44284"/>
                </a:moveTo>
                <a:lnTo>
                  <a:pt x="63753" y="45338"/>
                </a:lnTo>
                <a:lnTo>
                  <a:pt x="76561" y="45338"/>
                </a:lnTo>
                <a:lnTo>
                  <a:pt x="76473" y="44284"/>
                </a:lnTo>
                <a:close/>
              </a:path>
              <a:path w="428625" h="76200">
                <a:moveTo>
                  <a:pt x="427481" y="2412"/>
                </a:moveTo>
                <a:lnTo>
                  <a:pt x="75422" y="31710"/>
                </a:lnTo>
                <a:lnTo>
                  <a:pt x="76473" y="44284"/>
                </a:lnTo>
                <a:lnTo>
                  <a:pt x="428498" y="15112"/>
                </a:lnTo>
                <a:lnTo>
                  <a:pt x="427481" y="24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lang="cs-CZ" sz="1600" noProof="0" dirty="0"/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7412871A-036A-4EDD-AB03-2310042A1C5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264597" y="6038123"/>
            <a:ext cx="2057400" cy="365125"/>
          </a:xfrm>
        </p:spPr>
        <p:txBody>
          <a:bodyPr/>
          <a:lstStyle/>
          <a:p>
            <a:fld id="{B6F15528-21DE-4FAA-801E-634DDDAF4B2B}" type="slidenum">
              <a:rPr lang="cs-CZ" sz="1600" noProof="0" smtClean="0"/>
              <a:t>8</a:t>
            </a:fld>
            <a:endParaRPr lang="cs-CZ" sz="1600" noProof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0472" y="323799"/>
            <a:ext cx="4619565" cy="256687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11516">
              <a:spcBef>
                <a:spcPts val="82"/>
              </a:spcBef>
            </a:pPr>
            <a:r>
              <a:rPr lang="cs-CZ" sz="1600" b="1" spc="-9" noProof="0" dirty="0">
                <a:solidFill>
                  <a:srgbClr val="C00000"/>
                </a:solidFill>
                <a:cs typeface="Verdana"/>
              </a:rPr>
              <a:t>Co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lze </a:t>
            </a:r>
            <a:r>
              <a:rPr lang="cs-CZ" sz="1600" b="1" noProof="0" dirty="0">
                <a:solidFill>
                  <a:srgbClr val="C00000"/>
                </a:solidFill>
                <a:cs typeface="Verdana"/>
              </a:rPr>
              <a:t>ze </a:t>
            </a:r>
            <a:r>
              <a:rPr lang="cs-CZ" sz="1600" b="1" spc="-9" noProof="0" dirty="0">
                <a:solidFill>
                  <a:srgbClr val="C00000"/>
                </a:solidFill>
                <a:cs typeface="Verdana"/>
              </a:rPr>
              <a:t>schémat </a:t>
            </a:r>
            <a:r>
              <a:rPr lang="cs-CZ" sz="1600" b="1" spc="-5" noProof="0" dirty="0" err="1">
                <a:solidFill>
                  <a:srgbClr val="C00000"/>
                </a:solidFill>
                <a:cs typeface="Verdana"/>
              </a:rPr>
              <a:t>přeměnových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 řad</a:t>
            </a:r>
            <a:r>
              <a:rPr lang="cs-CZ" sz="1600" b="1" spc="32" noProof="0" dirty="0">
                <a:solidFill>
                  <a:srgbClr val="C00000"/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vyčíst</a:t>
            </a:r>
            <a:r>
              <a:rPr lang="cs-CZ" sz="1600" spc="-5" noProof="0" dirty="0">
                <a:cs typeface="Verdana"/>
              </a:rPr>
              <a:t>:</a:t>
            </a:r>
            <a:endParaRPr lang="cs-CZ" sz="1600" noProof="0" dirty="0"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0472" y="909602"/>
            <a:ext cx="7207424" cy="502909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210174" indent="-199233">
              <a:spcBef>
                <a:spcPts val="82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5" noProof="0" dirty="0">
                <a:cs typeface="Verdana"/>
              </a:rPr>
              <a:t>postupnými přeměnami </a:t>
            </a:r>
            <a:r>
              <a:rPr lang="cs-CZ" sz="1600" spc="-5" noProof="0" dirty="0">
                <a:latin typeface="Symbol" panose="05050102010706020507" pitchFamily="18" charset="2"/>
                <a:cs typeface="Symbol"/>
              </a:rPr>
              <a:t></a:t>
            </a:r>
            <a:r>
              <a:rPr lang="cs-CZ" sz="1600" spc="-5" noProof="0" dirty="0">
                <a:cs typeface="Times New Roman"/>
              </a:rPr>
              <a:t> </a:t>
            </a:r>
            <a:r>
              <a:rPr lang="cs-CZ" sz="1600" spc="-5" noProof="0" dirty="0">
                <a:cs typeface="Verdana"/>
              </a:rPr>
              <a:t>a </a:t>
            </a:r>
            <a:r>
              <a:rPr lang="cs-CZ" sz="1600" spc="5" noProof="0" dirty="0">
                <a:latin typeface="Symbol" panose="05050102010706020507" pitchFamily="18" charset="2"/>
                <a:cs typeface="Symbol"/>
              </a:rPr>
              <a:t></a:t>
            </a:r>
            <a:r>
              <a:rPr lang="cs-CZ" sz="1600" spc="5" baseline="-25000" noProof="0" dirty="0">
                <a:cs typeface="Verdana"/>
              </a:rPr>
              <a:t>-</a:t>
            </a:r>
            <a:r>
              <a:rPr lang="cs-CZ" sz="1600" spc="5" noProof="0" dirty="0">
                <a:cs typeface="Verdana"/>
              </a:rPr>
              <a:t> </a:t>
            </a:r>
            <a:r>
              <a:rPr lang="cs-CZ" sz="1600" spc="-9" noProof="0" dirty="0">
                <a:cs typeface="Verdana"/>
              </a:rPr>
              <a:t>se </a:t>
            </a:r>
            <a:r>
              <a:rPr lang="cs-CZ" sz="1600" spc="-5" noProof="0" dirty="0">
                <a:cs typeface="Verdana"/>
              </a:rPr>
              <a:t>snižuje </a:t>
            </a:r>
            <a:r>
              <a:rPr lang="cs-CZ" sz="1600" spc="-9" noProof="0" dirty="0">
                <a:cs typeface="Verdana"/>
              </a:rPr>
              <a:t>Z </a:t>
            </a:r>
            <a:r>
              <a:rPr lang="cs-CZ" sz="1600" spc="-5" noProof="0" dirty="0">
                <a:cs typeface="Verdana"/>
              </a:rPr>
              <a:t>i </a:t>
            </a:r>
            <a:r>
              <a:rPr lang="cs-CZ" sz="1600" spc="-9" noProof="0" dirty="0">
                <a:cs typeface="Verdana"/>
              </a:rPr>
              <a:t>A </a:t>
            </a:r>
            <a:r>
              <a:rPr lang="cs-CZ" sz="1600" spc="-9" noProof="0" dirty="0" err="1">
                <a:cs typeface="Verdana"/>
              </a:rPr>
              <a:t>a</a:t>
            </a:r>
            <a:r>
              <a:rPr lang="cs-CZ" sz="1600" spc="-9" noProof="0" dirty="0">
                <a:cs typeface="Verdana"/>
              </a:rPr>
              <a:t> upravuje se poměr N : Z </a:t>
            </a:r>
            <a:r>
              <a:rPr lang="cs-CZ" sz="1600" spc="5" noProof="0" dirty="0">
                <a:cs typeface="Verdana"/>
              </a:rPr>
              <a:t>až </a:t>
            </a:r>
            <a:r>
              <a:rPr lang="cs-CZ" sz="1600" spc="-9" noProof="0" dirty="0">
                <a:cs typeface="Verdana"/>
              </a:rPr>
              <a:t>vzniká </a:t>
            </a:r>
            <a:r>
              <a:rPr lang="cs-CZ" sz="1600" spc="-5" noProof="0" dirty="0">
                <a:cs typeface="Verdana"/>
              </a:rPr>
              <a:t>stabilní nuklid</a:t>
            </a:r>
            <a:r>
              <a:rPr lang="cs-CZ" sz="1600" spc="-113" noProof="0" dirty="0">
                <a:cs typeface="Verdana"/>
              </a:rPr>
              <a:t> </a:t>
            </a:r>
            <a:r>
              <a:rPr lang="cs-CZ" sz="1600" spc="-9" noProof="0" dirty="0">
                <a:cs typeface="Verdana"/>
              </a:rPr>
              <a:t>olova,</a:t>
            </a:r>
            <a:endParaRPr lang="cs-CZ" sz="1600" noProof="0" dirty="0"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0472" y="1370189"/>
            <a:ext cx="7799463" cy="739551"/>
          </a:xfrm>
          <a:prstGeom prst="rect">
            <a:avLst/>
          </a:prstGeom>
          <a:noFill/>
        </p:spPr>
        <p:txBody>
          <a:bodyPr vert="horz" wrap="square" lIns="0" tIns="15547" rIns="0" bIns="0" rtlCol="0">
            <a:spAutoFit/>
          </a:bodyPr>
          <a:lstStyle/>
          <a:p>
            <a:pPr marL="210174" marR="4607" indent="-199233">
              <a:lnSpc>
                <a:spcPct val="98200"/>
              </a:lnSpc>
              <a:spcBef>
                <a:spcPts val="82"/>
              </a:spcBef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5" noProof="0" dirty="0"/>
              <a:t>malá hodnota </a:t>
            </a:r>
            <a:r>
              <a:rPr lang="cs-CZ" sz="1600" b="1" spc="-5" noProof="0" dirty="0">
                <a:solidFill>
                  <a:srgbClr val="C00000"/>
                </a:solidFill>
                <a:sym typeface="Symbol" panose="05050102010706020507" pitchFamily="18" charset="2"/>
              </a:rPr>
              <a:t></a:t>
            </a:r>
            <a:r>
              <a:rPr lang="cs-CZ" sz="1600" b="1" spc="-5" baseline="-25000" noProof="0" dirty="0">
                <a:solidFill>
                  <a:srgbClr val="C00000"/>
                </a:solidFill>
              </a:rPr>
              <a:t>X</a:t>
            </a:r>
            <a:r>
              <a:rPr lang="cs-CZ" sz="1600" spc="-5" noProof="0" dirty="0"/>
              <a:t> způsobuje, že všechny další členy řady jsou v trvalé radioaktivní rovnováze  s mateřským nuklidem a jsou tudíž v rovnováze i samy mezi sebou, jejich aktivity navzájem jsou stejné,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0472" y="2310731"/>
            <a:ext cx="6995045" cy="502609"/>
          </a:xfrm>
          <a:prstGeom prst="rect">
            <a:avLst/>
          </a:prstGeom>
          <a:noFill/>
        </p:spPr>
        <p:txBody>
          <a:bodyPr vert="horz" wrap="square" lIns="0" tIns="4607" rIns="0" bIns="0" rtlCol="0">
            <a:spAutoFit/>
          </a:bodyPr>
          <a:lstStyle/>
          <a:p>
            <a:pPr marL="218235" marR="4607" indent="-207294">
              <a:lnSpc>
                <a:spcPct val="102899"/>
              </a:lnSpc>
              <a:spcBef>
                <a:spcPts val="36"/>
              </a:spcBef>
              <a:buClr>
                <a:schemeClr val="tx1"/>
              </a:buClr>
              <a:buFont typeface="Symbol"/>
              <a:buChar char=""/>
              <a:tabLst>
                <a:tab pos="210174" algn="l"/>
                <a:tab pos="210749" algn="l"/>
              </a:tabLst>
            </a:pPr>
            <a:r>
              <a:rPr lang="cs-CZ" sz="1600" spc="-5" noProof="0" dirty="0">
                <a:cs typeface="Verdana"/>
              </a:rPr>
              <a:t>v každé řadě </a:t>
            </a:r>
            <a:r>
              <a:rPr lang="cs-CZ" sz="1600" spc="-9" noProof="0" dirty="0">
                <a:cs typeface="Verdana"/>
              </a:rPr>
              <a:t>se vyskytuje určitý izotop </a:t>
            </a:r>
            <a:r>
              <a:rPr lang="cs-CZ" sz="1600" noProof="0" dirty="0">
                <a:cs typeface="Verdana"/>
              </a:rPr>
              <a:t>radonu, </a:t>
            </a:r>
            <a:r>
              <a:rPr lang="cs-CZ" sz="1600" spc="-9" noProof="0" dirty="0">
                <a:cs typeface="Verdana"/>
              </a:rPr>
              <a:t>který </a:t>
            </a:r>
            <a:r>
              <a:rPr lang="cs-CZ" sz="1600" spc="-5" noProof="0" dirty="0">
                <a:cs typeface="Verdana"/>
              </a:rPr>
              <a:t>poskytuje </a:t>
            </a: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krátkodobý </a:t>
            </a:r>
            <a:r>
              <a:rPr lang="cs-CZ" sz="1600" b="1" spc="-9" noProof="0" dirty="0">
                <a:cs typeface="Verdana"/>
              </a:rPr>
              <a:t>nebo  </a:t>
            </a: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dlouhodobý </a:t>
            </a:r>
            <a:r>
              <a:rPr lang="cs-CZ" sz="1600" b="1" spc="-9" noProof="0" dirty="0">
                <a:solidFill>
                  <a:srgbClr val="006FC0"/>
                </a:solidFill>
                <a:cs typeface="Verdana"/>
              </a:rPr>
              <a:t>aktivní</a:t>
            </a:r>
            <a:r>
              <a:rPr lang="cs-CZ" sz="1600" b="1" spc="5" noProof="0" dirty="0">
                <a:solidFill>
                  <a:srgbClr val="006FC0"/>
                </a:solidFill>
                <a:cs typeface="Verdana"/>
              </a:rPr>
              <a:t> </a:t>
            </a:r>
            <a:r>
              <a:rPr lang="cs-CZ" sz="1600" b="1" spc="-5" noProof="0" dirty="0">
                <a:solidFill>
                  <a:srgbClr val="006FC0"/>
                </a:solidFill>
                <a:cs typeface="Verdana"/>
              </a:rPr>
              <a:t>depozit,</a:t>
            </a:r>
            <a:endParaRPr lang="cs-CZ" sz="1600" noProof="0" dirty="0"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8359" y="2914096"/>
            <a:ext cx="7903687" cy="257850"/>
          </a:xfrm>
          <a:prstGeom prst="rect">
            <a:avLst/>
          </a:prstGeom>
          <a:noFill/>
        </p:spPr>
        <p:txBody>
          <a:bodyPr vert="horz" wrap="square" lIns="0" tIns="11516" rIns="0" bIns="0" rtlCol="0">
            <a:spAutoFit/>
          </a:bodyPr>
          <a:lstStyle/>
          <a:p>
            <a:pPr marL="244723" indent="-199233">
              <a:spcBef>
                <a:spcPts val="91"/>
              </a:spcBef>
              <a:buFont typeface="Symbol"/>
              <a:buChar char=""/>
              <a:tabLst>
                <a:tab pos="244723" algn="l"/>
                <a:tab pos="245298" algn="l"/>
              </a:tabLst>
            </a:pPr>
            <a:r>
              <a:rPr lang="cs-CZ" sz="1600" spc="-9" noProof="0" dirty="0">
                <a:cs typeface="Verdana"/>
              </a:rPr>
              <a:t>existuje </a:t>
            </a:r>
            <a:r>
              <a:rPr lang="cs-CZ" sz="1600" spc="-5" noProof="0" dirty="0">
                <a:cs typeface="Verdana"/>
              </a:rPr>
              <a:t>i umělá </a:t>
            </a:r>
            <a:r>
              <a:rPr lang="cs-CZ" sz="1600" b="1" spc="-9" noProof="0" dirty="0">
                <a:solidFill>
                  <a:srgbClr val="C00000"/>
                </a:solidFill>
                <a:cs typeface="Verdana"/>
              </a:rPr>
              <a:t>řada </a:t>
            </a:r>
            <a:r>
              <a:rPr lang="cs-CZ" sz="1600" b="1" spc="-5" noProof="0" dirty="0">
                <a:solidFill>
                  <a:srgbClr val="C00000"/>
                </a:solidFill>
                <a:cs typeface="Verdana"/>
              </a:rPr>
              <a:t>neptuniová </a:t>
            </a:r>
            <a:r>
              <a:rPr lang="cs-CZ" sz="1600" spc="-5" noProof="0" dirty="0">
                <a:cs typeface="Verdana"/>
              </a:rPr>
              <a:t>(začíná </a:t>
            </a:r>
            <a:r>
              <a:rPr lang="cs-CZ" sz="1600" spc="-6" baseline="30864" noProof="0" dirty="0">
                <a:cs typeface="Verdana"/>
              </a:rPr>
              <a:t>237</a:t>
            </a:r>
            <a:r>
              <a:rPr lang="cs-CZ" sz="1600" spc="-5" noProof="0" dirty="0">
                <a:cs typeface="Verdana"/>
              </a:rPr>
              <a:t>Np, končí </a:t>
            </a:r>
            <a:r>
              <a:rPr lang="cs-CZ" sz="1600" spc="-6" baseline="30864" noProof="0" dirty="0">
                <a:cs typeface="Verdana"/>
              </a:rPr>
              <a:t>209</a:t>
            </a:r>
            <a:r>
              <a:rPr lang="cs-CZ" sz="1600" spc="-5" noProof="0" dirty="0">
                <a:cs typeface="Verdana"/>
              </a:rPr>
              <a:t>Bi, neobsahuje </a:t>
            </a:r>
            <a:r>
              <a:rPr lang="cs-CZ" sz="1600" spc="-9" noProof="0" dirty="0">
                <a:cs typeface="Verdana"/>
              </a:rPr>
              <a:t>izotop</a:t>
            </a:r>
            <a:r>
              <a:rPr lang="cs-CZ" sz="1600" spc="154" noProof="0" dirty="0">
                <a:cs typeface="Verdana"/>
              </a:rPr>
              <a:t> </a:t>
            </a:r>
            <a:r>
              <a:rPr lang="cs-CZ" sz="1600" spc="-5" noProof="0" dirty="0">
                <a:cs typeface="Verdana"/>
              </a:rPr>
              <a:t>radonu).</a:t>
            </a:r>
            <a:endParaRPr lang="cs-CZ" sz="1600" noProof="0" dirty="0"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26377" y="3272702"/>
            <a:ext cx="840489" cy="284596"/>
          </a:xfrm>
          <a:prstGeom prst="rect">
            <a:avLst/>
          </a:prstGeom>
          <a:noFill/>
          <a:ln w="9525">
            <a:solidFill>
              <a:srgbClr val="000000"/>
            </a:solidFill>
          </a:ln>
        </p:spPr>
        <p:txBody>
          <a:bodyPr vert="horz" wrap="square" lIns="0" tIns="38004" rIns="0" bIns="0" rtlCol="0">
            <a:spAutoFit/>
          </a:bodyPr>
          <a:lstStyle/>
          <a:p>
            <a:pPr marL="87524">
              <a:spcBef>
                <a:spcPts val="299"/>
              </a:spcBef>
            </a:pPr>
            <a:r>
              <a:rPr lang="cs-CZ" sz="1600" b="1" noProof="0" dirty="0">
                <a:solidFill>
                  <a:srgbClr val="FF0000"/>
                </a:solidFill>
                <a:cs typeface="Times New Roman"/>
              </a:rPr>
              <a:t>Typ n+1</a:t>
            </a:r>
            <a:endParaRPr lang="cs-CZ" sz="1600" noProof="0" dirty="0">
              <a:cs typeface="Times New Roman"/>
            </a:endParaRP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56B5D0D4-02A4-410C-B0D0-CA8CF23B274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cs-CZ" sz="1600" noProof="0" smtClean="0"/>
              <a:t>9</a:t>
            </a:fld>
            <a:endParaRPr lang="cs-CZ" sz="1600" noProof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</TotalTime>
  <Words>1190</Words>
  <Application>Microsoft Office PowerPoint</Application>
  <PresentationFormat>Předvádění na obrazovce (4:3)</PresentationFormat>
  <Paragraphs>170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Symbol</vt:lpstr>
      <vt:lpstr>Times New Roman</vt:lpstr>
      <vt:lpstr>Verdana</vt:lpstr>
      <vt:lpstr>Motiv Office</vt:lpstr>
      <vt:lpstr>4. Kinetiky jaderné přeměny</vt:lpstr>
      <vt:lpstr>Prezentace aplikace PowerPoint</vt:lpstr>
      <vt:lpstr>Aktivita</vt:lpstr>
      <vt:lpstr>Prezentace aplikace PowerPoint</vt:lpstr>
      <vt:lpstr>Změna aktivity s časem</vt:lpstr>
      <vt:lpstr>Prezentace aplikace PowerPoint</vt:lpstr>
      <vt:lpstr>X  Y  atd.</vt:lpstr>
      <vt:lpstr>Prezentace aplikace PowerPoint</vt:lpstr>
      <vt:lpstr>Prezentace aplikace PowerPoint</vt:lpstr>
      <vt:lpstr>Prezentace aplikace PowerPoint</vt:lpstr>
      <vt:lpstr>Generátory radioaktivních nuklidů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Jiří Příhoda</dc:creator>
  <cp:lastModifiedBy>Jiří Křivohlávek</cp:lastModifiedBy>
  <cp:revision>33</cp:revision>
  <dcterms:created xsi:type="dcterms:W3CDTF">2020-10-28T01:56:00Z</dcterms:created>
  <dcterms:modified xsi:type="dcterms:W3CDTF">2025-09-24T10:34:52Z</dcterms:modified>
</cp:coreProperties>
</file>