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10"/>
  </p:notesMasterIdLst>
  <p:sldIdLst>
    <p:sldId id="327" r:id="rId2"/>
    <p:sldId id="328" r:id="rId3"/>
    <p:sldId id="329" r:id="rId4"/>
    <p:sldId id="330" r:id="rId5"/>
    <p:sldId id="331" r:id="rId6"/>
    <p:sldId id="332" r:id="rId7"/>
    <p:sldId id="333" r:id="rId8"/>
    <p:sldId id="334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iří Příhoda" initials="JP" lastIdx="1" clrIdx="0">
    <p:extLst>
      <p:ext uri="{19B8F6BF-5375-455C-9EA6-DF929625EA0E}">
        <p15:presenceInfo xmlns:p15="http://schemas.microsoft.com/office/powerpoint/2012/main" userId="08ed52c3ee21bfa3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169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6E0B02-A3E6-4C24-AC4F-804177FF1A68}" type="datetimeFigureOut">
              <a:rPr lang="cs-CZ" smtClean="0"/>
              <a:t>03.10.2025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4D65BC-4439-4680-9054-3309335F256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400978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DF933-9C6E-458E-AC61-920329E76C46}" type="datetime1">
              <a:rPr lang="cs-CZ" smtClean="0"/>
              <a:t>03.10.2025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9C9A3-569C-43FA-A790-982E5051B07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060543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D8545-90ED-4767-B33E-5EF4CF38BEF7}" type="datetime1">
              <a:rPr lang="cs-CZ" smtClean="0"/>
              <a:t>03.10.2025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9C9A3-569C-43FA-A790-982E5051B07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945886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EFA95-6F96-453C-8784-D7A33E2F3671}" type="datetime1">
              <a:rPr lang="cs-CZ" smtClean="0"/>
              <a:t>03.10.2025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9C9A3-569C-43FA-A790-982E5051B07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299892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9C0DF1-8751-4AE7-90D5-0B8F3E24EEAF}" type="datetime1">
              <a:rPr lang="cs-CZ" smtClean="0"/>
              <a:t>03.10.2025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0602886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49C84-DA19-4F25-97F1-738D12C228B2}" type="datetime1">
              <a:rPr lang="cs-CZ" smtClean="0"/>
              <a:t>03.10.2025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9C9A3-569C-43FA-A790-982E5051B07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283944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225C6-790F-40A9-8039-62DC50B8FEB7}" type="datetime1">
              <a:rPr lang="cs-CZ" smtClean="0"/>
              <a:t>03.10.2025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9C9A3-569C-43FA-A790-982E5051B07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087698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D8EBC-E124-43BE-B0ED-81C87C917D49}" type="datetime1">
              <a:rPr lang="cs-CZ" smtClean="0"/>
              <a:t>03.10.2025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9C9A3-569C-43FA-A790-982E5051B07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444438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1C2C7-8DC1-49F2-ABCD-330DBFE7D4A7}" type="datetime1">
              <a:rPr lang="cs-CZ" smtClean="0"/>
              <a:t>03.10.2025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9C9A3-569C-43FA-A790-982E5051B07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53362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EEEEF-5875-4734-AF76-D46BF036A159}" type="datetime1">
              <a:rPr lang="cs-CZ" smtClean="0"/>
              <a:t>03.10.2025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9C9A3-569C-43FA-A790-982E5051B07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622398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56CF2-A8B7-4037-A876-BCAA1DB09DEB}" type="datetime1">
              <a:rPr lang="cs-CZ" smtClean="0"/>
              <a:t>03.10.2025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9C9A3-569C-43FA-A790-982E5051B07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958111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D61D8D-91BA-4498-B5DC-357BCD017C15}" type="datetime1">
              <a:rPr lang="cs-CZ" smtClean="0"/>
              <a:t>03.10.2025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9C9A3-569C-43FA-A790-982E5051B07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253962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C09ED-F5FC-4D26-A962-F7F37121DB47}" type="datetime1">
              <a:rPr lang="cs-CZ" smtClean="0"/>
              <a:t>03.10.2025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9C9A3-569C-43FA-A790-982E5051B07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684320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318DB9-C491-4D21-A306-19A92A015A74}" type="datetime1">
              <a:rPr lang="cs-CZ" smtClean="0"/>
              <a:t>03.10.2025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D9C9A3-569C-43FA-A790-982E5051B07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349608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71651" y="269271"/>
            <a:ext cx="2858940" cy="318243"/>
          </a:xfrm>
          <a:prstGeom prst="rect">
            <a:avLst/>
          </a:prstGeom>
        </p:spPr>
        <p:txBody>
          <a:bodyPr vert="horz" wrap="square" lIns="0" tIns="10365" rIns="0" bIns="0" rtlCol="0" anchor="ctr">
            <a:spAutoFit/>
          </a:bodyPr>
          <a:lstStyle/>
          <a:p>
            <a:pPr marL="11516">
              <a:lnSpc>
                <a:spcPct val="100000"/>
              </a:lnSpc>
              <a:spcBef>
                <a:spcPts val="82"/>
              </a:spcBef>
            </a:pPr>
            <a:r>
              <a:rPr lang="cs-CZ" sz="2000" b="1" noProof="0" dirty="0">
                <a:solidFill>
                  <a:srgbClr val="0070C0"/>
                </a:solidFill>
                <a:latin typeface="+mn-lt"/>
              </a:rPr>
              <a:t>6. Jaderné reakce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904088" y="916290"/>
            <a:ext cx="5582562" cy="256687"/>
          </a:xfrm>
          <a:prstGeom prst="rect">
            <a:avLst/>
          </a:prstGeom>
        </p:spPr>
        <p:txBody>
          <a:bodyPr vert="horz" wrap="square" lIns="0" tIns="10365" rIns="0" bIns="0" rtlCol="0">
            <a:spAutoFit/>
          </a:bodyPr>
          <a:lstStyle/>
          <a:p>
            <a:pPr marL="11516">
              <a:spcBef>
                <a:spcPts val="82"/>
              </a:spcBef>
            </a:pPr>
            <a:r>
              <a:rPr lang="cs-CZ" sz="1600" b="1" spc="-9" noProof="0" dirty="0">
                <a:solidFill>
                  <a:srgbClr val="0000FF"/>
                </a:solidFill>
                <a:cs typeface="Verdana"/>
              </a:rPr>
              <a:t>Jadernou </a:t>
            </a:r>
            <a:r>
              <a:rPr lang="cs-CZ" sz="1600" b="1" spc="-5" noProof="0" dirty="0">
                <a:solidFill>
                  <a:srgbClr val="0000FF"/>
                </a:solidFill>
                <a:cs typeface="Verdana"/>
              </a:rPr>
              <a:t>reakcí </a:t>
            </a:r>
            <a:r>
              <a:rPr lang="cs-CZ" sz="1600" b="1" spc="-14" noProof="0" dirty="0">
                <a:solidFill>
                  <a:srgbClr val="0000FF"/>
                </a:solidFill>
                <a:cs typeface="Verdana"/>
              </a:rPr>
              <a:t>se </a:t>
            </a:r>
            <a:r>
              <a:rPr lang="cs-CZ" sz="1600" b="1" spc="-9" noProof="0" dirty="0">
                <a:solidFill>
                  <a:srgbClr val="0000FF"/>
                </a:solidFill>
                <a:cs typeface="Verdana"/>
              </a:rPr>
              <a:t>rozumí </a:t>
            </a:r>
            <a:r>
              <a:rPr lang="cs-CZ" sz="1600" b="1" spc="-5" noProof="0" dirty="0" err="1">
                <a:solidFill>
                  <a:srgbClr val="C00000"/>
                </a:solidFill>
                <a:cs typeface="Verdana"/>
              </a:rPr>
              <a:t>binukleární</a:t>
            </a:r>
            <a:r>
              <a:rPr lang="cs-CZ" sz="1600" b="1" spc="-5" noProof="0" dirty="0">
                <a:solidFill>
                  <a:srgbClr val="C00000"/>
                </a:solidFill>
                <a:cs typeface="Verdana"/>
              </a:rPr>
              <a:t> proces přeměny</a:t>
            </a:r>
            <a:r>
              <a:rPr lang="cs-CZ" sz="1600" b="1" spc="95" noProof="0" dirty="0">
                <a:solidFill>
                  <a:srgbClr val="C00000"/>
                </a:solidFill>
                <a:cs typeface="Verdana"/>
              </a:rPr>
              <a:t> </a:t>
            </a:r>
            <a:r>
              <a:rPr lang="cs-CZ" sz="1600" b="1" spc="-5" noProof="0" dirty="0">
                <a:solidFill>
                  <a:srgbClr val="C00000"/>
                </a:solidFill>
                <a:cs typeface="Verdana"/>
              </a:rPr>
              <a:t>jádra.</a:t>
            </a:r>
            <a:endParaRPr lang="cs-CZ" sz="1600" noProof="0" dirty="0">
              <a:cs typeface="Verdana"/>
            </a:endParaRPr>
          </a:p>
        </p:txBody>
      </p:sp>
      <p:pic>
        <p:nvPicPr>
          <p:cNvPr id="26" name="Obrázek 25">
            <a:extLst>
              <a:ext uri="{FF2B5EF4-FFF2-40B4-BE49-F238E27FC236}">
                <a16:creationId xmlns:a16="http://schemas.microsoft.com/office/drawing/2014/main" id="{9EA6D4C4-4AE7-4238-B5D4-37AD203ACDF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1651" y="1278015"/>
            <a:ext cx="7409301" cy="2870727"/>
          </a:xfrm>
          <a:prstGeom prst="rect">
            <a:avLst/>
          </a:prstGeom>
        </p:spPr>
      </p:pic>
      <p:sp>
        <p:nvSpPr>
          <p:cNvPr id="15" name="Zástupný symbol pro číslo snímku 14">
            <a:extLst>
              <a:ext uri="{FF2B5EF4-FFF2-40B4-BE49-F238E27FC236}">
                <a16:creationId xmlns:a16="http://schemas.microsoft.com/office/drawing/2014/main" id="{36F8C5D6-9A6A-4C09-9D15-5321CE96B9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9C9A3-569C-43FA-A790-982E5051B07F}" type="slidenum">
              <a:rPr lang="cs-CZ" sz="1600" noProof="0" smtClean="0"/>
              <a:t>1</a:t>
            </a:fld>
            <a:endParaRPr lang="cs-CZ" sz="1600" noProof="0" dirty="0"/>
          </a:p>
        </p:txBody>
      </p:sp>
      <p:sp>
        <p:nvSpPr>
          <p:cNvPr id="14" name="object 14"/>
          <p:cNvSpPr txBox="1"/>
          <p:nvPr/>
        </p:nvSpPr>
        <p:spPr>
          <a:xfrm>
            <a:off x="696313" y="4571238"/>
            <a:ext cx="7484640" cy="2146949"/>
          </a:xfrm>
          <a:prstGeom prst="rect">
            <a:avLst/>
          </a:prstGeom>
          <a:noFill/>
        </p:spPr>
        <p:txBody>
          <a:bodyPr vert="horz" wrap="square" lIns="0" tIns="10365" rIns="0" bIns="0" rtlCol="0">
            <a:spAutoFit/>
          </a:bodyPr>
          <a:lstStyle/>
          <a:p>
            <a:pPr marL="11516">
              <a:spcBef>
                <a:spcPts val="82"/>
              </a:spcBef>
            </a:pPr>
            <a:r>
              <a:rPr lang="cs-CZ" sz="1600" spc="-5" noProof="0" dirty="0">
                <a:cs typeface="Verdana"/>
              </a:rPr>
              <a:t>	Zkrácený zápis jaderných reakcí umožňuje snadné členění </a:t>
            </a:r>
            <a:r>
              <a:rPr lang="cs-CZ" sz="1600" noProof="0" dirty="0">
                <a:cs typeface="Verdana"/>
              </a:rPr>
              <a:t>reakcí </a:t>
            </a:r>
            <a:r>
              <a:rPr lang="cs-CZ" sz="1600" spc="-5" noProof="0" dirty="0">
                <a:cs typeface="Verdana"/>
              </a:rPr>
              <a:t>na </a:t>
            </a:r>
            <a:r>
              <a:rPr lang="cs-CZ" sz="1600" spc="-9" noProof="0" dirty="0">
                <a:cs typeface="Verdana"/>
              </a:rPr>
              <a:t>reakce</a:t>
            </a:r>
            <a:r>
              <a:rPr lang="cs-CZ" sz="1600" spc="27" noProof="0" dirty="0">
                <a:cs typeface="Verdana"/>
              </a:rPr>
              <a:t> </a:t>
            </a:r>
            <a:r>
              <a:rPr lang="cs-CZ" sz="1600" spc="-9" noProof="0" dirty="0">
                <a:cs typeface="Verdana"/>
              </a:rPr>
              <a:t>typu:</a:t>
            </a:r>
          </a:p>
          <a:p>
            <a:pPr marL="11516">
              <a:spcBef>
                <a:spcPts val="82"/>
              </a:spcBef>
            </a:pPr>
            <a:endParaRPr lang="cs-CZ" sz="1600" noProof="0" dirty="0">
              <a:cs typeface="Verdana"/>
            </a:endParaRPr>
          </a:p>
          <a:p>
            <a:pPr marL="447675">
              <a:spcBef>
                <a:spcPts val="14"/>
              </a:spcBef>
            </a:pPr>
            <a:r>
              <a:rPr lang="cs-CZ" sz="1600" b="1" noProof="0" dirty="0">
                <a:solidFill>
                  <a:srgbClr val="006FC0"/>
                </a:solidFill>
                <a:cs typeface="Verdana"/>
              </a:rPr>
              <a:t>(</a:t>
            </a:r>
            <a:r>
              <a:rPr lang="cs-CZ" sz="1600" b="1" noProof="0" dirty="0">
                <a:solidFill>
                  <a:srgbClr val="006FC0"/>
                </a:solidFill>
                <a:latin typeface="Symbol" panose="05050102010706020507" pitchFamily="18" charset="2"/>
                <a:cs typeface="Symbol"/>
              </a:rPr>
              <a:t></a:t>
            </a:r>
            <a:r>
              <a:rPr lang="cs-CZ" sz="1600" b="1" noProof="0" dirty="0">
                <a:solidFill>
                  <a:srgbClr val="006FC0"/>
                </a:solidFill>
                <a:cs typeface="Verdana"/>
              </a:rPr>
              <a:t>, p); </a:t>
            </a:r>
            <a:r>
              <a:rPr lang="cs-CZ" sz="1600" b="1" spc="-5" noProof="0" dirty="0">
                <a:solidFill>
                  <a:srgbClr val="006FC0"/>
                </a:solidFill>
                <a:cs typeface="Verdana"/>
              </a:rPr>
              <a:t>(</a:t>
            </a:r>
            <a:r>
              <a:rPr lang="cs-CZ" sz="1600" b="1" spc="-5" noProof="0" dirty="0">
                <a:solidFill>
                  <a:srgbClr val="006FC0"/>
                </a:solidFill>
                <a:latin typeface="Symbol" panose="05050102010706020507" pitchFamily="18" charset="2"/>
                <a:cs typeface="Symbol"/>
              </a:rPr>
              <a:t></a:t>
            </a:r>
            <a:r>
              <a:rPr lang="cs-CZ" sz="1600" b="1" spc="-5" noProof="0" dirty="0">
                <a:solidFill>
                  <a:srgbClr val="006FC0"/>
                </a:solidFill>
                <a:cs typeface="Verdana"/>
              </a:rPr>
              <a:t>, n); (n, </a:t>
            </a:r>
            <a:r>
              <a:rPr lang="cs-CZ" sz="1600" b="1" spc="-5" noProof="0" dirty="0">
                <a:solidFill>
                  <a:srgbClr val="006FC0"/>
                </a:solidFill>
                <a:latin typeface="Symbol" panose="05050102010706020507" pitchFamily="18" charset="2"/>
                <a:cs typeface="Symbol"/>
              </a:rPr>
              <a:t></a:t>
            </a:r>
            <a:r>
              <a:rPr lang="cs-CZ" sz="1600" b="1" spc="-5" noProof="0" dirty="0">
                <a:solidFill>
                  <a:srgbClr val="006FC0"/>
                </a:solidFill>
                <a:cs typeface="Verdana"/>
              </a:rPr>
              <a:t>); (d, p),</a:t>
            </a:r>
            <a:r>
              <a:rPr lang="cs-CZ" sz="1600" b="1" spc="23" noProof="0" dirty="0">
                <a:solidFill>
                  <a:srgbClr val="006FC0"/>
                </a:solidFill>
                <a:cs typeface="Verdana"/>
              </a:rPr>
              <a:t> </a:t>
            </a:r>
            <a:r>
              <a:rPr lang="cs-CZ" sz="1600" spc="-5" noProof="0" dirty="0">
                <a:cs typeface="Verdana"/>
              </a:rPr>
              <a:t>aj.</a:t>
            </a:r>
            <a:endParaRPr lang="cs-CZ" sz="1600" noProof="0" dirty="0">
              <a:cs typeface="Verdana"/>
            </a:endParaRPr>
          </a:p>
          <a:p>
            <a:pPr marL="268288" indent="177800">
              <a:spcBef>
                <a:spcPts val="9"/>
              </a:spcBef>
            </a:pPr>
            <a:endParaRPr lang="cs-CZ" sz="1600" noProof="0" dirty="0">
              <a:cs typeface="Verdana"/>
            </a:endParaRPr>
          </a:p>
          <a:p>
            <a:pPr marL="11516">
              <a:spcBef>
                <a:spcPts val="5"/>
              </a:spcBef>
            </a:pPr>
            <a:r>
              <a:rPr lang="cs-CZ" sz="1600" b="1" noProof="0" dirty="0">
                <a:solidFill>
                  <a:srgbClr val="C00000"/>
                </a:solidFill>
                <a:cs typeface="Verdana"/>
              </a:rPr>
              <a:t>	Platí </a:t>
            </a:r>
            <a:r>
              <a:rPr lang="cs-CZ" sz="1600" b="1" spc="-5" noProof="0" dirty="0">
                <a:solidFill>
                  <a:srgbClr val="C00000"/>
                </a:solidFill>
                <a:cs typeface="Verdana"/>
              </a:rPr>
              <a:t>zákony</a:t>
            </a:r>
            <a:r>
              <a:rPr lang="cs-CZ" sz="1600" b="1" spc="-18" noProof="0" dirty="0">
                <a:solidFill>
                  <a:srgbClr val="C00000"/>
                </a:solidFill>
                <a:cs typeface="Verdana"/>
              </a:rPr>
              <a:t> </a:t>
            </a:r>
            <a:r>
              <a:rPr lang="cs-CZ" sz="1600" b="1" spc="-5" noProof="0" dirty="0">
                <a:solidFill>
                  <a:srgbClr val="C00000"/>
                </a:solidFill>
                <a:cs typeface="Verdana"/>
              </a:rPr>
              <a:t>zachování:</a:t>
            </a:r>
            <a:endParaRPr lang="cs-CZ" sz="1600" noProof="0" dirty="0">
              <a:cs typeface="Verdana"/>
            </a:endParaRPr>
          </a:p>
          <a:p>
            <a:pPr marL="446088" indent="-268288">
              <a:spcBef>
                <a:spcPts val="1224"/>
              </a:spcBef>
              <a:buFont typeface="Symbol"/>
              <a:buChar char=""/>
              <a:tabLst>
                <a:tab pos="210174" algn="l"/>
                <a:tab pos="210749" algn="l"/>
              </a:tabLst>
            </a:pPr>
            <a:r>
              <a:rPr lang="cs-CZ" sz="1600" b="1" spc="-9" noProof="0" dirty="0">
                <a:cs typeface="Verdana"/>
              </a:rPr>
              <a:t>nábojového, </a:t>
            </a:r>
            <a:r>
              <a:rPr lang="cs-CZ" sz="1600" b="1" spc="-5" noProof="0" dirty="0">
                <a:cs typeface="Verdana"/>
              </a:rPr>
              <a:t>nukleonového, protonového</a:t>
            </a:r>
            <a:r>
              <a:rPr lang="cs-CZ" sz="1600" b="1" spc="82" noProof="0" dirty="0">
                <a:cs typeface="Verdana"/>
              </a:rPr>
              <a:t> </a:t>
            </a:r>
            <a:r>
              <a:rPr lang="cs-CZ" sz="1600" b="1" spc="-9" noProof="0" dirty="0">
                <a:cs typeface="Verdana"/>
              </a:rPr>
              <a:t>čísla,</a:t>
            </a:r>
            <a:endParaRPr lang="cs-CZ" sz="1600" noProof="0" dirty="0">
              <a:cs typeface="Verdana"/>
            </a:endParaRPr>
          </a:p>
          <a:p>
            <a:pPr marL="446088" indent="-268288">
              <a:spcBef>
                <a:spcPts val="23"/>
              </a:spcBef>
              <a:buFont typeface="Symbol"/>
              <a:buChar char=""/>
              <a:tabLst>
                <a:tab pos="210174" algn="l"/>
                <a:tab pos="210749" algn="l"/>
              </a:tabLst>
            </a:pPr>
            <a:r>
              <a:rPr lang="cs-CZ" sz="1600" b="1" spc="-5" noProof="0" dirty="0">
                <a:cs typeface="Verdana"/>
              </a:rPr>
              <a:t>energie,</a:t>
            </a:r>
            <a:endParaRPr lang="cs-CZ" sz="1600" noProof="0" dirty="0">
              <a:cs typeface="Verdana"/>
            </a:endParaRPr>
          </a:p>
          <a:p>
            <a:pPr marL="446088" indent="-268288">
              <a:spcBef>
                <a:spcPts val="23"/>
              </a:spcBef>
              <a:buSzPct val="85714"/>
              <a:buFont typeface="Symbol"/>
              <a:buChar char=""/>
              <a:tabLst>
                <a:tab pos="210174" algn="l"/>
                <a:tab pos="210749" algn="l"/>
              </a:tabLst>
            </a:pPr>
            <a:r>
              <a:rPr lang="cs-CZ" sz="1600" b="1" spc="-9" noProof="0" dirty="0">
                <a:cs typeface="Verdana"/>
              </a:rPr>
              <a:t>hybnosti.</a:t>
            </a:r>
            <a:endParaRPr lang="cs-CZ" sz="1600" noProof="0" dirty="0">
              <a:cs typeface="Verdana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ovéPole 3">
                <a:extLst>
                  <a:ext uri="{FF2B5EF4-FFF2-40B4-BE49-F238E27FC236}">
                    <a16:creationId xmlns:a16="http://schemas.microsoft.com/office/drawing/2014/main" id="{88D93E92-CD10-E5BB-DBAA-47920A685F48}"/>
                  </a:ext>
                </a:extLst>
              </p:cNvPr>
              <p:cNvSpPr txBox="1"/>
              <p:nvPr/>
            </p:nvSpPr>
            <p:spPr>
              <a:xfrm>
                <a:off x="5577965" y="5925806"/>
                <a:ext cx="1759969" cy="37664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Pre>
                        <m:sPrePr>
                          <m:ctrlPr>
                            <a:rPr lang="cs-CZ" sz="2400" i="1" noProof="0" smtClean="0">
                              <a:latin typeface="Cambria Math" panose="02040503050406030204" pitchFamily="18" charset="0"/>
                            </a:rPr>
                          </m:ctrlPr>
                        </m:sPrePr>
                        <m:sub>
                          <m:r>
                            <a:rPr lang="cs-CZ" sz="2400" b="0" i="0" noProof="0" smtClean="0">
                              <a:latin typeface="Cambria Math" panose="02040503050406030204" pitchFamily="18" charset="0"/>
                            </a:rPr>
                            <m:t>7</m:t>
                          </m:r>
                        </m:sub>
                        <m:sup>
                          <m:r>
                            <a:rPr lang="cs-CZ" sz="2400" b="0" i="0" noProof="0" smtClean="0">
                              <a:latin typeface="Cambria Math" panose="02040503050406030204" pitchFamily="18" charset="0"/>
                            </a:rPr>
                            <m:t>14</m:t>
                          </m:r>
                        </m:sup>
                        <m:e>
                          <m:r>
                            <m:rPr>
                              <m:sty m:val="p"/>
                            </m:rPr>
                            <a:rPr lang="cs-CZ" sz="2400" b="0" i="0" noProof="0" smtClean="0">
                              <a:latin typeface="Cambria Math" panose="02040503050406030204" pitchFamily="18" charset="0"/>
                            </a:rPr>
                            <m:t>N</m:t>
                          </m:r>
                        </m:e>
                      </m:sPre>
                      <m:r>
                        <a:rPr lang="cs-CZ" sz="2400" b="0" i="0" noProof="0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cs-CZ" sz="2400" b="0" i="0" noProof="0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</m:t>
                      </m:r>
                      <m:r>
                        <a:rPr lang="cs-CZ" sz="2400" b="0" i="0" noProof="0" smtClean="0">
                          <a:latin typeface="Cambria Math" panose="02040503050406030204" pitchFamily="18" charset="0"/>
                        </a:rPr>
                        <m:t>, </m:t>
                      </m:r>
                      <m:r>
                        <m:rPr>
                          <m:sty m:val="p"/>
                        </m:rPr>
                        <a:rPr lang="cs-CZ" sz="2400" b="0" i="0" noProof="0" smtClean="0">
                          <a:latin typeface="Cambria Math" panose="02040503050406030204" pitchFamily="18" charset="0"/>
                        </a:rPr>
                        <m:t>p</m:t>
                      </m:r>
                      <m:r>
                        <a:rPr lang="cs-CZ" sz="2400" b="0" i="0" noProof="0" smtClean="0">
                          <a:latin typeface="Cambria Math" panose="02040503050406030204" pitchFamily="18" charset="0"/>
                        </a:rPr>
                        <m:t>)</m:t>
                      </m:r>
                      <m:sPre>
                        <m:sPrePr>
                          <m:ctrlPr>
                            <a:rPr lang="cs-CZ" sz="2400" b="0" i="1" noProof="0" smtClean="0">
                              <a:latin typeface="Cambria Math" panose="02040503050406030204" pitchFamily="18" charset="0"/>
                            </a:rPr>
                          </m:ctrlPr>
                        </m:sPrePr>
                        <m:sub>
                          <m:r>
                            <a:rPr lang="cs-CZ" sz="2400" b="0" i="0" noProof="0" smtClean="0">
                              <a:latin typeface="Cambria Math" panose="02040503050406030204" pitchFamily="18" charset="0"/>
                            </a:rPr>
                            <m:t>8</m:t>
                          </m:r>
                        </m:sub>
                        <m:sup>
                          <m:r>
                            <a:rPr lang="cs-CZ" sz="2400" b="0" i="0" noProof="0" smtClean="0">
                              <a:latin typeface="Cambria Math" panose="02040503050406030204" pitchFamily="18" charset="0"/>
                            </a:rPr>
                            <m:t>17</m:t>
                          </m:r>
                        </m:sup>
                        <m:e>
                          <m:r>
                            <m:rPr>
                              <m:sty m:val="p"/>
                            </m:rPr>
                            <a:rPr lang="cs-CZ" sz="2400" b="0" i="0" noProof="0" smtClean="0">
                              <a:latin typeface="Cambria Math" panose="02040503050406030204" pitchFamily="18" charset="0"/>
                            </a:rPr>
                            <m:t>O</m:t>
                          </m:r>
                        </m:e>
                      </m:sPre>
                    </m:oMath>
                  </m:oMathPara>
                </a14:m>
                <a:endParaRPr lang="cs-CZ" sz="2400" noProof="0" dirty="0"/>
              </a:p>
            </p:txBody>
          </p:sp>
        </mc:Choice>
        <mc:Fallback xmlns="">
          <p:sp>
            <p:nvSpPr>
              <p:cNvPr id="4" name="TextovéPole 3">
                <a:extLst>
                  <a:ext uri="{FF2B5EF4-FFF2-40B4-BE49-F238E27FC236}">
                    <a16:creationId xmlns:a16="http://schemas.microsoft.com/office/drawing/2014/main" id="{88D93E92-CD10-E5BB-DBAA-47920A685F4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77965" y="5925806"/>
                <a:ext cx="1759969" cy="376642"/>
              </a:xfrm>
              <a:prstGeom prst="rect">
                <a:avLst/>
              </a:prstGeom>
              <a:blipFill>
                <a:blip r:embed="rId3"/>
                <a:stretch>
                  <a:fillRect l="-1038" r="-3806" b="-33871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83688" y="576207"/>
            <a:ext cx="3647811" cy="287465"/>
          </a:xfrm>
          <a:prstGeom prst="rect">
            <a:avLst/>
          </a:prstGeom>
        </p:spPr>
        <p:txBody>
          <a:bodyPr vert="horz" wrap="square" lIns="0" tIns="10365" rIns="0" bIns="0" rtlCol="0" anchor="ctr">
            <a:spAutoFit/>
          </a:bodyPr>
          <a:lstStyle/>
          <a:p>
            <a:pPr marL="11516">
              <a:lnSpc>
                <a:spcPct val="100000"/>
              </a:lnSpc>
              <a:spcBef>
                <a:spcPts val="82"/>
              </a:spcBef>
            </a:pPr>
            <a:r>
              <a:rPr lang="cs-CZ" sz="1800" b="1" spc="-5" noProof="0" dirty="0">
                <a:solidFill>
                  <a:srgbClr val="0000FF"/>
                </a:solidFill>
                <a:latin typeface="+mn-lt"/>
                <a:cs typeface="Verdana"/>
              </a:rPr>
              <a:t>Energetika </a:t>
            </a:r>
            <a:r>
              <a:rPr lang="cs-CZ" sz="1800" b="1" spc="-9" noProof="0" dirty="0">
                <a:solidFill>
                  <a:srgbClr val="0000FF"/>
                </a:solidFill>
                <a:latin typeface="+mn-lt"/>
                <a:cs typeface="Verdana"/>
              </a:rPr>
              <a:t>jaderných</a:t>
            </a:r>
            <a:r>
              <a:rPr lang="cs-CZ" sz="1800" b="1" spc="-27" noProof="0" dirty="0">
                <a:solidFill>
                  <a:srgbClr val="0000FF"/>
                </a:solidFill>
                <a:latin typeface="+mn-lt"/>
                <a:cs typeface="Verdana"/>
              </a:rPr>
              <a:t> </a:t>
            </a:r>
            <a:r>
              <a:rPr lang="cs-CZ" sz="1800" b="1" spc="-9" noProof="0" dirty="0">
                <a:solidFill>
                  <a:srgbClr val="0000FF"/>
                </a:solidFill>
                <a:latin typeface="+mn-lt"/>
                <a:cs typeface="Verdana"/>
              </a:rPr>
              <a:t>reakcí</a:t>
            </a:r>
            <a:endParaRPr lang="cs-CZ" sz="1800" noProof="0" dirty="0">
              <a:latin typeface="+mn-lt"/>
              <a:cs typeface="Verdana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idx="1"/>
          </p:nvPr>
        </p:nvSpPr>
        <p:spPr>
          <a:xfrm>
            <a:off x="483688" y="1314938"/>
            <a:ext cx="8396295" cy="1738696"/>
          </a:xfrm>
          <a:prstGeom prst="rect">
            <a:avLst/>
          </a:prstGeom>
          <a:noFill/>
        </p:spPr>
        <p:txBody>
          <a:bodyPr vert="horz" wrap="square" lIns="0" tIns="10365" rIns="0" bIns="0" rtlCol="0">
            <a:spAutoFit/>
          </a:bodyPr>
          <a:lstStyle/>
          <a:p>
            <a:pPr marL="1236857" indent="0">
              <a:lnSpc>
                <a:spcPct val="100000"/>
              </a:lnSpc>
              <a:spcBef>
                <a:spcPts val="82"/>
              </a:spcBef>
              <a:buNone/>
            </a:pPr>
            <a:r>
              <a:rPr lang="cs-CZ" sz="1600" b="1" spc="-5" noProof="0" dirty="0">
                <a:solidFill>
                  <a:srgbClr val="C00000"/>
                </a:solidFill>
                <a:cs typeface="Verdana"/>
              </a:rPr>
              <a:t>  </a:t>
            </a:r>
            <a:r>
              <a:rPr lang="cs-CZ" sz="1600" b="1" spc="-5" noProof="0" dirty="0" err="1">
                <a:solidFill>
                  <a:srgbClr val="C00000"/>
                </a:solidFill>
                <a:cs typeface="Verdana"/>
              </a:rPr>
              <a:t>exoergické</a:t>
            </a:r>
            <a:r>
              <a:rPr lang="cs-CZ" sz="1600" b="1" spc="-5" noProof="0" dirty="0">
                <a:solidFill>
                  <a:srgbClr val="C00000"/>
                </a:solidFill>
                <a:cs typeface="Verdana"/>
              </a:rPr>
              <a:t> </a:t>
            </a:r>
            <a:r>
              <a:rPr lang="cs-CZ" sz="1600" spc="-5" noProof="0" dirty="0"/>
              <a:t>(energie </a:t>
            </a:r>
            <a:r>
              <a:rPr lang="cs-CZ" sz="1600" spc="-9" noProof="0" dirty="0"/>
              <a:t>se </a:t>
            </a:r>
            <a:r>
              <a:rPr lang="cs-CZ" sz="1600" spc="-5" noProof="0" dirty="0"/>
              <a:t>uvolňuje, samovolné</a:t>
            </a:r>
            <a:r>
              <a:rPr lang="cs-CZ" sz="1600" spc="50" noProof="0" dirty="0"/>
              <a:t> </a:t>
            </a:r>
            <a:r>
              <a:rPr lang="cs-CZ" sz="1600" spc="-5" noProof="0" dirty="0"/>
              <a:t>přeměny).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cs-CZ" sz="1600" b="1" spc="-9" noProof="0" dirty="0">
                <a:solidFill>
                  <a:srgbClr val="0000FF"/>
                </a:solidFill>
                <a:cs typeface="Verdana"/>
              </a:rPr>
              <a:t>Reakce</a:t>
            </a:r>
          </a:p>
          <a:p>
            <a:pPr marL="1322653" indent="0">
              <a:lnSpc>
                <a:spcPct val="100000"/>
              </a:lnSpc>
              <a:spcBef>
                <a:spcPts val="5"/>
              </a:spcBef>
              <a:buNone/>
            </a:pPr>
            <a:r>
              <a:rPr lang="cs-CZ" sz="1600" b="1" spc="-5" noProof="0" dirty="0" err="1">
                <a:solidFill>
                  <a:srgbClr val="C00000"/>
                </a:solidFill>
                <a:cs typeface="Verdana"/>
              </a:rPr>
              <a:t>endoergické</a:t>
            </a:r>
            <a:r>
              <a:rPr lang="cs-CZ" sz="1600" b="1" spc="-5" noProof="0" dirty="0">
                <a:solidFill>
                  <a:srgbClr val="C00000"/>
                </a:solidFill>
                <a:cs typeface="Verdana"/>
              </a:rPr>
              <a:t> </a:t>
            </a:r>
            <a:r>
              <a:rPr lang="cs-CZ" sz="1600" spc="-9" noProof="0" dirty="0"/>
              <a:t>(energie se </a:t>
            </a:r>
            <a:r>
              <a:rPr lang="cs-CZ" sz="1600" spc="-5" noProof="0" dirty="0"/>
              <a:t>musí </a:t>
            </a:r>
            <a:r>
              <a:rPr lang="cs-CZ" sz="1600" spc="-9" noProof="0" dirty="0"/>
              <a:t>dodat – zpravidla ve formě kinetické</a:t>
            </a:r>
            <a:r>
              <a:rPr lang="cs-CZ" sz="1600" spc="277" noProof="0" dirty="0"/>
              <a:t> </a:t>
            </a:r>
            <a:r>
              <a:rPr lang="cs-CZ" sz="1600" spc="-9" noProof="0" dirty="0"/>
              <a:t>energie </a:t>
            </a:r>
            <a:r>
              <a:rPr lang="cs-CZ" sz="1600" spc="-5" noProof="0" dirty="0"/>
              <a:t>jaderného</a:t>
            </a:r>
            <a:r>
              <a:rPr lang="cs-CZ" sz="1600" spc="-23" noProof="0" dirty="0"/>
              <a:t> </a:t>
            </a:r>
            <a:r>
              <a:rPr lang="cs-CZ" sz="1600" spc="-5" noProof="0" dirty="0"/>
              <a:t>projektilu).</a:t>
            </a: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lang="cs-CZ" sz="1600" spc="-5" noProof="0" dirty="0"/>
          </a:p>
          <a:p>
            <a:pPr marL="0" marR="74856" indent="0">
              <a:lnSpc>
                <a:spcPct val="101400"/>
              </a:lnSpc>
              <a:buNone/>
            </a:pPr>
            <a:r>
              <a:rPr lang="cs-CZ" sz="1600" b="1" spc="-5" noProof="0" dirty="0">
                <a:cs typeface="Verdana"/>
              </a:rPr>
              <a:t>Rozhodující pro určení energie </a:t>
            </a:r>
            <a:r>
              <a:rPr lang="cs-CZ" sz="1600" b="1" spc="-9" noProof="0" dirty="0">
                <a:cs typeface="Verdana"/>
              </a:rPr>
              <a:t>procesu je </a:t>
            </a:r>
            <a:r>
              <a:rPr lang="cs-CZ" sz="1600" b="1" spc="-5" noProof="0" dirty="0">
                <a:cs typeface="Verdana"/>
              </a:rPr>
              <a:t>porovnání klidových hmotností částic před reakcí </a:t>
            </a:r>
            <a:r>
              <a:rPr lang="cs-CZ" sz="1600" b="1" spc="-9" noProof="0" dirty="0">
                <a:cs typeface="Verdana"/>
              </a:rPr>
              <a:t>a </a:t>
            </a:r>
            <a:r>
              <a:rPr lang="cs-CZ" sz="1600" b="1" spc="-5" noProof="0" dirty="0">
                <a:cs typeface="Verdana"/>
              </a:rPr>
              <a:t>po</a:t>
            </a:r>
            <a:r>
              <a:rPr lang="cs-CZ" sz="1600" b="1" spc="9" noProof="0" dirty="0">
                <a:cs typeface="Verdana"/>
              </a:rPr>
              <a:t> </a:t>
            </a:r>
            <a:r>
              <a:rPr lang="cs-CZ" sz="1600" b="1" spc="-9" noProof="0" dirty="0">
                <a:cs typeface="Verdana"/>
              </a:rPr>
              <a:t>ní: 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483688" y="3452913"/>
            <a:ext cx="6835540" cy="256687"/>
          </a:xfrm>
          <a:prstGeom prst="rect">
            <a:avLst/>
          </a:prstGeom>
        </p:spPr>
        <p:txBody>
          <a:bodyPr vert="horz" wrap="square" lIns="0" tIns="10365" rIns="0" bIns="0" rtlCol="0">
            <a:spAutoFit/>
          </a:bodyPr>
          <a:lstStyle/>
          <a:p>
            <a:pPr marL="11516">
              <a:spcBef>
                <a:spcPts val="82"/>
              </a:spcBef>
            </a:pPr>
            <a:r>
              <a:rPr lang="cs-CZ" sz="1600" b="1" spc="-9" noProof="0" dirty="0">
                <a:solidFill>
                  <a:srgbClr val="0070C0"/>
                </a:solidFill>
                <a:cs typeface="Verdana"/>
              </a:rPr>
              <a:t>(Energie je </a:t>
            </a:r>
            <a:r>
              <a:rPr lang="cs-CZ" sz="1600" b="1" spc="-5" noProof="0" dirty="0">
                <a:solidFill>
                  <a:srgbClr val="0070C0"/>
                </a:solidFill>
                <a:cs typeface="Verdana"/>
              </a:rPr>
              <a:t>ekvivalentní hmotnostní jednotce) Q = -931,5 </a:t>
            </a:r>
            <a:r>
              <a:rPr lang="cs-CZ" sz="1600" b="1" spc="-5" noProof="0" dirty="0">
                <a:solidFill>
                  <a:srgbClr val="0070C0"/>
                </a:solidFill>
                <a:latin typeface="Symbol" panose="05050102010706020507" pitchFamily="18" charset="2"/>
                <a:cs typeface="Verdana"/>
                <a:sym typeface="Symbol" panose="05050102010706020507" pitchFamily="18" charset="2"/>
              </a:rPr>
              <a:t></a:t>
            </a:r>
            <a:r>
              <a:rPr lang="cs-CZ" sz="1600" b="1" spc="-5" noProof="0" dirty="0">
                <a:solidFill>
                  <a:srgbClr val="0070C0"/>
                </a:solidFill>
                <a:cs typeface="Verdana"/>
              </a:rPr>
              <a:t>m v </a:t>
            </a:r>
            <a:r>
              <a:rPr lang="cs-CZ" sz="1600" b="1" spc="-5" noProof="0" dirty="0" err="1">
                <a:solidFill>
                  <a:srgbClr val="0070C0"/>
                </a:solidFill>
                <a:cs typeface="Verdana"/>
              </a:rPr>
              <a:t>MeV</a:t>
            </a:r>
            <a:r>
              <a:rPr lang="cs-CZ" sz="1600" b="1" spc="-5" noProof="0" dirty="0">
                <a:solidFill>
                  <a:srgbClr val="0070C0"/>
                </a:solidFill>
                <a:cs typeface="Verdana"/>
              </a:rPr>
              <a:t>.</a:t>
            </a:r>
            <a:endParaRPr lang="cs-CZ" sz="1600" b="1" noProof="0" dirty="0">
              <a:solidFill>
                <a:srgbClr val="0070C0"/>
              </a:solidFill>
              <a:cs typeface="Verdana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83688" y="3877050"/>
            <a:ext cx="7653219" cy="515733"/>
          </a:xfrm>
          <a:prstGeom prst="rect">
            <a:avLst/>
          </a:prstGeom>
          <a:noFill/>
        </p:spPr>
        <p:txBody>
          <a:bodyPr vert="horz" wrap="square" lIns="0" tIns="10365" rIns="0" bIns="0" rtlCol="0">
            <a:spAutoFit/>
          </a:bodyPr>
          <a:lstStyle/>
          <a:p>
            <a:pPr marL="11516">
              <a:spcBef>
                <a:spcPts val="82"/>
              </a:spcBef>
            </a:pPr>
            <a:endParaRPr lang="cs-CZ" sz="1600" b="1" spc="-9" noProof="0" dirty="0">
              <a:cs typeface="Verdana"/>
            </a:endParaRPr>
          </a:p>
          <a:p>
            <a:pPr marL="11516">
              <a:spcBef>
                <a:spcPts val="82"/>
              </a:spcBef>
            </a:pPr>
            <a:r>
              <a:rPr lang="cs-CZ" sz="1600" b="1" spc="-9" noProof="0" dirty="0">
                <a:cs typeface="Verdana"/>
              </a:rPr>
              <a:t>Reakce </a:t>
            </a:r>
            <a:r>
              <a:rPr lang="cs-CZ" sz="1600" b="1" spc="-5" noProof="0" dirty="0">
                <a:cs typeface="Verdana"/>
              </a:rPr>
              <a:t>proběhne, jestliže </a:t>
            </a:r>
            <a:r>
              <a:rPr lang="cs-CZ" sz="1600" b="1" spc="-9" noProof="0" dirty="0">
                <a:cs typeface="Verdana"/>
              </a:rPr>
              <a:t>má projektil</a:t>
            </a:r>
            <a:r>
              <a:rPr lang="cs-CZ" sz="1600" b="1" spc="41" noProof="0" dirty="0">
                <a:cs typeface="Verdana"/>
              </a:rPr>
              <a:t> </a:t>
            </a:r>
            <a:r>
              <a:rPr lang="cs-CZ" sz="1600" b="1" spc="-5" noProof="0" dirty="0">
                <a:cs typeface="Verdana"/>
              </a:rPr>
              <a:t>tzv.</a:t>
            </a:r>
            <a:r>
              <a:rPr lang="cs-CZ" sz="1600" b="1" spc="-9" noProof="0" dirty="0">
                <a:cs typeface="Verdana"/>
              </a:rPr>
              <a:t> </a:t>
            </a:r>
            <a:r>
              <a:rPr lang="cs-CZ" sz="1600" b="1" spc="-9" noProof="0" dirty="0">
                <a:highlight>
                  <a:srgbClr val="FFFF00"/>
                </a:highlight>
                <a:cs typeface="Verdana"/>
              </a:rPr>
              <a:t>prahovou energii</a:t>
            </a:r>
            <a:r>
              <a:rPr lang="cs-CZ" sz="1600" b="1" spc="-9" noProof="0" dirty="0">
                <a:cs typeface="Verdana"/>
              </a:rPr>
              <a:t>.</a:t>
            </a:r>
          </a:p>
        </p:txBody>
      </p:sp>
      <p:sp>
        <p:nvSpPr>
          <p:cNvPr id="10" name="object 10"/>
          <p:cNvSpPr txBox="1"/>
          <p:nvPr/>
        </p:nvSpPr>
        <p:spPr>
          <a:xfrm>
            <a:off x="483688" y="4753781"/>
            <a:ext cx="8303472" cy="1241572"/>
          </a:xfrm>
          <a:prstGeom prst="rect">
            <a:avLst/>
          </a:prstGeom>
          <a:noFill/>
        </p:spPr>
        <p:txBody>
          <a:bodyPr vert="horz" wrap="square" lIns="0" tIns="10365" rIns="0" bIns="0" rtlCol="0">
            <a:spAutoFit/>
          </a:bodyPr>
          <a:lstStyle/>
          <a:p>
            <a:pPr marL="218235" indent="-207294">
              <a:spcBef>
                <a:spcPts val="82"/>
              </a:spcBef>
              <a:buFont typeface="Symbol"/>
              <a:buChar char=""/>
              <a:tabLst>
                <a:tab pos="218235" algn="l"/>
                <a:tab pos="218811" algn="l"/>
              </a:tabLst>
            </a:pPr>
            <a:r>
              <a:rPr lang="cs-CZ" sz="1600" spc="-5" noProof="0" dirty="0">
                <a:cs typeface="Verdana"/>
              </a:rPr>
              <a:t>výtěžek jaderné </a:t>
            </a:r>
            <a:r>
              <a:rPr lang="cs-CZ" sz="1600" spc="-9" noProof="0" dirty="0">
                <a:cs typeface="Verdana"/>
              </a:rPr>
              <a:t>reakce při </a:t>
            </a:r>
            <a:r>
              <a:rPr lang="cs-CZ" sz="1600" spc="-5" noProof="0" dirty="0">
                <a:cs typeface="Verdana"/>
              </a:rPr>
              <a:t>prahové energii </a:t>
            </a:r>
            <a:r>
              <a:rPr lang="cs-CZ" sz="1600" spc="-9" noProof="0" dirty="0">
                <a:cs typeface="Verdana"/>
              </a:rPr>
              <a:t>projektilu je</a:t>
            </a:r>
            <a:r>
              <a:rPr lang="cs-CZ" sz="1600" spc="45" noProof="0" dirty="0">
                <a:cs typeface="Verdana"/>
              </a:rPr>
              <a:t> </a:t>
            </a:r>
            <a:r>
              <a:rPr lang="cs-CZ" sz="1600" spc="-9" noProof="0" dirty="0">
                <a:cs typeface="Verdana"/>
              </a:rPr>
              <a:t>malý,</a:t>
            </a:r>
            <a:endParaRPr lang="cs-CZ" sz="1600" noProof="0" dirty="0">
              <a:cs typeface="Verdana"/>
            </a:endParaRPr>
          </a:p>
          <a:p>
            <a:pPr>
              <a:spcBef>
                <a:spcPts val="27"/>
              </a:spcBef>
              <a:buFont typeface="Symbol"/>
              <a:buChar char=""/>
            </a:pPr>
            <a:endParaRPr lang="cs-CZ" sz="1600" noProof="0" dirty="0">
              <a:cs typeface="Verdana"/>
            </a:endParaRPr>
          </a:p>
          <a:p>
            <a:pPr marL="218235" indent="-207294">
              <a:buFont typeface="Symbol"/>
              <a:buChar char=""/>
              <a:tabLst>
                <a:tab pos="218235" algn="l"/>
                <a:tab pos="218811" algn="l"/>
              </a:tabLst>
            </a:pPr>
            <a:r>
              <a:rPr lang="cs-CZ" sz="1600" spc="-9" noProof="0" dirty="0">
                <a:cs typeface="Verdana"/>
              </a:rPr>
              <a:t>prakticky se </a:t>
            </a:r>
            <a:r>
              <a:rPr lang="cs-CZ" sz="1600" spc="-5" noProof="0" dirty="0">
                <a:cs typeface="Verdana"/>
              </a:rPr>
              <a:t>reakce </a:t>
            </a:r>
            <a:r>
              <a:rPr lang="cs-CZ" sz="1600" noProof="0" dirty="0">
                <a:cs typeface="Verdana"/>
              </a:rPr>
              <a:t>provádí </a:t>
            </a:r>
            <a:r>
              <a:rPr lang="cs-CZ" sz="1600" spc="-5" noProof="0" dirty="0">
                <a:cs typeface="Verdana"/>
              </a:rPr>
              <a:t>s jaderným projektilem o vyšší energii, než </a:t>
            </a:r>
            <a:r>
              <a:rPr lang="cs-CZ" sz="1600" spc="-9" noProof="0" dirty="0">
                <a:cs typeface="Verdana"/>
              </a:rPr>
              <a:t>je </a:t>
            </a:r>
            <a:r>
              <a:rPr lang="cs-CZ" sz="1600" spc="-5" noProof="0" dirty="0">
                <a:cs typeface="Verdana"/>
              </a:rPr>
              <a:t>energie</a:t>
            </a:r>
            <a:r>
              <a:rPr lang="cs-CZ" sz="1600" spc="50" noProof="0" dirty="0">
                <a:cs typeface="Verdana"/>
              </a:rPr>
              <a:t> </a:t>
            </a:r>
            <a:r>
              <a:rPr lang="cs-CZ" sz="1600" spc="-9" noProof="0" dirty="0">
                <a:cs typeface="Verdana"/>
              </a:rPr>
              <a:t>prahová,</a:t>
            </a:r>
            <a:endParaRPr lang="cs-CZ" sz="1600" noProof="0" dirty="0">
              <a:cs typeface="Verdana"/>
            </a:endParaRPr>
          </a:p>
          <a:p>
            <a:pPr>
              <a:spcBef>
                <a:spcPts val="5"/>
              </a:spcBef>
              <a:buFont typeface="Symbol"/>
              <a:buChar char=""/>
            </a:pPr>
            <a:endParaRPr lang="cs-CZ" sz="1600" noProof="0" dirty="0">
              <a:cs typeface="Verdana"/>
            </a:endParaRPr>
          </a:p>
          <a:p>
            <a:pPr marL="218235" indent="-207294">
              <a:buFont typeface="Symbol"/>
              <a:buChar char=""/>
              <a:tabLst>
                <a:tab pos="218235" algn="l"/>
                <a:tab pos="218811" algn="l"/>
              </a:tabLst>
            </a:pPr>
            <a:r>
              <a:rPr lang="cs-CZ" sz="1600" spc="-5" noProof="0" dirty="0">
                <a:cs typeface="Verdana"/>
              </a:rPr>
              <a:t>výtěžek jaderné </a:t>
            </a:r>
            <a:r>
              <a:rPr lang="cs-CZ" sz="1600" spc="-9" noProof="0" dirty="0">
                <a:cs typeface="Verdana"/>
              </a:rPr>
              <a:t>reakce je </a:t>
            </a:r>
            <a:r>
              <a:rPr lang="cs-CZ" sz="1600" noProof="0" dirty="0">
                <a:cs typeface="Verdana"/>
              </a:rPr>
              <a:t>funkcí </a:t>
            </a:r>
            <a:r>
              <a:rPr lang="cs-CZ" sz="1600" spc="-5" noProof="0" dirty="0">
                <a:cs typeface="Verdana"/>
              </a:rPr>
              <a:t>energie jaderného projektilu (excitační</a:t>
            </a:r>
            <a:r>
              <a:rPr lang="cs-CZ" sz="1600" spc="59" noProof="0" dirty="0">
                <a:cs typeface="Verdana"/>
              </a:rPr>
              <a:t> </a:t>
            </a:r>
            <a:r>
              <a:rPr lang="cs-CZ" sz="1600" spc="-5" noProof="0" dirty="0">
                <a:cs typeface="Verdana"/>
              </a:rPr>
              <a:t>funkce).</a:t>
            </a:r>
            <a:endParaRPr lang="cs-CZ" sz="1600" noProof="0" dirty="0">
              <a:cs typeface="Verdana"/>
            </a:endParaRPr>
          </a:p>
        </p:txBody>
      </p:sp>
      <p:sp>
        <p:nvSpPr>
          <p:cNvPr id="14" name="Zástupný symbol pro číslo snímku 13">
            <a:extLst>
              <a:ext uri="{FF2B5EF4-FFF2-40B4-BE49-F238E27FC236}">
                <a16:creationId xmlns:a16="http://schemas.microsoft.com/office/drawing/2014/main" id="{9CA2F927-0F21-4795-BC13-1E5233672D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9C9A3-569C-43FA-A790-982E5051B07F}" type="slidenum">
              <a:rPr lang="cs-CZ" sz="1600" noProof="0" smtClean="0"/>
              <a:t>2</a:t>
            </a:fld>
            <a:endParaRPr lang="cs-CZ" sz="1600" noProof="0" dirty="0"/>
          </a:p>
        </p:txBody>
      </p:sp>
      <p:cxnSp>
        <p:nvCxnSpPr>
          <p:cNvPr id="17" name="Přímá spojnice se šipkou 16">
            <a:extLst>
              <a:ext uri="{FF2B5EF4-FFF2-40B4-BE49-F238E27FC236}">
                <a16:creationId xmlns:a16="http://schemas.microsoft.com/office/drawing/2014/main" id="{30225D81-C2CC-DB5A-5DF0-177F37E08292}"/>
              </a:ext>
            </a:extLst>
          </p:cNvPr>
          <p:cNvCxnSpPr>
            <a:cxnSpLocks/>
          </p:cNvCxnSpPr>
          <p:nvPr/>
        </p:nvCxnSpPr>
        <p:spPr>
          <a:xfrm flipV="1">
            <a:off x="1111781" y="1460167"/>
            <a:ext cx="632428" cy="32437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Přímá spojnice se šipkou 18">
            <a:extLst>
              <a:ext uri="{FF2B5EF4-FFF2-40B4-BE49-F238E27FC236}">
                <a16:creationId xmlns:a16="http://schemas.microsoft.com/office/drawing/2014/main" id="{294EC714-E90F-63BF-8887-6784FE4E3BC4}"/>
              </a:ext>
            </a:extLst>
          </p:cNvPr>
          <p:cNvCxnSpPr>
            <a:cxnSpLocks/>
          </p:cNvCxnSpPr>
          <p:nvPr/>
        </p:nvCxnSpPr>
        <p:spPr>
          <a:xfrm>
            <a:off x="1111781" y="1861135"/>
            <a:ext cx="600201" cy="22949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735267" y="398605"/>
            <a:ext cx="5597911" cy="4093539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239486" y="4589719"/>
            <a:ext cx="8403771" cy="2082444"/>
          </a:xfrm>
          <a:prstGeom prst="rect">
            <a:avLst/>
          </a:prstGeom>
          <a:noFill/>
        </p:spPr>
        <p:txBody>
          <a:bodyPr vert="horz" wrap="square" lIns="0" tIns="10365" rIns="0" bIns="0" rtlCol="0">
            <a:spAutoFit/>
          </a:bodyPr>
          <a:lstStyle/>
          <a:p>
            <a:pPr marL="218235" indent="-207294">
              <a:spcBef>
                <a:spcPts val="82"/>
              </a:spcBef>
              <a:buFont typeface="Symbol"/>
              <a:buChar char=""/>
              <a:tabLst>
                <a:tab pos="218235" algn="l"/>
                <a:tab pos="218811" algn="l"/>
              </a:tabLst>
            </a:pPr>
            <a:r>
              <a:rPr lang="cs-CZ" sz="1600" spc="-9" noProof="0" dirty="0" err="1">
                <a:ea typeface="Verdana" panose="020B0604030504040204" pitchFamily="34" charset="0"/>
                <a:cs typeface="Verdana"/>
              </a:rPr>
              <a:t>exoergické</a:t>
            </a:r>
            <a:r>
              <a:rPr lang="cs-CZ" sz="1600" spc="-9" noProof="0" dirty="0">
                <a:ea typeface="Verdana" panose="020B0604030504040204" pitchFamily="34" charset="0"/>
                <a:cs typeface="Verdana"/>
              </a:rPr>
              <a:t> reakce </a:t>
            </a:r>
            <a:r>
              <a:rPr lang="cs-CZ" sz="1600" noProof="0" dirty="0">
                <a:ea typeface="Verdana" panose="020B0604030504040204" pitchFamily="34" charset="0"/>
                <a:cs typeface="Verdana"/>
              </a:rPr>
              <a:t>nemívají </a:t>
            </a:r>
            <a:r>
              <a:rPr lang="cs-CZ" sz="1600" spc="-5" noProof="0" dirty="0">
                <a:ea typeface="Verdana" panose="020B0604030504040204" pitchFamily="34" charset="0"/>
                <a:cs typeface="Verdana"/>
              </a:rPr>
              <a:t>prahovou</a:t>
            </a:r>
            <a:r>
              <a:rPr lang="cs-CZ" sz="1600" spc="-14" noProof="0" dirty="0">
                <a:ea typeface="Verdana" panose="020B0604030504040204" pitchFamily="34" charset="0"/>
                <a:cs typeface="Verdana"/>
              </a:rPr>
              <a:t> </a:t>
            </a:r>
            <a:r>
              <a:rPr lang="cs-CZ" sz="1600" noProof="0" dirty="0">
                <a:ea typeface="Verdana" panose="020B0604030504040204" pitchFamily="34" charset="0"/>
                <a:cs typeface="Verdana"/>
              </a:rPr>
              <a:t>energii,</a:t>
            </a:r>
          </a:p>
          <a:p>
            <a:pPr marL="218235" indent="-207294">
              <a:spcBef>
                <a:spcPts val="82"/>
              </a:spcBef>
              <a:buFont typeface="Symbol"/>
              <a:buChar char=""/>
              <a:tabLst>
                <a:tab pos="218235" algn="l"/>
                <a:tab pos="218811" algn="l"/>
              </a:tabLst>
            </a:pPr>
            <a:endParaRPr lang="cs-CZ" sz="1600" noProof="0" dirty="0">
              <a:ea typeface="Verdana" panose="020B0604030504040204" pitchFamily="34" charset="0"/>
              <a:cs typeface="Verdana"/>
            </a:endParaRPr>
          </a:p>
          <a:p>
            <a:pPr marL="218235" marR="4607" indent="-207294">
              <a:lnSpc>
                <a:spcPts val="1551"/>
              </a:lnSpc>
              <a:spcBef>
                <a:spcPts val="50"/>
              </a:spcBef>
              <a:buFont typeface="Symbol"/>
              <a:buChar char=""/>
              <a:tabLst>
                <a:tab pos="218235" algn="l"/>
                <a:tab pos="218811" algn="l"/>
              </a:tabLst>
            </a:pPr>
            <a:r>
              <a:rPr lang="cs-CZ" sz="1600" spc="-9" noProof="0" dirty="0">
                <a:ea typeface="Verdana" panose="020B0604030504040204" pitchFamily="34" charset="0"/>
                <a:cs typeface="Verdana"/>
              </a:rPr>
              <a:t>u kladných projektilů je </a:t>
            </a:r>
            <a:r>
              <a:rPr lang="cs-CZ" sz="1600" spc="-5" noProof="0" dirty="0">
                <a:ea typeface="Verdana" panose="020B0604030504040204" pitchFamily="34" charset="0"/>
                <a:cs typeface="Verdana"/>
              </a:rPr>
              <a:t>však </a:t>
            </a:r>
            <a:r>
              <a:rPr lang="cs-CZ" sz="1600" noProof="0" dirty="0">
                <a:ea typeface="Verdana" panose="020B0604030504040204" pitchFamily="34" charset="0"/>
                <a:cs typeface="Verdana"/>
              </a:rPr>
              <a:t>nutná </a:t>
            </a:r>
            <a:r>
              <a:rPr lang="cs-CZ" sz="1600" spc="-9" noProof="0" dirty="0">
                <a:ea typeface="Verdana" panose="020B0604030504040204" pitchFamily="34" charset="0"/>
                <a:cs typeface="Verdana"/>
              </a:rPr>
              <a:t>jistá </a:t>
            </a:r>
            <a:r>
              <a:rPr lang="cs-CZ" sz="1600" spc="-5" noProof="0" dirty="0">
                <a:ea typeface="Verdana" panose="020B0604030504040204" pitchFamily="34" charset="0"/>
                <a:cs typeface="Verdana"/>
              </a:rPr>
              <a:t>kinetická energie, </a:t>
            </a:r>
            <a:r>
              <a:rPr lang="cs-CZ" sz="1600" noProof="0" dirty="0">
                <a:ea typeface="Verdana" panose="020B0604030504040204" pitchFamily="34" charset="0"/>
                <a:cs typeface="Verdana"/>
              </a:rPr>
              <a:t>aby </a:t>
            </a:r>
            <a:r>
              <a:rPr lang="cs-CZ" sz="1600" spc="-9" noProof="0" dirty="0">
                <a:ea typeface="Verdana" panose="020B0604030504040204" pitchFamily="34" charset="0"/>
                <a:cs typeface="Verdana"/>
              </a:rPr>
              <a:t>se </a:t>
            </a:r>
            <a:r>
              <a:rPr lang="cs-CZ" sz="1600" noProof="0" dirty="0">
                <a:ea typeface="Verdana" panose="020B0604030504040204" pitchFamily="34" charset="0"/>
                <a:cs typeface="Verdana"/>
              </a:rPr>
              <a:t>překonala </a:t>
            </a:r>
            <a:r>
              <a:rPr lang="cs-CZ" sz="1600" spc="-9" noProof="0" dirty="0" err="1">
                <a:ea typeface="Verdana" panose="020B0604030504040204" pitchFamily="34" charset="0"/>
                <a:cs typeface="Verdana"/>
              </a:rPr>
              <a:t>coulombická</a:t>
            </a:r>
            <a:r>
              <a:rPr lang="cs-CZ" sz="1600" spc="-9" noProof="0" dirty="0">
                <a:ea typeface="Verdana" panose="020B0604030504040204" pitchFamily="34" charset="0"/>
                <a:cs typeface="Verdana"/>
              </a:rPr>
              <a:t> bariéra,</a:t>
            </a:r>
          </a:p>
          <a:p>
            <a:pPr marL="218235" marR="4607" indent="-207294">
              <a:lnSpc>
                <a:spcPts val="1551"/>
              </a:lnSpc>
              <a:spcBef>
                <a:spcPts val="50"/>
              </a:spcBef>
              <a:buFont typeface="Symbol"/>
              <a:buChar char=""/>
              <a:tabLst>
                <a:tab pos="218235" algn="l"/>
                <a:tab pos="218811" algn="l"/>
              </a:tabLst>
            </a:pPr>
            <a:endParaRPr lang="cs-CZ" sz="1600" noProof="0" dirty="0">
              <a:ea typeface="Verdana" panose="020B0604030504040204" pitchFamily="34" charset="0"/>
              <a:cs typeface="Verdana"/>
            </a:endParaRPr>
          </a:p>
          <a:p>
            <a:pPr marL="218235" indent="-207294">
              <a:lnSpc>
                <a:spcPts val="1464"/>
              </a:lnSpc>
              <a:buFont typeface="Symbol"/>
              <a:buChar char=""/>
              <a:tabLst>
                <a:tab pos="218235" algn="l"/>
                <a:tab pos="218811" algn="l"/>
              </a:tabLst>
            </a:pPr>
            <a:r>
              <a:rPr lang="cs-CZ" sz="1600" spc="-9" noProof="0" dirty="0" err="1">
                <a:ea typeface="Verdana" panose="020B0604030504040204" pitchFamily="34" charset="0"/>
                <a:cs typeface="Verdana"/>
              </a:rPr>
              <a:t>exoergické</a:t>
            </a:r>
            <a:r>
              <a:rPr lang="cs-CZ" sz="1600" spc="-9" noProof="0" dirty="0">
                <a:ea typeface="Verdana" panose="020B0604030504040204" pitchFamily="34" charset="0"/>
                <a:cs typeface="Verdana"/>
              </a:rPr>
              <a:t> reakce </a:t>
            </a:r>
            <a:r>
              <a:rPr lang="cs-CZ" sz="1600" spc="-5" noProof="0" dirty="0">
                <a:ea typeface="Verdana" panose="020B0604030504040204" pitchFamily="34" charset="0"/>
                <a:cs typeface="Verdana"/>
              </a:rPr>
              <a:t>neutronů probíhají s </a:t>
            </a:r>
            <a:r>
              <a:rPr lang="cs-CZ" sz="1600" noProof="0" dirty="0">
                <a:ea typeface="Verdana" panose="020B0604030504040204" pitchFamily="34" charset="0"/>
                <a:cs typeface="Verdana"/>
              </a:rPr>
              <a:t>největším </a:t>
            </a:r>
            <a:r>
              <a:rPr lang="cs-CZ" sz="1600" spc="-9" noProof="0" dirty="0">
                <a:ea typeface="Verdana" panose="020B0604030504040204" pitchFamily="34" charset="0"/>
                <a:cs typeface="Verdana"/>
              </a:rPr>
              <a:t>výtěžkem </a:t>
            </a:r>
            <a:r>
              <a:rPr lang="cs-CZ" sz="1600" noProof="0" dirty="0">
                <a:ea typeface="Verdana" panose="020B0604030504040204" pitchFamily="34" charset="0"/>
                <a:cs typeface="Verdana"/>
              </a:rPr>
              <a:t>při </a:t>
            </a:r>
            <a:r>
              <a:rPr lang="cs-CZ" sz="1600" spc="-5" noProof="0" dirty="0">
                <a:ea typeface="Verdana" panose="020B0604030504040204" pitchFamily="34" charset="0"/>
                <a:cs typeface="Verdana"/>
              </a:rPr>
              <a:t>„nulové“ kinetické</a:t>
            </a:r>
            <a:r>
              <a:rPr lang="cs-CZ" sz="1600" spc="91" noProof="0" dirty="0">
                <a:ea typeface="Verdana" panose="020B0604030504040204" pitchFamily="34" charset="0"/>
                <a:cs typeface="Verdana"/>
              </a:rPr>
              <a:t> </a:t>
            </a:r>
            <a:r>
              <a:rPr lang="cs-CZ" sz="1600" noProof="0" dirty="0">
                <a:ea typeface="Verdana" panose="020B0604030504040204" pitchFamily="34" charset="0"/>
                <a:cs typeface="Verdana"/>
              </a:rPr>
              <a:t>energii </a:t>
            </a:r>
            <a:r>
              <a:rPr lang="cs-CZ" sz="1600" spc="-5" noProof="0" dirty="0">
                <a:ea typeface="Verdana" panose="020B0604030504040204" pitchFamily="34" charset="0"/>
                <a:cs typeface="Verdana"/>
              </a:rPr>
              <a:t>neutronů,</a:t>
            </a:r>
          </a:p>
          <a:p>
            <a:pPr marL="218235" indent="-207294">
              <a:lnSpc>
                <a:spcPts val="1464"/>
              </a:lnSpc>
              <a:buFont typeface="Symbol"/>
              <a:buChar char=""/>
              <a:tabLst>
                <a:tab pos="218235" algn="l"/>
                <a:tab pos="218811" algn="l"/>
              </a:tabLst>
            </a:pPr>
            <a:endParaRPr lang="cs-CZ" sz="1600" noProof="0" dirty="0">
              <a:ea typeface="Verdana" panose="020B0604030504040204" pitchFamily="34" charset="0"/>
              <a:cs typeface="Verdana"/>
            </a:endParaRPr>
          </a:p>
          <a:p>
            <a:pPr marL="218235" marR="274089" indent="-207294">
              <a:lnSpc>
                <a:spcPct val="101400"/>
              </a:lnSpc>
              <a:spcBef>
                <a:spcPts val="5"/>
              </a:spcBef>
              <a:buFont typeface="Symbol"/>
              <a:buChar char=""/>
              <a:tabLst>
                <a:tab pos="218235" algn="l"/>
                <a:tab pos="218811" algn="l"/>
              </a:tabLst>
            </a:pPr>
            <a:r>
              <a:rPr lang="cs-CZ" sz="1600" spc="-5" noProof="0" dirty="0">
                <a:ea typeface="Verdana" panose="020B0604030504040204" pitchFamily="34" charset="0"/>
                <a:cs typeface="Verdana"/>
              </a:rPr>
              <a:t>někdy </a:t>
            </a:r>
            <a:r>
              <a:rPr lang="cs-CZ" sz="1600" spc="-9" noProof="0" dirty="0">
                <a:ea typeface="Verdana" panose="020B0604030504040204" pitchFamily="34" charset="0"/>
                <a:cs typeface="Verdana"/>
              </a:rPr>
              <a:t>se pravděpodobnost </a:t>
            </a:r>
            <a:r>
              <a:rPr lang="cs-CZ" sz="1600" spc="-5" noProof="0" dirty="0">
                <a:ea typeface="Verdana" panose="020B0604030504040204" pitchFamily="34" charset="0"/>
                <a:cs typeface="Verdana"/>
              </a:rPr>
              <a:t>reakce s rostoucí energií neutronů zvyšuje </a:t>
            </a:r>
            <a:r>
              <a:rPr lang="cs-CZ" sz="1600" spc="-9" noProof="0" dirty="0">
                <a:ea typeface="Verdana" panose="020B0604030504040204" pitchFamily="34" charset="0"/>
                <a:cs typeface="Verdana"/>
              </a:rPr>
              <a:t>– </a:t>
            </a:r>
            <a:r>
              <a:rPr lang="cs-CZ" sz="1600" spc="-5" noProof="0" dirty="0">
                <a:ea typeface="Verdana" panose="020B0604030504040204" pitchFamily="34" charset="0"/>
                <a:cs typeface="Verdana"/>
              </a:rPr>
              <a:t>rezonance </a:t>
            </a:r>
            <a:r>
              <a:rPr lang="cs-CZ" sz="1600" spc="-9" noProof="0" dirty="0">
                <a:ea typeface="Verdana" panose="020B0604030504040204" pitchFamily="34" charset="0"/>
                <a:cs typeface="Verdana"/>
              </a:rPr>
              <a:t>(odpovídá </a:t>
            </a:r>
            <a:r>
              <a:rPr lang="cs-CZ" sz="1600" noProof="0" dirty="0">
                <a:ea typeface="Verdana" panose="020B0604030504040204" pitchFamily="34" charset="0"/>
                <a:cs typeface="Verdana"/>
              </a:rPr>
              <a:t>např. </a:t>
            </a:r>
            <a:r>
              <a:rPr lang="cs-CZ" sz="1600" spc="-5" noProof="0" dirty="0">
                <a:ea typeface="Verdana" panose="020B0604030504040204" pitchFamily="34" charset="0"/>
                <a:cs typeface="Verdana"/>
              </a:rPr>
              <a:t>energetickým hladinám nukleonů</a:t>
            </a:r>
            <a:r>
              <a:rPr lang="cs-CZ" sz="1600" spc="-32" noProof="0" dirty="0">
                <a:ea typeface="Verdana" panose="020B0604030504040204" pitchFamily="34" charset="0"/>
                <a:cs typeface="Verdana"/>
              </a:rPr>
              <a:t> </a:t>
            </a:r>
            <a:r>
              <a:rPr lang="cs-CZ" sz="1600" spc="-5" noProof="0" dirty="0">
                <a:ea typeface="Verdana" panose="020B0604030504040204" pitchFamily="34" charset="0"/>
                <a:cs typeface="Verdana"/>
              </a:rPr>
              <a:t>apod.).</a:t>
            </a:r>
          </a:p>
          <a:p>
            <a:pPr marL="218235" marR="274089" indent="-207294">
              <a:lnSpc>
                <a:spcPct val="101400"/>
              </a:lnSpc>
              <a:spcBef>
                <a:spcPts val="5"/>
              </a:spcBef>
              <a:buFont typeface="Symbol"/>
              <a:buChar char=""/>
              <a:tabLst>
                <a:tab pos="218235" algn="l"/>
                <a:tab pos="218811" algn="l"/>
              </a:tabLst>
            </a:pPr>
            <a:endParaRPr lang="cs-CZ" sz="1600" noProof="0" dirty="0">
              <a:ea typeface="Verdana" panose="020B0604030504040204" pitchFamily="34" charset="0"/>
              <a:cs typeface="Verdana"/>
            </a:endParaRP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97B29763-D616-49AA-9068-909A5B9BE769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cs-CZ" noProof="0" smtClean="0"/>
              <a:t>3</a:t>
            </a:fld>
            <a:endParaRPr lang="cs-CZ" noProof="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93176" y="274318"/>
            <a:ext cx="7824536" cy="870573"/>
          </a:xfrm>
          <a:prstGeom prst="rect">
            <a:avLst/>
          </a:prstGeom>
          <a:noFill/>
        </p:spPr>
        <p:txBody>
          <a:bodyPr vert="horz" wrap="square" lIns="0" tIns="10365" rIns="0" bIns="0" rtlCol="0">
            <a:spAutoFit/>
          </a:bodyPr>
          <a:lstStyle/>
          <a:p>
            <a:pPr marL="11516">
              <a:spcBef>
                <a:spcPts val="82"/>
              </a:spcBef>
            </a:pPr>
            <a:r>
              <a:rPr lang="cs-CZ" b="1" spc="-9" noProof="0" dirty="0">
                <a:solidFill>
                  <a:srgbClr val="0000FF"/>
                </a:solidFill>
                <a:cs typeface="Verdana"/>
              </a:rPr>
              <a:t>Charakteristiky jaderných</a:t>
            </a:r>
            <a:r>
              <a:rPr lang="cs-CZ" b="1" spc="41" noProof="0" dirty="0">
                <a:solidFill>
                  <a:srgbClr val="0000FF"/>
                </a:solidFill>
                <a:cs typeface="Verdana"/>
              </a:rPr>
              <a:t> </a:t>
            </a:r>
            <a:r>
              <a:rPr lang="cs-CZ" b="1" spc="-9" noProof="0" dirty="0">
                <a:solidFill>
                  <a:srgbClr val="0000FF"/>
                </a:solidFill>
                <a:cs typeface="Verdana"/>
              </a:rPr>
              <a:t>reakcí</a:t>
            </a:r>
            <a:endParaRPr lang="cs-CZ" noProof="0" dirty="0">
              <a:cs typeface="Verdana"/>
            </a:endParaRPr>
          </a:p>
          <a:p>
            <a:pPr marL="11516" marR="4607">
              <a:lnSpc>
                <a:spcPts val="1542"/>
              </a:lnSpc>
              <a:spcBef>
                <a:spcPts val="1519"/>
              </a:spcBef>
            </a:pPr>
            <a:r>
              <a:rPr lang="cs-CZ" sz="1600" b="1" spc="-5" noProof="0" dirty="0">
                <a:solidFill>
                  <a:srgbClr val="C00000"/>
                </a:solidFill>
                <a:cs typeface="Verdana"/>
              </a:rPr>
              <a:t>Okamžitá </a:t>
            </a:r>
            <a:r>
              <a:rPr lang="cs-CZ" sz="1600" b="1" spc="-9" noProof="0" dirty="0">
                <a:solidFill>
                  <a:srgbClr val="C00000"/>
                </a:solidFill>
                <a:cs typeface="Verdana"/>
              </a:rPr>
              <a:t>rychlost </a:t>
            </a:r>
            <a:r>
              <a:rPr lang="cs-CZ" sz="1600" b="1" spc="-5" noProof="0" dirty="0">
                <a:solidFill>
                  <a:srgbClr val="C00000"/>
                </a:solidFill>
                <a:cs typeface="Verdana"/>
              </a:rPr>
              <a:t>jaderné </a:t>
            </a:r>
            <a:r>
              <a:rPr lang="cs-CZ" sz="1600" b="1" noProof="0" dirty="0">
                <a:solidFill>
                  <a:srgbClr val="C00000"/>
                </a:solidFill>
                <a:cs typeface="Verdana"/>
              </a:rPr>
              <a:t>reakce </a:t>
            </a:r>
            <a:r>
              <a:rPr lang="cs-CZ" sz="1600" b="1" spc="-5" noProof="0" dirty="0">
                <a:cs typeface="Verdana"/>
              </a:rPr>
              <a:t>- </a:t>
            </a:r>
            <a:r>
              <a:rPr lang="cs-CZ" sz="1600" b="1" spc="-9" noProof="0" dirty="0">
                <a:cs typeface="Verdana"/>
              </a:rPr>
              <a:t>časová změna </a:t>
            </a:r>
            <a:r>
              <a:rPr lang="cs-CZ" sz="1600" b="1" spc="-5" noProof="0" dirty="0">
                <a:cs typeface="Verdana"/>
              </a:rPr>
              <a:t>(přírůstku) počtu atomů  ozařováním vznikajícího nuklidu</a:t>
            </a:r>
            <a:r>
              <a:rPr lang="cs-CZ" sz="1600" b="1" spc="23" noProof="0" dirty="0">
                <a:cs typeface="Verdana"/>
              </a:rPr>
              <a:t> </a:t>
            </a:r>
            <a:r>
              <a:rPr lang="cs-CZ" sz="1600" b="1" spc="-9" noProof="0" dirty="0">
                <a:cs typeface="Verdana"/>
              </a:rPr>
              <a:t>(N*)</a:t>
            </a:r>
            <a:endParaRPr lang="cs-CZ" sz="1600" noProof="0" dirty="0">
              <a:cs typeface="Verdana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1040353" y="1668587"/>
            <a:ext cx="452593" cy="0"/>
          </a:xfrm>
          <a:custGeom>
            <a:avLst/>
            <a:gdLst/>
            <a:ahLst/>
            <a:cxnLst/>
            <a:rect l="l" t="t" r="r" b="b"/>
            <a:pathLst>
              <a:path w="499110">
                <a:moveTo>
                  <a:pt x="0" y="0"/>
                </a:moveTo>
                <a:lnTo>
                  <a:pt x="498713" y="0"/>
                </a:lnTo>
              </a:path>
            </a:pathLst>
          </a:custGeom>
          <a:ln w="1063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lang="cs-CZ" sz="1632" noProof="0" dirty="0"/>
          </a:p>
        </p:txBody>
      </p:sp>
      <p:sp>
        <p:nvSpPr>
          <p:cNvPr id="4" name="object 4"/>
          <p:cNvSpPr txBox="1"/>
          <p:nvPr/>
        </p:nvSpPr>
        <p:spPr>
          <a:xfrm>
            <a:off x="1173182" y="1664124"/>
            <a:ext cx="191747" cy="289645"/>
          </a:xfrm>
          <a:prstGeom prst="rect">
            <a:avLst/>
          </a:prstGeom>
        </p:spPr>
        <p:txBody>
          <a:bodyPr vert="horz" wrap="square" lIns="0" tIns="10365" rIns="0" bIns="0" rtlCol="0">
            <a:spAutoFit/>
          </a:bodyPr>
          <a:lstStyle/>
          <a:p>
            <a:pPr>
              <a:spcBef>
                <a:spcPts val="82"/>
              </a:spcBef>
            </a:pPr>
            <a:r>
              <a:rPr lang="cs-CZ" sz="1814" i="1" spc="-5" noProof="0" dirty="0" err="1">
                <a:latin typeface="Times New Roman"/>
                <a:cs typeface="Times New Roman"/>
              </a:rPr>
              <a:t>dt</a:t>
            </a:r>
            <a:endParaRPr lang="cs-CZ" sz="1814" noProof="0" dirty="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00442" y="1482479"/>
            <a:ext cx="1999540" cy="319405"/>
          </a:xfrm>
          <a:prstGeom prst="rect">
            <a:avLst/>
          </a:prstGeom>
        </p:spPr>
        <p:txBody>
          <a:bodyPr vert="horz" wrap="square" lIns="0" tIns="11516" rIns="0" bIns="0" rtlCol="0">
            <a:spAutoFit/>
          </a:bodyPr>
          <a:lstStyle/>
          <a:p>
            <a:pPr marL="23033">
              <a:spcBef>
                <a:spcPts val="91"/>
              </a:spcBef>
            </a:pPr>
            <a:r>
              <a:rPr lang="cs-CZ" sz="1814" i="1" spc="-5" noProof="0" dirty="0">
                <a:latin typeface="Times New Roman"/>
                <a:cs typeface="Times New Roman"/>
              </a:rPr>
              <a:t>R </a:t>
            </a:r>
            <a:r>
              <a:rPr lang="cs-CZ" sz="1814" spc="-5" noProof="0" dirty="0">
                <a:latin typeface="Symbol"/>
                <a:cs typeface="Symbol"/>
              </a:rPr>
              <a:t></a:t>
            </a:r>
            <a:r>
              <a:rPr lang="cs-CZ" sz="1814" spc="-5" noProof="0" dirty="0">
                <a:latin typeface="Times New Roman"/>
                <a:cs typeface="Times New Roman"/>
              </a:rPr>
              <a:t>   </a:t>
            </a:r>
            <a:r>
              <a:rPr lang="cs-CZ" sz="2720" i="1" spc="-6" baseline="34722" noProof="0" dirty="0" err="1">
                <a:latin typeface="Times New Roman"/>
                <a:cs typeface="Times New Roman"/>
              </a:rPr>
              <a:t>dN</a:t>
            </a:r>
            <a:r>
              <a:rPr lang="cs-CZ" sz="2720" i="1" spc="-442" baseline="34722" noProof="0" dirty="0">
                <a:latin typeface="Times New Roman"/>
                <a:cs typeface="Times New Roman"/>
              </a:rPr>
              <a:t> </a:t>
            </a:r>
            <a:r>
              <a:rPr lang="cs-CZ" sz="2720" spc="-6" baseline="34722" noProof="0" dirty="0">
                <a:latin typeface="Times New Roman"/>
                <a:cs typeface="Times New Roman"/>
              </a:rPr>
              <a:t>* </a:t>
            </a:r>
            <a:r>
              <a:rPr lang="cs-CZ" sz="2000" spc="-5" noProof="0" dirty="0">
                <a:latin typeface="Symbol"/>
                <a:cs typeface="Symbol"/>
              </a:rPr>
              <a:t> </a:t>
            </a:r>
            <a:r>
              <a:rPr lang="cs-CZ" sz="1904" i="1" spc="-5" noProof="0" dirty="0">
                <a:latin typeface="Symbol"/>
                <a:cs typeface="Symbol"/>
              </a:rPr>
              <a:t>  </a:t>
            </a:r>
            <a:r>
              <a:rPr lang="cs-CZ" sz="1814" i="1" spc="-5" noProof="0" dirty="0">
                <a:latin typeface="Times New Roman"/>
                <a:cs typeface="Times New Roman"/>
              </a:rPr>
              <a:t>N</a:t>
            </a:r>
            <a:endParaRPr lang="cs-CZ" sz="1814" noProof="0" dirty="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493176" y="1330953"/>
            <a:ext cx="1999540" cy="710297"/>
          </a:xfrm>
          <a:custGeom>
            <a:avLst/>
            <a:gdLst/>
            <a:ahLst/>
            <a:cxnLst/>
            <a:rect l="l" t="t" r="r" b="b"/>
            <a:pathLst>
              <a:path w="1536700" h="671194">
                <a:moveTo>
                  <a:pt x="1536687" y="6172"/>
                </a:moveTo>
                <a:lnTo>
                  <a:pt x="1530604" y="6172"/>
                </a:lnTo>
                <a:lnTo>
                  <a:pt x="1530604" y="664845"/>
                </a:lnTo>
                <a:lnTo>
                  <a:pt x="6096" y="664845"/>
                </a:lnTo>
                <a:lnTo>
                  <a:pt x="6096" y="6172"/>
                </a:lnTo>
                <a:lnTo>
                  <a:pt x="0" y="6172"/>
                </a:lnTo>
                <a:lnTo>
                  <a:pt x="0" y="664845"/>
                </a:lnTo>
                <a:lnTo>
                  <a:pt x="0" y="670941"/>
                </a:lnTo>
                <a:lnTo>
                  <a:pt x="6096" y="670941"/>
                </a:lnTo>
                <a:lnTo>
                  <a:pt x="1530604" y="670941"/>
                </a:lnTo>
                <a:lnTo>
                  <a:pt x="1530731" y="670941"/>
                </a:lnTo>
                <a:lnTo>
                  <a:pt x="1536687" y="670941"/>
                </a:lnTo>
                <a:lnTo>
                  <a:pt x="1536687" y="664845"/>
                </a:lnTo>
                <a:lnTo>
                  <a:pt x="1536687" y="6172"/>
                </a:lnTo>
                <a:close/>
              </a:path>
              <a:path w="1536700" h="671194">
                <a:moveTo>
                  <a:pt x="1536687" y="0"/>
                </a:moveTo>
                <a:lnTo>
                  <a:pt x="1530731" y="0"/>
                </a:lnTo>
                <a:lnTo>
                  <a:pt x="1530604" y="0"/>
                </a:lnTo>
                <a:lnTo>
                  <a:pt x="6096" y="0"/>
                </a:lnTo>
                <a:lnTo>
                  <a:pt x="0" y="0"/>
                </a:lnTo>
                <a:lnTo>
                  <a:pt x="0" y="6096"/>
                </a:lnTo>
                <a:lnTo>
                  <a:pt x="6096" y="6096"/>
                </a:lnTo>
                <a:lnTo>
                  <a:pt x="1530604" y="6096"/>
                </a:lnTo>
                <a:lnTo>
                  <a:pt x="1530731" y="6096"/>
                </a:lnTo>
                <a:lnTo>
                  <a:pt x="1536687" y="6096"/>
                </a:lnTo>
                <a:lnTo>
                  <a:pt x="1536687" y="0"/>
                </a:lnTo>
                <a:close/>
              </a:path>
            </a:pathLst>
          </a:custGeom>
          <a:pattFill prst="pct5">
            <a:fgClr>
              <a:srgbClr val="000000"/>
            </a:fgClr>
            <a:bgClr>
              <a:schemeClr val="bg1"/>
            </a:bgClr>
          </a:pattFill>
        </p:spPr>
        <p:txBody>
          <a:bodyPr wrap="square" lIns="0" tIns="0" rIns="0" bIns="0" rtlCol="0"/>
          <a:lstStyle/>
          <a:p>
            <a:endParaRPr lang="cs-CZ" sz="1632" noProof="0" dirty="0"/>
          </a:p>
        </p:txBody>
      </p:sp>
      <p:sp>
        <p:nvSpPr>
          <p:cNvPr id="7" name="object 7"/>
          <p:cNvSpPr txBox="1"/>
          <p:nvPr/>
        </p:nvSpPr>
        <p:spPr>
          <a:xfrm>
            <a:off x="493176" y="2041250"/>
            <a:ext cx="7893635" cy="3319064"/>
          </a:xfrm>
          <a:prstGeom prst="rect">
            <a:avLst/>
          </a:prstGeom>
          <a:noFill/>
        </p:spPr>
        <p:txBody>
          <a:bodyPr vert="horz" wrap="square" lIns="0" tIns="10365" rIns="0" bIns="0" rtlCol="0">
            <a:spAutoFit/>
          </a:bodyPr>
          <a:lstStyle/>
          <a:p>
            <a:pPr marL="80615">
              <a:spcBef>
                <a:spcPts val="82"/>
              </a:spcBef>
              <a:tabLst>
                <a:tab pos="486566" algn="l"/>
              </a:tabLst>
            </a:pPr>
            <a:endParaRPr lang="cs-CZ" sz="1600" spc="-5" noProof="0" dirty="0">
              <a:cs typeface="Symbol"/>
            </a:endParaRPr>
          </a:p>
          <a:p>
            <a:pPr marL="80615">
              <a:spcBef>
                <a:spcPts val="82"/>
              </a:spcBef>
              <a:tabLst>
                <a:tab pos="486566" algn="l"/>
              </a:tabLst>
            </a:pPr>
            <a:r>
              <a:rPr lang="cs-CZ" sz="1600" b="1" spc="-5" noProof="0" dirty="0">
                <a:latin typeface="Symbol" panose="05050102010706020507" pitchFamily="18" charset="2"/>
                <a:cs typeface="Symbol"/>
              </a:rPr>
              <a:t></a:t>
            </a:r>
            <a:r>
              <a:rPr lang="cs-CZ" sz="1600" spc="-5" noProof="0" dirty="0">
                <a:cs typeface="Times New Roman"/>
              </a:rPr>
              <a:t> </a:t>
            </a:r>
            <a:r>
              <a:rPr lang="cs-CZ" sz="1600" spc="-9" dirty="0">
                <a:ea typeface="Verdana" panose="020B0604030504040204" pitchFamily="34" charset="0"/>
                <a:cs typeface="Verdana"/>
              </a:rPr>
              <a:t>– </a:t>
            </a:r>
            <a:r>
              <a:rPr lang="cs-CZ" sz="1600" spc="-5" noProof="0" dirty="0">
                <a:cs typeface="Verdana"/>
              </a:rPr>
              <a:t>	</a:t>
            </a:r>
            <a:r>
              <a:rPr lang="cs-CZ" sz="1600" b="1" spc="-9" noProof="0" dirty="0">
                <a:cs typeface="Verdana"/>
              </a:rPr>
              <a:t>tok </a:t>
            </a:r>
            <a:r>
              <a:rPr lang="cs-CZ" sz="1600" b="1" spc="-5" noProof="0" dirty="0">
                <a:cs typeface="Verdana"/>
              </a:rPr>
              <a:t>částic </a:t>
            </a:r>
            <a:r>
              <a:rPr lang="cs-CZ" sz="1600" spc="-9" noProof="0" dirty="0">
                <a:cs typeface="Verdana"/>
              </a:rPr>
              <a:t>(počet </a:t>
            </a:r>
            <a:r>
              <a:rPr lang="cs-CZ" sz="1600" spc="-5" noProof="0" dirty="0">
                <a:cs typeface="Verdana"/>
              </a:rPr>
              <a:t>projektilů dopadajících na </a:t>
            </a:r>
            <a:r>
              <a:rPr lang="cs-CZ" sz="1600" spc="-9" noProof="0" dirty="0">
                <a:cs typeface="Verdana"/>
              </a:rPr>
              <a:t>plošnou </a:t>
            </a:r>
            <a:r>
              <a:rPr lang="cs-CZ" sz="1600" spc="-5" noProof="0" dirty="0">
                <a:cs typeface="Verdana"/>
              </a:rPr>
              <a:t>jednotku </a:t>
            </a:r>
            <a:r>
              <a:rPr lang="cs-CZ" sz="1600" spc="-9" noProof="0" dirty="0">
                <a:cs typeface="Verdana"/>
              </a:rPr>
              <a:t>terče </a:t>
            </a:r>
            <a:r>
              <a:rPr lang="cs-CZ" sz="1600" spc="-14" noProof="0" dirty="0">
                <a:cs typeface="Verdana"/>
              </a:rPr>
              <a:t>za </a:t>
            </a:r>
            <a:r>
              <a:rPr lang="cs-CZ" sz="1600" spc="-5" noProof="0" dirty="0">
                <a:cs typeface="Verdana"/>
              </a:rPr>
              <a:t>časovou</a:t>
            </a:r>
            <a:r>
              <a:rPr lang="cs-CZ" sz="1600" spc="213" noProof="0" dirty="0">
                <a:cs typeface="Verdana"/>
              </a:rPr>
              <a:t> </a:t>
            </a:r>
            <a:r>
              <a:rPr lang="cs-CZ" sz="1600" spc="-5" noProof="0" dirty="0">
                <a:cs typeface="Verdana"/>
              </a:rPr>
              <a:t>jednotku)</a:t>
            </a:r>
            <a:endParaRPr lang="cs-CZ" sz="1600" noProof="0" dirty="0">
              <a:cs typeface="Verdana"/>
            </a:endParaRPr>
          </a:p>
          <a:p>
            <a:pPr marL="80615"/>
            <a:r>
              <a:rPr lang="cs-CZ" sz="1600" b="1" noProof="0" dirty="0">
                <a:cs typeface="Verdana"/>
              </a:rPr>
              <a:t>N </a:t>
            </a:r>
            <a:r>
              <a:rPr lang="cs-CZ" sz="1600" spc="-9" dirty="0">
                <a:ea typeface="Verdana" panose="020B0604030504040204" pitchFamily="34" charset="0"/>
                <a:cs typeface="Verdana"/>
              </a:rPr>
              <a:t>–</a:t>
            </a:r>
            <a:r>
              <a:rPr lang="cs-CZ" sz="1600" b="1" noProof="0" dirty="0">
                <a:cs typeface="Verdana"/>
              </a:rPr>
              <a:t>  počet terčových jader</a:t>
            </a:r>
          </a:p>
          <a:p>
            <a:pPr marL="88900" indent="-9525">
              <a:buFont typeface="Symbol" panose="05050102010706020507" pitchFamily="18" charset="2"/>
              <a:buChar char="s"/>
              <a:tabLst>
                <a:tab pos="268288" algn="l"/>
                <a:tab pos="447675" algn="l"/>
                <a:tab pos="588963" algn="l"/>
              </a:tabLst>
            </a:pPr>
            <a:r>
              <a:rPr lang="cs-CZ" sz="1600" spc="-9" dirty="0">
                <a:ea typeface="Verdana" panose="020B0604030504040204" pitchFamily="34" charset="0"/>
                <a:cs typeface="Verdana"/>
              </a:rPr>
              <a:t> –</a:t>
            </a:r>
            <a:r>
              <a:rPr lang="cs-CZ" sz="1600" spc="-5" noProof="0" dirty="0">
                <a:cs typeface="Verdana"/>
              </a:rPr>
              <a:t>  </a:t>
            </a:r>
            <a:r>
              <a:rPr lang="cs-CZ" sz="1600" b="1" spc="-5" noProof="0" dirty="0">
                <a:cs typeface="Verdana"/>
              </a:rPr>
              <a:t>účinný průřez </a:t>
            </a:r>
            <a:r>
              <a:rPr lang="cs-CZ" sz="1600" spc="-5" noProof="0" dirty="0">
                <a:cs typeface="Verdana"/>
              </a:rPr>
              <a:t>[m</a:t>
            </a:r>
            <a:r>
              <a:rPr lang="cs-CZ" sz="1600" spc="-6" baseline="30864" noProof="0" dirty="0">
                <a:cs typeface="Verdana"/>
              </a:rPr>
              <a:t>2</a:t>
            </a:r>
            <a:r>
              <a:rPr lang="cs-CZ" sz="1600" spc="-5" noProof="0" dirty="0">
                <a:cs typeface="Verdana"/>
              </a:rPr>
              <a:t>], </a:t>
            </a:r>
            <a:r>
              <a:rPr lang="cs-CZ" sz="1600" spc="-9" noProof="0" dirty="0">
                <a:cs typeface="Verdana"/>
              </a:rPr>
              <a:t>stará </a:t>
            </a:r>
            <a:r>
              <a:rPr lang="cs-CZ" sz="1600" spc="-5" noProof="0" dirty="0">
                <a:cs typeface="Verdana"/>
              </a:rPr>
              <a:t>jednotka </a:t>
            </a:r>
            <a:r>
              <a:rPr lang="cs-CZ" sz="1600" spc="-9" noProof="0" dirty="0">
                <a:cs typeface="Verdana"/>
              </a:rPr>
              <a:t>1 </a:t>
            </a:r>
            <a:r>
              <a:rPr lang="cs-CZ" sz="1600" spc="-5" noProof="0" dirty="0">
                <a:cs typeface="Verdana"/>
              </a:rPr>
              <a:t>barn </a:t>
            </a:r>
            <a:r>
              <a:rPr lang="cs-CZ" sz="1600" spc="-9" noProof="0" dirty="0">
                <a:cs typeface="Verdana"/>
              </a:rPr>
              <a:t>= </a:t>
            </a:r>
            <a:r>
              <a:rPr lang="cs-CZ" sz="1600" noProof="0" dirty="0">
                <a:cs typeface="Verdana"/>
              </a:rPr>
              <a:t>10</a:t>
            </a:r>
            <a:r>
              <a:rPr lang="cs-CZ" sz="1600" baseline="30864" noProof="0" dirty="0">
                <a:cs typeface="Verdana"/>
              </a:rPr>
              <a:t>-28</a:t>
            </a:r>
            <a:r>
              <a:rPr lang="cs-CZ" sz="1600" spc="81" baseline="30864" noProof="0" dirty="0">
                <a:cs typeface="Verdana"/>
              </a:rPr>
              <a:t> </a:t>
            </a:r>
            <a:r>
              <a:rPr lang="cs-CZ" sz="1600" spc="-5" noProof="0" dirty="0">
                <a:cs typeface="Verdana"/>
              </a:rPr>
              <a:t>m</a:t>
            </a:r>
            <a:r>
              <a:rPr lang="cs-CZ" sz="1600" spc="-6" baseline="27777" noProof="0" dirty="0">
                <a:cs typeface="Verdana"/>
              </a:rPr>
              <a:t>2</a:t>
            </a:r>
          </a:p>
          <a:p>
            <a:pPr marL="251489" indent="-171450">
              <a:buFont typeface="Symbol" panose="05050102010706020507" pitchFamily="18" charset="2"/>
              <a:buChar char="s"/>
              <a:tabLst>
                <a:tab pos="345491" algn="l"/>
                <a:tab pos="346067" algn="l"/>
                <a:tab pos="589062" algn="l"/>
              </a:tabLst>
            </a:pPr>
            <a:endParaRPr lang="cs-CZ" sz="1600" baseline="27777" noProof="0" dirty="0">
              <a:cs typeface="Verdana"/>
            </a:endParaRPr>
          </a:p>
          <a:p>
            <a:pPr marL="80615" marR="516509">
              <a:lnSpc>
                <a:spcPts val="1551"/>
              </a:lnSpc>
              <a:spcBef>
                <a:spcPts val="50"/>
              </a:spcBef>
            </a:pPr>
            <a:r>
              <a:rPr lang="cs-CZ" sz="1600" spc="-9" noProof="0" dirty="0">
                <a:cs typeface="Verdana"/>
              </a:rPr>
              <a:t>(vyjadřuje pravděpodobnost </a:t>
            </a:r>
            <a:r>
              <a:rPr lang="cs-CZ" sz="1600" spc="-5" noProof="0" dirty="0">
                <a:cs typeface="Verdana"/>
              </a:rPr>
              <a:t>zásahu terčového </a:t>
            </a:r>
            <a:r>
              <a:rPr lang="cs-CZ" sz="1600" spc="-9" noProof="0" dirty="0">
                <a:cs typeface="Verdana"/>
              </a:rPr>
              <a:t>jádra, zpravidla se liší svou </a:t>
            </a:r>
            <a:r>
              <a:rPr lang="cs-CZ" sz="1600" spc="-5" noProof="0" dirty="0">
                <a:cs typeface="Verdana"/>
              </a:rPr>
              <a:t>hodnotou </a:t>
            </a:r>
            <a:r>
              <a:rPr lang="cs-CZ" sz="1600" noProof="0" dirty="0">
                <a:cs typeface="Verdana"/>
              </a:rPr>
              <a:t>od  </a:t>
            </a:r>
            <a:r>
              <a:rPr lang="cs-CZ" sz="1600" spc="-5" noProof="0" dirty="0">
                <a:cs typeface="Verdana"/>
              </a:rPr>
              <a:t>geometrického průřezu).</a:t>
            </a:r>
            <a:endParaRPr lang="cs-CZ" sz="1600" noProof="0" dirty="0">
              <a:cs typeface="Verdana"/>
            </a:endParaRPr>
          </a:p>
          <a:p>
            <a:pPr>
              <a:spcBef>
                <a:spcPts val="23"/>
              </a:spcBef>
            </a:pPr>
            <a:endParaRPr lang="cs-CZ" sz="1600" noProof="0" dirty="0">
              <a:cs typeface="Verdana"/>
            </a:endParaRPr>
          </a:p>
          <a:p>
            <a:pPr marL="366365" indent="-285750">
              <a:buFont typeface="Symbol" panose="05050102010706020507" pitchFamily="18" charset="2"/>
              <a:buChar char="s"/>
            </a:pPr>
            <a:r>
              <a:rPr lang="cs-CZ" sz="1600" b="1" spc="-5" noProof="0" dirty="0">
                <a:solidFill>
                  <a:srgbClr val="0070C0"/>
                </a:solidFill>
                <a:cs typeface="Times New Roman"/>
                <a:sym typeface="Symbol" panose="05050102010706020507" pitchFamily="18" charset="2"/>
              </a:rPr>
              <a:t>z</a:t>
            </a:r>
            <a:r>
              <a:rPr lang="cs-CZ" sz="1600" b="1" spc="-5" noProof="0" dirty="0">
                <a:solidFill>
                  <a:srgbClr val="0070C0"/>
                </a:solidFill>
                <a:cs typeface="Verdana"/>
              </a:rPr>
              <a:t>ávisí:</a:t>
            </a:r>
          </a:p>
          <a:p>
            <a:pPr marL="366365" indent="-285750">
              <a:buFont typeface="Symbol" panose="05050102010706020507" pitchFamily="18" charset="2"/>
              <a:buChar char="s"/>
            </a:pPr>
            <a:endParaRPr lang="cs-CZ" sz="1600" noProof="0" dirty="0">
              <a:cs typeface="Verdana"/>
            </a:endParaRPr>
          </a:p>
          <a:p>
            <a:pPr marL="486566" lvl="1" indent="-199233">
              <a:spcBef>
                <a:spcPts val="23"/>
              </a:spcBef>
              <a:buFont typeface="Symbol"/>
              <a:buChar char=""/>
              <a:tabLst>
                <a:tab pos="486566" algn="l"/>
                <a:tab pos="487142" algn="l"/>
              </a:tabLst>
            </a:pPr>
            <a:r>
              <a:rPr lang="cs-CZ" sz="1600" spc="-5" noProof="0" dirty="0">
                <a:cs typeface="Verdana"/>
              </a:rPr>
              <a:t>na energii</a:t>
            </a:r>
            <a:r>
              <a:rPr lang="cs-CZ" sz="1600" spc="-18" noProof="0" dirty="0">
                <a:cs typeface="Verdana"/>
              </a:rPr>
              <a:t> </a:t>
            </a:r>
            <a:r>
              <a:rPr lang="cs-CZ" sz="1600" spc="-5" noProof="0" dirty="0">
                <a:cs typeface="Verdana"/>
              </a:rPr>
              <a:t>projektilu,</a:t>
            </a:r>
            <a:endParaRPr lang="cs-CZ" sz="1600" noProof="0" dirty="0">
              <a:cs typeface="Verdana"/>
            </a:endParaRPr>
          </a:p>
          <a:p>
            <a:pPr marL="486566" lvl="1" indent="-199233">
              <a:spcBef>
                <a:spcPts val="23"/>
              </a:spcBef>
              <a:buFont typeface="Symbol"/>
              <a:buChar char=""/>
              <a:tabLst>
                <a:tab pos="486566" algn="l"/>
                <a:tab pos="487142" algn="l"/>
              </a:tabLst>
            </a:pPr>
            <a:r>
              <a:rPr lang="cs-CZ" sz="1600" spc="-5" noProof="0" dirty="0">
                <a:cs typeface="Verdana"/>
              </a:rPr>
              <a:t>na </a:t>
            </a:r>
            <a:r>
              <a:rPr lang="cs-CZ" sz="1600" spc="-9" noProof="0" dirty="0">
                <a:cs typeface="Verdana"/>
              </a:rPr>
              <a:t>typu </a:t>
            </a:r>
            <a:r>
              <a:rPr lang="cs-CZ" sz="1600" spc="-5" noProof="0" dirty="0">
                <a:cs typeface="Verdana"/>
              </a:rPr>
              <a:t>jaderné</a:t>
            </a:r>
            <a:r>
              <a:rPr lang="cs-CZ" sz="1600" spc="5" noProof="0" dirty="0">
                <a:cs typeface="Verdana"/>
              </a:rPr>
              <a:t> </a:t>
            </a:r>
            <a:r>
              <a:rPr lang="cs-CZ" sz="1600" spc="-9" noProof="0" dirty="0">
                <a:cs typeface="Verdana"/>
              </a:rPr>
              <a:t>reakce,</a:t>
            </a:r>
            <a:endParaRPr lang="cs-CZ" sz="1600" noProof="0" dirty="0">
              <a:cs typeface="Verdana"/>
            </a:endParaRPr>
          </a:p>
          <a:p>
            <a:pPr marL="486566" lvl="1" indent="-199233">
              <a:spcBef>
                <a:spcPts val="23"/>
              </a:spcBef>
              <a:buFont typeface="Symbol"/>
              <a:buChar char=""/>
              <a:tabLst>
                <a:tab pos="486566" algn="l"/>
                <a:tab pos="487142" algn="l"/>
              </a:tabLst>
            </a:pPr>
            <a:r>
              <a:rPr lang="cs-CZ" sz="1600" spc="-5" noProof="0" dirty="0">
                <a:cs typeface="Verdana"/>
              </a:rPr>
              <a:t>na excitační</a:t>
            </a:r>
            <a:r>
              <a:rPr lang="cs-CZ" sz="1600" spc="-23" noProof="0" dirty="0">
                <a:cs typeface="Verdana"/>
              </a:rPr>
              <a:t> </a:t>
            </a:r>
            <a:r>
              <a:rPr lang="cs-CZ" sz="1600" noProof="0" dirty="0">
                <a:cs typeface="Verdana"/>
              </a:rPr>
              <a:t>funkci.</a:t>
            </a:r>
          </a:p>
          <a:p>
            <a:pPr marL="486566" lvl="1" indent="-199233">
              <a:spcBef>
                <a:spcPts val="23"/>
              </a:spcBef>
              <a:buFont typeface="Symbol"/>
              <a:buChar char=""/>
              <a:tabLst>
                <a:tab pos="486566" algn="l"/>
                <a:tab pos="487142" algn="l"/>
              </a:tabLst>
            </a:pPr>
            <a:endParaRPr lang="cs-CZ" sz="1600" noProof="0" dirty="0">
              <a:cs typeface="Verdana"/>
            </a:endParaRPr>
          </a:p>
        </p:txBody>
      </p:sp>
      <p:sp>
        <p:nvSpPr>
          <p:cNvPr id="8" name="Zástupný symbol pro číslo snímku 7">
            <a:extLst>
              <a:ext uri="{FF2B5EF4-FFF2-40B4-BE49-F238E27FC236}">
                <a16:creationId xmlns:a16="http://schemas.microsoft.com/office/drawing/2014/main" id="{CAE18DF8-AB2C-49D8-9A5C-DA07BABB29FF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cs-CZ" noProof="0" smtClean="0"/>
              <a:t>4</a:t>
            </a:fld>
            <a:endParaRPr lang="cs-CZ" noProof="0" dirty="0"/>
          </a:p>
        </p:txBody>
      </p:sp>
      <p:graphicFrame>
        <p:nvGraphicFramePr>
          <p:cNvPr id="10" name="object 8">
            <a:extLst>
              <a:ext uri="{FF2B5EF4-FFF2-40B4-BE49-F238E27FC236}">
                <a16:creationId xmlns:a16="http://schemas.microsoft.com/office/drawing/2014/main" id="{D7875687-C329-46C0-8851-E71EF523E90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78081744"/>
              </p:ext>
            </p:extLst>
          </p:nvPr>
        </p:nvGraphicFramePr>
        <p:xfrm>
          <a:off x="3039893" y="1139135"/>
          <a:ext cx="5307896" cy="104997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6949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800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583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12632">
                <a:tc>
                  <a:txBody>
                    <a:bodyPr/>
                    <a:lstStyle/>
                    <a:p>
                      <a:pPr algn="ctr">
                        <a:lnSpc>
                          <a:spcPts val="1860"/>
                        </a:lnSpc>
                        <a:spcBef>
                          <a:spcPts val="60"/>
                        </a:spcBef>
                      </a:pPr>
                      <a:r>
                        <a:rPr lang="cs-CZ" sz="1600" b="1" spc="-5" noProof="0" dirty="0">
                          <a:latin typeface="+mn-lt"/>
                          <a:cs typeface="Verdana"/>
                        </a:rPr>
                        <a:t>Reakce</a:t>
                      </a:r>
                      <a:endParaRPr lang="cs-CZ" sz="1600" noProof="0" dirty="0">
                        <a:latin typeface="+mn-lt"/>
                        <a:cs typeface="Verdana"/>
                      </a:endParaRPr>
                    </a:p>
                  </a:txBody>
                  <a:tcPr marL="0" marR="0" marT="691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pattFill prst="pct5">
                      <a:fgClr>
                        <a:schemeClr val="accent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ts val="1910"/>
                        </a:lnSpc>
                        <a:spcBef>
                          <a:spcPts val="10"/>
                        </a:spcBef>
                      </a:pPr>
                      <a:r>
                        <a:rPr lang="cs-CZ" sz="1600" b="1" spc="90" noProof="0" dirty="0">
                          <a:latin typeface="+mn-lt"/>
                          <a:cs typeface="Symbol"/>
                          <a:sym typeface="Symbol" panose="05050102010706020507" pitchFamily="18" charset="2"/>
                        </a:rPr>
                        <a:t></a:t>
                      </a:r>
                      <a:r>
                        <a:rPr lang="cs-CZ" sz="1600" b="1" spc="155" noProof="0" dirty="0">
                          <a:latin typeface="+mn-lt"/>
                          <a:cs typeface="Times New Roman"/>
                        </a:rPr>
                        <a:t> </a:t>
                      </a:r>
                      <a:r>
                        <a:rPr lang="cs-CZ" sz="1600" b="1" noProof="0" dirty="0">
                          <a:latin typeface="+mn-lt"/>
                          <a:cs typeface="Verdana"/>
                        </a:rPr>
                        <a:t>(m</a:t>
                      </a:r>
                      <a:r>
                        <a:rPr lang="cs-CZ" sz="1600" b="1" baseline="29100" noProof="0" dirty="0">
                          <a:latin typeface="+mn-lt"/>
                          <a:cs typeface="Verdana"/>
                        </a:rPr>
                        <a:t>2</a:t>
                      </a:r>
                      <a:r>
                        <a:rPr lang="cs-CZ" sz="1600" b="1" noProof="0" dirty="0">
                          <a:latin typeface="+mn-lt"/>
                          <a:cs typeface="Verdana"/>
                        </a:rPr>
                        <a:t>)</a:t>
                      </a:r>
                      <a:endParaRPr lang="cs-CZ" sz="1600" noProof="0" dirty="0">
                        <a:latin typeface="+mn-lt"/>
                        <a:cs typeface="Verdana"/>
                      </a:endParaRPr>
                    </a:p>
                  </a:txBody>
                  <a:tcPr marL="0" marR="0" marT="1152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pattFill prst="pct5">
                      <a:fgClr>
                        <a:schemeClr val="accent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60"/>
                        </a:lnSpc>
                        <a:spcBef>
                          <a:spcPts val="60"/>
                        </a:spcBef>
                      </a:pPr>
                      <a:r>
                        <a:rPr lang="cs-CZ" sz="1600" b="1" noProof="0" dirty="0">
                          <a:latin typeface="+mn-lt"/>
                          <a:cs typeface="Verdana"/>
                        </a:rPr>
                        <a:t>Pozn.</a:t>
                      </a:r>
                      <a:endParaRPr lang="cs-CZ" sz="1600" noProof="0" dirty="0">
                        <a:latin typeface="+mn-lt"/>
                        <a:cs typeface="Verdana"/>
                      </a:endParaRPr>
                    </a:p>
                  </a:txBody>
                  <a:tcPr marL="0" marR="0" marT="691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pattFill prst="pct5">
                      <a:fgClr>
                        <a:schemeClr val="accent1"/>
                      </a:fgClr>
                      <a:bgClr>
                        <a:schemeClr val="bg1"/>
                      </a:bgClr>
                    </a:patt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5336"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lang="cs-CZ" sz="1600" spc="-7" baseline="30864" noProof="0" dirty="0">
                          <a:latin typeface="+mn-lt"/>
                          <a:cs typeface="Verdana"/>
                        </a:rPr>
                        <a:t>10</a:t>
                      </a:r>
                      <a:r>
                        <a:rPr lang="cs-CZ" sz="1600" spc="-5" noProof="0" dirty="0">
                          <a:latin typeface="+mn-lt"/>
                          <a:cs typeface="Verdana"/>
                        </a:rPr>
                        <a:t>B(n, </a:t>
                      </a:r>
                      <a:r>
                        <a:rPr lang="cs-CZ" sz="1600" spc="-5" noProof="0" dirty="0">
                          <a:latin typeface="Symbol" panose="05050102010706020507" pitchFamily="18" charset="2"/>
                          <a:cs typeface="Symbol"/>
                        </a:rPr>
                        <a:t></a:t>
                      </a:r>
                      <a:r>
                        <a:rPr lang="cs-CZ" sz="1600" spc="-5" noProof="0" dirty="0">
                          <a:latin typeface="+mn-lt"/>
                          <a:cs typeface="Verdana"/>
                        </a:rPr>
                        <a:t>)</a:t>
                      </a:r>
                      <a:r>
                        <a:rPr lang="cs-CZ" sz="1600" spc="-7" baseline="30864" noProof="0" dirty="0">
                          <a:latin typeface="+mn-lt"/>
                          <a:cs typeface="Verdana"/>
                        </a:rPr>
                        <a:t>7</a:t>
                      </a:r>
                      <a:r>
                        <a:rPr lang="cs-CZ" sz="1600" spc="-5" noProof="0" dirty="0">
                          <a:latin typeface="+mn-lt"/>
                          <a:cs typeface="Verdana"/>
                        </a:rPr>
                        <a:t>Li</a:t>
                      </a:r>
                      <a:endParaRPr lang="cs-CZ" sz="1600" noProof="0" dirty="0">
                        <a:latin typeface="+mn-lt"/>
                        <a:cs typeface="Verdana"/>
                      </a:endParaRPr>
                    </a:p>
                  </a:txBody>
                  <a:tcPr marL="0" marR="0" marT="1727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pattFill prst="pct5">
                      <a:fgClr>
                        <a:schemeClr val="accent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lang="cs-CZ" sz="1600" spc="-5" noProof="0" dirty="0">
                          <a:latin typeface="+mn-lt"/>
                          <a:cs typeface="Verdana"/>
                        </a:rPr>
                        <a:t>3,8</a:t>
                      </a:r>
                      <a:r>
                        <a:rPr lang="cs-CZ" sz="1600" spc="-5" noProof="0" dirty="0">
                          <a:latin typeface="+mn-lt"/>
                          <a:cs typeface="Verdana"/>
                          <a:sym typeface="Symbol" panose="05050102010706020507" pitchFamily="18" charset="2"/>
                        </a:rPr>
                        <a:t></a:t>
                      </a:r>
                      <a:r>
                        <a:rPr lang="cs-CZ" sz="1600" spc="-5" noProof="0" dirty="0">
                          <a:latin typeface="+mn-lt"/>
                          <a:cs typeface="Verdana"/>
                        </a:rPr>
                        <a:t>10</a:t>
                      </a:r>
                      <a:r>
                        <a:rPr lang="cs-CZ" sz="1600" spc="-7" baseline="30864" noProof="0" dirty="0">
                          <a:latin typeface="+mn-lt"/>
                          <a:cs typeface="Verdana"/>
                        </a:rPr>
                        <a:t>-25</a:t>
                      </a:r>
                      <a:endParaRPr lang="cs-CZ" sz="1600" baseline="30864" noProof="0" dirty="0">
                        <a:latin typeface="+mn-lt"/>
                        <a:cs typeface="Verdana"/>
                      </a:endParaRPr>
                    </a:p>
                  </a:txBody>
                  <a:tcPr marL="0" marR="0" marT="1727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lang="cs-CZ" sz="1600" spc="-10" noProof="0" dirty="0">
                          <a:latin typeface="+mn-lt"/>
                          <a:cs typeface="Verdana"/>
                        </a:rPr>
                        <a:t>pomalé</a:t>
                      </a:r>
                      <a:r>
                        <a:rPr lang="cs-CZ" sz="1600" spc="15" noProof="0" dirty="0">
                          <a:latin typeface="+mn-lt"/>
                          <a:cs typeface="Verdana"/>
                        </a:rPr>
                        <a:t> </a:t>
                      </a:r>
                      <a:r>
                        <a:rPr lang="cs-CZ" sz="1600" spc="-5" noProof="0" dirty="0">
                          <a:latin typeface="+mn-lt"/>
                          <a:cs typeface="Verdana"/>
                        </a:rPr>
                        <a:t>neutrony</a:t>
                      </a:r>
                      <a:endParaRPr lang="cs-CZ" sz="1600" noProof="0" dirty="0">
                        <a:latin typeface="+mn-lt"/>
                        <a:cs typeface="Verdana"/>
                      </a:endParaRPr>
                    </a:p>
                  </a:txBody>
                  <a:tcPr marL="0" marR="0" marT="1727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833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lang="cs-CZ" sz="1600" spc="-7" baseline="30864" noProof="0" dirty="0">
                          <a:latin typeface="+mn-lt"/>
                          <a:cs typeface="Verdana"/>
                        </a:rPr>
                        <a:t>238</a:t>
                      </a:r>
                      <a:r>
                        <a:rPr lang="cs-CZ" sz="1600" spc="-5" noProof="0" dirty="0">
                          <a:latin typeface="+mn-lt"/>
                          <a:cs typeface="Verdana"/>
                        </a:rPr>
                        <a:t>U(n, </a:t>
                      </a:r>
                      <a:r>
                        <a:rPr lang="cs-CZ" sz="1600" spc="-5" noProof="0" dirty="0">
                          <a:latin typeface="Symbol" panose="05050102010706020507" pitchFamily="18" charset="2"/>
                          <a:cs typeface="Symbol"/>
                        </a:rPr>
                        <a:t></a:t>
                      </a:r>
                      <a:r>
                        <a:rPr lang="cs-CZ" sz="1600" spc="-5" noProof="0" dirty="0">
                          <a:latin typeface="+mn-lt"/>
                          <a:cs typeface="Verdana"/>
                        </a:rPr>
                        <a:t>)</a:t>
                      </a:r>
                      <a:r>
                        <a:rPr lang="cs-CZ" sz="1600" spc="-7" baseline="30864" noProof="0" dirty="0">
                          <a:latin typeface="+mn-lt"/>
                          <a:cs typeface="Verdana"/>
                        </a:rPr>
                        <a:t>239</a:t>
                      </a:r>
                      <a:r>
                        <a:rPr lang="cs-CZ" sz="1600" spc="-5" noProof="0" dirty="0">
                          <a:latin typeface="+mn-lt"/>
                          <a:cs typeface="Verdana"/>
                        </a:rPr>
                        <a:t>U</a:t>
                      </a:r>
                      <a:endParaRPr lang="cs-CZ" sz="1600" noProof="0" dirty="0">
                        <a:latin typeface="+mn-lt"/>
                        <a:cs typeface="Verdana"/>
                      </a:endParaRPr>
                    </a:p>
                  </a:txBody>
                  <a:tcPr marL="0" marR="0" marT="1727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pattFill prst="pct5">
                      <a:fgClr>
                        <a:schemeClr val="accent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lang="cs-CZ" sz="1600" spc="-5" noProof="0" dirty="0">
                          <a:latin typeface="+mn-lt"/>
                          <a:cs typeface="Verdana"/>
                        </a:rPr>
                        <a:t>2,7</a:t>
                      </a:r>
                      <a:r>
                        <a:rPr lang="cs-CZ" sz="1600" spc="-5" noProof="0" dirty="0">
                          <a:latin typeface="+mn-lt"/>
                          <a:cs typeface="Verdana"/>
                          <a:sym typeface="Symbol" panose="05050102010706020507" pitchFamily="18" charset="2"/>
                        </a:rPr>
                        <a:t></a:t>
                      </a:r>
                      <a:r>
                        <a:rPr lang="cs-CZ" sz="1600" spc="-5" noProof="0" dirty="0">
                          <a:latin typeface="+mn-lt"/>
                          <a:cs typeface="Verdana"/>
                        </a:rPr>
                        <a:t>10</a:t>
                      </a:r>
                      <a:r>
                        <a:rPr lang="cs-CZ" sz="1600" spc="-7" baseline="30864" noProof="0" dirty="0">
                          <a:latin typeface="+mn-lt"/>
                          <a:cs typeface="Verdana"/>
                        </a:rPr>
                        <a:t>-28</a:t>
                      </a:r>
                      <a:endParaRPr lang="cs-CZ" sz="1600" baseline="30864" noProof="0" dirty="0">
                        <a:latin typeface="+mn-lt"/>
                        <a:cs typeface="Verdana"/>
                      </a:endParaRPr>
                    </a:p>
                  </a:txBody>
                  <a:tcPr marL="0" marR="0" marT="1727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lang="cs-CZ" sz="1600" spc="-10" noProof="0" dirty="0">
                          <a:latin typeface="+mn-lt"/>
                          <a:cs typeface="Verdana"/>
                        </a:rPr>
                        <a:t>pomalé</a:t>
                      </a:r>
                      <a:r>
                        <a:rPr lang="cs-CZ" sz="1600" spc="15" noProof="0" dirty="0">
                          <a:latin typeface="+mn-lt"/>
                          <a:cs typeface="Verdana"/>
                        </a:rPr>
                        <a:t> </a:t>
                      </a:r>
                      <a:r>
                        <a:rPr lang="cs-CZ" sz="1600" spc="-5" noProof="0" dirty="0">
                          <a:latin typeface="+mn-lt"/>
                          <a:cs typeface="Verdana"/>
                        </a:rPr>
                        <a:t>neutrony</a:t>
                      </a:r>
                      <a:endParaRPr lang="cs-CZ" sz="1600" noProof="0" dirty="0">
                        <a:latin typeface="+mn-lt"/>
                        <a:cs typeface="Verdana"/>
                      </a:endParaRPr>
                    </a:p>
                  </a:txBody>
                  <a:tcPr marL="0" marR="0" marT="1727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810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lang="cs-CZ" sz="1600" spc="-7" baseline="30864" noProof="0" dirty="0">
                          <a:latin typeface="+mn-lt"/>
                          <a:cs typeface="Verdana"/>
                        </a:rPr>
                        <a:t>249</a:t>
                      </a:r>
                      <a:r>
                        <a:rPr lang="cs-CZ" sz="1600" spc="-5" noProof="0" dirty="0">
                          <a:latin typeface="+mn-lt"/>
                          <a:cs typeface="Verdana"/>
                        </a:rPr>
                        <a:t>Cf(</a:t>
                      </a:r>
                      <a:r>
                        <a:rPr lang="cs-CZ" sz="1600" spc="-7" baseline="30864" noProof="0" dirty="0">
                          <a:latin typeface="+mn-lt"/>
                          <a:cs typeface="Verdana"/>
                        </a:rPr>
                        <a:t>15</a:t>
                      </a:r>
                      <a:r>
                        <a:rPr lang="cs-CZ" sz="1600" spc="-5" noProof="0" dirty="0">
                          <a:latin typeface="+mn-lt"/>
                          <a:cs typeface="Verdana"/>
                        </a:rPr>
                        <a:t>N, 4n)</a:t>
                      </a:r>
                      <a:r>
                        <a:rPr lang="cs-CZ" sz="1600" spc="-7" baseline="30864" noProof="0" dirty="0">
                          <a:latin typeface="+mn-lt"/>
                          <a:cs typeface="Verdana"/>
                        </a:rPr>
                        <a:t>260</a:t>
                      </a:r>
                      <a:r>
                        <a:rPr lang="cs-CZ" sz="1600" spc="-5" noProof="0" dirty="0">
                          <a:latin typeface="+mn-lt"/>
                          <a:cs typeface="Verdana"/>
                        </a:rPr>
                        <a:t>Rf</a:t>
                      </a:r>
                      <a:endParaRPr lang="cs-CZ" sz="1600" noProof="0" dirty="0">
                        <a:latin typeface="+mn-lt"/>
                        <a:cs typeface="Verdana"/>
                      </a:endParaRPr>
                    </a:p>
                  </a:txBody>
                  <a:tcPr marL="0" marR="0" marT="1727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pattFill prst="pct5">
                      <a:fgClr>
                        <a:schemeClr val="accent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lang="cs-CZ" sz="1600" spc="-5" noProof="0" dirty="0">
                          <a:latin typeface="+mn-lt"/>
                          <a:cs typeface="Verdana"/>
                        </a:rPr>
                        <a:t>3</a:t>
                      </a:r>
                      <a:r>
                        <a:rPr lang="cs-CZ" sz="1600" spc="-5" noProof="0" dirty="0">
                          <a:latin typeface="+mn-lt"/>
                          <a:cs typeface="Verdana"/>
                          <a:sym typeface="Symbol" panose="05050102010706020507" pitchFamily="18" charset="2"/>
                        </a:rPr>
                        <a:t></a:t>
                      </a:r>
                      <a:r>
                        <a:rPr lang="cs-CZ" sz="1600" spc="-5" noProof="0" dirty="0">
                          <a:latin typeface="+mn-lt"/>
                          <a:cs typeface="Verdana"/>
                        </a:rPr>
                        <a:t>10</a:t>
                      </a:r>
                      <a:r>
                        <a:rPr lang="cs-CZ" sz="1600" spc="-7" baseline="30864" noProof="0" dirty="0">
                          <a:latin typeface="+mn-lt"/>
                          <a:cs typeface="Verdana"/>
                        </a:rPr>
                        <a:t>-33</a:t>
                      </a:r>
                      <a:endParaRPr lang="cs-CZ" sz="1600" baseline="30864" noProof="0" dirty="0">
                        <a:latin typeface="+mn-lt"/>
                        <a:cs typeface="Verdana"/>
                      </a:endParaRPr>
                    </a:p>
                  </a:txBody>
                  <a:tcPr marL="0" marR="0" marT="1727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4445" algn="ctr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lang="cs-CZ" sz="1600" spc="-10" noProof="0" dirty="0">
                          <a:latin typeface="+mn-lt"/>
                          <a:cs typeface="Verdana"/>
                        </a:rPr>
                        <a:t>vliv </a:t>
                      </a:r>
                      <a:r>
                        <a:rPr lang="cs-CZ" sz="1600" spc="-5" noProof="0" dirty="0" err="1">
                          <a:latin typeface="+mn-lt"/>
                          <a:cs typeface="Verdana"/>
                        </a:rPr>
                        <a:t>coulombické</a:t>
                      </a:r>
                      <a:r>
                        <a:rPr lang="cs-CZ" sz="1600" spc="-20" noProof="0" dirty="0">
                          <a:latin typeface="+mn-lt"/>
                          <a:cs typeface="Verdana"/>
                        </a:rPr>
                        <a:t> </a:t>
                      </a:r>
                      <a:r>
                        <a:rPr lang="cs-CZ" sz="1600" spc="-5" noProof="0" dirty="0">
                          <a:latin typeface="+mn-lt"/>
                          <a:cs typeface="Verdana"/>
                        </a:rPr>
                        <a:t>bariéry</a:t>
                      </a:r>
                      <a:endParaRPr lang="cs-CZ" sz="1600" noProof="0" dirty="0">
                        <a:latin typeface="+mn-lt"/>
                        <a:cs typeface="Verdana"/>
                      </a:endParaRPr>
                    </a:p>
                  </a:txBody>
                  <a:tcPr marL="0" marR="0" marT="1727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12" name="Obrázek 11" descr="Boron.png">
            <a:extLst>
              <a:ext uri="{FF2B5EF4-FFF2-40B4-BE49-F238E27FC236}">
                <a16:creationId xmlns:a16="http://schemas.microsoft.com/office/drawing/2014/main" id="{0D2CE78C-2E77-498F-A6C8-5BFC49A307E3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891812" y="3438322"/>
            <a:ext cx="5001358" cy="3419678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22724" y="515256"/>
            <a:ext cx="7178491" cy="498604"/>
          </a:xfrm>
          <a:prstGeom prst="rect">
            <a:avLst/>
          </a:prstGeom>
          <a:noFill/>
        </p:spPr>
        <p:txBody>
          <a:bodyPr vert="horz" wrap="square" lIns="0" tIns="9213" rIns="0" bIns="0" rtlCol="0">
            <a:spAutoFit/>
          </a:bodyPr>
          <a:lstStyle/>
          <a:p>
            <a:pPr marL="11516" marR="4607">
              <a:lnSpc>
                <a:spcPct val="101299"/>
              </a:lnSpc>
              <a:spcBef>
                <a:spcPts val="73"/>
              </a:spcBef>
            </a:pPr>
            <a:r>
              <a:rPr lang="cs-CZ" sz="1600" b="1" noProof="0" dirty="0">
                <a:solidFill>
                  <a:srgbClr val="C00000"/>
                </a:solidFill>
                <a:ea typeface="Verdana" panose="020B0604030504040204" pitchFamily="34" charset="0"/>
                <a:cs typeface="Verdana"/>
              </a:rPr>
              <a:t>Výtěžek </a:t>
            </a:r>
            <a:r>
              <a:rPr lang="cs-CZ" sz="1600" b="1" spc="-5" noProof="0" dirty="0">
                <a:solidFill>
                  <a:srgbClr val="C00000"/>
                </a:solidFill>
                <a:ea typeface="Verdana" panose="020B0604030504040204" pitchFamily="34" charset="0"/>
                <a:cs typeface="Verdana"/>
              </a:rPr>
              <a:t>jaderné reakce </a:t>
            </a:r>
            <a:r>
              <a:rPr lang="cs-CZ" sz="1600" b="1" spc="5" noProof="0" dirty="0">
                <a:solidFill>
                  <a:srgbClr val="C00000"/>
                </a:solidFill>
                <a:ea typeface="Verdana" panose="020B0604030504040204" pitchFamily="34" charset="0"/>
                <a:cs typeface="Verdana"/>
              </a:rPr>
              <a:t>B </a:t>
            </a:r>
            <a:r>
              <a:rPr lang="cs-CZ" sz="1600" spc="5" noProof="0" dirty="0">
                <a:ea typeface="Verdana" panose="020B0604030504040204" pitchFamily="34" charset="0"/>
                <a:cs typeface="Verdana"/>
              </a:rPr>
              <a:t>= </a:t>
            </a:r>
            <a:r>
              <a:rPr lang="cs-CZ" sz="1600" spc="-5" noProof="0" dirty="0">
                <a:ea typeface="Verdana" panose="020B0604030504040204" pitchFamily="34" charset="0"/>
                <a:cs typeface="Verdana"/>
              </a:rPr>
              <a:t>poměr počtu vznikajících atomů </a:t>
            </a:r>
            <a:r>
              <a:rPr lang="cs-CZ" sz="1600" noProof="0" dirty="0">
                <a:ea typeface="Verdana" panose="020B0604030504040204" pitchFamily="34" charset="0"/>
                <a:cs typeface="Verdana"/>
              </a:rPr>
              <a:t>k </a:t>
            </a:r>
            <a:r>
              <a:rPr lang="cs-CZ" sz="1600" spc="-5" noProof="0" dirty="0">
                <a:ea typeface="Verdana" panose="020B0604030504040204" pitchFamily="34" charset="0"/>
                <a:cs typeface="Verdana"/>
              </a:rPr>
              <a:t>počtu projektilů </a:t>
            </a:r>
            <a:r>
              <a:rPr lang="cs-CZ" sz="1600" noProof="0" dirty="0">
                <a:ea typeface="Verdana" panose="020B0604030504040204" pitchFamily="34" charset="0"/>
                <a:cs typeface="Verdana"/>
              </a:rPr>
              <a:t>dopadajících </a:t>
            </a:r>
            <a:r>
              <a:rPr lang="cs-CZ" sz="1600" spc="-5" noProof="0" dirty="0">
                <a:ea typeface="Verdana" panose="020B0604030504040204" pitchFamily="34" charset="0"/>
                <a:cs typeface="Verdana"/>
              </a:rPr>
              <a:t>na </a:t>
            </a:r>
            <a:r>
              <a:rPr lang="cs-CZ" sz="1600" noProof="0" dirty="0">
                <a:ea typeface="Verdana" panose="020B0604030504040204" pitchFamily="34" charset="0"/>
                <a:cs typeface="Verdana"/>
              </a:rPr>
              <a:t>terč </a:t>
            </a:r>
            <a:r>
              <a:rPr lang="cs-CZ" sz="1600" spc="-5" noProof="0" dirty="0">
                <a:ea typeface="Verdana" panose="020B0604030504040204" pitchFamily="34" charset="0"/>
                <a:cs typeface="Verdana"/>
              </a:rPr>
              <a:t>(plocha terče </a:t>
            </a:r>
            <a:r>
              <a:rPr lang="cs-CZ" sz="1600" noProof="0" dirty="0">
                <a:ea typeface="Verdana" panose="020B0604030504040204" pitchFamily="34" charset="0"/>
                <a:cs typeface="Verdana"/>
              </a:rPr>
              <a:t>je</a:t>
            </a:r>
            <a:r>
              <a:rPr lang="cs-CZ" sz="1600" spc="-41" noProof="0" dirty="0">
                <a:ea typeface="Verdana" panose="020B0604030504040204" pitchFamily="34" charset="0"/>
                <a:cs typeface="Verdana"/>
              </a:rPr>
              <a:t> </a:t>
            </a:r>
            <a:r>
              <a:rPr lang="cs-CZ" sz="1600" spc="14" noProof="0" dirty="0">
                <a:ea typeface="Verdana" panose="020B0604030504040204" pitchFamily="34" charset="0"/>
                <a:cs typeface="Verdana"/>
              </a:rPr>
              <a:t>S</a:t>
            </a:r>
            <a:r>
              <a:rPr lang="cs-CZ" sz="1600" b="1" spc="14" noProof="0" dirty="0">
                <a:ea typeface="Verdana" panose="020B0604030504040204" pitchFamily="34" charset="0"/>
                <a:cs typeface="Verdana"/>
              </a:rPr>
              <a:t>)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691375" y="2156963"/>
            <a:ext cx="7178492" cy="680265"/>
          </a:xfrm>
          <a:prstGeom prst="rect">
            <a:avLst/>
          </a:prstGeom>
          <a:noFill/>
        </p:spPr>
        <p:txBody>
          <a:bodyPr vert="horz" wrap="square" lIns="0" tIns="10365" rIns="0" bIns="0" rtlCol="0">
            <a:spAutoFit/>
          </a:bodyPr>
          <a:lstStyle/>
          <a:p>
            <a:pPr marL="425530" indent="-207294">
              <a:buFont typeface="Symbol"/>
              <a:buChar char=""/>
              <a:tabLst>
                <a:tab pos="425530" algn="l"/>
                <a:tab pos="426105" algn="l"/>
              </a:tabLst>
            </a:pPr>
            <a:r>
              <a:rPr lang="cs-CZ" sz="1451" spc="5" noProof="0" dirty="0">
                <a:latin typeface="Verdana"/>
                <a:cs typeface="Verdana"/>
              </a:rPr>
              <a:t>velké </a:t>
            </a:r>
            <a:r>
              <a:rPr lang="cs-CZ" sz="1451" noProof="0" dirty="0">
                <a:latin typeface="Verdana"/>
                <a:cs typeface="Verdana"/>
              </a:rPr>
              <a:t>výtěžky </a:t>
            </a:r>
            <a:r>
              <a:rPr lang="cs-CZ" sz="1451" spc="-5" noProof="0" dirty="0">
                <a:latin typeface="Verdana"/>
                <a:cs typeface="Verdana"/>
              </a:rPr>
              <a:t>jsou typické pro </a:t>
            </a:r>
            <a:r>
              <a:rPr lang="cs-CZ" sz="1451" spc="-5" noProof="0" dirty="0" err="1">
                <a:latin typeface="Verdana"/>
                <a:cs typeface="Verdana"/>
              </a:rPr>
              <a:t>exoergické</a:t>
            </a:r>
            <a:r>
              <a:rPr lang="cs-CZ" sz="1451" spc="-5" noProof="0" dirty="0">
                <a:latin typeface="Verdana"/>
                <a:cs typeface="Verdana"/>
              </a:rPr>
              <a:t> reakce pomalých</a:t>
            </a:r>
            <a:r>
              <a:rPr lang="cs-CZ" sz="1451" spc="-23" noProof="0" dirty="0">
                <a:latin typeface="Verdana"/>
                <a:cs typeface="Verdana"/>
              </a:rPr>
              <a:t> </a:t>
            </a:r>
            <a:r>
              <a:rPr lang="cs-CZ" sz="1451" noProof="0" dirty="0">
                <a:latin typeface="Verdana"/>
                <a:cs typeface="Verdana"/>
              </a:rPr>
              <a:t>neutronů,</a:t>
            </a:r>
          </a:p>
          <a:p>
            <a:pPr marL="425530" indent="-207294">
              <a:buFont typeface="Symbol"/>
              <a:buChar char=""/>
              <a:tabLst>
                <a:tab pos="425530" algn="l"/>
                <a:tab pos="426105" algn="l"/>
              </a:tabLst>
            </a:pPr>
            <a:endParaRPr lang="cs-CZ" sz="1451" noProof="0" dirty="0">
              <a:latin typeface="Verdana"/>
              <a:cs typeface="Verdana"/>
            </a:endParaRPr>
          </a:p>
          <a:p>
            <a:pPr marL="425530" indent="-207294">
              <a:spcBef>
                <a:spcPts val="23"/>
              </a:spcBef>
              <a:buFont typeface="Symbol"/>
              <a:buChar char=""/>
              <a:tabLst>
                <a:tab pos="425530" algn="l"/>
                <a:tab pos="426105" algn="l"/>
              </a:tabLst>
            </a:pPr>
            <a:r>
              <a:rPr lang="cs-CZ" sz="1451" noProof="0" dirty="0">
                <a:latin typeface="Verdana"/>
                <a:cs typeface="Verdana"/>
              </a:rPr>
              <a:t>výtěžek reakce </a:t>
            </a:r>
            <a:r>
              <a:rPr lang="cs-CZ" sz="1451" spc="-9" noProof="0" dirty="0">
                <a:latin typeface="Verdana"/>
                <a:cs typeface="Verdana"/>
              </a:rPr>
              <a:t>se </a:t>
            </a:r>
            <a:r>
              <a:rPr lang="cs-CZ" sz="1451" spc="-5" noProof="0" dirty="0">
                <a:latin typeface="Verdana"/>
                <a:cs typeface="Verdana"/>
              </a:rPr>
              <a:t>zpravidla vyjadřuje aktivitou vzniklého</a:t>
            </a:r>
            <a:r>
              <a:rPr lang="cs-CZ" sz="1451" noProof="0" dirty="0">
                <a:latin typeface="Verdana"/>
                <a:cs typeface="Verdana"/>
              </a:rPr>
              <a:t> </a:t>
            </a:r>
            <a:r>
              <a:rPr lang="cs-CZ" sz="1451" spc="-5" noProof="0" dirty="0">
                <a:latin typeface="Verdana"/>
                <a:cs typeface="Verdana"/>
              </a:rPr>
              <a:t>radionuklidu.</a:t>
            </a:r>
            <a:endParaRPr lang="cs-CZ" sz="1451" noProof="0" dirty="0">
              <a:latin typeface="Verdana"/>
              <a:cs typeface="Verdana"/>
            </a:endParaRPr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7EA144A2-816D-426F-B8F6-E1219A32D5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9C9A3-569C-43FA-A790-982E5051B07F}" type="slidenum">
              <a:rPr lang="cs-CZ" noProof="0" smtClean="0"/>
              <a:t>5</a:t>
            </a:fld>
            <a:endParaRPr lang="cs-CZ" noProof="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ovéPole 10">
                <a:extLst>
                  <a:ext uri="{FF2B5EF4-FFF2-40B4-BE49-F238E27FC236}">
                    <a16:creationId xmlns:a16="http://schemas.microsoft.com/office/drawing/2014/main" id="{E242001F-1E80-4296-BA22-656394A802C9}"/>
                  </a:ext>
                </a:extLst>
              </p:cNvPr>
              <p:cNvSpPr txBox="1"/>
              <p:nvPr/>
            </p:nvSpPr>
            <p:spPr>
              <a:xfrm>
                <a:off x="722724" y="3276526"/>
                <a:ext cx="7241188" cy="135909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11516" marR="229751">
                  <a:lnSpc>
                    <a:spcPct val="101299"/>
                  </a:lnSpc>
                </a:pPr>
                <a:r>
                  <a:rPr lang="cs-CZ" sz="1600" b="1" spc="-5" noProof="0" dirty="0">
                    <a:solidFill>
                      <a:srgbClr val="C00000"/>
                    </a:solidFill>
                    <a:cs typeface="Verdana"/>
                  </a:rPr>
                  <a:t>Závislost počtu atomů </a:t>
                </a:r>
                <a:r>
                  <a:rPr lang="cs-CZ" sz="1600" noProof="0" dirty="0">
                    <a:cs typeface="Verdana"/>
                  </a:rPr>
                  <a:t>vzniklých </a:t>
                </a:r>
                <a:r>
                  <a:rPr lang="cs-CZ" sz="1600" spc="-5" noProof="0" dirty="0">
                    <a:cs typeface="Verdana"/>
                  </a:rPr>
                  <a:t>jadernou </a:t>
                </a:r>
                <a:r>
                  <a:rPr lang="cs-CZ" sz="1600" noProof="0" dirty="0">
                    <a:cs typeface="Verdana"/>
                  </a:rPr>
                  <a:t>reakcí </a:t>
                </a:r>
                <a:r>
                  <a:rPr lang="cs-CZ" sz="1600" spc="-9" noProof="0" dirty="0">
                    <a:cs typeface="Verdana"/>
                  </a:rPr>
                  <a:t>ozařováním </a:t>
                </a:r>
                <a:r>
                  <a:rPr lang="cs-CZ" sz="1600" noProof="0" dirty="0">
                    <a:cs typeface="Verdana"/>
                  </a:rPr>
                  <a:t>(N*) </a:t>
                </a:r>
                <a:r>
                  <a:rPr lang="cs-CZ" sz="1600" b="1" spc="5" noProof="0" dirty="0">
                    <a:solidFill>
                      <a:srgbClr val="C00000"/>
                    </a:solidFill>
                    <a:cs typeface="Verdana"/>
                  </a:rPr>
                  <a:t>na </a:t>
                </a:r>
                <a:r>
                  <a:rPr lang="cs-CZ" sz="1600" b="1" spc="-5" noProof="0" dirty="0">
                    <a:solidFill>
                      <a:srgbClr val="C00000"/>
                    </a:solidFill>
                    <a:cs typeface="Verdana"/>
                  </a:rPr>
                  <a:t>době  </a:t>
                </a:r>
                <a:r>
                  <a:rPr lang="cs-CZ" sz="1600" b="1" noProof="0" dirty="0">
                    <a:solidFill>
                      <a:srgbClr val="C00000"/>
                    </a:solidFill>
                    <a:cs typeface="Verdana"/>
                  </a:rPr>
                  <a:t>ozařování</a:t>
                </a:r>
                <a:r>
                  <a:rPr lang="cs-CZ" sz="1600" noProof="0" dirty="0">
                    <a:cs typeface="Verdana"/>
                  </a:rPr>
                  <a:t>, </a:t>
                </a:r>
                <a:r>
                  <a:rPr lang="cs-CZ" sz="1600" spc="5" noProof="0" dirty="0">
                    <a:solidFill>
                      <a:srgbClr val="0070C0"/>
                    </a:solidFill>
                    <a:cs typeface="Verdana"/>
                  </a:rPr>
                  <a:t>R </a:t>
                </a:r>
                <a:r>
                  <a:rPr lang="cs-CZ" sz="1600" noProof="0" dirty="0">
                    <a:solidFill>
                      <a:srgbClr val="0070C0"/>
                    </a:solidFill>
                    <a:cs typeface="Verdana"/>
                  </a:rPr>
                  <a:t>je </a:t>
                </a:r>
                <a:r>
                  <a:rPr lang="cs-CZ" sz="1600" spc="-5" noProof="0" dirty="0">
                    <a:solidFill>
                      <a:srgbClr val="0070C0"/>
                    </a:solidFill>
                    <a:cs typeface="Verdana"/>
                  </a:rPr>
                  <a:t>„rychlostní“ konstanta</a:t>
                </a:r>
                <a:r>
                  <a:rPr lang="cs-CZ" sz="1600" spc="-5" noProof="0" dirty="0">
                    <a:cs typeface="Verdana"/>
                  </a:rPr>
                  <a:t>, vyjadřuje následující</a:t>
                </a:r>
                <a:r>
                  <a:rPr lang="cs-CZ" sz="1600" spc="-14" noProof="0" dirty="0">
                    <a:cs typeface="Verdana"/>
                  </a:rPr>
                  <a:t> </a:t>
                </a:r>
                <a:r>
                  <a:rPr lang="cs-CZ" sz="1600" spc="-5" noProof="0" dirty="0">
                    <a:cs typeface="Verdana"/>
                  </a:rPr>
                  <a:t>vztah:</a:t>
                </a:r>
                <a:endParaRPr lang="cs-CZ" sz="1600" noProof="0" dirty="0">
                  <a:cs typeface="Verdana"/>
                </a:endParaRPr>
              </a:p>
              <a:p>
                <a:pPr>
                  <a:spcBef>
                    <a:spcPts val="9"/>
                  </a:spcBef>
                </a:pPr>
                <a:endParaRPr lang="cs-CZ" sz="1600" noProof="0" dirty="0">
                  <a:cs typeface="Verdana"/>
                </a:endParaRPr>
              </a:p>
              <a:p>
                <a:pPr marL="2457591"/>
                <a:r>
                  <a:rPr lang="cs-CZ" i="1" spc="-14" noProof="0" dirty="0">
                    <a:cs typeface="Verdana"/>
                  </a:rPr>
                  <a:t>N* </a:t>
                </a:r>
                <a:r>
                  <a:rPr lang="cs-CZ" i="1" spc="-9" noProof="0" dirty="0">
                    <a:cs typeface="Verdana"/>
                  </a:rPr>
                  <a:t>= R t =</a:t>
                </a:r>
                <a:r>
                  <a:rPr lang="cs-CZ" i="1" spc="27" noProof="0" dirty="0">
                    <a:cs typeface="Verdana"/>
                  </a:rPr>
                  <a:t> </a:t>
                </a:r>
                <a:r>
                  <a:rPr lang="cs-CZ" i="1" spc="-5" noProof="0" dirty="0">
                    <a:latin typeface="Symbol" panose="05050102010706020507" pitchFamily="18" charset="2"/>
                    <a:cs typeface="Symbol"/>
                  </a:rPr>
                  <a:t></a:t>
                </a:r>
                <a:r>
                  <a:rPr lang="cs-CZ" spc="-5" noProof="0" dirty="0">
                    <a:cs typeface="Symbol"/>
                  </a:rPr>
                  <a:t>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cs-CZ" i="1" spc="-5" noProof="0">
                        <a:latin typeface="Symbol"/>
                        <a:cs typeface="Symbol"/>
                      </a:rPr>
                      <m:t></m:t>
                    </m:r>
                    <m:r>
                      <a:rPr lang="cs-CZ" i="1" spc="-5" noProof="0">
                        <a:latin typeface="Cambria Math" panose="02040503050406030204" pitchFamily="18" charset="0"/>
                        <a:cs typeface="Symbol"/>
                      </a:rPr>
                      <m:t> </m:t>
                    </m:r>
                  </m:oMath>
                </a14:m>
                <a:r>
                  <a:rPr lang="cs-CZ" i="1" spc="-5" noProof="0" dirty="0">
                    <a:cs typeface="Verdana"/>
                  </a:rPr>
                  <a:t>N t</a:t>
                </a:r>
                <a:endParaRPr lang="cs-CZ" i="1" noProof="0" dirty="0">
                  <a:cs typeface="Verdana"/>
                </a:endParaRPr>
              </a:p>
              <a:p>
                <a:pPr>
                  <a:lnSpc>
                    <a:spcPct val="100000"/>
                  </a:lnSpc>
                </a:pPr>
                <a:endParaRPr lang="cs-CZ" sz="1600" noProof="0" dirty="0">
                  <a:cs typeface="Verdana"/>
                </a:endParaRPr>
              </a:p>
            </p:txBody>
          </p:sp>
        </mc:Choice>
        <mc:Fallback xmlns="">
          <p:sp>
            <p:nvSpPr>
              <p:cNvPr id="11" name="TextovéPole 10">
                <a:extLst>
                  <a:ext uri="{FF2B5EF4-FFF2-40B4-BE49-F238E27FC236}">
                    <a16:creationId xmlns:a16="http://schemas.microsoft.com/office/drawing/2014/main" id="{E242001F-1E80-4296-BA22-656394A802C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2724" y="3276526"/>
                <a:ext cx="7241188" cy="1359090"/>
              </a:xfrm>
              <a:prstGeom prst="rect">
                <a:avLst/>
              </a:prstGeom>
              <a:blipFill>
                <a:blip r:embed="rId2"/>
                <a:stretch>
                  <a:fillRect l="-337" t="-1794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ovéPole 7">
                <a:extLst>
                  <a:ext uri="{FF2B5EF4-FFF2-40B4-BE49-F238E27FC236}">
                    <a16:creationId xmlns:a16="http://schemas.microsoft.com/office/drawing/2014/main" id="{A10EFF72-A547-BE67-F1F5-DA378BDD345C}"/>
                  </a:ext>
                </a:extLst>
              </p:cNvPr>
              <p:cNvSpPr txBox="1"/>
              <p:nvPr/>
            </p:nvSpPr>
            <p:spPr>
              <a:xfrm>
                <a:off x="3244376" y="1384059"/>
                <a:ext cx="2072490" cy="57394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b="0" i="1" noProof="0" smtClean="0">
                          <a:latin typeface="Cambria Math" panose="02040503050406030204" pitchFamily="18" charset="0"/>
                        </a:rPr>
                        <m:t>𝐵</m:t>
                      </m:r>
                      <m:r>
                        <a:rPr lang="cs-CZ" b="0" i="1" noProof="0" smtClean="0"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cs-CZ" b="0" i="1" noProof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cs-CZ" b="0" i="1" noProof="0" smtClean="0">
                              <a:latin typeface="Cambria Math" panose="02040503050406030204" pitchFamily="18" charset="0"/>
                            </a:rPr>
                            <m:t>𝑑𝑁</m:t>
                          </m:r>
                          <m:r>
                            <a:rPr lang="cs-CZ" b="0" i="1" baseline="30000" noProof="0" smtClean="0">
                              <a:latin typeface="Cambria Math" panose="02040503050406030204" pitchFamily="18" charset="0"/>
                            </a:rPr>
                            <m:t>∗</m:t>
                          </m:r>
                        </m:num>
                        <m:den>
                          <m:r>
                            <a:rPr lang="cs-CZ" b="0" i="1" noProof="0" smtClean="0">
                              <a:latin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  <m:r>
                        <a:rPr lang="cs-CZ" b="0" i="1" noProof="0" smtClean="0">
                          <a:latin typeface="Cambria Math" panose="02040503050406030204" pitchFamily="18" charset="0"/>
                        </a:rPr>
                        <m:t> </m:t>
                      </m:r>
                      <m:f>
                        <m:fPr>
                          <m:ctrlPr>
                            <a:rPr lang="cs-CZ" b="0" i="1" noProof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cs-CZ" b="0" i="1" noProof="0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cs-CZ" i="1" spc="-5" noProof="0">
                              <a:latin typeface="Symbol"/>
                              <a:cs typeface="Symbol"/>
                            </a:rPr>
                            <m:t></m:t>
                          </m:r>
                          <m:r>
                            <m:rPr>
                              <m:nor/>
                            </m:rPr>
                            <a:rPr lang="cs-CZ" b="0" i="1" spc="-5" noProof="0" smtClean="0">
                              <a:latin typeface="Symbol"/>
                              <a:cs typeface="Symbol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cs-CZ" sz="1600" i="1" spc="-41" noProof="0">
                              <a:latin typeface="Times New Roman"/>
                              <a:cs typeface="Times New Roman"/>
                            </a:rPr>
                            <m:t>S</m:t>
                          </m:r>
                        </m:den>
                      </m:f>
                      <m:r>
                        <a:rPr lang="cs-CZ" b="0" i="1" noProof="0" smtClean="0"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cs-CZ" b="0" i="1" noProof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cs-CZ" i="1" spc="-32" noProof="0">
                              <a:latin typeface="Symbol"/>
                              <a:cs typeface="Symbol"/>
                            </a:rPr>
                            <m:t></m:t>
                          </m:r>
                          <m:r>
                            <a:rPr lang="cs-CZ" b="0" i="1" spc="-32" noProof="0" smtClean="0">
                              <a:latin typeface="Cambria Math" panose="02040503050406030204" pitchFamily="18" charset="0"/>
                              <a:cs typeface="Symbol"/>
                            </a:rPr>
                            <m:t> </m:t>
                          </m:r>
                          <m:r>
                            <a:rPr lang="cs-CZ" i="1" noProof="0">
                              <a:latin typeface="Cambria Math" panose="02040503050406030204" pitchFamily="18" charset="0"/>
                            </a:rPr>
                            <m:t>𝑁</m:t>
                          </m:r>
                        </m:num>
                        <m:den>
                          <m:r>
                            <a:rPr lang="cs-CZ" b="0" i="1" noProof="0" smtClean="0">
                              <a:latin typeface="Cambria Math" panose="02040503050406030204" pitchFamily="18" charset="0"/>
                            </a:rPr>
                            <m:t>𝑆</m:t>
                          </m:r>
                        </m:den>
                      </m:f>
                    </m:oMath>
                  </m:oMathPara>
                </a14:m>
                <a:endParaRPr lang="cs-CZ" noProof="0" dirty="0"/>
              </a:p>
            </p:txBody>
          </p:sp>
        </mc:Choice>
        <mc:Fallback xmlns="">
          <p:sp>
            <p:nvSpPr>
              <p:cNvPr id="8" name="TextovéPole 7">
                <a:extLst>
                  <a:ext uri="{FF2B5EF4-FFF2-40B4-BE49-F238E27FC236}">
                    <a16:creationId xmlns:a16="http://schemas.microsoft.com/office/drawing/2014/main" id="{A10EFF72-A547-BE67-F1F5-DA378BDD345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44376" y="1384059"/>
                <a:ext cx="2072490" cy="573940"/>
              </a:xfrm>
              <a:prstGeom prst="rect">
                <a:avLst/>
              </a:prstGeom>
              <a:blipFill>
                <a:blip r:embed="rId3"/>
                <a:stretch>
                  <a:fillRect t="-3191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Skupina 20">
            <a:extLst>
              <a:ext uri="{FF2B5EF4-FFF2-40B4-BE49-F238E27FC236}">
                <a16:creationId xmlns:a16="http://schemas.microsoft.com/office/drawing/2014/main" id="{41B93803-187A-4D8F-841A-CADBA9F179F7}"/>
              </a:ext>
            </a:extLst>
          </p:cNvPr>
          <p:cNvGrpSpPr/>
          <p:nvPr/>
        </p:nvGrpSpPr>
        <p:grpSpPr>
          <a:xfrm>
            <a:off x="422673" y="426790"/>
            <a:ext cx="7566722" cy="5446877"/>
            <a:chOff x="825886" y="3389806"/>
            <a:chExt cx="7566722" cy="5446877"/>
          </a:xfrm>
          <a:noFill/>
        </p:grpSpPr>
        <p:sp>
          <p:nvSpPr>
            <p:cNvPr id="5" name="object 5"/>
            <p:cNvSpPr txBox="1"/>
            <p:nvPr/>
          </p:nvSpPr>
          <p:spPr>
            <a:xfrm>
              <a:off x="978478" y="3389806"/>
              <a:ext cx="7414130" cy="776522"/>
            </a:xfrm>
            <a:prstGeom prst="rect">
              <a:avLst/>
            </a:prstGeom>
            <a:grpFill/>
          </p:spPr>
          <p:txBody>
            <a:bodyPr vert="horz" wrap="square" lIns="0" tIns="12092" rIns="0" bIns="0" rtlCol="0">
              <a:spAutoFit/>
            </a:bodyPr>
            <a:lstStyle/>
            <a:p>
              <a:pPr marL="218811" indent="-207870">
                <a:spcBef>
                  <a:spcPts val="95"/>
                </a:spcBef>
                <a:buFont typeface="Symbol"/>
                <a:buChar char=""/>
                <a:tabLst>
                  <a:tab pos="218811" algn="l"/>
                  <a:tab pos="219387" algn="l"/>
                </a:tabLst>
              </a:pPr>
              <a:r>
                <a:rPr lang="cs-CZ" sz="1600" spc="-5" noProof="0" dirty="0">
                  <a:cs typeface="Verdana"/>
                </a:rPr>
                <a:t>aktivita vznikajícího nuklidu roste </a:t>
              </a:r>
              <a:r>
                <a:rPr lang="cs-CZ" sz="1600" noProof="0" dirty="0">
                  <a:cs typeface="Verdana"/>
                </a:rPr>
                <a:t>zpočátku </a:t>
              </a:r>
              <a:r>
                <a:rPr lang="cs-CZ" sz="1600" spc="-5" noProof="0" dirty="0">
                  <a:cs typeface="Verdana"/>
                </a:rPr>
                <a:t>poměrně</a:t>
              </a:r>
              <a:r>
                <a:rPr lang="cs-CZ" sz="1600" spc="27" noProof="0" dirty="0">
                  <a:cs typeface="Verdana"/>
                </a:rPr>
                <a:t> </a:t>
              </a:r>
              <a:r>
                <a:rPr lang="cs-CZ" sz="1600" spc="-5" noProof="0" dirty="0">
                  <a:cs typeface="Verdana"/>
                </a:rPr>
                <a:t>rychle,</a:t>
              </a:r>
            </a:p>
            <a:p>
              <a:pPr marL="218811" indent="-207870">
                <a:spcBef>
                  <a:spcPts val="95"/>
                </a:spcBef>
                <a:buFont typeface="Symbol"/>
                <a:buChar char=""/>
                <a:tabLst>
                  <a:tab pos="218811" algn="l"/>
                  <a:tab pos="219387" algn="l"/>
                </a:tabLst>
              </a:pPr>
              <a:endParaRPr lang="cs-CZ" sz="1600" noProof="0" dirty="0">
                <a:cs typeface="Verdana"/>
              </a:endParaRPr>
            </a:p>
            <a:p>
              <a:pPr marL="218811" indent="-207870">
                <a:spcBef>
                  <a:spcPts val="95"/>
                </a:spcBef>
                <a:buFont typeface="Symbol"/>
                <a:buChar char=""/>
                <a:tabLst>
                  <a:tab pos="218811" algn="l"/>
                  <a:tab pos="219387" algn="l"/>
                </a:tabLst>
              </a:pPr>
              <a:r>
                <a:rPr lang="cs-CZ" sz="1600" spc="-5" noProof="0" dirty="0">
                  <a:cs typeface="Verdana"/>
                </a:rPr>
                <a:t>vzniká-li radioaktivní nuklid, dochází během ozařování </a:t>
              </a:r>
              <a:r>
                <a:rPr lang="cs-CZ" sz="1600" noProof="0" dirty="0">
                  <a:cs typeface="Verdana"/>
                </a:rPr>
                <a:t>k </a:t>
              </a:r>
              <a:r>
                <a:rPr lang="cs-CZ" sz="1600" spc="-9" noProof="0" dirty="0">
                  <a:cs typeface="Verdana"/>
                </a:rPr>
                <a:t>jeho </a:t>
              </a:r>
              <a:r>
                <a:rPr lang="cs-CZ" sz="1600" spc="-5" noProof="0" dirty="0">
                  <a:cs typeface="Verdana"/>
                </a:rPr>
                <a:t>úbytku vlastní </a:t>
              </a:r>
              <a:r>
                <a:rPr lang="cs-CZ" sz="1600" noProof="0" dirty="0">
                  <a:cs typeface="Verdana"/>
                </a:rPr>
                <a:t>přeměnou,</a:t>
              </a:r>
            </a:p>
          </p:txBody>
        </p:sp>
        <p:sp>
          <p:nvSpPr>
            <p:cNvPr id="6" name="object 6"/>
            <p:cNvSpPr txBox="1"/>
            <p:nvPr/>
          </p:nvSpPr>
          <p:spPr>
            <a:xfrm>
              <a:off x="942224" y="4424257"/>
              <a:ext cx="6836612" cy="259013"/>
            </a:xfrm>
            <a:prstGeom prst="rect">
              <a:avLst/>
            </a:prstGeom>
            <a:grpFill/>
          </p:spPr>
          <p:txBody>
            <a:bodyPr vert="horz" wrap="square" lIns="0" tIns="12668" rIns="0" bIns="0" rtlCol="0">
              <a:spAutoFit/>
            </a:bodyPr>
            <a:lstStyle/>
            <a:p>
              <a:pPr marL="247602" indent="-213628">
                <a:spcBef>
                  <a:spcPts val="100"/>
                </a:spcBef>
                <a:buFont typeface="Symbol"/>
                <a:buChar char=""/>
                <a:tabLst>
                  <a:tab pos="247602" algn="l"/>
                  <a:tab pos="248178" algn="l"/>
                </a:tabLst>
              </a:pPr>
              <a:r>
                <a:rPr lang="cs-CZ" sz="1600" noProof="0" dirty="0">
                  <a:cs typeface="Verdana"/>
                </a:rPr>
                <a:t>během delšího </a:t>
              </a:r>
              <a:r>
                <a:rPr lang="cs-CZ" sz="1600" spc="-5" noProof="0" dirty="0">
                  <a:cs typeface="Verdana"/>
                </a:rPr>
                <a:t>ozařování aktivita limituje </a:t>
              </a:r>
              <a:r>
                <a:rPr lang="cs-CZ" sz="1600" spc="5" noProof="0" dirty="0">
                  <a:cs typeface="Verdana"/>
                </a:rPr>
                <a:t>ke</a:t>
              </a:r>
              <a:r>
                <a:rPr lang="cs-CZ" sz="1600" spc="-41" noProof="0" dirty="0">
                  <a:cs typeface="Verdana"/>
                </a:rPr>
                <a:t> </a:t>
              </a:r>
              <a:r>
                <a:rPr lang="cs-CZ" sz="1600" spc="-5" noProof="0" dirty="0">
                  <a:cs typeface="Verdana"/>
                </a:rPr>
                <a:t>konstantní hodnotě, </a:t>
              </a:r>
              <a:endParaRPr lang="cs-CZ" sz="1600" baseline="7716" noProof="0" dirty="0">
                <a:cs typeface="Times New Roman"/>
              </a:endParaRPr>
            </a:p>
          </p:txBody>
        </p:sp>
        <p:sp>
          <p:nvSpPr>
            <p:cNvPr id="7" name="object 7"/>
            <p:cNvSpPr txBox="1"/>
            <p:nvPr/>
          </p:nvSpPr>
          <p:spPr>
            <a:xfrm>
              <a:off x="2771536" y="8578252"/>
              <a:ext cx="4772765" cy="258431"/>
            </a:xfrm>
            <a:prstGeom prst="rect">
              <a:avLst/>
            </a:prstGeom>
            <a:grpFill/>
          </p:spPr>
          <p:txBody>
            <a:bodyPr vert="horz" wrap="square" lIns="0" tIns="12092" rIns="0" bIns="0" rtlCol="0">
              <a:spAutoFit/>
            </a:bodyPr>
            <a:lstStyle/>
            <a:p>
              <a:pPr marL="11516">
                <a:spcBef>
                  <a:spcPts val="95"/>
                </a:spcBef>
              </a:pPr>
              <a:r>
                <a:rPr lang="cs-CZ" sz="1600" spc="5" noProof="0" dirty="0">
                  <a:cs typeface="Verdana"/>
                </a:rPr>
                <a:t> </a:t>
              </a:r>
              <a:endParaRPr lang="cs-CZ" sz="1600" noProof="0" dirty="0">
                <a:cs typeface="Verdana"/>
              </a:endParaRPr>
            </a:p>
          </p:txBody>
        </p:sp>
        <p:sp>
          <p:nvSpPr>
            <p:cNvPr id="9" name="object 9"/>
            <p:cNvSpPr txBox="1"/>
            <p:nvPr/>
          </p:nvSpPr>
          <p:spPr>
            <a:xfrm>
              <a:off x="825886" y="4801926"/>
              <a:ext cx="7414130" cy="256687"/>
            </a:xfrm>
            <a:prstGeom prst="rect">
              <a:avLst/>
            </a:prstGeom>
            <a:grpFill/>
          </p:spPr>
          <p:txBody>
            <a:bodyPr vert="horz" wrap="square" lIns="0" tIns="10365" rIns="0" bIns="0" rtlCol="0">
              <a:spAutoFit/>
            </a:bodyPr>
            <a:lstStyle/>
            <a:p>
              <a:pPr marL="34549">
                <a:spcBef>
                  <a:spcPts val="82"/>
                </a:spcBef>
                <a:tabLst>
                  <a:tab pos="3230339" algn="l"/>
                </a:tabLst>
              </a:pPr>
              <a:r>
                <a:rPr lang="cs-CZ" sz="1600" spc="5" noProof="0" dirty="0">
                  <a:cs typeface="Verdana"/>
                </a:rPr>
                <a:t>        – </a:t>
              </a:r>
              <a:r>
                <a:rPr lang="cs-CZ" sz="1600" spc="-5" noProof="0" dirty="0">
                  <a:cs typeface="Verdana"/>
                </a:rPr>
                <a:t>nasycená</a:t>
              </a:r>
              <a:r>
                <a:rPr lang="cs-CZ" sz="1600" noProof="0" dirty="0">
                  <a:cs typeface="Verdana"/>
                </a:rPr>
                <a:t> </a:t>
              </a:r>
              <a:r>
                <a:rPr lang="cs-CZ" sz="1600" spc="-5" noProof="0" dirty="0">
                  <a:cs typeface="Verdana"/>
                </a:rPr>
                <a:t>aktivita</a:t>
              </a:r>
              <a:r>
                <a:rPr lang="cs-CZ" sz="1600" spc="5" noProof="0" dirty="0">
                  <a:cs typeface="Verdana"/>
                </a:rPr>
                <a:t> </a:t>
              </a:r>
              <a:r>
                <a:rPr lang="cs-CZ" sz="1600" b="1" spc="-14" noProof="0" dirty="0">
                  <a:solidFill>
                    <a:srgbClr val="C00000"/>
                  </a:solidFill>
                  <a:cs typeface="Verdana"/>
                </a:rPr>
                <a:t>A</a:t>
              </a:r>
              <a:r>
                <a:rPr lang="cs-CZ" sz="1600" b="1" spc="-20" baseline="-6410" noProof="0" dirty="0">
                  <a:solidFill>
                    <a:srgbClr val="C00000"/>
                  </a:solidFill>
                  <a:cs typeface="Verdana"/>
                </a:rPr>
                <a:t>s </a:t>
              </a:r>
              <a:r>
                <a:rPr lang="cs-CZ" sz="1600" noProof="0" dirty="0">
                  <a:cs typeface="Verdana"/>
                </a:rPr>
                <a:t>(obdoba trvalé </a:t>
              </a:r>
              <a:r>
                <a:rPr lang="cs-CZ" sz="1600" spc="-5" noProof="0" dirty="0">
                  <a:cs typeface="Verdana"/>
                </a:rPr>
                <a:t>radioaktivní</a:t>
              </a:r>
              <a:r>
                <a:rPr lang="cs-CZ" sz="1600" spc="-54" noProof="0" dirty="0">
                  <a:cs typeface="Verdana"/>
                </a:rPr>
                <a:t> </a:t>
              </a:r>
              <a:r>
                <a:rPr lang="cs-CZ" sz="1600" spc="-5" noProof="0" dirty="0">
                  <a:cs typeface="Verdana"/>
                </a:rPr>
                <a:t>rovnováhy)</a:t>
              </a:r>
              <a:endParaRPr lang="cs-CZ" sz="1600" noProof="0" dirty="0">
                <a:cs typeface="Verdana"/>
              </a:endParaRPr>
            </a:p>
          </p:txBody>
        </p:sp>
        <p:sp>
          <p:nvSpPr>
            <p:cNvPr id="10" name="object 10"/>
            <p:cNvSpPr txBox="1"/>
            <p:nvPr/>
          </p:nvSpPr>
          <p:spPr>
            <a:xfrm>
              <a:off x="825886" y="6092439"/>
              <a:ext cx="7566722" cy="1995048"/>
            </a:xfrm>
            <a:prstGeom prst="rect">
              <a:avLst/>
            </a:prstGeom>
            <a:grpFill/>
          </p:spPr>
          <p:txBody>
            <a:bodyPr vert="horz" wrap="square" lIns="0" tIns="10365" rIns="0" bIns="0" rtlCol="0">
              <a:spAutoFit/>
            </a:bodyPr>
            <a:lstStyle/>
            <a:p>
              <a:pPr>
                <a:spcBef>
                  <a:spcPts val="23"/>
                </a:spcBef>
              </a:pPr>
              <a:endParaRPr lang="cs-CZ" sz="1600" noProof="0" dirty="0">
                <a:cs typeface="Verdana"/>
              </a:endParaRPr>
            </a:p>
            <a:p>
              <a:pPr marL="253360" indent="-207870">
                <a:buFont typeface="Symbol"/>
                <a:buChar char=""/>
                <a:tabLst>
                  <a:tab pos="253360" algn="l"/>
                  <a:tab pos="253936" algn="l"/>
                </a:tabLst>
              </a:pPr>
              <a:r>
                <a:rPr lang="cs-CZ" sz="1600" noProof="0" dirty="0">
                  <a:cs typeface="Verdana"/>
                </a:rPr>
                <a:t>delším </a:t>
              </a:r>
              <a:r>
                <a:rPr lang="cs-CZ" sz="1600" spc="-5" noProof="0" dirty="0">
                  <a:cs typeface="Verdana"/>
                </a:rPr>
                <a:t>ozařováním </a:t>
              </a:r>
              <a:r>
                <a:rPr lang="cs-CZ" sz="1600" noProof="0" dirty="0">
                  <a:cs typeface="Verdana"/>
                </a:rPr>
                <a:t>nelze </a:t>
              </a:r>
              <a:r>
                <a:rPr lang="cs-CZ" sz="1600" spc="-9" noProof="0" dirty="0">
                  <a:cs typeface="Verdana"/>
                </a:rPr>
                <a:t>získat </a:t>
              </a:r>
              <a:r>
                <a:rPr lang="cs-CZ" sz="1600" noProof="0" dirty="0">
                  <a:cs typeface="Verdana"/>
                </a:rPr>
                <a:t>další </a:t>
              </a:r>
              <a:r>
                <a:rPr lang="cs-CZ" sz="1600" spc="-5" noProof="0" dirty="0">
                  <a:cs typeface="Verdana"/>
                </a:rPr>
                <a:t>aktivitu, není to</a:t>
              </a:r>
              <a:r>
                <a:rPr lang="cs-CZ" sz="1600" spc="5" noProof="0" dirty="0">
                  <a:cs typeface="Verdana"/>
                </a:rPr>
                <a:t> </a:t>
              </a:r>
              <a:r>
                <a:rPr lang="cs-CZ" sz="1600" noProof="0" dirty="0">
                  <a:cs typeface="Verdana"/>
                </a:rPr>
                <a:t>ekonomické,</a:t>
              </a:r>
            </a:p>
            <a:p>
              <a:pPr marL="253360" indent="-207870">
                <a:buFont typeface="Symbol"/>
                <a:buChar char=""/>
                <a:tabLst>
                  <a:tab pos="253360" algn="l"/>
                  <a:tab pos="253936" algn="l"/>
                </a:tabLst>
              </a:pPr>
              <a:endParaRPr lang="cs-CZ" sz="1600" noProof="0" dirty="0">
                <a:cs typeface="Verdana"/>
              </a:endParaRPr>
            </a:p>
            <a:p>
              <a:pPr marL="253360" marR="381767" indent="-207870">
                <a:lnSpc>
                  <a:spcPts val="1849"/>
                </a:lnSpc>
                <a:spcBef>
                  <a:spcPts val="340"/>
                </a:spcBef>
                <a:buClr>
                  <a:srgbClr val="000000"/>
                </a:buClr>
                <a:buSzPct val="80000"/>
                <a:buFont typeface="Symbol"/>
                <a:buChar char=""/>
                <a:tabLst>
                  <a:tab pos="253360" algn="l"/>
                  <a:tab pos="253936" algn="l"/>
                </a:tabLst>
              </a:pPr>
              <a:r>
                <a:rPr lang="cs-CZ" sz="1600" b="1" spc="-14" noProof="0" dirty="0">
                  <a:solidFill>
                    <a:srgbClr val="C00000"/>
                  </a:solidFill>
                  <a:cs typeface="Verdana"/>
                </a:rPr>
                <a:t>A</a:t>
              </a:r>
              <a:r>
                <a:rPr lang="cs-CZ" sz="1600" b="1" spc="-20" baseline="-6410" noProof="0" dirty="0">
                  <a:solidFill>
                    <a:srgbClr val="C00000"/>
                  </a:solidFill>
                  <a:cs typeface="Verdana"/>
                </a:rPr>
                <a:t>s </a:t>
              </a:r>
              <a:r>
                <a:rPr lang="cs-CZ" sz="1600" noProof="0" dirty="0">
                  <a:cs typeface="Verdana"/>
                </a:rPr>
                <a:t>je </a:t>
              </a:r>
              <a:r>
                <a:rPr lang="cs-CZ" sz="1600" spc="-5" noProof="0" dirty="0">
                  <a:cs typeface="Verdana"/>
                </a:rPr>
                <a:t>dána typem ozařovacího </a:t>
              </a:r>
              <a:r>
                <a:rPr lang="cs-CZ" sz="1600" spc="-9" noProof="0" dirty="0">
                  <a:cs typeface="Verdana"/>
                </a:rPr>
                <a:t>zařízení, </a:t>
              </a:r>
              <a:r>
                <a:rPr lang="cs-CZ" sz="1600" noProof="0" dirty="0">
                  <a:cs typeface="Verdana"/>
                </a:rPr>
                <a:t>terčem, druhem </a:t>
              </a:r>
              <a:r>
                <a:rPr lang="cs-CZ" sz="1600" spc="-5" noProof="0" dirty="0">
                  <a:cs typeface="Verdana"/>
                </a:rPr>
                <a:t>projektilu </a:t>
              </a:r>
              <a:r>
                <a:rPr lang="cs-CZ" sz="1600" noProof="0" dirty="0">
                  <a:cs typeface="Verdana"/>
                </a:rPr>
                <a:t>a </a:t>
              </a:r>
              <a:r>
                <a:rPr lang="cs-CZ" sz="1600" spc="-5" noProof="0" dirty="0">
                  <a:cs typeface="Verdana"/>
                </a:rPr>
                <a:t>jeho </a:t>
              </a:r>
              <a:r>
                <a:rPr lang="cs-CZ" sz="1600" noProof="0" dirty="0">
                  <a:cs typeface="Verdana"/>
                </a:rPr>
                <a:t>energií,</a:t>
              </a:r>
            </a:p>
            <a:p>
              <a:pPr marL="253360" marR="381767" indent="-207870">
                <a:lnSpc>
                  <a:spcPts val="1849"/>
                </a:lnSpc>
                <a:spcBef>
                  <a:spcPts val="340"/>
                </a:spcBef>
                <a:buClr>
                  <a:srgbClr val="000000"/>
                </a:buClr>
                <a:buSzPct val="80000"/>
                <a:buFont typeface="Symbol"/>
                <a:buChar char=""/>
                <a:tabLst>
                  <a:tab pos="253360" algn="l"/>
                  <a:tab pos="253936" algn="l"/>
                </a:tabLst>
              </a:pPr>
              <a:endParaRPr lang="cs-CZ" sz="1600" noProof="0" dirty="0">
                <a:cs typeface="Verdana"/>
              </a:endParaRPr>
            </a:p>
            <a:p>
              <a:pPr marL="253360" indent="-207870">
                <a:lnSpc>
                  <a:spcPts val="1687"/>
                </a:lnSpc>
                <a:buFont typeface="Symbol"/>
                <a:buChar char=""/>
                <a:tabLst>
                  <a:tab pos="253360" algn="l"/>
                  <a:tab pos="253936" algn="l"/>
                </a:tabLst>
              </a:pPr>
              <a:r>
                <a:rPr lang="cs-CZ" sz="1600" spc="-5" noProof="0" dirty="0">
                  <a:cs typeface="Verdana"/>
                </a:rPr>
                <a:t>pokud </a:t>
              </a:r>
              <a:r>
                <a:rPr lang="cs-CZ" sz="1600" noProof="0" dirty="0">
                  <a:cs typeface="Verdana"/>
                </a:rPr>
                <a:t>vzniká </a:t>
              </a:r>
              <a:r>
                <a:rPr lang="cs-CZ" sz="1600" spc="-5" noProof="0" dirty="0">
                  <a:cs typeface="Verdana"/>
                </a:rPr>
                <a:t>radionuklid </a:t>
              </a:r>
              <a:r>
                <a:rPr lang="cs-CZ" sz="1600" noProof="0" dirty="0">
                  <a:cs typeface="Verdana"/>
                </a:rPr>
                <a:t>s </a:t>
              </a:r>
              <a:r>
                <a:rPr lang="cs-CZ" sz="1600" spc="-5" noProof="0" dirty="0">
                  <a:cs typeface="Verdana"/>
                </a:rPr>
                <a:t>dlouhým poločasem přeměny (tj. </a:t>
              </a:r>
              <a:r>
                <a:rPr lang="cs-CZ" sz="1600" noProof="0" dirty="0">
                  <a:cs typeface="Verdana"/>
                </a:rPr>
                <a:t>rychlost</a:t>
              </a:r>
              <a:r>
                <a:rPr lang="cs-CZ" sz="1600" spc="27" noProof="0" dirty="0">
                  <a:cs typeface="Verdana"/>
                </a:rPr>
                <a:t> </a:t>
              </a:r>
              <a:r>
                <a:rPr lang="cs-CZ" sz="1600" spc="-5" noProof="0" dirty="0">
                  <a:cs typeface="Verdana"/>
                </a:rPr>
                <a:t>jeho</a:t>
              </a:r>
              <a:endParaRPr lang="cs-CZ" sz="1600" noProof="0" dirty="0">
                <a:cs typeface="Verdana"/>
              </a:endParaRPr>
            </a:p>
            <a:p>
              <a:pPr marL="253360" marR="39156">
                <a:lnSpc>
                  <a:spcPct val="101299"/>
                </a:lnSpc>
              </a:pPr>
              <a:r>
                <a:rPr lang="cs-CZ" sz="1600" noProof="0" dirty="0">
                  <a:cs typeface="Verdana"/>
                </a:rPr>
                <a:t>přeměny je </a:t>
              </a:r>
              <a:r>
                <a:rPr lang="cs-CZ" sz="1600" spc="5" noProof="0" dirty="0">
                  <a:cs typeface="Verdana"/>
                </a:rPr>
                <a:t>ve </a:t>
              </a:r>
              <a:r>
                <a:rPr lang="cs-CZ" sz="1600" spc="-5" noProof="0" dirty="0">
                  <a:cs typeface="Verdana"/>
                </a:rPr>
                <a:t>srovnání </a:t>
              </a:r>
              <a:r>
                <a:rPr lang="cs-CZ" sz="1600" noProof="0" dirty="0">
                  <a:cs typeface="Verdana"/>
                </a:rPr>
                <a:t>s </a:t>
              </a:r>
              <a:r>
                <a:rPr lang="cs-CZ" sz="1600" spc="-5" noProof="0" dirty="0">
                  <a:cs typeface="Verdana"/>
                </a:rPr>
                <a:t>rychlostí jeho </a:t>
              </a:r>
              <a:r>
                <a:rPr lang="cs-CZ" sz="1600" noProof="0" dirty="0">
                  <a:cs typeface="Verdana"/>
                </a:rPr>
                <a:t>vzniku </a:t>
              </a:r>
              <a:r>
                <a:rPr lang="cs-CZ" sz="1600" spc="-5" noProof="0" dirty="0">
                  <a:cs typeface="Verdana"/>
                </a:rPr>
                <a:t>malá), </a:t>
              </a:r>
              <a:r>
                <a:rPr lang="cs-CZ" sz="1600" spc="-9" noProof="0" dirty="0">
                  <a:cs typeface="Verdana"/>
                </a:rPr>
                <a:t>pak se </a:t>
              </a:r>
              <a:r>
                <a:rPr lang="cs-CZ" sz="1600" spc="-5" noProof="0" dirty="0">
                  <a:cs typeface="Verdana"/>
                </a:rPr>
                <a:t>soustava chová </a:t>
              </a:r>
              <a:r>
                <a:rPr lang="cs-CZ" sz="1600" noProof="0" dirty="0">
                  <a:cs typeface="Verdana"/>
                </a:rPr>
                <a:t>jako </a:t>
              </a:r>
              <a:r>
                <a:rPr lang="cs-CZ" sz="1600" spc="-9" noProof="0" dirty="0">
                  <a:cs typeface="Verdana"/>
                </a:rPr>
                <a:t>by </a:t>
              </a:r>
              <a:r>
                <a:rPr lang="cs-CZ" sz="1600" spc="-5" noProof="0" dirty="0">
                  <a:cs typeface="Verdana"/>
                </a:rPr>
                <a:t>vznikal </a:t>
              </a:r>
              <a:r>
                <a:rPr lang="cs-CZ" sz="1600" spc="-9" noProof="0" dirty="0">
                  <a:cs typeface="Verdana"/>
                </a:rPr>
                <a:t>stabilní </a:t>
              </a:r>
              <a:r>
                <a:rPr lang="cs-CZ" sz="1600" spc="-5" noProof="0" dirty="0">
                  <a:cs typeface="Verdana"/>
                </a:rPr>
                <a:t>nuklid </a:t>
              </a:r>
              <a:r>
                <a:rPr lang="cs-CZ" sz="1600" spc="5" noProof="0" dirty="0">
                  <a:cs typeface="Verdana"/>
                </a:rPr>
                <a:t>– </a:t>
              </a:r>
              <a:r>
                <a:rPr lang="cs-CZ" sz="1600" noProof="0" dirty="0">
                  <a:cs typeface="Verdana"/>
                </a:rPr>
                <a:t>delší </a:t>
              </a:r>
              <a:r>
                <a:rPr lang="cs-CZ" sz="1600" spc="-5" noProof="0" dirty="0">
                  <a:cs typeface="Verdana"/>
                </a:rPr>
                <a:t>ozařování </a:t>
              </a:r>
              <a:r>
                <a:rPr lang="cs-CZ" sz="1600" noProof="0" dirty="0">
                  <a:cs typeface="Verdana"/>
                </a:rPr>
                <a:t>se </a:t>
              </a:r>
              <a:r>
                <a:rPr lang="cs-CZ" sz="1600" spc="-5" noProof="0" dirty="0">
                  <a:cs typeface="Verdana"/>
                </a:rPr>
                <a:t>tedy projeví </a:t>
              </a:r>
              <a:r>
                <a:rPr lang="cs-CZ" sz="1600" noProof="0" dirty="0">
                  <a:cs typeface="Verdana"/>
                </a:rPr>
                <a:t>větším výtěžkem.</a:t>
              </a:r>
            </a:p>
          </p:txBody>
        </p:sp>
      </p:grpSp>
      <p:sp>
        <p:nvSpPr>
          <p:cNvPr id="18" name="Zástupný symbol pro číslo snímku 17">
            <a:extLst>
              <a:ext uri="{FF2B5EF4-FFF2-40B4-BE49-F238E27FC236}">
                <a16:creationId xmlns:a16="http://schemas.microsoft.com/office/drawing/2014/main" id="{EFF1BA04-2B22-454F-B81A-90D381DB8B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9C9A3-569C-43FA-A790-982E5051B07F}" type="slidenum">
              <a:rPr lang="cs-CZ" noProof="0" smtClean="0"/>
              <a:t>6</a:t>
            </a:fld>
            <a:endParaRPr lang="cs-CZ" noProof="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ovéPole 22">
                <a:extLst>
                  <a:ext uri="{FF2B5EF4-FFF2-40B4-BE49-F238E27FC236}">
                    <a16:creationId xmlns:a16="http://schemas.microsoft.com/office/drawing/2014/main" id="{D5500CEB-92B6-4E73-9BAF-2447A6223C6E}"/>
                  </a:ext>
                </a:extLst>
              </p:cNvPr>
              <p:cNvSpPr txBox="1"/>
              <p:nvPr/>
            </p:nvSpPr>
            <p:spPr>
              <a:xfrm>
                <a:off x="3072422" y="2429514"/>
                <a:ext cx="2419815" cy="40011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485990" algn="ctr">
                  <a:spcBef>
                    <a:spcPts val="82"/>
                  </a:spcBef>
                </a:pPr>
                <a:r>
                  <a:rPr lang="cs-CZ" sz="2000" i="1" spc="-14" noProof="0" dirty="0">
                    <a:cs typeface="Verdana"/>
                  </a:rPr>
                  <a:t>A</a:t>
                </a:r>
                <a:r>
                  <a:rPr lang="cs-CZ" sz="2000" i="1" spc="-20" baseline="-6410" noProof="0" dirty="0">
                    <a:cs typeface="Verdana"/>
                  </a:rPr>
                  <a:t>s </a:t>
                </a:r>
                <a:r>
                  <a:rPr lang="cs-CZ" sz="2000" i="1" spc="-9" noProof="0" dirty="0">
                    <a:cs typeface="Verdana"/>
                  </a:rPr>
                  <a:t>=</a:t>
                </a:r>
                <a:r>
                  <a:rPr lang="cs-CZ" sz="2000" i="1" spc="9" noProof="0" dirty="0">
                    <a:cs typeface="Verdana"/>
                  </a:rPr>
                  <a:t> </a:t>
                </a:r>
                <a:r>
                  <a:rPr lang="cs-CZ" sz="2000" i="1" spc="41" noProof="0" dirty="0">
                    <a:latin typeface="Symbol" panose="05050102010706020507" pitchFamily="18" charset="2"/>
                    <a:cs typeface="Symbol"/>
                  </a:rPr>
                  <a:t></a:t>
                </a:r>
                <a:r>
                  <a:rPr lang="cs-CZ" sz="2000" spc="-5" noProof="0" dirty="0">
                    <a:cs typeface="Symbol"/>
                  </a:rPr>
                  <a:t>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cs-CZ" sz="2000" i="1" spc="-5" noProof="0">
                        <a:latin typeface="Symbol"/>
                        <a:cs typeface="Symbol"/>
                      </a:rPr>
                      <m:t></m:t>
                    </m:r>
                    <m:r>
                      <a:rPr lang="cs-CZ" sz="2000" i="1" spc="-5" noProof="0">
                        <a:latin typeface="Cambria Math" panose="02040503050406030204" pitchFamily="18" charset="0"/>
                        <a:cs typeface="Symbol"/>
                      </a:rPr>
                      <m:t> </m:t>
                    </m:r>
                  </m:oMath>
                </a14:m>
                <a:r>
                  <a:rPr lang="cs-CZ" sz="2000" i="1" spc="41" noProof="0" dirty="0">
                    <a:cs typeface="Verdana"/>
                  </a:rPr>
                  <a:t>N</a:t>
                </a:r>
                <a:endParaRPr lang="cs-CZ" sz="2000" i="1" noProof="0" dirty="0">
                  <a:cs typeface="Verdana"/>
                </a:endParaRPr>
              </a:p>
            </p:txBody>
          </p:sp>
        </mc:Choice>
        <mc:Fallback xmlns="">
          <p:sp>
            <p:nvSpPr>
              <p:cNvPr id="23" name="TextovéPole 22">
                <a:extLst>
                  <a:ext uri="{FF2B5EF4-FFF2-40B4-BE49-F238E27FC236}">
                    <a16:creationId xmlns:a16="http://schemas.microsoft.com/office/drawing/2014/main" id="{D5500CEB-92B6-4E73-9BAF-2447A6223C6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72422" y="2429514"/>
                <a:ext cx="2419815" cy="400110"/>
              </a:xfrm>
              <a:prstGeom prst="rect">
                <a:avLst/>
              </a:prstGeom>
              <a:blipFill>
                <a:blip r:embed="rId2"/>
                <a:stretch>
                  <a:fillRect t="-12308" b="-27692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object 2"/>
              <p:cNvSpPr txBox="1"/>
              <p:nvPr/>
            </p:nvSpPr>
            <p:spPr>
              <a:xfrm>
                <a:off x="467870" y="442945"/>
                <a:ext cx="8090828" cy="4631860"/>
              </a:xfrm>
              <a:prstGeom prst="rect">
                <a:avLst/>
              </a:prstGeom>
              <a:noFill/>
            </p:spPr>
            <p:txBody>
              <a:bodyPr vert="horz" wrap="square" lIns="0" tIns="10365" rIns="0" bIns="0" rtlCol="0">
                <a:spAutoFit/>
              </a:bodyPr>
              <a:lstStyle/>
              <a:p>
                <a:pPr marL="23033">
                  <a:spcBef>
                    <a:spcPts val="82"/>
                  </a:spcBef>
                </a:pPr>
                <a:r>
                  <a:rPr lang="cs-CZ" sz="1600" b="1" spc="-5" noProof="0" dirty="0">
                    <a:solidFill>
                      <a:srgbClr val="0000FF"/>
                    </a:solidFill>
                    <a:cs typeface="Verdana"/>
                  </a:rPr>
                  <a:t>Průběh </a:t>
                </a:r>
                <a:r>
                  <a:rPr lang="cs-CZ" sz="1600" b="1" spc="-9" noProof="0" dirty="0">
                    <a:solidFill>
                      <a:srgbClr val="0000FF"/>
                    </a:solidFill>
                    <a:cs typeface="Verdana"/>
                  </a:rPr>
                  <a:t>jaderné</a:t>
                </a:r>
                <a:r>
                  <a:rPr lang="cs-CZ" sz="1600" b="1" spc="5" noProof="0" dirty="0">
                    <a:solidFill>
                      <a:srgbClr val="0000FF"/>
                    </a:solidFill>
                    <a:cs typeface="Verdana"/>
                  </a:rPr>
                  <a:t> </a:t>
                </a:r>
                <a:r>
                  <a:rPr lang="cs-CZ" sz="1600" b="1" spc="-5" noProof="0" dirty="0">
                    <a:solidFill>
                      <a:srgbClr val="0000FF"/>
                    </a:solidFill>
                    <a:cs typeface="Verdana"/>
                  </a:rPr>
                  <a:t>reakce</a:t>
                </a:r>
                <a:endParaRPr lang="cs-CZ" sz="1600" noProof="0" dirty="0">
                  <a:cs typeface="Verdana"/>
                </a:endParaRPr>
              </a:p>
              <a:p>
                <a:pPr marL="23033" marR="111133">
                  <a:lnSpc>
                    <a:spcPct val="101299"/>
                  </a:lnSpc>
                  <a:spcBef>
                    <a:spcPts val="1800"/>
                  </a:spcBef>
                </a:pPr>
                <a:r>
                  <a:rPr lang="cs-CZ" sz="1600" noProof="0" dirty="0">
                    <a:cs typeface="Verdana"/>
                  </a:rPr>
                  <a:t>Při </a:t>
                </a:r>
                <a:r>
                  <a:rPr lang="cs-CZ" sz="1600" spc="-5" noProof="0" dirty="0">
                    <a:cs typeface="Verdana"/>
                  </a:rPr>
                  <a:t>proniknutí projektilu </a:t>
                </a:r>
                <a:r>
                  <a:rPr lang="cs-CZ" sz="1600" spc="-9" noProof="0" dirty="0">
                    <a:cs typeface="Verdana"/>
                  </a:rPr>
                  <a:t>do </a:t>
                </a:r>
                <a:r>
                  <a:rPr lang="cs-CZ" sz="1600" spc="-5" noProof="0" dirty="0">
                    <a:cs typeface="Verdana"/>
                  </a:rPr>
                  <a:t>jádra a jeho zachycení terčovým jádrem </a:t>
                </a:r>
                <a:r>
                  <a:rPr lang="cs-CZ" sz="1600" noProof="0" dirty="0">
                    <a:cs typeface="Verdana"/>
                  </a:rPr>
                  <a:t>vzniká </a:t>
                </a:r>
                <a:r>
                  <a:rPr lang="cs-CZ" sz="1600" b="1" spc="-5" noProof="0" dirty="0">
                    <a:solidFill>
                      <a:srgbClr val="C00000"/>
                    </a:solidFill>
                    <a:cs typeface="Verdana"/>
                  </a:rPr>
                  <a:t>složené jádro </a:t>
                </a:r>
                <a:r>
                  <a:rPr lang="cs-CZ" sz="1600" spc="-5" noProof="0" dirty="0">
                    <a:cs typeface="Verdana"/>
                  </a:rPr>
                  <a:t>(vychází </a:t>
                </a:r>
                <a:r>
                  <a:rPr lang="cs-CZ" sz="1600" noProof="0" dirty="0">
                    <a:cs typeface="Verdana"/>
                  </a:rPr>
                  <a:t>z </a:t>
                </a:r>
                <a:r>
                  <a:rPr lang="cs-CZ" sz="1600" spc="-5" noProof="0" dirty="0">
                    <a:cs typeface="Verdana"/>
                  </a:rPr>
                  <a:t>kapkového </a:t>
                </a:r>
                <a:r>
                  <a:rPr lang="cs-CZ" sz="1600" noProof="0" dirty="0">
                    <a:cs typeface="Verdana"/>
                  </a:rPr>
                  <a:t>modelu  </a:t>
                </a:r>
                <a:r>
                  <a:rPr lang="cs-CZ" sz="1600" spc="-5" noProof="0" dirty="0">
                    <a:cs typeface="Verdana"/>
                  </a:rPr>
                  <a:t>jádra). </a:t>
                </a:r>
                <a:endParaRPr lang="cs-CZ" sz="1600" noProof="0" dirty="0">
                  <a:cs typeface="Verdana"/>
                </a:endParaRPr>
              </a:p>
              <a:p>
                <a:pPr marL="2401161">
                  <a:lnSpc>
                    <a:spcPts val="3627"/>
                  </a:lnSpc>
                  <a:spcBef>
                    <a:spcPts val="621"/>
                  </a:spcBef>
                </a:pPr>
                <a14:m>
                  <m:oMath xmlns:m="http://schemas.openxmlformats.org/officeDocument/2006/math">
                    <m:sPre>
                      <m:sPrePr>
                        <m:ctrlPr>
                          <a:rPr lang="cs-CZ" sz="2400" i="1" spc="82" noProof="0" smtClean="0">
                            <a:latin typeface="Cambria Math" panose="02040503050406030204" pitchFamily="18" charset="0"/>
                            <a:cs typeface="Times New Roman"/>
                          </a:rPr>
                        </m:ctrlPr>
                      </m:sPrePr>
                      <m:sub>
                        <m:r>
                          <a:rPr lang="cs-CZ" sz="2400" b="0" i="0" spc="82" noProof="0" smtClean="0">
                            <a:latin typeface="Cambria Math" panose="02040503050406030204" pitchFamily="18" charset="0"/>
                            <a:cs typeface="Times New Roman"/>
                          </a:rPr>
                          <m:t>7</m:t>
                        </m:r>
                      </m:sub>
                      <m:sup>
                        <m:r>
                          <a:rPr lang="cs-CZ" sz="2400" b="0" i="0" noProof="0" smtClean="0">
                            <a:latin typeface="Cambria Math" panose="02040503050406030204" pitchFamily="18" charset="0"/>
                          </a:rPr>
                          <m:t>14</m:t>
                        </m:r>
                      </m:sup>
                      <m:e>
                        <m:r>
                          <m:rPr>
                            <m:sty m:val="p"/>
                          </m:rPr>
                          <a:rPr lang="cs-CZ" sz="2400" b="0" i="0" noProof="0" smtClean="0">
                            <a:latin typeface="Cambria Math" panose="02040503050406030204" pitchFamily="18" charset="0"/>
                          </a:rPr>
                          <m:t>N</m:t>
                        </m:r>
                      </m:e>
                    </m:sPre>
                    <m:r>
                      <a:rPr lang="cs-CZ" sz="2400" b="0" i="0" noProof="0" smtClean="0">
                        <a:latin typeface="Cambria Math" panose="02040503050406030204" pitchFamily="18" charset="0"/>
                      </a:rPr>
                      <m:t>+ </m:t>
                    </m:r>
                    <m:sPre>
                      <m:sPrePr>
                        <m:ctrlPr>
                          <a:rPr lang="cs-CZ" sz="2400" b="0" i="1" noProof="0" smtClean="0">
                            <a:latin typeface="Cambria Math" panose="02040503050406030204" pitchFamily="18" charset="0"/>
                          </a:rPr>
                        </m:ctrlPr>
                      </m:sPrePr>
                      <m:sub>
                        <m:r>
                          <a:rPr lang="cs-CZ" sz="2400" b="0" i="0" noProof="0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  <m:sup>
                        <m:r>
                          <a:rPr lang="cs-CZ" sz="2400" b="0" i="0" noProof="0" smtClean="0">
                            <a:latin typeface="Cambria Math" panose="02040503050406030204" pitchFamily="18" charset="0"/>
                          </a:rPr>
                          <m:t>4</m:t>
                        </m:r>
                      </m:sup>
                      <m:e>
                        <m:r>
                          <m:rPr>
                            <m:sty m:val="p"/>
                          </m:rPr>
                          <a:rPr lang="cs-CZ" sz="2400" b="0" i="0" noProof="0" smtClean="0">
                            <a:latin typeface="Cambria Math" panose="02040503050406030204" pitchFamily="18" charset="0"/>
                          </a:rPr>
                          <m:t>He</m:t>
                        </m:r>
                      </m:e>
                    </m:sPre>
                    <m:r>
                      <a:rPr lang="cs-CZ" sz="2400" b="0" i="0" noProof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cs-CZ" sz="2400" spc="82" noProof="0" dirty="0">
                    <a:latin typeface="Times New Roman"/>
                    <a:cs typeface="Times New Roman"/>
                    <a:sym typeface="Symbol" panose="05050102010706020507" pitchFamily="18" charset="2"/>
                  </a:rPr>
                  <a:t> </a:t>
                </a:r>
                <a:r>
                  <a:rPr lang="cs-CZ" sz="2400" spc="34" noProof="0" dirty="0">
                    <a:latin typeface="Times New Roman"/>
                    <a:cs typeface="Times New Roman"/>
                  </a:rPr>
                  <a:t>[</a:t>
                </a:r>
                <a14:m>
                  <m:oMath xmlns:m="http://schemas.openxmlformats.org/officeDocument/2006/math">
                    <m:sPre>
                      <m:sPrePr>
                        <m:ctrlPr>
                          <a:rPr lang="cs-CZ" sz="2400" i="1" spc="34" noProof="0" smtClean="0">
                            <a:latin typeface="Cambria Math" panose="02040503050406030204" pitchFamily="18" charset="0"/>
                            <a:cs typeface="Times New Roman"/>
                          </a:rPr>
                        </m:ctrlPr>
                      </m:sPrePr>
                      <m:sub>
                        <m:r>
                          <a:rPr lang="cs-CZ" sz="2400" b="0" i="0" spc="34" noProof="0" smtClean="0">
                            <a:latin typeface="Cambria Math" panose="02040503050406030204" pitchFamily="18" charset="0"/>
                            <a:cs typeface="Times New Roman"/>
                          </a:rPr>
                          <m:t>9</m:t>
                        </m:r>
                      </m:sub>
                      <m:sup>
                        <m:r>
                          <a:rPr lang="cs-CZ" sz="2400" b="0" i="0" noProof="0" smtClean="0">
                            <a:latin typeface="Cambria Math" panose="02040503050406030204" pitchFamily="18" charset="0"/>
                          </a:rPr>
                          <m:t>18</m:t>
                        </m:r>
                      </m:sup>
                      <m:e>
                        <m:sSubSup>
                          <m:sSubSupPr>
                            <m:ctrlPr>
                              <a:rPr lang="cs-CZ" sz="2400" b="0" i="1" noProof="0" smtClean="0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m:rPr>
                                <m:sty m:val="p"/>
                              </m:rPr>
                              <a:rPr lang="cs-CZ" sz="2400" b="0" i="0" noProof="0" smtClean="0">
                                <a:latin typeface="Cambria Math" panose="02040503050406030204" pitchFamily="18" charset="0"/>
                              </a:rPr>
                              <m:t>F</m:t>
                            </m:r>
                          </m:e>
                          <m:sub>
                            <m:r>
                              <m:rPr>
                                <m:sty m:val="p"/>
                              </m:rPr>
                              <a:rPr lang="cs-CZ" sz="2400" b="0" i="0" noProof="0" smtClean="0">
                                <a:latin typeface="Cambria Math" panose="02040503050406030204" pitchFamily="18" charset="0"/>
                              </a:rPr>
                              <m:t>s</m:t>
                            </m:r>
                          </m:sub>
                          <m:sup>
                            <m:r>
                              <m:rPr>
                                <m:sty m:val="p"/>
                              </m:rPr>
                              <a:rPr lang="cs-CZ" sz="2400" b="0" i="0" noProof="0" smtClean="0">
                                <a:latin typeface="Cambria Math" panose="02040503050406030204" pitchFamily="18" charset="0"/>
                              </a:rPr>
                              <m:t>excit</m:t>
                            </m:r>
                          </m:sup>
                        </m:sSubSup>
                      </m:e>
                    </m:sPre>
                  </m:oMath>
                </a14:m>
                <a:r>
                  <a:rPr lang="cs-CZ" sz="2400" spc="68" noProof="0" dirty="0">
                    <a:latin typeface="Times New Roman"/>
                    <a:cs typeface="Times New Roman"/>
                  </a:rPr>
                  <a:t>]</a:t>
                </a:r>
              </a:p>
              <a:p>
                <a:pPr marL="2401161">
                  <a:lnSpc>
                    <a:spcPts val="3627"/>
                  </a:lnSpc>
                  <a:spcBef>
                    <a:spcPts val="621"/>
                  </a:spcBef>
                </a:pPr>
                <a:endParaRPr lang="cs-CZ" sz="1600" noProof="0" dirty="0">
                  <a:cs typeface="Times New Roman"/>
                </a:endParaRPr>
              </a:p>
              <a:p>
                <a:pPr marL="437046" marR="39156" indent="-207294">
                  <a:lnSpc>
                    <a:spcPct val="116300"/>
                  </a:lnSpc>
                  <a:spcBef>
                    <a:spcPts val="5"/>
                  </a:spcBef>
                  <a:buFont typeface="Symbol"/>
                  <a:buChar char=""/>
                  <a:tabLst>
                    <a:tab pos="429559" algn="l"/>
                  </a:tabLst>
                </a:pPr>
                <a:r>
                  <a:rPr lang="cs-CZ" sz="1600" noProof="0" dirty="0">
                    <a:cs typeface="Verdana"/>
                  </a:rPr>
                  <a:t>excitační </a:t>
                </a:r>
                <a:r>
                  <a:rPr lang="cs-CZ" sz="1600" spc="-5" noProof="0" dirty="0">
                    <a:cs typeface="Verdana"/>
                  </a:rPr>
                  <a:t>energie pochází </a:t>
                </a:r>
                <a:r>
                  <a:rPr lang="cs-CZ" sz="1600" noProof="0" dirty="0">
                    <a:cs typeface="Verdana"/>
                  </a:rPr>
                  <a:t>z </a:t>
                </a:r>
                <a:r>
                  <a:rPr lang="cs-CZ" sz="1600" spc="-5" noProof="0" dirty="0">
                    <a:cs typeface="Verdana"/>
                  </a:rPr>
                  <a:t>kinetické energie projektilu </a:t>
                </a:r>
                <a:r>
                  <a:rPr lang="cs-CZ" sz="1600" noProof="0" dirty="0">
                    <a:cs typeface="Verdana"/>
                  </a:rPr>
                  <a:t>a z vazebné </a:t>
                </a:r>
                <a:r>
                  <a:rPr lang="cs-CZ" sz="1600" spc="-5" noProof="0" dirty="0">
                    <a:cs typeface="Verdana"/>
                  </a:rPr>
                  <a:t>energie, která </a:t>
                </a:r>
                <a:r>
                  <a:rPr lang="cs-CZ" sz="1600" noProof="0" dirty="0">
                    <a:cs typeface="Verdana"/>
                  </a:rPr>
                  <a:t>se </a:t>
                </a:r>
                <a:r>
                  <a:rPr lang="cs-CZ" sz="1600" spc="-5" noProof="0" dirty="0">
                    <a:cs typeface="Verdana"/>
                  </a:rPr>
                  <a:t>uvolní při zachycení</a:t>
                </a:r>
                <a:r>
                  <a:rPr lang="cs-CZ" sz="1600" spc="5" noProof="0" dirty="0">
                    <a:cs typeface="Verdana"/>
                  </a:rPr>
                  <a:t> </a:t>
                </a:r>
                <a:r>
                  <a:rPr lang="cs-CZ" sz="1600" spc="-9" noProof="0" dirty="0">
                    <a:cs typeface="Verdana"/>
                  </a:rPr>
                  <a:t>projektilu,</a:t>
                </a:r>
              </a:p>
              <a:p>
                <a:pPr marL="437046" marR="39156" indent="-207294">
                  <a:lnSpc>
                    <a:spcPct val="116300"/>
                  </a:lnSpc>
                  <a:spcBef>
                    <a:spcPts val="5"/>
                  </a:spcBef>
                  <a:buFont typeface="Symbol"/>
                  <a:buChar char=""/>
                  <a:tabLst>
                    <a:tab pos="429559" algn="l"/>
                  </a:tabLst>
                </a:pPr>
                <a:endParaRPr lang="cs-CZ" sz="1600" noProof="0" dirty="0">
                  <a:cs typeface="Verdana"/>
                </a:endParaRPr>
              </a:p>
              <a:p>
                <a:pPr marL="428984" indent="-199233">
                  <a:spcBef>
                    <a:spcPts val="281"/>
                  </a:spcBef>
                  <a:buFont typeface="Symbol"/>
                  <a:buChar char=""/>
                  <a:tabLst>
                    <a:tab pos="429559" algn="l"/>
                  </a:tabLst>
                </a:pPr>
                <a:r>
                  <a:rPr lang="cs-CZ" sz="1600" spc="-5" noProof="0" dirty="0">
                    <a:cs typeface="Verdana"/>
                  </a:rPr>
                  <a:t>tato energie </a:t>
                </a:r>
                <a:r>
                  <a:rPr lang="cs-CZ" sz="1600" noProof="0" dirty="0">
                    <a:cs typeface="Verdana"/>
                  </a:rPr>
                  <a:t>se </a:t>
                </a:r>
                <a:r>
                  <a:rPr lang="cs-CZ" sz="1600" spc="-5" noProof="0" dirty="0">
                    <a:cs typeface="Verdana"/>
                  </a:rPr>
                  <a:t>rovnoměrně rozdělí mezi</a:t>
                </a:r>
                <a:r>
                  <a:rPr lang="cs-CZ" sz="1600" spc="14" noProof="0" dirty="0">
                    <a:cs typeface="Verdana"/>
                  </a:rPr>
                  <a:t> </a:t>
                </a:r>
                <a:r>
                  <a:rPr lang="cs-CZ" sz="1600" spc="-5" noProof="0" dirty="0">
                    <a:cs typeface="Verdana"/>
                  </a:rPr>
                  <a:t>nukleony,</a:t>
                </a:r>
              </a:p>
              <a:p>
                <a:pPr marL="428984" indent="-199233">
                  <a:spcBef>
                    <a:spcPts val="281"/>
                  </a:spcBef>
                  <a:buFont typeface="Symbol"/>
                  <a:buChar char=""/>
                  <a:tabLst>
                    <a:tab pos="429559" algn="l"/>
                  </a:tabLst>
                </a:pPr>
                <a:endParaRPr lang="cs-CZ" sz="1600" noProof="0" dirty="0">
                  <a:cs typeface="Verdana"/>
                </a:endParaRPr>
              </a:p>
              <a:p>
                <a:pPr marL="428984" indent="-199233">
                  <a:spcBef>
                    <a:spcPts val="286"/>
                  </a:spcBef>
                  <a:buFont typeface="Symbol"/>
                  <a:buChar char=""/>
                  <a:tabLst>
                    <a:tab pos="429559" algn="l"/>
                  </a:tabLst>
                </a:pPr>
                <a:r>
                  <a:rPr lang="cs-CZ" sz="1600" noProof="0" dirty="0">
                    <a:cs typeface="Verdana"/>
                  </a:rPr>
                  <a:t>energie </a:t>
                </a:r>
                <a:r>
                  <a:rPr lang="cs-CZ" sz="1600" spc="-5" noProof="0" dirty="0">
                    <a:cs typeface="Verdana"/>
                  </a:rPr>
                  <a:t>nukleonů </a:t>
                </a:r>
                <a:r>
                  <a:rPr lang="cs-CZ" sz="1600" spc="-9" noProof="0" dirty="0">
                    <a:cs typeface="Verdana"/>
                  </a:rPr>
                  <a:t>se </a:t>
                </a:r>
                <a:r>
                  <a:rPr lang="cs-CZ" sz="1600" spc="5" noProof="0" dirty="0">
                    <a:cs typeface="Verdana"/>
                  </a:rPr>
                  <a:t>při </a:t>
                </a:r>
                <a:r>
                  <a:rPr lang="cs-CZ" sz="1600" spc="-5" noProof="0" dirty="0">
                    <a:cs typeface="Verdana"/>
                  </a:rPr>
                  <a:t>vzájemných srážkách neustále</a:t>
                </a:r>
                <a:r>
                  <a:rPr lang="cs-CZ" sz="1600" spc="-23" noProof="0" dirty="0">
                    <a:cs typeface="Verdana"/>
                  </a:rPr>
                  <a:t> </a:t>
                </a:r>
                <a:r>
                  <a:rPr lang="cs-CZ" sz="1600" spc="-5" noProof="0" dirty="0">
                    <a:cs typeface="Verdana"/>
                  </a:rPr>
                  <a:t>přerozděluje,</a:t>
                </a:r>
              </a:p>
              <a:p>
                <a:pPr marL="428984" indent="-199233">
                  <a:spcBef>
                    <a:spcPts val="286"/>
                  </a:spcBef>
                  <a:buFont typeface="Symbol"/>
                  <a:buChar char=""/>
                  <a:tabLst>
                    <a:tab pos="429559" algn="l"/>
                  </a:tabLst>
                </a:pPr>
                <a:endParaRPr lang="cs-CZ" sz="1600" noProof="0" dirty="0">
                  <a:cs typeface="Verdana"/>
                </a:endParaRPr>
              </a:p>
              <a:p>
                <a:pPr marL="437046" marR="123225" indent="-207294">
                  <a:lnSpc>
                    <a:spcPct val="113700"/>
                  </a:lnSpc>
                  <a:spcBef>
                    <a:spcPts val="68"/>
                  </a:spcBef>
                  <a:buFont typeface="Symbol"/>
                  <a:buChar char=""/>
                  <a:tabLst>
                    <a:tab pos="429559" algn="l"/>
                  </a:tabLst>
                </a:pPr>
                <a:r>
                  <a:rPr lang="cs-CZ" sz="1600" noProof="0" dirty="0">
                    <a:cs typeface="Verdana"/>
                  </a:rPr>
                  <a:t>může se </a:t>
                </a:r>
                <a:r>
                  <a:rPr lang="cs-CZ" sz="1600" spc="-5" noProof="0" dirty="0">
                    <a:cs typeface="Verdana"/>
                  </a:rPr>
                  <a:t>stát, </a:t>
                </a:r>
                <a:r>
                  <a:rPr lang="cs-CZ" sz="1600" noProof="0" dirty="0">
                    <a:cs typeface="Verdana"/>
                  </a:rPr>
                  <a:t>že </a:t>
                </a:r>
                <a:r>
                  <a:rPr lang="cs-CZ" sz="1600" spc="-5" noProof="0" dirty="0">
                    <a:cs typeface="Verdana"/>
                  </a:rPr>
                  <a:t>některý nukleon získá takovou energii, která </a:t>
                </a:r>
                <a:r>
                  <a:rPr lang="cs-CZ" sz="1600" spc="5" noProof="0" dirty="0">
                    <a:cs typeface="Verdana"/>
                  </a:rPr>
                  <a:t>mu </a:t>
                </a:r>
                <a:r>
                  <a:rPr lang="cs-CZ" sz="1600" noProof="0" dirty="0">
                    <a:cs typeface="Verdana"/>
                  </a:rPr>
                  <a:t>umožní opustit složené </a:t>
                </a:r>
                <a:r>
                  <a:rPr lang="cs-CZ" sz="1600" spc="-5" noProof="0" dirty="0">
                    <a:cs typeface="Verdana"/>
                  </a:rPr>
                  <a:t>jádro </a:t>
                </a:r>
                <a:r>
                  <a:rPr lang="cs-CZ" sz="1600" spc="5" noProof="0" dirty="0">
                    <a:latin typeface="Symbol" panose="05050102010706020507" pitchFamily="18" charset="2"/>
                    <a:cs typeface="Symbol"/>
                  </a:rPr>
                  <a:t></a:t>
                </a:r>
                <a:r>
                  <a:rPr lang="cs-CZ" sz="1600" spc="5" noProof="0" dirty="0">
                    <a:cs typeface="Times New Roman"/>
                  </a:rPr>
                  <a:t> </a:t>
                </a:r>
                <a:r>
                  <a:rPr lang="cs-CZ" sz="1600" spc="-5" noProof="0" dirty="0">
                    <a:cs typeface="Verdana"/>
                  </a:rPr>
                  <a:t>nastává druhá </a:t>
                </a:r>
                <a:r>
                  <a:rPr lang="cs-CZ" sz="1600" noProof="0" dirty="0">
                    <a:cs typeface="Verdana"/>
                  </a:rPr>
                  <a:t>fáze </a:t>
                </a:r>
                <a:r>
                  <a:rPr lang="cs-CZ" sz="1600" spc="-5" noProof="0" dirty="0">
                    <a:cs typeface="Verdana"/>
                  </a:rPr>
                  <a:t>procesu (přeměna složeného</a:t>
                </a:r>
                <a:r>
                  <a:rPr lang="cs-CZ" sz="1600" spc="-236" noProof="0" dirty="0">
                    <a:cs typeface="Verdana"/>
                  </a:rPr>
                  <a:t> </a:t>
                </a:r>
                <a:r>
                  <a:rPr lang="cs-CZ" sz="1600" spc="-5" noProof="0" dirty="0">
                    <a:cs typeface="Verdana"/>
                  </a:rPr>
                  <a:t>jádra).</a:t>
                </a:r>
                <a:endParaRPr lang="cs-CZ" sz="1600" noProof="0" dirty="0">
                  <a:cs typeface="Verdana"/>
                </a:endParaRPr>
              </a:p>
            </p:txBody>
          </p:sp>
        </mc:Choice>
        <mc:Fallback xmlns="">
          <p:sp>
            <p:nvSpPr>
              <p:cNvPr id="2" name="object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7870" y="442945"/>
                <a:ext cx="8090828" cy="4631860"/>
              </a:xfrm>
              <a:prstGeom prst="rect">
                <a:avLst/>
              </a:prstGeom>
              <a:blipFill>
                <a:blip r:embed="rId2"/>
                <a:stretch>
                  <a:fillRect l="-1281" t="-1186" b="-1449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5AF72796-9753-4639-981B-A218884C15EB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6549637" y="6367502"/>
            <a:ext cx="2057400" cy="365125"/>
          </a:xfrm>
        </p:spPr>
        <p:txBody>
          <a:bodyPr/>
          <a:lstStyle/>
          <a:p>
            <a:fld id="{B6F15528-21DE-4FAA-801E-634DDDAF4B2B}" type="slidenum">
              <a:rPr lang="cs-CZ" noProof="0" smtClean="0"/>
              <a:t>7</a:t>
            </a:fld>
            <a:endParaRPr lang="cs-CZ" noProof="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ovéPole 10">
                <a:extLst>
                  <a:ext uri="{FF2B5EF4-FFF2-40B4-BE49-F238E27FC236}">
                    <a16:creationId xmlns:a16="http://schemas.microsoft.com/office/drawing/2014/main" id="{0EAD52FD-0D8E-A9B0-7DC6-A04756D3572F}"/>
                  </a:ext>
                </a:extLst>
              </p:cNvPr>
              <p:cNvSpPr txBox="1"/>
              <p:nvPr/>
            </p:nvSpPr>
            <p:spPr>
              <a:xfrm>
                <a:off x="561932" y="5648945"/>
                <a:ext cx="8259812" cy="510653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2401161">
                  <a:lnSpc>
                    <a:spcPts val="3627"/>
                  </a:lnSpc>
                  <a:spcBef>
                    <a:spcPts val="621"/>
                  </a:spcBef>
                </a:pPr>
                <a:r>
                  <a:rPr lang="cs-CZ" sz="2400" spc="34" noProof="0" dirty="0">
                    <a:latin typeface="Times New Roman"/>
                    <a:cs typeface="Times New Roman"/>
                  </a:rPr>
                  <a:t>[</a:t>
                </a:r>
                <a14:m>
                  <m:oMath xmlns:m="http://schemas.openxmlformats.org/officeDocument/2006/math">
                    <m:sPre>
                      <m:sPrePr>
                        <m:ctrlPr>
                          <a:rPr lang="cs-CZ" sz="2400" i="1" spc="34" noProof="0" smtClean="0">
                            <a:latin typeface="Cambria Math" panose="02040503050406030204" pitchFamily="18" charset="0"/>
                            <a:cs typeface="Times New Roman"/>
                          </a:rPr>
                        </m:ctrlPr>
                      </m:sPrePr>
                      <m:sub>
                        <m:r>
                          <a:rPr lang="cs-CZ" sz="2400" b="0" i="0" spc="34" noProof="0" smtClean="0">
                            <a:latin typeface="Cambria Math" panose="02040503050406030204" pitchFamily="18" charset="0"/>
                            <a:cs typeface="Times New Roman"/>
                          </a:rPr>
                          <m:t>9</m:t>
                        </m:r>
                      </m:sub>
                      <m:sup>
                        <m:r>
                          <a:rPr lang="cs-CZ" sz="2400" b="0" i="0" noProof="0" smtClean="0">
                            <a:latin typeface="Cambria Math" panose="02040503050406030204" pitchFamily="18" charset="0"/>
                          </a:rPr>
                          <m:t>18</m:t>
                        </m:r>
                      </m:sup>
                      <m:e>
                        <m:sSubSup>
                          <m:sSubSupPr>
                            <m:ctrlPr>
                              <a:rPr lang="cs-CZ" sz="2400" b="0" i="1" noProof="0" smtClean="0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m:rPr>
                                <m:sty m:val="p"/>
                              </m:rPr>
                              <a:rPr lang="cs-CZ" sz="2400" b="0" i="0" noProof="0" smtClean="0">
                                <a:latin typeface="Cambria Math" panose="02040503050406030204" pitchFamily="18" charset="0"/>
                              </a:rPr>
                              <m:t>F</m:t>
                            </m:r>
                          </m:e>
                          <m:sub>
                            <m:r>
                              <m:rPr>
                                <m:sty m:val="p"/>
                              </m:rPr>
                              <a:rPr lang="cs-CZ" sz="2400" b="0" i="0" noProof="0" smtClean="0">
                                <a:latin typeface="Cambria Math" panose="02040503050406030204" pitchFamily="18" charset="0"/>
                              </a:rPr>
                              <m:t>s</m:t>
                            </m:r>
                          </m:sub>
                          <m:sup>
                            <m:r>
                              <m:rPr>
                                <m:sty m:val="p"/>
                              </m:rPr>
                              <a:rPr lang="cs-CZ" sz="2400" b="0" i="0" noProof="0" smtClean="0">
                                <a:latin typeface="Cambria Math" panose="02040503050406030204" pitchFamily="18" charset="0"/>
                              </a:rPr>
                              <m:t>excit</m:t>
                            </m:r>
                          </m:sup>
                        </m:sSubSup>
                      </m:e>
                    </m:sPre>
                  </m:oMath>
                </a14:m>
                <a:r>
                  <a:rPr lang="cs-CZ" sz="2400" spc="68" noProof="0" dirty="0">
                    <a:latin typeface="Times New Roman"/>
                    <a:cs typeface="Times New Roman"/>
                  </a:rPr>
                  <a:t>] </a:t>
                </a:r>
                <a:r>
                  <a:rPr lang="cs-CZ" sz="2400" spc="82" noProof="0" dirty="0">
                    <a:latin typeface="Times New Roman"/>
                    <a:cs typeface="Times New Roman"/>
                    <a:sym typeface="Symbol" panose="05050102010706020507" pitchFamily="18" charset="2"/>
                  </a:rPr>
                  <a:t> </a:t>
                </a:r>
                <a14:m>
                  <m:oMath xmlns:m="http://schemas.openxmlformats.org/officeDocument/2006/math">
                    <m:sPre>
                      <m:sPrePr>
                        <m:ctrlPr>
                          <a:rPr lang="cs-CZ" sz="2400" i="1" spc="82" noProof="0" smtClean="0">
                            <a:latin typeface="Cambria Math" panose="02040503050406030204" pitchFamily="18" charset="0"/>
                            <a:cs typeface="Times New Roman"/>
                            <a:sym typeface="Symbol" panose="05050102010706020507" pitchFamily="18" charset="2"/>
                          </a:rPr>
                        </m:ctrlPr>
                      </m:sPrePr>
                      <m:sub>
                        <m:r>
                          <a:rPr lang="cs-CZ" sz="2400" b="0" i="0" spc="82" noProof="0" smtClean="0">
                            <a:latin typeface="Cambria Math" panose="02040503050406030204" pitchFamily="18" charset="0"/>
                            <a:cs typeface="Times New Roman"/>
                            <a:sym typeface="Symbol" panose="05050102010706020507" pitchFamily="18" charset="2"/>
                          </a:rPr>
                          <m:t>8</m:t>
                        </m:r>
                      </m:sub>
                      <m:sup>
                        <m:r>
                          <a:rPr lang="cs-CZ" sz="2400" b="0" i="0" noProof="0" smtClean="0">
                            <a:latin typeface="Cambria Math" panose="02040503050406030204" pitchFamily="18" charset="0"/>
                          </a:rPr>
                          <m:t>17</m:t>
                        </m:r>
                      </m:sup>
                      <m:e>
                        <m:r>
                          <m:rPr>
                            <m:sty m:val="p"/>
                          </m:rPr>
                          <a:rPr lang="cs-CZ" sz="2400" b="0" i="0" noProof="0" smtClean="0">
                            <a:latin typeface="Cambria Math" panose="02040503050406030204" pitchFamily="18" charset="0"/>
                          </a:rPr>
                          <m:t>O</m:t>
                        </m:r>
                      </m:e>
                    </m:sPre>
                    <m:r>
                      <a:rPr lang="cs-CZ" sz="2400" b="0" i="0" noProof="0" smtClean="0">
                        <a:latin typeface="Cambria Math" panose="02040503050406030204" pitchFamily="18" charset="0"/>
                      </a:rPr>
                      <m:t>+ </m:t>
                    </m:r>
                    <m:sPre>
                      <m:sPrePr>
                        <m:ctrlPr>
                          <a:rPr lang="cs-CZ" sz="2400" b="0" i="1" noProof="0" smtClean="0">
                            <a:latin typeface="Cambria Math" panose="02040503050406030204" pitchFamily="18" charset="0"/>
                          </a:rPr>
                        </m:ctrlPr>
                      </m:sPrePr>
                      <m:sub>
                        <m:r>
                          <a:rPr lang="cs-CZ" sz="2400" b="0" i="0" noProof="0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  <m:sup>
                        <m:r>
                          <a:rPr lang="cs-CZ" sz="2400" b="0" i="0" noProof="0" smtClean="0">
                            <a:latin typeface="Cambria Math" panose="02040503050406030204" pitchFamily="18" charset="0"/>
                          </a:rPr>
                          <m:t>1</m:t>
                        </m:r>
                      </m:sup>
                      <m:e>
                        <m:r>
                          <m:rPr>
                            <m:sty m:val="p"/>
                          </m:rPr>
                          <a:rPr lang="cs-CZ" sz="2400" b="0" i="0" noProof="0" smtClean="0">
                            <a:latin typeface="Cambria Math" panose="02040503050406030204" pitchFamily="18" charset="0"/>
                          </a:rPr>
                          <m:t>H</m:t>
                        </m:r>
                      </m:e>
                    </m:sPre>
                  </m:oMath>
                </a14:m>
                <a:endParaRPr lang="cs-CZ" sz="2400" spc="68" noProof="0" dirty="0">
                  <a:latin typeface="Times New Roman"/>
                  <a:cs typeface="Times New Roman"/>
                </a:endParaRPr>
              </a:p>
            </p:txBody>
          </p:sp>
        </mc:Choice>
        <mc:Fallback xmlns="">
          <p:sp>
            <p:nvSpPr>
              <p:cNvPr id="11" name="TextovéPole 10">
                <a:extLst>
                  <a:ext uri="{FF2B5EF4-FFF2-40B4-BE49-F238E27FC236}">
                    <a16:creationId xmlns:a16="http://schemas.microsoft.com/office/drawing/2014/main" id="{0EAD52FD-0D8E-A9B0-7DC6-A04756D3572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1932" y="5648945"/>
                <a:ext cx="8259812" cy="510653"/>
              </a:xfrm>
              <a:prstGeom prst="rect">
                <a:avLst/>
              </a:prstGeom>
              <a:blipFill>
                <a:blip r:embed="rId3"/>
                <a:stretch>
                  <a:fillRect t="-1205" b="-27711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78779" y="186780"/>
            <a:ext cx="7616284" cy="4139664"/>
          </a:xfrm>
          <a:prstGeom prst="rect">
            <a:avLst/>
          </a:prstGeom>
          <a:noFill/>
        </p:spPr>
        <p:txBody>
          <a:bodyPr vert="horz" wrap="square" lIns="0" tIns="9213" rIns="0" bIns="0" rtlCol="0">
            <a:spAutoFit/>
          </a:bodyPr>
          <a:lstStyle/>
          <a:p>
            <a:pPr marL="252784" marR="401345" indent="-207294">
              <a:lnSpc>
                <a:spcPct val="101299"/>
              </a:lnSpc>
              <a:spcBef>
                <a:spcPts val="73"/>
              </a:spcBef>
              <a:buFont typeface="Symbol"/>
              <a:buChar char=""/>
              <a:tabLst>
                <a:tab pos="245298" algn="l"/>
              </a:tabLst>
            </a:pPr>
            <a:r>
              <a:rPr lang="cs-CZ" sz="1600" noProof="0" dirty="0">
                <a:cs typeface="Verdana"/>
              </a:rPr>
              <a:t>excitační </a:t>
            </a:r>
            <a:r>
              <a:rPr lang="cs-CZ" sz="1600" spc="-5" noProof="0" dirty="0">
                <a:cs typeface="Verdana"/>
              </a:rPr>
              <a:t>energie složeného jádra </a:t>
            </a:r>
            <a:r>
              <a:rPr lang="cs-CZ" sz="1600" noProof="0" dirty="0">
                <a:cs typeface="Verdana"/>
              </a:rPr>
              <a:t>se zmenší o </a:t>
            </a:r>
            <a:r>
              <a:rPr lang="cs-CZ" sz="1600" spc="-5" noProof="0" dirty="0">
                <a:cs typeface="Verdana"/>
              </a:rPr>
              <a:t>vazebnou </a:t>
            </a:r>
            <a:r>
              <a:rPr lang="cs-CZ" sz="1600" noProof="0" dirty="0">
                <a:cs typeface="Verdana"/>
              </a:rPr>
              <a:t>a kinetickou </a:t>
            </a:r>
            <a:r>
              <a:rPr lang="cs-CZ" sz="1600" spc="-5" noProof="0" dirty="0">
                <a:cs typeface="Verdana"/>
              </a:rPr>
              <a:t>energii  </a:t>
            </a:r>
            <a:r>
              <a:rPr lang="cs-CZ" sz="1600" noProof="0" dirty="0">
                <a:cs typeface="Verdana"/>
              </a:rPr>
              <a:t>emitované</a:t>
            </a:r>
            <a:r>
              <a:rPr lang="cs-CZ" sz="1600" spc="-18" noProof="0" dirty="0">
                <a:cs typeface="Verdana"/>
              </a:rPr>
              <a:t> </a:t>
            </a:r>
            <a:r>
              <a:rPr lang="cs-CZ" sz="1600" noProof="0" dirty="0">
                <a:cs typeface="Verdana"/>
              </a:rPr>
              <a:t>částice,</a:t>
            </a:r>
          </a:p>
          <a:p>
            <a:pPr>
              <a:spcBef>
                <a:spcPts val="23"/>
              </a:spcBef>
              <a:buFont typeface="Symbol"/>
              <a:buChar char=""/>
            </a:pPr>
            <a:endParaRPr lang="cs-CZ" sz="1600" noProof="0" dirty="0">
              <a:cs typeface="Verdana"/>
            </a:endParaRPr>
          </a:p>
          <a:p>
            <a:pPr marL="244723" indent="-199233">
              <a:buFont typeface="Symbol"/>
              <a:buChar char=""/>
              <a:tabLst>
                <a:tab pos="245298" algn="l"/>
              </a:tabLst>
            </a:pPr>
            <a:r>
              <a:rPr lang="cs-CZ" sz="1600" spc="-5" noProof="0" dirty="0">
                <a:cs typeface="Verdana"/>
              </a:rPr>
              <a:t>je-li </a:t>
            </a:r>
            <a:r>
              <a:rPr lang="cs-CZ" sz="1600" noProof="0" dirty="0">
                <a:cs typeface="Verdana"/>
              </a:rPr>
              <a:t>excitační </a:t>
            </a:r>
            <a:r>
              <a:rPr lang="cs-CZ" sz="1600" spc="-5" noProof="0" dirty="0">
                <a:cs typeface="Verdana"/>
              </a:rPr>
              <a:t>energie složeného jádra značná, </a:t>
            </a:r>
            <a:r>
              <a:rPr lang="cs-CZ" sz="1600" noProof="0" dirty="0">
                <a:cs typeface="Verdana"/>
              </a:rPr>
              <a:t>může se </a:t>
            </a:r>
            <a:r>
              <a:rPr lang="cs-CZ" sz="1600" spc="-9" noProof="0" dirty="0">
                <a:cs typeface="Verdana"/>
              </a:rPr>
              <a:t>uvolnit </a:t>
            </a:r>
            <a:r>
              <a:rPr lang="cs-CZ" sz="1600" noProof="0" dirty="0">
                <a:cs typeface="Verdana"/>
              </a:rPr>
              <a:t>i více</a:t>
            </a:r>
            <a:r>
              <a:rPr lang="cs-CZ" sz="1600" spc="36" noProof="0" dirty="0">
                <a:cs typeface="Verdana"/>
              </a:rPr>
              <a:t> </a:t>
            </a:r>
            <a:r>
              <a:rPr lang="cs-CZ" sz="1600" spc="-5" noProof="0" dirty="0">
                <a:cs typeface="Verdana"/>
              </a:rPr>
              <a:t>nukleonů,</a:t>
            </a:r>
            <a:endParaRPr lang="cs-CZ" sz="1600" noProof="0" dirty="0">
              <a:cs typeface="Verdana"/>
            </a:endParaRPr>
          </a:p>
          <a:p>
            <a:pPr>
              <a:spcBef>
                <a:spcPts val="32"/>
              </a:spcBef>
              <a:buFont typeface="Symbol"/>
              <a:buChar char=""/>
            </a:pPr>
            <a:endParaRPr lang="cs-CZ" sz="1600" noProof="0" dirty="0">
              <a:cs typeface="Verdana"/>
            </a:endParaRPr>
          </a:p>
          <a:p>
            <a:pPr marL="1082538">
              <a:spcBef>
                <a:spcPts val="5"/>
              </a:spcBef>
            </a:pPr>
            <a:r>
              <a:rPr lang="cs-CZ" sz="1600" b="1" spc="-5" noProof="0" dirty="0">
                <a:solidFill>
                  <a:srgbClr val="C00000"/>
                </a:solidFill>
                <a:cs typeface="Verdana"/>
              </a:rPr>
              <a:t>reakce </a:t>
            </a:r>
            <a:r>
              <a:rPr lang="cs-CZ" sz="1600" b="1" noProof="0" dirty="0">
                <a:solidFill>
                  <a:srgbClr val="C00000"/>
                </a:solidFill>
                <a:cs typeface="Verdana"/>
              </a:rPr>
              <a:t>typu (</a:t>
            </a:r>
            <a:r>
              <a:rPr lang="cs-CZ" sz="1600" b="1" noProof="0" dirty="0">
                <a:solidFill>
                  <a:srgbClr val="C00000"/>
                </a:solidFill>
                <a:latin typeface="Symbol" panose="05050102010706020507" pitchFamily="18" charset="2"/>
                <a:cs typeface="Symbol"/>
              </a:rPr>
              <a:t></a:t>
            </a:r>
            <a:r>
              <a:rPr lang="cs-CZ" sz="1600" b="1" noProof="0" dirty="0">
                <a:solidFill>
                  <a:srgbClr val="C00000"/>
                </a:solidFill>
                <a:cs typeface="Verdana"/>
              </a:rPr>
              <a:t>, </a:t>
            </a:r>
            <a:r>
              <a:rPr lang="cs-CZ" sz="1600" b="1" noProof="0" dirty="0" err="1">
                <a:solidFill>
                  <a:srgbClr val="C00000"/>
                </a:solidFill>
                <a:cs typeface="Verdana"/>
              </a:rPr>
              <a:t>pn</a:t>
            </a:r>
            <a:r>
              <a:rPr lang="cs-CZ" sz="1600" b="1" noProof="0" dirty="0">
                <a:solidFill>
                  <a:srgbClr val="C00000"/>
                </a:solidFill>
                <a:cs typeface="Verdana"/>
              </a:rPr>
              <a:t>), </a:t>
            </a:r>
            <a:r>
              <a:rPr lang="cs-CZ" sz="1600" b="1" spc="-9" noProof="0" dirty="0">
                <a:solidFill>
                  <a:srgbClr val="C00000"/>
                </a:solidFill>
                <a:cs typeface="Verdana"/>
              </a:rPr>
              <a:t>(n, 2n), </a:t>
            </a:r>
            <a:r>
              <a:rPr lang="cs-CZ" sz="1600" b="1" noProof="0" dirty="0">
                <a:solidFill>
                  <a:srgbClr val="C00000"/>
                </a:solidFill>
                <a:cs typeface="Verdana"/>
              </a:rPr>
              <a:t>(těžký </a:t>
            </a:r>
            <a:r>
              <a:rPr lang="cs-CZ" sz="1600" b="1" spc="-5" noProof="0" dirty="0">
                <a:solidFill>
                  <a:srgbClr val="C00000"/>
                </a:solidFill>
                <a:cs typeface="Verdana"/>
              </a:rPr>
              <a:t>ion,</a:t>
            </a:r>
            <a:r>
              <a:rPr lang="cs-CZ" sz="1600" b="1" spc="-27" noProof="0" dirty="0">
                <a:solidFill>
                  <a:srgbClr val="C00000"/>
                </a:solidFill>
                <a:cs typeface="Verdana"/>
              </a:rPr>
              <a:t> </a:t>
            </a:r>
            <a:r>
              <a:rPr lang="cs-CZ" sz="1600" b="1" spc="-5" noProof="0" dirty="0">
                <a:solidFill>
                  <a:srgbClr val="C00000"/>
                </a:solidFill>
                <a:cs typeface="Verdana"/>
              </a:rPr>
              <a:t>4n)</a:t>
            </a:r>
            <a:endParaRPr lang="cs-CZ" sz="1600" noProof="0" dirty="0">
              <a:cs typeface="Verdana"/>
            </a:endParaRPr>
          </a:p>
          <a:p>
            <a:pPr>
              <a:lnSpc>
                <a:spcPct val="100000"/>
              </a:lnSpc>
            </a:pPr>
            <a:endParaRPr lang="cs-CZ" sz="1600" noProof="0" dirty="0">
              <a:cs typeface="Verdana"/>
            </a:endParaRPr>
          </a:p>
          <a:p>
            <a:pPr marL="252784" marR="16123" indent="-207294">
              <a:lnSpc>
                <a:spcPct val="105100"/>
              </a:lnSpc>
              <a:spcBef>
                <a:spcPts val="1387"/>
              </a:spcBef>
              <a:buFont typeface="Symbol"/>
              <a:buChar char=""/>
              <a:tabLst>
                <a:tab pos="245298" algn="l"/>
              </a:tabLst>
            </a:pPr>
            <a:r>
              <a:rPr lang="cs-CZ" sz="1600" spc="-5" noProof="0" dirty="0">
                <a:cs typeface="Verdana"/>
              </a:rPr>
              <a:t>nadbytečná energie, která již </a:t>
            </a:r>
            <a:r>
              <a:rPr lang="cs-CZ" sz="1600" noProof="0" dirty="0">
                <a:cs typeface="Verdana"/>
              </a:rPr>
              <a:t>nestačí k emisi </a:t>
            </a:r>
            <a:r>
              <a:rPr lang="cs-CZ" sz="1600" spc="-5" noProof="0" dirty="0">
                <a:cs typeface="Verdana"/>
              </a:rPr>
              <a:t>nukleonu, </a:t>
            </a:r>
            <a:r>
              <a:rPr lang="cs-CZ" sz="1600" spc="-9" noProof="0" dirty="0">
                <a:cs typeface="Verdana"/>
              </a:rPr>
              <a:t>se </a:t>
            </a:r>
            <a:r>
              <a:rPr lang="cs-CZ" sz="1600" spc="-5" noProof="0" dirty="0">
                <a:cs typeface="Verdana"/>
              </a:rPr>
              <a:t>vyzáří jako fotony </a:t>
            </a:r>
            <a:br>
              <a:rPr lang="cs-CZ" sz="1600" spc="-5" noProof="0" dirty="0">
                <a:cs typeface="Verdana"/>
              </a:rPr>
            </a:br>
            <a:r>
              <a:rPr lang="cs-CZ" sz="1600" spc="5" noProof="0" dirty="0">
                <a:latin typeface="Symbol" panose="05050102010706020507" pitchFamily="18" charset="2"/>
                <a:cs typeface="Symbol"/>
              </a:rPr>
              <a:t></a:t>
            </a:r>
            <a:r>
              <a:rPr lang="cs-CZ" sz="1600" spc="5" noProof="0" dirty="0">
                <a:cs typeface="Symbol"/>
              </a:rPr>
              <a:t> </a:t>
            </a:r>
            <a:r>
              <a:rPr lang="cs-CZ" sz="1600" spc="-5" noProof="0" dirty="0">
                <a:cs typeface="Verdana"/>
              </a:rPr>
              <a:t>záření </a:t>
            </a:r>
            <a:r>
              <a:rPr lang="cs-CZ" sz="1600" spc="-9" noProof="0" dirty="0">
                <a:cs typeface="Verdana"/>
              </a:rPr>
              <a:t>(jediný </a:t>
            </a:r>
            <a:r>
              <a:rPr lang="cs-CZ" sz="1600" spc="-5" noProof="0" dirty="0">
                <a:cs typeface="Verdana"/>
              </a:rPr>
              <a:t>způsob </a:t>
            </a:r>
            <a:r>
              <a:rPr lang="cs-CZ" sz="1600" spc="-5" noProof="0" dirty="0" err="1">
                <a:cs typeface="Verdana"/>
              </a:rPr>
              <a:t>deexcitace</a:t>
            </a:r>
            <a:r>
              <a:rPr lang="cs-CZ" sz="1600" spc="-5" noProof="0" dirty="0">
                <a:cs typeface="Verdana"/>
              </a:rPr>
              <a:t> </a:t>
            </a:r>
            <a:r>
              <a:rPr lang="cs-CZ" sz="1600" spc="5" noProof="0" dirty="0">
                <a:cs typeface="Verdana"/>
              </a:rPr>
              <a:t>u </a:t>
            </a:r>
            <a:r>
              <a:rPr lang="cs-CZ" sz="1600" spc="-5" noProof="0" dirty="0">
                <a:cs typeface="Verdana"/>
              </a:rPr>
              <a:t>nízkých excitačních energií </a:t>
            </a:r>
            <a:r>
              <a:rPr lang="cs-CZ" sz="1600" spc="5" noProof="0" dirty="0">
                <a:cs typeface="Verdana"/>
              </a:rPr>
              <a:t>… </a:t>
            </a:r>
            <a:r>
              <a:rPr lang="cs-CZ" sz="1600" noProof="0" dirty="0">
                <a:cs typeface="Verdana"/>
              </a:rPr>
              <a:t>reakce </a:t>
            </a:r>
            <a:r>
              <a:rPr lang="cs-CZ" sz="1600" spc="-5" noProof="0" dirty="0">
                <a:cs typeface="Verdana"/>
              </a:rPr>
              <a:t>typu</a:t>
            </a:r>
            <a:r>
              <a:rPr lang="cs-CZ" sz="1600" spc="68" noProof="0" dirty="0">
                <a:cs typeface="Verdana"/>
              </a:rPr>
              <a:t> </a:t>
            </a:r>
            <a:r>
              <a:rPr lang="cs-CZ" sz="1600" b="1" spc="-5" noProof="0" dirty="0">
                <a:solidFill>
                  <a:srgbClr val="C00000"/>
                </a:solidFill>
                <a:cs typeface="Verdana"/>
              </a:rPr>
              <a:t>(n, </a:t>
            </a:r>
            <a:r>
              <a:rPr lang="cs-CZ" sz="1600" b="1" spc="5" noProof="0" dirty="0">
                <a:solidFill>
                  <a:srgbClr val="C00000"/>
                </a:solidFill>
                <a:latin typeface="Symbol" panose="05050102010706020507" pitchFamily="18" charset="2"/>
                <a:cs typeface="Symbol"/>
              </a:rPr>
              <a:t></a:t>
            </a:r>
            <a:r>
              <a:rPr lang="cs-CZ" sz="1600" b="1" spc="5" noProof="0" dirty="0">
                <a:solidFill>
                  <a:srgbClr val="C00000"/>
                </a:solidFill>
                <a:cs typeface="Verdana"/>
              </a:rPr>
              <a:t>)</a:t>
            </a:r>
            <a:r>
              <a:rPr lang="cs-CZ" sz="1600" spc="5" noProof="0" dirty="0">
                <a:cs typeface="Verdana"/>
              </a:rPr>
              <a:t>),</a:t>
            </a:r>
            <a:endParaRPr lang="cs-CZ" sz="1600" noProof="0" dirty="0">
              <a:cs typeface="Verdana"/>
            </a:endParaRPr>
          </a:p>
          <a:p>
            <a:pPr>
              <a:spcBef>
                <a:spcPts val="45"/>
              </a:spcBef>
            </a:pPr>
            <a:endParaRPr lang="cs-CZ" sz="1600" noProof="0" dirty="0">
              <a:cs typeface="Verdana"/>
            </a:endParaRPr>
          </a:p>
          <a:p>
            <a:pPr marL="252784" marR="167563" indent="-207294">
              <a:lnSpc>
                <a:spcPct val="101200"/>
              </a:lnSpc>
              <a:buFont typeface="Symbol"/>
              <a:buChar char=""/>
              <a:tabLst>
                <a:tab pos="245298" algn="l"/>
              </a:tabLst>
            </a:pPr>
            <a:r>
              <a:rPr lang="cs-CZ" sz="1600" spc="5" noProof="0" dirty="0">
                <a:cs typeface="Verdana"/>
              </a:rPr>
              <a:t>doba </a:t>
            </a:r>
            <a:r>
              <a:rPr lang="cs-CZ" sz="1600" spc="-5" noProof="0" dirty="0">
                <a:cs typeface="Verdana"/>
              </a:rPr>
              <a:t>života složeného jádra </a:t>
            </a:r>
            <a:r>
              <a:rPr lang="cs-CZ" sz="1600" spc="-14" noProof="0" dirty="0">
                <a:cs typeface="Verdana"/>
              </a:rPr>
              <a:t>je </a:t>
            </a:r>
            <a:r>
              <a:rPr lang="cs-CZ" sz="1600" noProof="0" dirty="0">
                <a:cs typeface="Verdana"/>
              </a:rPr>
              <a:t>10</a:t>
            </a:r>
            <a:r>
              <a:rPr lang="cs-CZ" sz="1600" baseline="29100" noProof="0" dirty="0">
                <a:cs typeface="Verdana"/>
              </a:rPr>
              <a:t>-16 </a:t>
            </a:r>
            <a:r>
              <a:rPr lang="cs-CZ" sz="1600" spc="-9" dirty="0">
                <a:ea typeface="Verdana" panose="020B0604030504040204" pitchFamily="34" charset="0"/>
                <a:cs typeface="Verdana"/>
              </a:rPr>
              <a:t>–</a:t>
            </a:r>
            <a:r>
              <a:rPr lang="cs-CZ" sz="1600" noProof="0" dirty="0">
                <a:cs typeface="Verdana"/>
              </a:rPr>
              <a:t> 10</a:t>
            </a:r>
            <a:r>
              <a:rPr lang="cs-CZ" sz="1600" baseline="29100" noProof="0" dirty="0">
                <a:cs typeface="Verdana"/>
              </a:rPr>
              <a:t>-14 </a:t>
            </a:r>
            <a:r>
              <a:rPr lang="cs-CZ" sz="1600" noProof="0" dirty="0">
                <a:cs typeface="Verdana"/>
              </a:rPr>
              <a:t>s </a:t>
            </a:r>
            <a:r>
              <a:rPr lang="cs-CZ" sz="1600" spc="5" noProof="0" dirty="0">
                <a:cs typeface="Verdana"/>
              </a:rPr>
              <a:t>– </a:t>
            </a:r>
            <a:r>
              <a:rPr lang="cs-CZ" sz="1600" noProof="0" dirty="0">
                <a:cs typeface="Verdana"/>
              </a:rPr>
              <a:t>doba </a:t>
            </a:r>
            <a:r>
              <a:rPr lang="cs-CZ" sz="1600" spc="-5" noProof="0" dirty="0">
                <a:cs typeface="Verdana"/>
              </a:rPr>
              <a:t>dostatečná </a:t>
            </a:r>
            <a:r>
              <a:rPr lang="cs-CZ" sz="1600" noProof="0" dirty="0">
                <a:cs typeface="Verdana"/>
              </a:rPr>
              <a:t>k </a:t>
            </a:r>
            <a:r>
              <a:rPr lang="cs-CZ" sz="1600" spc="-5" noProof="0" dirty="0">
                <a:cs typeface="Verdana"/>
              </a:rPr>
              <a:t>přerozdělení </a:t>
            </a:r>
            <a:r>
              <a:rPr lang="cs-CZ" sz="1600" noProof="0" dirty="0">
                <a:cs typeface="Verdana"/>
              </a:rPr>
              <a:t>energie,</a:t>
            </a:r>
          </a:p>
          <a:p>
            <a:pPr marL="252784" marR="167563" indent="-207294">
              <a:lnSpc>
                <a:spcPct val="101200"/>
              </a:lnSpc>
              <a:buFont typeface="Symbol"/>
              <a:buChar char=""/>
              <a:tabLst>
                <a:tab pos="245298" algn="l"/>
              </a:tabLst>
            </a:pPr>
            <a:endParaRPr lang="cs-CZ" sz="1600" noProof="0" dirty="0">
              <a:cs typeface="Verdana"/>
            </a:endParaRPr>
          </a:p>
          <a:p>
            <a:pPr marL="252784" marR="510175" indent="-207294">
              <a:lnSpc>
                <a:spcPts val="1768"/>
              </a:lnSpc>
              <a:spcBef>
                <a:spcPts val="59"/>
              </a:spcBef>
              <a:buFont typeface="Symbol"/>
              <a:buChar char=""/>
              <a:tabLst>
                <a:tab pos="245298" algn="l"/>
              </a:tabLst>
            </a:pPr>
            <a:r>
              <a:rPr lang="cs-CZ" sz="1600" noProof="0" dirty="0">
                <a:cs typeface="Verdana"/>
              </a:rPr>
              <a:t>osud </a:t>
            </a:r>
            <a:r>
              <a:rPr lang="cs-CZ" sz="1600" spc="-5" noProof="0" dirty="0">
                <a:cs typeface="Verdana"/>
              </a:rPr>
              <a:t>složeného jádra nezávisí na jeho vzniku </a:t>
            </a:r>
            <a:r>
              <a:rPr lang="cs-CZ" sz="1600" noProof="0" dirty="0">
                <a:cs typeface="Verdana"/>
              </a:rPr>
              <a:t>a </a:t>
            </a:r>
            <a:r>
              <a:rPr lang="cs-CZ" sz="1600" spc="-5" noProof="0" dirty="0">
                <a:cs typeface="Verdana"/>
              </a:rPr>
              <a:t>při </a:t>
            </a:r>
            <a:r>
              <a:rPr lang="cs-CZ" sz="1600" noProof="0" dirty="0">
                <a:cs typeface="Verdana"/>
              </a:rPr>
              <a:t>přeměně složeného </a:t>
            </a:r>
            <a:r>
              <a:rPr lang="cs-CZ" sz="1600" spc="-5" noProof="0" dirty="0">
                <a:cs typeface="Verdana"/>
              </a:rPr>
              <a:t>jádra </a:t>
            </a:r>
            <a:r>
              <a:rPr lang="cs-CZ" sz="1600" noProof="0" dirty="0">
                <a:cs typeface="Verdana"/>
              </a:rPr>
              <a:t>mohou </a:t>
            </a:r>
            <a:r>
              <a:rPr lang="cs-CZ" sz="1600" spc="-5" noProof="0" dirty="0">
                <a:cs typeface="Verdana"/>
              </a:rPr>
              <a:t>vznikat různé</a:t>
            </a:r>
            <a:r>
              <a:rPr lang="cs-CZ" sz="1600" spc="-54" noProof="0" dirty="0">
                <a:cs typeface="Verdana"/>
              </a:rPr>
              <a:t> </a:t>
            </a:r>
            <a:r>
              <a:rPr lang="cs-CZ" sz="1600" spc="-5" noProof="0" dirty="0">
                <a:cs typeface="Verdana"/>
              </a:rPr>
              <a:t>produkty,</a:t>
            </a:r>
          </a:p>
          <a:p>
            <a:pPr marL="252784" marR="510175" indent="-207294">
              <a:lnSpc>
                <a:spcPts val="1768"/>
              </a:lnSpc>
              <a:spcBef>
                <a:spcPts val="59"/>
              </a:spcBef>
              <a:buFont typeface="Symbol"/>
              <a:buChar char=""/>
              <a:tabLst>
                <a:tab pos="245298" algn="l"/>
              </a:tabLst>
            </a:pPr>
            <a:endParaRPr lang="cs-CZ" sz="1600" spc="-5" noProof="0" dirty="0">
              <a:cs typeface="Verdana"/>
            </a:endParaRPr>
          </a:p>
          <a:p>
            <a:pPr marL="252784" marR="510175" indent="-207294">
              <a:lnSpc>
                <a:spcPts val="1768"/>
              </a:lnSpc>
              <a:spcBef>
                <a:spcPts val="59"/>
              </a:spcBef>
              <a:buFont typeface="Symbol"/>
              <a:buChar char=""/>
              <a:tabLst>
                <a:tab pos="245298" algn="l"/>
              </a:tabLst>
            </a:pPr>
            <a:r>
              <a:rPr lang="cs-CZ" sz="1600" noProof="0" dirty="0">
                <a:cs typeface="Verdana"/>
              </a:rPr>
              <a:t>různými reakcemi může </a:t>
            </a:r>
            <a:r>
              <a:rPr lang="cs-CZ" sz="1600" spc="-5" noProof="0" dirty="0">
                <a:cs typeface="Verdana"/>
              </a:rPr>
              <a:t>vznikat </a:t>
            </a:r>
            <a:r>
              <a:rPr lang="cs-CZ" sz="1600" noProof="0" dirty="0">
                <a:cs typeface="Verdana"/>
              </a:rPr>
              <a:t>tentýž</a:t>
            </a:r>
            <a:r>
              <a:rPr lang="cs-CZ" sz="1600" spc="-91" noProof="0" dirty="0">
                <a:cs typeface="Verdana"/>
              </a:rPr>
              <a:t> </a:t>
            </a:r>
            <a:r>
              <a:rPr lang="cs-CZ" sz="1600" spc="-5" noProof="0" dirty="0">
                <a:cs typeface="Verdana"/>
              </a:rPr>
              <a:t>nuklid.</a:t>
            </a:r>
            <a:endParaRPr lang="cs-CZ" sz="1600" noProof="0" dirty="0">
              <a:cs typeface="Verdana"/>
            </a:endParaRP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9177E7D1-6801-4467-AFF2-64CB128BEF9E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cs-CZ" noProof="0" smtClean="0"/>
              <a:t>8</a:t>
            </a:fld>
            <a:endParaRPr lang="cs-CZ" noProof="0" dirty="0"/>
          </a:p>
        </p:txBody>
      </p:sp>
      <p:grpSp>
        <p:nvGrpSpPr>
          <p:cNvPr id="9" name="Skupina 8">
            <a:extLst>
              <a:ext uri="{FF2B5EF4-FFF2-40B4-BE49-F238E27FC236}">
                <a16:creationId xmlns:a16="http://schemas.microsoft.com/office/drawing/2014/main" id="{F3942CB3-BE00-4106-A8F2-92A259FBFB95}"/>
              </a:ext>
            </a:extLst>
          </p:cNvPr>
          <p:cNvGrpSpPr/>
          <p:nvPr/>
        </p:nvGrpSpPr>
        <p:grpSpPr>
          <a:xfrm>
            <a:off x="4687172" y="3883731"/>
            <a:ext cx="3356517" cy="2588367"/>
            <a:chOff x="4896591" y="3873617"/>
            <a:chExt cx="4086064" cy="2704631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896591" y="3873617"/>
              <a:ext cx="4086064" cy="1210939"/>
            </a:xfrm>
            <a:prstGeom prst="rect">
              <a:avLst/>
            </a:prstGeom>
          </p:spPr>
        </p:pic>
        <p:pic>
          <p:nvPicPr>
            <p:cNvPr id="8" name="object 3">
              <a:extLst>
                <a:ext uri="{FF2B5EF4-FFF2-40B4-BE49-F238E27FC236}">
                  <a16:creationId xmlns:a16="http://schemas.microsoft.com/office/drawing/2014/main" id="{40880A7E-A64C-4BAD-816B-D5E136005B9A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896591" y="5182720"/>
              <a:ext cx="4086064" cy="1395528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Motiv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iv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iv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3638</TotalTime>
  <Words>800</Words>
  <Application>Microsoft Office PowerPoint</Application>
  <PresentationFormat>Předvádění na obrazovce (4:3)</PresentationFormat>
  <Paragraphs>115</Paragraphs>
  <Slides>8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7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16" baseType="lpstr">
      <vt:lpstr>Arial</vt:lpstr>
      <vt:lpstr>Calibri</vt:lpstr>
      <vt:lpstr>Calibri Light</vt:lpstr>
      <vt:lpstr>Cambria Math</vt:lpstr>
      <vt:lpstr>Symbol</vt:lpstr>
      <vt:lpstr>Times New Roman</vt:lpstr>
      <vt:lpstr>Verdana</vt:lpstr>
      <vt:lpstr>Motiv Office</vt:lpstr>
      <vt:lpstr>6. Jaderné reakce</vt:lpstr>
      <vt:lpstr>Energetika jaderných reakcí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6. JADERNÉ REAKCE</dc:title>
  <dc:creator>Jiří Příhoda</dc:creator>
  <cp:lastModifiedBy>Jiří Křivohlávek</cp:lastModifiedBy>
  <cp:revision>30</cp:revision>
  <dcterms:created xsi:type="dcterms:W3CDTF">2020-10-28T02:00:13Z</dcterms:created>
  <dcterms:modified xsi:type="dcterms:W3CDTF">2025-10-03T10:03:07Z</dcterms:modified>
</cp:coreProperties>
</file>