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3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BBB7B-0A99-4BF2-8EA8-809673C90E77}" type="datetimeFigureOut">
              <a:rPr lang="cs-CZ" smtClean="0"/>
              <a:t>16.10.2024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253737-05E6-4319-8BBE-9D122B3CFA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2181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7F86-C09E-421F-B9E2-AF59C55C408C}" type="datetime1">
              <a:rPr lang="cs-CZ" smtClean="0"/>
              <a:t>16.10.2024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96234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C4A0-897E-471F-A5FA-CE97FE083424}" type="datetime1">
              <a:rPr lang="cs-CZ" smtClean="0"/>
              <a:t>16.10.2024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5816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F9890-440D-4B0E-A617-5364B1EE1FA6}" type="datetime1">
              <a:rPr lang="cs-CZ" smtClean="0"/>
              <a:t>16.10.2024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18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E4CE0-7021-4721-86D3-613414C3B1D3}" type="datetime1">
              <a:rPr lang="cs-CZ" smtClean="0"/>
              <a:t>16.10.2024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330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40040-4C82-4530-B362-C51D3FE4F62F}" type="datetime1">
              <a:rPr lang="cs-CZ" smtClean="0"/>
              <a:t>16.10.2024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4749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DAE73-86AB-4199-AB11-783B903082A4}" type="datetime1">
              <a:rPr lang="cs-CZ" smtClean="0"/>
              <a:t>16.10.2024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332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A69C80-EDF3-441F-9C14-81E16F26C50C}" type="datetime1">
              <a:rPr lang="cs-CZ" smtClean="0"/>
              <a:t>16.10.2024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92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B5560-6505-41B9-8095-EC9EE904FAA2}" type="datetime1">
              <a:rPr lang="cs-CZ" smtClean="0"/>
              <a:t>16.10.2024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496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70743-770C-4DB7-A7B0-86370E66CD60}" type="datetime1">
              <a:rPr lang="cs-CZ" smtClean="0"/>
              <a:t>16.10.2024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2034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419E2-A389-4206-A75D-BFDF9EA806C2}" type="datetime1">
              <a:rPr lang="cs-CZ" smtClean="0"/>
              <a:t>16.10.2024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4992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8E080-FB88-41E3-8175-31E972857EFA}" type="datetime1">
              <a:rPr lang="cs-CZ" smtClean="0"/>
              <a:t>16.10.2024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299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EEB3F-66AD-4338-A21E-A0713A1DBFDF}" type="datetime1">
              <a:rPr lang="cs-CZ" smtClean="0"/>
              <a:t>16.10.2024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E5E62-4D27-4131-AFBF-B0182D20EB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99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1661" y="333537"/>
            <a:ext cx="3392148" cy="318243"/>
          </a:xfrm>
          <a:prstGeom prst="rect">
            <a:avLst/>
          </a:prstGeom>
        </p:spPr>
        <p:txBody>
          <a:bodyPr vert="horz" wrap="square" lIns="0" tIns="10365" rIns="0" bIns="0" rtlCol="0" anchor="ctr">
            <a:spAutoFit/>
          </a:bodyPr>
          <a:lstStyle/>
          <a:p>
            <a:pPr marL="11516">
              <a:lnSpc>
                <a:spcPct val="100000"/>
              </a:lnSpc>
              <a:spcBef>
                <a:spcPts val="82"/>
              </a:spcBef>
            </a:pPr>
            <a:r>
              <a:rPr sz="2000" b="1" spc="-5" dirty="0">
                <a:solidFill>
                  <a:srgbClr val="0070C0"/>
                </a:solidFill>
                <a:latin typeface="+mn-lt"/>
                <a:cs typeface="Verdana"/>
              </a:rPr>
              <a:t>8. </a:t>
            </a:r>
            <a:r>
              <a:rPr sz="2000" b="1" spc="-9" dirty="0">
                <a:solidFill>
                  <a:srgbClr val="0070C0"/>
                </a:solidFill>
                <a:latin typeface="+mn-lt"/>
                <a:cs typeface="Verdana"/>
              </a:rPr>
              <a:t>Supertěžké</a:t>
            </a:r>
            <a:r>
              <a:rPr sz="2000" b="1" spc="-41" dirty="0">
                <a:solidFill>
                  <a:srgbClr val="0070C0"/>
                </a:solidFill>
                <a:latin typeface="+mn-lt"/>
                <a:cs typeface="Verdana"/>
              </a:rPr>
              <a:t> </a:t>
            </a:r>
            <a:r>
              <a:rPr sz="2000" b="1" dirty="0">
                <a:solidFill>
                  <a:srgbClr val="0070C0"/>
                </a:solidFill>
                <a:latin typeface="+mn-lt"/>
                <a:cs typeface="Verdana"/>
              </a:rPr>
              <a:t>prvky</a:t>
            </a:r>
            <a:endParaRPr sz="2000" dirty="0">
              <a:solidFill>
                <a:srgbClr val="0070C0"/>
              </a:solidFill>
              <a:latin typeface="+mn-lt"/>
              <a:cs typeface="Verdan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81661" y="926528"/>
            <a:ext cx="7920272" cy="1254396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97267" indent="-285750">
              <a:spcBef>
                <a:spcPts val="82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600" spc="-9" dirty="0">
                <a:cs typeface="Verdana"/>
              </a:rPr>
              <a:t>jejich existence </a:t>
            </a:r>
            <a:r>
              <a:rPr sz="1600" spc="-5" dirty="0">
                <a:cs typeface="Verdana"/>
              </a:rPr>
              <a:t>byla předpovězena na </a:t>
            </a:r>
            <a:r>
              <a:rPr sz="1600" spc="-9" dirty="0">
                <a:cs typeface="Verdana"/>
              </a:rPr>
              <a:t>základě výpočtů </a:t>
            </a:r>
            <a:r>
              <a:rPr sz="1600" spc="-5" dirty="0">
                <a:cs typeface="Verdana"/>
              </a:rPr>
              <a:t>z </a:t>
            </a:r>
            <a:r>
              <a:rPr lang="cs-CZ" sz="1600" spc="-5" dirty="0">
                <a:cs typeface="Verdana"/>
              </a:rPr>
              <a:t>hladinového</a:t>
            </a:r>
            <a:r>
              <a:rPr sz="1600" spc="-5" dirty="0">
                <a:cs typeface="Verdana"/>
              </a:rPr>
              <a:t> </a:t>
            </a:r>
            <a:r>
              <a:rPr sz="1600" spc="-9" dirty="0" err="1">
                <a:cs typeface="Verdana"/>
              </a:rPr>
              <a:t>modelu</a:t>
            </a:r>
            <a:r>
              <a:rPr sz="1600" spc="163" dirty="0">
                <a:cs typeface="Verdana"/>
              </a:rPr>
              <a:t> </a:t>
            </a:r>
            <a:r>
              <a:rPr sz="1600" spc="-5" dirty="0" err="1">
                <a:cs typeface="Verdana"/>
              </a:rPr>
              <a:t>jádra</a:t>
            </a:r>
            <a:r>
              <a:rPr lang="cs-CZ" sz="1600" spc="-5" dirty="0">
                <a:cs typeface="Verdana"/>
              </a:rPr>
              <a:t>,</a:t>
            </a:r>
          </a:p>
          <a:p>
            <a:pPr marL="297267" indent="-285750">
              <a:spcBef>
                <a:spcPts val="82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endParaRPr sz="1600" dirty="0">
              <a:cs typeface="Verdana"/>
            </a:endParaRPr>
          </a:p>
          <a:p>
            <a:pPr marL="297267" indent="-285750">
              <a:spcBef>
                <a:spcPts val="23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600" spc="-5" dirty="0">
                <a:cs typeface="Verdana"/>
              </a:rPr>
              <a:t>extrapolací bylo zjištěno, </a:t>
            </a:r>
            <a:r>
              <a:rPr sz="1600" spc="-14" dirty="0">
                <a:cs typeface="Verdana"/>
              </a:rPr>
              <a:t>že </a:t>
            </a:r>
            <a:r>
              <a:rPr sz="1600" spc="-5" dirty="0">
                <a:cs typeface="Verdana"/>
              </a:rPr>
              <a:t>další </a:t>
            </a:r>
            <a:r>
              <a:rPr sz="1600" spc="-9" dirty="0">
                <a:cs typeface="Verdana"/>
              </a:rPr>
              <a:t>zaplněná </a:t>
            </a:r>
            <a:r>
              <a:rPr sz="1600" spc="-5" dirty="0">
                <a:cs typeface="Verdana"/>
              </a:rPr>
              <a:t>neutronová a protonová </a:t>
            </a:r>
            <a:r>
              <a:rPr sz="1600" spc="-9" dirty="0">
                <a:cs typeface="Verdana"/>
              </a:rPr>
              <a:t>slupka </a:t>
            </a:r>
            <a:r>
              <a:rPr sz="1600" spc="-5" dirty="0">
                <a:cs typeface="Verdana"/>
              </a:rPr>
              <a:t>(</a:t>
            </a:r>
            <a:r>
              <a:rPr sz="1600" spc="-5" dirty="0" err="1">
                <a:cs typeface="Verdana"/>
              </a:rPr>
              <a:t>dvojitě</a:t>
            </a:r>
            <a:r>
              <a:rPr sz="1600" spc="131" dirty="0">
                <a:cs typeface="Verdana"/>
              </a:rPr>
              <a:t> </a:t>
            </a:r>
            <a:r>
              <a:rPr sz="1600" spc="-5" dirty="0" err="1">
                <a:cs typeface="Verdana"/>
              </a:rPr>
              <a:t>magické</a:t>
            </a:r>
            <a:r>
              <a:rPr lang="cs-CZ" sz="1600" spc="-5" dirty="0">
                <a:cs typeface="Verdana"/>
              </a:rPr>
              <a:t> </a:t>
            </a:r>
            <a:r>
              <a:rPr lang="cs-CZ" sz="1600" spc="-5">
                <a:cs typeface="Verdana"/>
              </a:rPr>
              <a:t>jádro),</a:t>
            </a:r>
            <a:endParaRPr lang="cs-CZ" sz="1600" spc="-5" dirty="0">
              <a:cs typeface="Verdana"/>
            </a:endParaRPr>
          </a:p>
          <a:p>
            <a:pPr marL="218811" indent="-207294">
              <a:spcBef>
                <a:spcPts val="23"/>
              </a:spcBef>
              <a:buFont typeface="Symbol"/>
              <a:buChar char=""/>
              <a:tabLst>
                <a:tab pos="218235" algn="l"/>
                <a:tab pos="218811" algn="l"/>
              </a:tabLst>
            </a:pPr>
            <a:endParaRPr sz="1600" dirty="0">
              <a:cs typeface="Verdan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object 5"/>
              <p:cNvSpPr txBox="1"/>
              <p:nvPr/>
            </p:nvSpPr>
            <p:spPr>
              <a:xfrm>
                <a:off x="481661" y="2248410"/>
                <a:ext cx="7938236" cy="1577887"/>
              </a:xfrm>
              <a:prstGeom prst="rect">
                <a:avLst/>
              </a:prstGeom>
              <a:noFill/>
            </p:spPr>
            <p:txBody>
              <a:bodyPr vert="horz" wrap="square" lIns="0" tIns="10941" rIns="0" bIns="0" rtlCol="0">
                <a:spAutoFit/>
              </a:bodyPr>
              <a:lstStyle/>
              <a:p>
                <a:pPr marL="264876" indent="-207294">
                  <a:lnSpc>
                    <a:spcPts val="1392"/>
                  </a:lnSpc>
                  <a:spcBef>
                    <a:spcPts val="86"/>
                  </a:spcBef>
                  <a:buFont typeface="Symbol"/>
                  <a:buChar char=""/>
                  <a:tabLst>
                    <a:tab pos="264300" algn="l"/>
                    <a:tab pos="264876" algn="l"/>
                  </a:tabLst>
                </a:pPr>
                <a:endParaRPr lang="cs-CZ" sz="1600" spc="-9" dirty="0">
                  <a:cs typeface="Verdana"/>
                </a:endParaRPr>
              </a:p>
              <a:p>
                <a:pPr marL="342900" indent="-342900">
                  <a:lnSpc>
                    <a:spcPts val="1392"/>
                  </a:lnSpc>
                  <a:spcBef>
                    <a:spcPts val="86"/>
                  </a:spcBef>
                  <a:buFont typeface="Arial" panose="020B0604020202020204" pitchFamily="34" charset="0"/>
                  <a:buChar char="•"/>
                  <a:tabLst>
                    <a:tab pos="264300" algn="l"/>
                    <a:tab pos="264876" algn="l"/>
                  </a:tabLst>
                </a:pPr>
                <a:r>
                  <a:rPr lang="cs-CZ" sz="1600" spc="-9" dirty="0" err="1">
                    <a:cs typeface="Verdana"/>
                  </a:rPr>
                  <a:t>vypočtený</a:t>
                </a:r>
                <a:r>
                  <a:rPr lang="cs-CZ" sz="1600" spc="-9" dirty="0">
                    <a:cs typeface="Verdana"/>
                  </a:rPr>
                  <a:t> </a:t>
                </a:r>
                <a:r>
                  <a:rPr lang="cs-CZ" sz="1600" spc="-5" dirty="0">
                    <a:cs typeface="Verdana"/>
                  </a:rPr>
                  <a:t>poločas </a:t>
                </a:r>
                <a:r>
                  <a:rPr lang="cs-CZ" sz="1600" spc="-9" dirty="0" err="1">
                    <a:cs typeface="Verdana"/>
                  </a:rPr>
                  <a:t>přeměny</a:t>
                </a:r>
                <a:r>
                  <a:rPr lang="cs-CZ" sz="1600" spc="-9" dirty="0">
                    <a:cs typeface="Verdana"/>
                  </a:rPr>
                  <a:t> </a:t>
                </a:r>
                <a:r>
                  <a:rPr lang="cs-CZ" sz="1600" spc="-9" dirty="0" err="1">
                    <a:cs typeface="Verdana"/>
                  </a:rPr>
                  <a:t>jádra</a:t>
                </a:r>
                <a:r>
                  <a:rPr lang="cs-CZ" sz="1600" spc="-9" dirty="0">
                    <a:cs typeface="Verdana"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ar-AE" i="1" spc="-9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cs-CZ" b="0" i="0" spc="-9" smtClean="0">
                            <a:latin typeface="Cambria Math" panose="02040503050406030204" pitchFamily="18" charset="0"/>
                          </a:rPr>
                          <m:t>114</m:t>
                        </m:r>
                      </m:sub>
                      <m:sup>
                        <m:r>
                          <a:rPr lang="cs-CZ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cs-CZ" b="0" i="0" smtClean="0">
                            <a:latin typeface="Cambria Math" panose="02040503050406030204" pitchFamily="18" charset="0"/>
                          </a:rPr>
                          <m:t>296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 panose="02040503050406030204" pitchFamily="18" charset="0"/>
                          </a:rPr>
                          <m:t>Fl</m:t>
                        </m:r>
                      </m:e>
                    </m:sPre>
                  </m:oMath>
                </a14:m>
                <a:r>
                  <a:rPr lang="cs-CZ" sz="1600" spc="-9" dirty="0">
                    <a:cs typeface="Verdana"/>
                  </a:rPr>
                  <a:t> ~ </a:t>
                </a:r>
                <a:r>
                  <a:rPr lang="cs-CZ" sz="1600" spc="-5" dirty="0">
                    <a:cs typeface="Verdana"/>
                  </a:rPr>
                  <a:t>10</a:t>
                </a:r>
                <a:r>
                  <a:rPr lang="cs-CZ" sz="1600" spc="-6" baseline="30864" dirty="0">
                    <a:cs typeface="Verdana"/>
                  </a:rPr>
                  <a:t>9</a:t>
                </a:r>
                <a:r>
                  <a:rPr lang="cs-CZ" sz="1600" spc="346" baseline="30864" dirty="0">
                    <a:cs typeface="Verdana"/>
                  </a:rPr>
                  <a:t> </a:t>
                </a:r>
                <a:r>
                  <a:rPr lang="cs-CZ" sz="1600" spc="-5" dirty="0">
                    <a:cs typeface="Verdana"/>
                  </a:rPr>
                  <a:t>roků,</a:t>
                </a:r>
              </a:p>
              <a:p>
                <a:pPr marL="343332" indent="-285750">
                  <a:lnSpc>
                    <a:spcPts val="1392"/>
                  </a:lnSpc>
                  <a:spcBef>
                    <a:spcPts val="86"/>
                  </a:spcBef>
                  <a:buFont typeface="Arial" panose="020B0604020202020204" pitchFamily="34" charset="0"/>
                  <a:buChar char="•"/>
                  <a:tabLst>
                    <a:tab pos="264300" algn="l"/>
                    <a:tab pos="264876" algn="l"/>
                  </a:tabLst>
                </a:pPr>
                <a:endParaRPr lang="cs-CZ" sz="1600" dirty="0">
                  <a:cs typeface="Times New Roman"/>
                </a:endParaRPr>
              </a:p>
              <a:p>
                <a:pPr marL="341313" marR="130135" indent="-341313">
                  <a:lnSpc>
                    <a:spcPct val="101400"/>
                  </a:lnSpc>
                  <a:spcBef>
                    <a:spcPts val="50"/>
                  </a:spcBef>
                  <a:buFont typeface="Arial" panose="020B0604020202020204" pitchFamily="34" charset="0"/>
                  <a:buChar char="•"/>
                  <a:tabLst>
                    <a:tab pos="264300" algn="l"/>
                    <a:tab pos="264876" algn="l"/>
                  </a:tabLst>
                </a:pPr>
                <a:r>
                  <a:rPr lang="cs-CZ" sz="1600" spc="-9" dirty="0">
                    <a:cs typeface="Verdana"/>
                  </a:rPr>
                  <a:t>očekávalo se, </a:t>
                </a:r>
                <a:r>
                  <a:rPr lang="cs-CZ" sz="1600" spc="-14" dirty="0">
                    <a:cs typeface="Verdana"/>
                  </a:rPr>
                  <a:t>že </a:t>
                </a:r>
                <a:r>
                  <a:rPr lang="cs-CZ" sz="1600" spc="-5" dirty="0">
                    <a:cs typeface="Verdana"/>
                  </a:rPr>
                  <a:t>i okolní </a:t>
                </a:r>
                <a:r>
                  <a:rPr lang="cs-CZ" sz="1600" spc="-9" dirty="0">
                    <a:cs typeface="Verdana"/>
                  </a:rPr>
                  <a:t>jádra </a:t>
                </a:r>
                <a:r>
                  <a:rPr lang="cs-CZ" sz="1600" spc="-5" dirty="0">
                    <a:cs typeface="Verdana"/>
                  </a:rPr>
                  <a:t>budou vykazovat relativně vysokou </a:t>
                </a:r>
                <a:r>
                  <a:rPr lang="cs-CZ" sz="1600" dirty="0">
                    <a:cs typeface="Verdana"/>
                  </a:rPr>
                  <a:t>stabilitu </a:t>
                </a:r>
                <a:r>
                  <a:rPr lang="cs-CZ" sz="1600" spc="-5" dirty="0">
                    <a:cs typeface="Verdana"/>
                  </a:rPr>
                  <a:t>(viz ostrůvek  </a:t>
                </a:r>
                <a:r>
                  <a:rPr lang="cs-CZ" sz="1600" spc="-9" dirty="0">
                    <a:cs typeface="Verdana"/>
                  </a:rPr>
                  <a:t>stability,</a:t>
                </a:r>
                <a:endParaRPr lang="cs-CZ" sz="1600" dirty="0">
                  <a:cs typeface="Verdana"/>
                </a:endParaRPr>
              </a:p>
              <a:p>
                <a:pPr marL="285750" indent="-285750">
                  <a:spcBef>
                    <a:spcPts val="27"/>
                  </a:spcBef>
                  <a:buFont typeface="Arial" panose="020B0604020202020204" pitchFamily="34" charset="0"/>
                  <a:buChar char="•"/>
                </a:pPr>
                <a:endParaRPr lang="cs-CZ" sz="1600" dirty="0">
                  <a:cs typeface="Verdana"/>
                </a:endParaRPr>
              </a:p>
              <a:p>
                <a:pPr marL="342900" indent="-342900">
                  <a:buFont typeface="Arial" panose="020B0604020202020204" pitchFamily="34" charset="0"/>
                  <a:buChar char="•"/>
                  <a:tabLst>
                    <a:tab pos="264300" algn="l"/>
                    <a:tab pos="264876" algn="l"/>
                  </a:tabLst>
                </a:pPr>
                <a:r>
                  <a:rPr lang="cs-CZ" sz="1600" spc="-14" dirty="0">
                    <a:cs typeface="Verdana"/>
                  </a:rPr>
                  <a:t>cca </a:t>
                </a:r>
                <a:r>
                  <a:rPr lang="cs-CZ" sz="1600" spc="-9" dirty="0">
                    <a:cs typeface="Verdana"/>
                  </a:rPr>
                  <a:t>50 let </a:t>
                </a:r>
                <a:r>
                  <a:rPr lang="cs-CZ" sz="1600" spc="-5" dirty="0">
                    <a:cs typeface="Verdana"/>
                  </a:rPr>
                  <a:t>existuje snaha nalézt tyto prvky v </a:t>
                </a:r>
                <a:r>
                  <a:rPr lang="cs-CZ" sz="1600" spc="-9" dirty="0">
                    <a:cs typeface="Verdana"/>
                  </a:rPr>
                  <a:t>přírodě </a:t>
                </a:r>
                <a:r>
                  <a:rPr lang="cs-CZ" sz="1600" dirty="0">
                    <a:cs typeface="Verdana"/>
                  </a:rPr>
                  <a:t>nebo </a:t>
                </a:r>
                <a:r>
                  <a:rPr lang="cs-CZ" sz="1600" spc="-9" dirty="0">
                    <a:cs typeface="Verdana"/>
                  </a:rPr>
                  <a:t>je </a:t>
                </a:r>
                <a:r>
                  <a:rPr lang="cs-CZ" sz="1600" spc="-5" dirty="0">
                    <a:cs typeface="Verdana"/>
                  </a:rPr>
                  <a:t>připravit jadernými</a:t>
                </a:r>
                <a:r>
                  <a:rPr lang="cs-CZ" sz="1600" spc="159" dirty="0">
                    <a:cs typeface="Verdana"/>
                  </a:rPr>
                  <a:t> </a:t>
                </a:r>
                <a:r>
                  <a:rPr lang="cs-CZ" sz="1600" spc="-5" dirty="0">
                    <a:cs typeface="Verdana"/>
                  </a:rPr>
                  <a:t>reakcemi,</a:t>
                </a:r>
                <a:endParaRPr sz="1600" dirty="0">
                  <a:cs typeface="Verdana"/>
                </a:endParaRPr>
              </a:p>
            </p:txBody>
          </p:sp>
        </mc:Choice>
        <mc:Fallback>
          <p:sp>
            <p:nvSpPr>
              <p:cNvPr id="5" name="object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661" y="2248410"/>
                <a:ext cx="7938236" cy="1577887"/>
              </a:xfrm>
              <a:prstGeom prst="rect">
                <a:avLst/>
              </a:prstGeom>
              <a:blipFill>
                <a:blip r:embed="rId2"/>
                <a:stretch>
                  <a:fillRect l="-1459" b="-695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ject 6"/>
          <p:cNvSpPr txBox="1"/>
          <p:nvPr/>
        </p:nvSpPr>
        <p:spPr>
          <a:xfrm>
            <a:off x="481661" y="4452424"/>
            <a:ext cx="7938236" cy="774778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329368" indent="-317852">
              <a:spcBef>
                <a:spcPts val="82"/>
              </a:spcBef>
              <a:buFont typeface="Arial" panose="020B0604020202020204" pitchFamily="34" charset="0"/>
              <a:buChar char="•"/>
              <a:tabLst>
                <a:tab pos="328792" algn="l"/>
                <a:tab pos="329368" algn="l"/>
              </a:tabLst>
            </a:pPr>
            <a:r>
              <a:rPr sz="1600" spc="-5" dirty="0">
                <a:cs typeface="Verdana"/>
              </a:rPr>
              <a:t>bylo zjištěno, </a:t>
            </a:r>
            <a:r>
              <a:rPr sz="1600" spc="-14" dirty="0">
                <a:cs typeface="Verdana"/>
              </a:rPr>
              <a:t>že </a:t>
            </a:r>
            <a:r>
              <a:rPr sz="1600" spc="-5" dirty="0">
                <a:cs typeface="Verdana"/>
              </a:rPr>
              <a:t>poločasy přeměny </a:t>
            </a:r>
            <a:r>
              <a:rPr sz="1600" spc="-9" dirty="0">
                <a:cs typeface="Verdana"/>
              </a:rPr>
              <a:t>izotopů </a:t>
            </a:r>
            <a:r>
              <a:rPr sz="1600" dirty="0">
                <a:cs typeface="Verdana"/>
              </a:rPr>
              <a:t>107. </a:t>
            </a:r>
            <a:r>
              <a:rPr sz="1600" spc="-9" dirty="0">
                <a:cs typeface="Verdana"/>
              </a:rPr>
              <a:t>– </a:t>
            </a:r>
            <a:r>
              <a:rPr sz="1600" spc="-5" dirty="0">
                <a:cs typeface="Verdana"/>
              </a:rPr>
              <a:t>112. </a:t>
            </a:r>
            <a:r>
              <a:rPr sz="1600" spc="-9" dirty="0">
                <a:cs typeface="Verdana"/>
              </a:rPr>
              <a:t>prvku se </a:t>
            </a:r>
            <a:r>
              <a:rPr sz="1600" spc="-5" dirty="0">
                <a:cs typeface="Verdana"/>
              </a:rPr>
              <a:t>s </a:t>
            </a:r>
            <a:r>
              <a:rPr sz="1600" spc="-9" dirty="0">
                <a:cs typeface="Verdana"/>
              </a:rPr>
              <a:t>rostoucím </a:t>
            </a:r>
            <a:r>
              <a:rPr sz="1600" spc="-5" dirty="0" err="1">
                <a:cs typeface="Verdana"/>
              </a:rPr>
              <a:t>počtem</a:t>
            </a:r>
            <a:r>
              <a:rPr sz="1600" spc="240" dirty="0">
                <a:cs typeface="Verdana"/>
              </a:rPr>
              <a:t> </a:t>
            </a:r>
            <a:r>
              <a:rPr sz="1600" spc="-5" dirty="0" err="1">
                <a:cs typeface="Verdana"/>
              </a:rPr>
              <a:t>protonů</a:t>
            </a:r>
            <a:endParaRPr lang="cs-CZ" sz="1600" spc="-5" dirty="0">
              <a:cs typeface="Verdana"/>
            </a:endParaRPr>
          </a:p>
          <a:p>
            <a:pPr marL="11516">
              <a:spcBef>
                <a:spcPts val="82"/>
              </a:spcBef>
              <a:tabLst>
                <a:tab pos="328792" algn="l"/>
                <a:tab pos="329368" algn="l"/>
              </a:tabLst>
            </a:pPr>
            <a:r>
              <a:rPr lang="cs-CZ" sz="1600" spc="-5" dirty="0">
                <a:cs typeface="Verdana"/>
              </a:rPr>
              <a:t>	nezvětšují </a:t>
            </a:r>
            <a:r>
              <a:rPr lang="cs-CZ" sz="1600" dirty="0">
                <a:cs typeface="Verdana"/>
              </a:rPr>
              <a:t>(~</a:t>
            </a:r>
            <a:r>
              <a:rPr lang="cs-CZ" sz="1600" spc="-82" dirty="0">
                <a:cs typeface="Verdana"/>
              </a:rPr>
              <a:t> </a:t>
            </a:r>
            <a:r>
              <a:rPr lang="cs-CZ" sz="1600" spc="-5" dirty="0" err="1">
                <a:cs typeface="Verdana"/>
              </a:rPr>
              <a:t>ms</a:t>
            </a:r>
            <a:r>
              <a:rPr lang="cs-CZ" sz="1600" spc="-5" dirty="0">
                <a:cs typeface="Verdana"/>
              </a:rPr>
              <a:t>),</a:t>
            </a:r>
            <a:endParaRPr lang="cs-CZ" sz="1600" dirty="0">
              <a:cs typeface="Verdana"/>
            </a:endParaRPr>
          </a:p>
          <a:p>
            <a:pPr marL="329368" indent="-317852">
              <a:spcBef>
                <a:spcPts val="82"/>
              </a:spcBef>
              <a:buFont typeface="Symbol"/>
              <a:buChar char=""/>
              <a:tabLst>
                <a:tab pos="328792" algn="l"/>
                <a:tab pos="329368" algn="l"/>
              </a:tabLst>
            </a:pPr>
            <a:endParaRPr sz="1600" dirty="0">
              <a:cs typeface="Verdan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1661" y="6028187"/>
            <a:ext cx="7938236" cy="502909"/>
          </a:xfrm>
          <a:prstGeom prst="rect">
            <a:avLst/>
          </a:prstGeom>
          <a:noFill/>
        </p:spPr>
        <p:txBody>
          <a:bodyPr vert="horz" wrap="square" lIns="0" tIns="10365" rIns="0" bIns="0" rtlCol="0">
            <a:spAutoFit/>
          </a:bodyPr>
          <a:lstStyle/>
          <a:p>
            <a:pPr marL="296691" marR="4607" indent="-285750">
              <a:spcBef>
                <a:spcPts val="82"/>
              </a:spcBef>
              <a:buFont typeface="Arial" panose="020B0604020202020204" pitchFamily="34" charset="0"/>
              <a:buChar char="•"/>
              <a:tabLst>
                <a:tab pos="218235" algn="l"/>
                <a:tab pos="218811" algn="l"/>
              </a:tabLst>
            </a:pPr>
            <a:r>
              <a:rPr sz="1600" spc="-9" dirty="0" err="1">
                <a:cs typeface="Verdana"/>
              </a:rPr>
              <a:t>příprava</a:t>
            </a:r>
            <a:r>
              <a:rPr sz="1600" spc="-9" dirty="0">
                <a:cs typeface="Verdana"/>
              </a:rPr>
              <a:t> skutečně </a:t>
            </a:r>
            <a:r>
              <a:rPr sz="1600" spc="-5" dirty="0">
                <a:cs typeface="Verdana"/>
              </a:rPr>
              <a:t>dlouhodobých </a:t>
            </a:r>
            <a:r>
              <a:rPr sz="1600" spc="-9" dirty="0">
                <a:cs typeface="Verdana"/>
              </a:rPr>
              <a:t>izotopů </a:t>
            </a:r>
            <a:r>
              <a:rPr sz="1600" spc="-5" dirty="0">
                <a:cs typeface="Verdana"/>
              </a:rPr>
              <a:t>supertěžkých prvků </a:t>
            </a:r>
            <a:r>
              <a:rPr sz="1600" spc="-9" dirty="0">
                <a:cs typeface="Verdana"/>
              </a:rPr>
              <a:t>bude možná </a:t>
            </a:r>
            <a:r>
              <a:rPr sz="1600" spc="-14" dirty="0">
                <a:cs typeface="Verdana"/>
              </a:rPr>
              <a:t>za </a:t>
            </a:r>
            <a:r>
              <a:rPr sz="1600" spc="-5" dirty="0">
                <a:cs typeface="Verdana"/>
              </a:rPr>
              <a:t>použití nových  </a:t>
            </a:r>
            <a:r>
              <a:rPr sz="1600" spc="-9" dirty="0">
                <a:cs typeface="Verdana"/>
              </a:rPr>
              <a:t>urychlovačů </a:t>
            </a:r>
            <a:r>
              <a:rPr sz="1600" spc="-14" dirty="0">
                <a:cs typeface="Verdana"/>
              </a:rPr>
              <a:t>(ve </a:t>
            </a:r>
            <a:r>
              <a:rPr sz="1600" spc="-5" dirty="0">
                <a:cs typeface="Verdana"/>
              </a:rPr>
              <a:t>výstavbě) a nových na neutrony bohatých</a:t>
            </a:r>
            <a:r>
              <a:rPr sz="1600" spc="50" dirty="0">
                <a:cs typeface="Verdana"/>
              </a:rPr>
              <a:t> </a:t>
            </a:r>
            <a:r>
              <a:rPr sz="1600" spc="-5" dirty="0">
                <a:cs typeface="Verdana"/>
              </a:rPr>
              <a:t>projektilů.</a:t>
            </a:r>
            <a:endParaRPr sz="1600" dirty="0"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70030" y="1855531"/>
            <a:ext cx="2280242" cy="292736"/>
          </a:xfrm>
          <a:prstGeom prst="rect">
            <a:avLst/>
          </a:prstGeom>
          <a:noFill/>
          <a:ln w="9525">
            <a:solidFill>
              <a:srgbClr val="000000"/>
            </a:solidFill>
          </a:ln>
        </p:spPr>
        <p:txBody>
          <a:bodyPr vert="horz" wrap="square" lIns="0" tIns="46065" rIns="0" bIns="0" rtlCol="0">
            <a:spAutoFit/>
          </a:bodyPr>
          <a:lstStyle/>
          <a:p>
            <a:pPr marL="474474">
              <a:spcBef>
                <a:spcPts val="363"/>
              </a:spcBef>
            </a:pPr>
            <a:r>
              <a:rPr sz="1600" b="1" spc="-9" dirty="0">
                <a:solidFill>
                  <a:srgbClr val="0000FF"/>
                </a:solidFill>
                <a:cs typeface="Verdana"/>
              </a:rPr>
              <a:t>N=184,</a:t>
            </a:r>
            <a:r>
              <a:rPr sz="1600" b="1" spc="9" dirty="0">
                <a:solidFill>
                  <a:srgbClr val="0000FF"/>
                </a:solidFill>
                <a:cs typeface="Verdana"/>
              </a:rPr>
              <a:t> </a:t>
            </a:r>
            <a:r>
              <a:rPr sz="1600" b="1" spc="-5" dirty="0">
                <a:solidFill>
                  <a:srgbClr val="0000FF"/>
                </a:solidFill>
                <a:cs typeface="Verdana"/>
              </a:rPr>
              <a:t>Z=114</a:t>
            </a:r>
            <a:endParaRPr sz="1600" dirty="0">
              <a:cs typeface="Verdan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558262" y="3890277"/>
            <a:ext cx="2725925" cy="504417"/>
          </a:xfrm>
          <a:custGeom>
            <a:avLst/>
            <a:gdLst/>
            <a:ahLst/>
            <a:cxnLst/>
            <a:rect l="l" t="t" r="r" b="b"/>
            <a:pathLst>
              <a:path w="3006090" h="556260">
                <a:moveTo>
                  <a:pt x="0" y="556259"/>
                </a:moveTo>
                <a:lnTo>
                  <a:pt x="3006090" y="556259"/>
                </a:lnTo>
                <a:lnTo>
                  <a:pt x="3006090" y="0"/>
                </a:lnTo>
                <a:lnTo>
                  <a:pt x="0" y="0"/>
                </a:lnTo>
                <a:lnTo>
                  <a:pt x="0" y="556259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7" name="object 17"/>
          <p:cNvSpPr txBox="1"/>
          <p:nvPr/>
        </p:nvSpPr>
        <p:spPr>
          <a:xfrm>
            <a:off x="3348015" y="5315107"/>
            <a:ext cx="1014637" cy="295063"/>
          </a:xfrm>
          <a:prstGeom prst="rect">
            <a:avLst/>
          </a:prstGeom>
          <a:noFill/>
          <a:ln w="9525">
            <a:solidFill>
              <a:srgbClr val="000000"/>
            </a:solidFill>
          </a:ln>
        </p:spPr>
        <p:txBody>
          <a:bodyPr vert="horz" wrap="square" lIns="0" tIns="48369" rIns="0" bIns="0" rtlCol="0">
            <a:spAutoFit/>
          </a:bodyPr>
          <a:lstStyle/>
          <a:p>
            <a:pPr marL="89252">
              <a:spcBef>
                <a:spcPts val="381"/>
              </a:spcBef>
            </a:pPr>
            <a:r>
              <a:rPr sz="1600" spc="-5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cs-CZ" sz="1600" spc="-5" baseline="-250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½</a:t>
            </a:r>
            <a:r>
              <a:rPr lang="cs-CZ" sz="1600" spc="-5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</a:t>
            </a:r>
            <a:r>
              <a:rPr lang="cs-CZ" sz="1600" spc="-5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spc="-5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19,5</a:t>
            </a:r>
            <a:r>
              <a:rPr sz="1600" spc="-14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1600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endParaRPr sz="1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E0ED1DA-64ED-4875-A0AD-C0A3919C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E5E62-4D27-4131-AFBF-B0182D20EB90}" type="slidenum">
              <a:rPr lang="cs-CZ" smtClean="0"/>
              <a:t>1</a:t>
            </a:fld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14">
                <a:extLst>
                  <a:ext uri="{FF2B5EF4-FFF2-40B4-BE49-F238E27FC236}">
                    <a16:creationId xmlns:a16="http://schemas.microsoft.com/office/drawing/2014/main" id="{167EC0A4-E3CB-5AD8-DE38-07EA29B46A12}"/>
                  </a:ext>
                </a:extLst>
              </p:cNvPr>
              <p:cNvSpPr txBox="1"/>
              <p:nvPr/>
            </p:nvSpPr>
            <p:spPr>
              <a:xfrm>
                <a:off x="3562622" y="3999552"/>
                <a:ext cx="3305447" cy="296134"/>
              </a:xfrm>
              <a:prstGeom prst="rect">
                <a:avLst/>
              </a:prstGeom>
            </p:spPr>
            <p:txBody>
              <a:bodyPr vert="horz" wrap="square" lIns="0" tIns="12092" rIns="0" bIns="0" rtlCol="0">
                <a:spAutoFit/>
              </a:bodyPr>
              <a:lstStyle/>
              <a:p>
                <a:pPr marL="23033">
                  <a:spcBef>
                    <a:spcPts val="95"/>
                  </a:spcBef>
                  <a:tabLst>
                    <a:tab pos="735320" algn="l"/>
                    <a:tab pos="1087144" algn="l"/>
                  </a:tabLst>
                </a:pPr>
                <a:r>
                  <a:rPr lang="cs-CZ" spc="-5" dirty="0">
                    <a:latin typeface="Cambria Math" panose="02040503050406030204" pitchFamily="18" charset="0"/>
                    <a:ea typeface="Cambria Math" panose="02040503050406030204" pitchFamily="18" charset="0"/>
                    <a:cs typeface="Verdana"/>
                  </a:rPr>
                  <a:t>  </a:t>
                </a:r>
                <a:r>
                  <a:rPr lang="cs-CZ" spc="-5" baseline="30000" dirty="0">
                    <a:latin typeface="Cambria Math" panose="02040503050406030204" pitchFamily="18" charset="0"/>
                    <a:ea typeface="Cambria Math" panose="02040503050406030204" pitchFamily="18" charset="0"/>
                    <a:cs typeface="Verdana"/>
                  </a:rPr>
                  <a:t>248</a:t>
                </a:r>
                <a:r>
                  <a:rPr lang="cs-CZ" spc="-6" dirty="0">
                    <a:latin typeface="Cambria Math" panose="02040503050406030204" pitchFamily="18" charset="0"/>
                    <a:ea typeface="Cambria Math" panose="02040503050406030204" pitchFamily="18" charset="0"/>
                    <a:cs typeface="Verdana"/>
                  </a:rPr>
                  <a:t>Cm </a:t>
                </a:r>
                <a:r>
                  <a:rPr lang="cs-CZ" spc="6" dirty="0">
                    <a:latin typeface="Cambria Math" panose="02040503050406030204" pitchFamily="18" charset="0"/>
                    <a:ea typeface="Cambria Math" panose="02040503050406030204" pitchFamily="18" charset="0"/>
                    <a:cs typeface="Verdana"/>
                  </a:rPr>
                  <a:t>+ </a:t>
                </a:r>
                <a:r>
                  <a:rPr lang="cs-CZ" spc="-5" baseline="30000" dirty="0">
                    <a:latin typeface="Cambria Math" panose="02040503050406030204" pitchFamily="18" charset="0"/>
                    <a:ea typeface="Cambria Math" panose="02040503050406030204" pitchFamily="18" charset="0"/>
                    <a:cs typeface="Verdana"/>
                  </a:rPr>
                  <a:t>48</a:t>
                </a:r>
                <a:r>
                  <a:rPr lang="cs-CZ" spc="-6" dirty="0">
                    <a:latin typeface="Cambria Math" panose="02040503050406030204" pitchFamily="18" charset="0"/>
                    <a:ea typeface="Cambria Math" panose="02040503050406030204" pitchFamily="18" charset="0"/>
                    <a:cs typeface="Verdana"/>
                  </a:rPr>
                  <a:t>Ca </a:t>
                </a:r>
                <a:r>
                  <a:rPr lang="cs-CZ" sz="1600" b="1" spc="-14" dirty="0">
                    <a:latin typeface="Symbol"/>
                    <a:cs typeface="Symbol"/>
                  </a:rPr>
                  <a:t>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ar-AE" b="1" i="1" spc="-14" smtClean="0">
                            <a:latin typeface="Cambria Math" panose="02040503050406030204" pitchFamily="18" charset="0"/>
                          </a:rPr>
                        </m:ctrlPr>
                      </m:sPrePr>
                      <m:sub>
                        <m:r>
                          <a:rPr lang="cs-CZ" b="0" i="0" spc="-14" smtClean="0">
                            <a:latin typeface="Cambria Math" panose="02040503050406030204" pitchFamily="18" charset="0"/>
                          </a:rPr>
                          <m:t>116</m:t>
                        </m:r>
                      </m:sub>
                      <m:sup>
                        <m:r>
                          <a:rPr lang="ar-AE" b="0" i="0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cs-CZ" b="0" i="0" smtClean="0">
                            <a:latin typeface="Cambria Math" panose="02040503050406030204" pitchFamily="18" charset="0"/>
                          </a:rPr>
                          <m:t>92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cs-CZ" b="0" i="0" smtClean="0">
                            <a:latin typeface="Cambria Math" panose="02040503050406030204" pitchFamily="18" charset="0"/>
                          </a:rPr>
                          <m:t>Lv</m:t>
                        </m:r>
                      </m:e>
                    </m:sPre>
                  </m:oMath>
                </a14:m>
                <a:endParaRPr dirty="0">
                  <a:cs typeface="Verdana"/>
                </a:endParaRPr>
              </a:p>
            </p:txBody>
          </p:sp>
        </mc:Choice>
        <mc:Fallback xmlns="">
          <p:sp>
            <p:nvSpPr>
              <p:cNvPr id="7" name="object 14">
                <a:extLst>
                  <a:ext uri="{FF2B5EF4-FFF2-40B4-BE49-F238E27FC236}">
                    <a16:creationId xmlns:a16="http://schemas.microsoft.com/office/drawing/2014/main" id="{167EC0A4-E3CB-5AD8-DE38-07EA29B46A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622" y="3999552"/>
                <a:ext cx="3305447" cy="296134"/>
              </a:xfrm>
              <a:prstGeom prst="rect">
                <a:avLst/>
              </a:prstGeom>
              <a:blipFill>
                <a:blip r:embed="rId3"/>
                <a:stretch>
                  <a:fillRect t="-24490" b="-4285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>
                <a:extLst>
                  <a:ext uri="{FF2B5EF4-FFF2-40B4-BE49-F238E27FC236}">
                    <a16:creationId xmlns:a16="http://schemas.microsoft.com/office/drawing/2014/main" id="{B036C9E2-B77C-8590-AA04-7E70733951C0}"/>
                  </a:ext>
                </a:extLst>
              </p:cNvPr>
              <p:cNvSpPr txBox="1"/>
              <p:nvPr/>
            </p:nvSpPr>
            <p:spPr>
              <a:xfrm>
                <a:off x="2117601" y="5309006"/>
                <a:ext cx="1014637" cy="28430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cs-CZ" b="0" i="0" smtClean="0">
                          <a:latin typeface="Cambria Math" panose="02040503050406030204" pitchFamily="18" charset="0"/>
                        </a:rPr>
                        <m:t>Pro</m:t>
                      </m:r>
                      <m:r>
                        <a:rPr lang="cs-CZ" b="0" i="0" smtClean="0">
                          <a:latin typeface="Cambria Math" panose="02040503050406030204" pitchFamily="18" charset="0"/>
                        </a:rPr>
                        <m:t> </m:t>
                      </m:r>
                      <m:sPre>
                        <m:sPrePr>
                          <m:ctrlPr>
                            <a:rPr lang="cs-CZ" i="1" smtClean="0">
                              <a:latin typeface="Cambria Math" panose="02040503050406030204" pitchFamily="18" charset="0"/>
                            </a:rPr>
                          </m:ctrlPr>
                        </m:sPrePr>
                        <m:sub>
                          <m:r>
                            <a:rPr lang="cs-CZ" b="0" i="0" smtClean="0">
                              <a:latin typeface="Cambria Math" panose="02040503050406030204" pitchFamily="18" charset="0"/>
                            </a:rPr>
                            <m:t>108</m:t>
                          </m:r>
                        </m:sub>
                        <m:sup>
                          <m:r>
                            <a:rPr lang="cs-CZ" b="0" i="0" smtClean="0">
                              <a:latin typeface="Cambria Math" panose="02040503050406030204" pitchFamily="18" charset="0"/>
                            </a:rPr>
                            <m:t>269</m:t>
                          </m:r>
                        </m:sup>
                        <m:e>
                          <m:r>
                            <m:rPr>
                              <m:sty m:val="p"/>
                            </m:rPr>
                            <a:rPr lang="cs-CZ" b="0" i="0" smtClean="0">
                              <a:latin typeface="Cambria Math" panose="02040503050406030204" pitchFamily="18" charset="0"/>
                            </a:rPr>
                            <m:t>Hs</m:t>
                          </m:r>
                        </m:e>
                      </m:sPre>
                    </m:oMath>
                  </m:oMathPara>
                </a14:m>
                <a:endParaRPr lang="cs-CZ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9" name="TextovéPole 18">
                <a:extLst>
                  <a:ext uri="{FF2B5EF4-FFF2-40B4-BE49-F238E27FC236}">
                    <a16:creationId xmlns:a16="http://schemas.microsoft.com/office/drawing/2014/main" id="{B036C9E2-B77C-8590-AA04-7E70733951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7601" y="5309006"/>
                <a:ext cx="1014637" cy="284309"/>
              </a:xfrm>
              <a:prstGeom prst="rect">
                <a:avLst/>
              </a:prstGeom>
              <a:blipFill>
                <a:blip r:embed="rId4"/>
                <a:stretch>
                  <a:fillRect l="-4790" r="-5389" b="-170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357</TotalTime>
  <Words>141</Words>
  <Application>Microsoft Office PowerPoint</Application>
  <PresentationFormat>Předvádění na obrazovce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Symbol</vt:lpstr>
      <vt:lpstr>Times New Roman</vt:lpstr>
      <vt:lpstr>Verdana</vt:lpstr>
      <vt:lpstr>Motiv Office</vt:lpstr>
      <vt:lpstr>8. Supertěžké prvky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Supertěžké prvky</dc:title>
  <dc:creator>Jiří Příhoda</dc:creator>
  <cp:lastModifiedBy>Jiří Křivohlávek</cp:lastModifiedBy>
  <cp:revision>9</cp:revision>
  <dcterms:created xsi:type="dcterms:W3CDTF">2020-10-28T02:11:33Z</dcterms:created>
  <dcterms:modified xsi:type="dcterms:W3CDTF">2024-10-16T07:54:02Z</dcterms:modified>
</cp:coreProperties>
</file>