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311" r:id="rId3"/>
    <p:sldId id="312" r:id="rId4"/>
    <p:sldId id="313" r:id="rId5"/>
    <p:sldId id="316" r:id="rId6"/>
    <p:sldId id="315" r:id="rId7"/>
    <p:sldId id="317" r:id="rId8"/>
    <p:sldId id="314" r:id="rId9"/>
    <p:sldId id="310" r:id="rId10"/>
    <p:sldId id="324" r:id="rId11"/>
    <p:sldId id="323" r:id="rId12"/>
    <p:sldId id="327" r:id="rId13"/>
    <p:sldId id="326" r:id="rId14"/>
    <p:sldId id="325" r:id="rId15"/>
    <p:sldId id="329" r:id="rId16"/>
    <p:sldId id="328" r:id="rId17"/>
    <p:sldId id="332" r:id="rId18"/>
    <p:sldId id="331" r:id="rId19"/>
    <p:sldId id="330" r:id="rId20"/>
    <p:sldId id="333" r:id="rId21"/>
    <p:sldId id="322" r:id="rId22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754" autoAdjust="0"/>
  </p:normalViewPr>
  <p:slideViewPr>
    <p:cSldViewPr snapToGrid="0">
      <p:cViewPr varScale="1">
        <p:scale>
          <a:sx n="66" d="100"/>
          <a:sy n="66" d="100"/>
        </p:scale>
        <p:origin x="1232" y="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3" d="100"/>
          <a:sy n="123" d="100"/>
        </p:scale>
        <p:origin x="4904" y="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54" y="414000"/>
            <a:ext cx="1546942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8880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CSI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523" y="2019300"/>
            <a:ext cx="4087670" cy="2820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9F468F-CBBF-4FBC-9D13-2F9F8C72B9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86C4ECC2-52CE-44A7-BFFB-E1B0BA66EC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427" y="414000"/>
            <a:ext cx="1535991" cy="1059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prirucka.ujc.cas.c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Tabulky, obrázky a </a:t>
            </a:r>
            <a:r>
              <a:rPr lang="cs-CZ" dirty="0" err="1" smtClean="0"/>
              <a:t>matema-tický</a:t>
            </a:r>
            <a:r>
              <a:rPr lang="cs-CZ" dirty="0" smtClean="0"/>
              <a:t> popis v psaném textu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497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Typografická pravidla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5322768"/>
            <a:ext cx="8066301" cy="566981"/>
          </a:xfrm>
        </p:spPr>
        <p:txBody>
          <a:bodyPr/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 smtClean="0"/>
              <a:t>Správně</a:t>
            </a:r>
            <a:r>
              <a:rPr lang="cs-CZ" altLang="cs-CZ" sz="2400" dirty="0"/>
              <a:t>: 3měsíční, 6mesíční, …</a:t>
            </a:r>
          </a:p>
        </p:txBody>
      </p:sp>
      <p:pic>
        <p:nvPicPr>
          <p:cNvPr id="6" name="Picture 5" descr="C:\Jakub\skoleni-typo-publ\amadeus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8682" y="1567577"/>
            <a:ext cx="5014762" cy="3759326"/>
          </a:xfrm>
          <a:prstGeom prst="rect">
            <a:avLst/>
          </a:prstGeom>
          <a:noFill/>
          <a:ln w="127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7715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Typografická pravidla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SzTx/>
              <a:buNone/>
            </a:pPr>
            <a:r>
              <a:rPr lang="cs-CZ" altLang="cs-CZ" sz="2400" b="1" dirty="0" smtClean="0"/>
              <a:t>Obvyklé chyby</a:t>
            </a:r>
            <a:r>
              <a:rPr lang="cs-CZ" altLang="cs-CZ" sz="2400" dirty="0" smtClean="0"/>
              <a:t>:</a:t>
            </a:r>
          </a:p>
          <a:p>
            <a:pPr marL="539750" indent="-266700">
              <a:lnSpc>
                <a:spcPct val="110000"/>
              </a:lnSpc>
              <a:buClrTx/>
              <a:buSzTx/>
              <a:buFont typeface="Courier New" panose="02070309020205020404" pitchFamily="49" charset="0"/>
              <a:buChar char="o"/>
            </a:pPr>
            <a:r>
              <a:rPr lang="cs-CZ" altLang="cs-CZ" sz="2400" dirty="0"/>
              <a:t>Pomlčky</a:t>
            </a:r>
          </a:p>
          <a:p>
            <a:pPr marL="539750" indent="-266700">
              <a:lnSpc>
                <a:spcPct val="110000"/>
              </a:lnSpc>
              <a:buClrTx/>
              <a:buSzTx/>
              <a:buFont typeface="Courier New" panose="02070309020205020404" pitchFamily="49" charset="0"/>
              <a:buChar char="o"/>
            </a:pPr>
            <a:r>
              <a:rPr lang="cs-CZ" altLang="cs-CZ" sz="2400" dirty="0"/>
              <a:t>Kalendářní data</a:t>
            </a:r>
          </a:p>
          <a:p>
            <a:pPr marL="539750" indent="-266700">
              <a:lnSpc>
                <a:spcPct val="110000"/>
              </a:lnSpc>
              <a:buClrTx/>
              <a:buSzTx/>
              <a:buFont typeface="Courier New" panose="02070309020205020404" pitchFamily="49" charset="0"/>
              <a:buChar char="o"/>
            </a:pPr>
            <a:r>
              <a:rPr lang="cs-CZ" altLang="cs-CZ" sz="2400" dirty="0"/>
              <a:t>Jednotky</a:t>
            </a:r>
          </a:p>
          <a:p>
            <a:pPr marL="539750" indent="-266700">
              <a:lnSpc>
                <a:spcPct val="110000"/>
              </a:lnSpc>
              <a:buClrTx/>
              <a:buSzTx/>
              <a:buFont typeface="Courier New" panose="02070309020205020404" pitchFamily="49" charset="0"/>
              <a:buChar char="o"/>
            </a:pPr>
            <a:r>
              <a:rPr lang="cs-CZ" altLang="cs-CZ" sz="2400" dirty="0"/>
              <a:t>Výrazy složené z číslic a slov</a:t>
            </a:r>
          </a:p>
          <a:p>
            <a:pPr marL="539750" indent="-266700">
              <a:lnSpc>
                <a:spcPct val="110000"/>
              </a:lnSpc>
              <a:buClrTx/>
              <a:buSzTx/>
              <a:buFont typeface="Courier New" panose="02070309020205020404" pitchFamily="49" charset="0"/>
              <a:buChar char="o"/>
            </a:pPr>
            <a:r>
              <a:rPr lang="cs-CZ" altLang="cs-CZ" sz="2400" dirty="0"/>
              <a:t>Tituly</a:t>
            </a:r>
          </a:p>
          <a:p>
            <a:pPr marL="539750" indent="-266700">
              <a:lnSpc>
                <a:spcPct val="110000"/>
              </a:lnSpc>
              <a:buClrTx/>
              <a:buSzTx/>
              <a:buFont typeface="Courier New" panose="02070309020205020404" pitchFamily="49" charset="0"/>
              <a:buChar char="o"/>
            </a:pPr>
            <a:r>
              <a:rPr lang="cs-CZ" altLang="cs-CZ" sz="2400" dirty="0"/>
              <a:t>Poměr</a:t>
            </a:r>
          </a:p>
          <a:p>
            <a:pPr marL="539750" indent="-266700">
              <a:lnSpc>
                <a:spcPct val="110000"/>
              </a:lnSpc>
              <a:buClrTx/>
              <a:buSzTx/>
              <a:buFont typeface="Courier New" panose="02070309020205020404" pitchFamily="49" charset="0"/>
              <a:buChar char="o"/>
            </a:pPr>
            <a:r>
              <a:rPr lang="cs-CZ" altLang="cs-CZ" sz="2400" dirty="0"/>
              <a:t>Desetinná čárka</a:t>
            </a:r>
          </a:p>
          <a:p>
            <a:pPr marL="72000" indent="0">
              <a:lnSpc>
                <a:spcPct val="110000"/>
              </a:lnSpc>
              <a:buSzTx/>
              <a:buNone/>
            </a:pPr>
            <a:endParaRPr lang="cs-CZ" altLang="cs-CZ" sz="1600" dirty="0" smtClean="0"/>
          </a:p>
          <a:p>
            <a:pPr>
              <a:lnSpc>
                <a:spcPct val="110000"/>
              </a:lnSpc>
              <a:buSzTx/>
            </a:pP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146570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Spojovník a pomlčka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SzTx/>
              <a:buNone/>
            </a:pPr>
            <a:r>
              <a:rPr lang="cs-CZ" altLang="cs-CZ" sz="2400" b="1" dirty="0" smtClean="0">
                <a:solidFill>
                  <a:schemeClr val="tx2"/>
                </a:solidFill>
              </a:rPr>
              <a:t>Spojovník</a:t>
            </a:r>
          </a:p>
          <a:p>
            <a:pPr marL="72000" indent="0">
              <a:lnSpc>
                <a:spcPct val="110000"/>
              </a:lnSpc>
              <a:buSzTx/>
              <a:buNone/>
              <a:tabLst>
                <a:tab pos="269875" algn="l"/>
              </a:tabLst>
            </a:pPr>
            <a:r>
              <a:rPr lang="cs-CZ" altLang="cs-CZ" sz="2400" b="1" dirty="0">
                <a:solidFill>
                  <a:schemeClr val="tx2"/>
                </a:solidFill>
              </a:rPr>
              <a:t>	</a:t>
            </a:r>
            <a:r>
              <a:rPr lang="cs-CZ" altLang="cs-CZ" sz="2400" dirty="0" smtClean="0"/>
              <a:t>na klávesnici je spojovník</a:t>
            </a:r>
          </a:p>
          <a:p>
            <a:pPr marL="72000" indent="0">
              <a:lnSpc>
                <a:spcPct val="110000"/>
              </a:lnSpc>
              <a:buSzTx/>
              <a:buNone/>
              <a:tabLst>
                <a:tab pos="269875" algn="l"/>
              </a:tabLst>
            </a:pPr>
            <a:r>
              <a:rPr lang="cs-CZ" altLang="cs-CZ" sz="2400" dirty="0"/>
              <a:t>	</a:t>
            </a:r>
            <a:r>
              <a:rPr lang="cs-CZ" altLang="cs-CZ" sz="2400" dirty="0" smtClean="0"/>
              <a:t>dělení slov, spojování slov, bez mezer</a:t>
            </a:r>
          </a:p>
          <a:p>
            <a:pPr>
              <a:lnSpc>
                <a:spcPct val="110000"/>
              </a:lnSpc>
              <a:buSzTx/>
            </a:pPr>
            <a:endParaRPr lang="cs-CZ" altLang="cs-CZ" sz="2400" b="1" dirty="0">
              <a:solidFill>
                <a:schemeClr val="tx2"/>
              </a:solidFill>
            </a:endParaRPr>
          </a:p>
          <a:p>
            <a:pPr marL="72000" indent="0">
              <a:lnSpc>
                <a:spcPct val="110000"/>
              </a:lnSpc>
              <a:buSzTx/>
              <a:buNone/>
            </a:pPr>
            <a:r>
              <a:rPr lang="cs-CZ" altLang="cs-CZ" sz="2400" b="1" dirty="0" smtClean="0">
                <a:solidFill>
                  <a:schemeClr val="tx2"/>
                </a:solidFill>
              </a:rPr>
              <a:t>Pomlčka</a:t>
            </a:r>
            <a:endParaRPr lang="cs-CZ" altLang="cs-CZ" sz="2400" b="1" dirty="0">
              <a:solidFill>
                <a:schemeClr val="tx2"/>
              </a:solidFill>
            </a:endParaRPr>
          </a:p>
          <a:p>
            <a:pPr marL="72000" indent="0">
              <a:lnSpc>
                <a:spcPct val="110000"/>
              </a:lnSpc>
              <a:buSzTx/>
              <a:buNone/>
              <a:tabLst>
                <a:tab pos="269875" algn="l"/>
              </a:tabLst>
            </a:pPr>
            <a:r>
              <a:rPr lang="cs-CZ" altLang="cs-CZ" sz="2400" dirty="0" smtClean="0"/>
              <a:t>	pomlčka je delší</a:t>
            </a:r>
          </a:p>
          <a:p>
            <a:pPr marL="72000" indent="0">
              <a:lnSpc>
                <a:spcPct val="110000"/>
              </a:lnSpc>
              <a:buSzTx/>
              <a:buNone/>
              <a:tabLst>
                <a:tab pos="269875" algn="l"/>
              </a:tabLst>
            </a:pPr>
            <a:r>
              <a:rPr lang="cs-CZ" altLang="cs-CZ" sz="2400" dirty="0"/>
              <a:t>	</a:t>
            </a:r>
            <a:r>
              <a:rPr lang="cs-CZ" altLang="cs-CZ" sz="2400" dirty="0" smtClean="0"/>
              <a:t>přestávka v řeči, </a:t>
            </a:r>
          </a:p>
          <a:p>
            <a:pPr marL="72000" indent="0">
              <a:lnSpc>
                <a:spcPct val="110000"/>
              </a:lnSpc>
              <a:buSzTx/>
              <a:buNone/>
              <a:tabLst>
                <a:tab pos="269875" algn="l"/>
              </a:tabLst>
            </a:pPr>
            <a:r>
              <a:rPr lang="cs-CZ" altLang="cs-CZ" sz="2400" dirty="0" smtClean="0"/>
              <a:t>	oddělení – s mezerami</a:t>
            </a:r>
          </a:p>
          <a:p>
            <a:pPr marL="72000" indent="0">
              <a:lnSpc>
                <a:spcPct val="110000"/>
              </a:lnSpc>
              <a:buSzTx/>
              <a:buNone/>
              <a:tabLst>
                <a:tab pos="269875" algn="l"/>
              </a:tabLst>
            </a:pPr>
            <a:r>
              <a:rPr lang="cs-CZ" altLang="cs-CZ" sz="2400" dirty="0" smtClean="0"/>
              <a:t>	rozsah – bez mezer</a:t>
            </a:r>
          </a:p>
          <a:p>
            <a:pPr marL="72000" indent="0">
              <a:lnSpc>
                <a:spcPct val="110000"/>
              </a:lnSpc>
              <a:buSzTx/>
              <a:buNone/>
              <a:tabLst>
                <a:tab pos="269875" algn="l"/>
              </a:tabLst>
            </a:pPr>
            <a:r>
              <a:rPr lang="cs-CZ" altLang="cs-CZ" sz="2400" dirty="0" smtClean="0"/>
              <a:t>	nesmí být na konci řádku</a:t>
            </a:r>
            <a:endParaRPr lang="cs-CZ" altLang="cs-CZ" sz="2400" dirty="0"/>
          </a:p>
        </p:txBody>
      </p:sp>
      <p:sp>
        <p:nvSpPr>
          <p:cNvPr id="8" name="Nadpis 1"/>
          <p:cNvSpPr txBox="1">
            <a:spLocks/>
          </p:cNvSpPr>
          <p:nvPr/>
        </p:nvSpPr>
        <p:spPr bwMode="auto">
          <a:xfrm>
            <a:off x="3256758" y="3309269"/>
            <a:ext cx="57737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dirty="0">
                <a:ea typeface="Verdana" panose="020B0604030504040204" pitchFamily="34" charset="0"/>
              </a:rPr>
              <a:t>– </a:t>
            </a:r>
            <a:r>
              <a:rPr lang="cs-CZ" altLang="cs-CZ" sz="2000" b="0" dirty="0">
                <a:ea typeface="Verdana" panose="020B0604030504040204" pitchFamily="34" charset="0"/>
              </a:rPr>
              <a:t>          Alt-0150, nebo Ctrl-minus (Word)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 bwMode="auto">
          <a:xfrm>
            <a:off x="6444458" y="2007652"/>
            <a:ext cx="2586037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Je-li.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Brno-Bohunice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 bwMode="auto">
          <a:xfrm>
            <a:off x="5103739" y="4105319"/>
            <a:ext cx="37941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Knihy – noviny – tabulky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Brno – Královo Pole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5–20 %, 10–15 hodin</a:t>
            </a:r>
          </a:p>
        </p:txBody>
      </p:sp>
    </p:spTree>
    <p:extLst>
      <p:ext uri="{BB962C8B-B14F-4D97-AF65-F5344CB8AC3E}">
        <p14:creationId xmlns:p14="http://schemas.microsoft.com/office/powerpoint/2010/main" val="3101160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Pomlčka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SzTx/>
              <a:buNone/>
            </a:pPr>
            <a:r>
              <a:rPr lang="cs-CZ" altLang="cs-CZ" sz="2400" dirty="0" smtClean="0"/>
              <a:t>Správné použití			Nesprávné použití</a:t>
            </a:r>
            <a:endParaRPr lang="cs-CZ" altLang="cs-CZ" sz="2400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566998" y="2460625"/>
            <a:ext cx="37941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Knihy – noviny – tabulky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Brno – Královo Pole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5–20 %, 10–15 hodin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888173" y="2460625"/>
            <a:ext cx="3690937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marL="0" indent="0" eaLnBrk="1" hangingPunct="1">
              <a:spcBef>
                <a:spcPct val="30000"/>
              </a:spcBef>
              <a:buClrTx/>
              <a:buSzTx/>
              <a:buFont typeface="Arial" panose="020B0604020202020204" pitchFamily="34" charset="0"/>
              <a:buNone/>
              <a:defRPr sz="2000" b="0">
                <a:solidFill>
                  <a:srgbClr val="FF0000"/>
                </a:solidFill>
                <a:latin typeface="+mn-lt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latin typeface="+mn-lt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latin typeface="+mn-lt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latin typeface="+mn-lt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latin typeface="+mn-lt"/>
              </a:defRPr>
            </a:lvl5pPr>
            <a:lvl6pPr marL="2514600" indent="-228600" fontAlgn="base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latin typeface="+mn-lt"/>
              </a:defRPr>
            </a:lvl6pPr>
            <a:lvl7pPr marL="2971800" indent="-228600" fontAlgn="base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latin typeface="+mn-lt"/>
              </a:defRPr>
            </a:lvl7pPr>
            <a:lvl8pPr marL="3429000" indent="-228600" fontAlgn="base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latin typeface="+mn-lt"/>
              </a:defRPr>
            </a:lvl8pPr>
            <a:lvl9pPr marL="3886200" indent="-228600" fontAlgn="base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latin typeface="+mn-lt"/>
              </a:defRPr>
            </a:lvl9pPr>
          </a:lstStyle>
          <a:p>
            <a:pPr>
              <a:defRPr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od 5–20 h</a:t>
            </a:r>
          </a:p>
          <a:p>
            <a:pPr>
              <a:defRPr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 – 20</a:t>
            </a:r>
          </a:p>
          <a:p>
            <a:pPr>
              <a:defRPr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5-20</a:t>
            </a:r>
          </a:p>
          <a:p>
            <a:pPr>
              <a:defRPr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5 - 20</a:t>
            </a:r>
          </a:p>
          <a:p>
            <a:pPr>
              <a:defRPr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Brno–Bohunice</a:t>
            </a:r>
          </a:p>
          <a:p>
            <a:pPr>
              <a:defRPr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Brno-Královo Pole</a:t>
            </a:r>
          </a:p>
          <a:p>
            <a:pPr>
              <a:defRPr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25,-</a:t>
            </a:r>
          </a:p>
          <a:p>
            <a:pPr>
              <a:defRPr/>
            </a:pPr>
            <a:endParaRPr lang="cs-CZ" dirty="0">
              <a:solidFill>
                <a:schemeClr val="bg1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2949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Datum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983832" y="1693863"/>
            <a:ext cx="5381932" cy="4139998"/>
          </a:xfrm>
        </p:spPr>
        <p:txBody>
          <a:bodyPr/>
          <a:lstStyle/>
          <a:p>
            <a:pPr marL="72000" indent="0">
              <a:lnSpc>
                <a:spcPct val="110000"/>
              </a:lnSpc>
              <a:buSzTx/>
              <a:buNone/>
            </a:pPr>
            <a:r>
              <a:rPr lang="cs-CZ" altLang="cs-CZ" sz="2400" dirty="0" smtClean="0"/>
              <a:t>Standardní zápis</a:t>
            </a:r>
          </a:p>
          <a:p>
            <a:pPr marL="72000" indent="0">
              <a:lnSpc>
                <a:spcPct val="110000"/>
              </a:lnSpc>
              <a:buSzTx/>
              <a:buNone/>
            </a:pPr>
            <a:r>
              <a:rPr lang="cs-CZ" altLang="cs-CZ" sz="2400" dirty="0" smtClean="0"/>
              <a:t>Mezi den a měsíc vkládáme pevnou mezeru</a:t>
            </a:r>
          </a:p>
          <a:p>
            <a:pPr marL="72000" indent="0">
              <a:lnSpc>
                <a:spcPct val="110000"/>
              </a:lnSpc>
              <a:buSzTx/>
              <a:buNone/>
            </a:pPr>
            <a:endParaRPr lang="cs-CZ" altLang="cs-CZ" sz="2400" dirty="0" smtClean="0"/>
          </a:p>
          <a:p>
            <a:pPr marL="72000" indent="0">
              <a:lnSpc>
                <a:spcPct val="110000"/>
              </a:lnSpc>
              <a:buSzTx/>
              <a:buNone/>
            </a:pPr>
            <a:r>
              <a:rPr lang="cs-CZ" altLang="cs-CZ" sz="2400" dirty="0" smtClean="0"/>
              <a:t>Pro obchodní korespondenci umožněno normou ČSN 01 6910</a:t>
            </a:r>
          </a:p>
          <a:p>
            <a:pPr marL="72000" indent="0">
              <a:lnSpc>
                <a:spcPct val="110000"/>
              </a:lnSpc>
              <a:buSzTx/>
              <a:buNone/>
            </a:pPr>
            <a:endParaRPr lang="cs-CZ" altLang="cs-CZ" sz="2400" dirty="0" smtClean="0"/>
          </a:p>
          <a:p>
            <a:pPr marL="72000" indent="0">
              <a:lnSpc>
                <a:spcPct val="110000"/>
              </a:lnSpc>
              <a:buSzTx/>
              <a:buNone/>
            </a:pPr>
            <a:r>
              <a:rPr lang="cs-CZ" altLang="cs-CZ" sz="2400" dirty="0" smtClean="0"/>
              <a:t>Pro pořizování a uchovávání záznamů </a:t>
            </a:r>
            <a:endParaRPr lang="cs-CZ" altLang="cs-CZ" sz="2400" dirty="0"/>
          </a:p>
        </p:txBody>
      </p:sp>
      <p:sp>
        <p:nvSpPr>
          <p:cNvPr id="6" name="Nadpis 1"/>
          <p:cNvSpPr txBox="1">
            <a:spLocks/>
          </p:cNvSpPr>
          <p:nvPr/>
        </p:nvSpPr>
        <p:spPr bwMode="auto">
          <a:xfrm>
            <a:off x="862056" y="3319715"/>
            <a:ext cx="2264467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dirty="0">
                <a:solidFill>
                  <a:srgbClr val="FF0000"/>
                </a:solidFill>
                <a:ea typeface="Verdana" panose="020B0604030504040204" pitchFamily="34" charset="0"/>
              </a:rPr>
              <a:t>19.01.2016</a:t>
            </a:r>
          </a:p>
        </p:txBody>
      </p:sp>
      <p:sp>
        <p:nvSpPr>
          <p:cNvPr id="7" name="Nadpis 1"/>
          <p:cNvSpPr txBox="1">
            <a:spLocks/>
          </p:cNvSpPr>
          <p:nvPr/>
        </p:nvSpPr>
        <p:spPr bwMode="auto">
          <a:xfrm>
            <a:off x="862057" y="4539631"/>
            <a:ext cx="2027984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dirty="0">
                <a:solidFill>
                  <a:srgbClr val="FF0000"/>
                </a:solidFill>
                <a:ea typeface="Verdana" panose="020B0604030504040204" pitchFamily="34" charset="0"/>
              </a:rPr>
              <a:t>2016-01-19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 bwMode="auto">
          <a:xfrm>
            <a:off x="862056" y="1707115"/>
            <a:ext cx="226446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dirty="0">
                <a:solidFill>
                  <a:srgbClr val="FF0000"/>
                </a:solidFill>
                <a:ea typeface="Verdana" panose="020B0604030504040204" pitchFamily="34" charset="0"/>
              </a:rPr>
              <a:t>19. 1. 2016</a:t>
            </a:r>
          </a:p>
        </p:txBody>
      </p:sp>
    </p:spTree>
    <p:extLst>
      <p:ext uri="{BB962C8B-B14F-4D97-AF65-F5344CB8AC3E}">
        <p14:creationId xmlns:p14="http://schemas.microsoft.com/office/powerpoint/2010/main" val="3220365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Datum</a:t>
            </a:r>
            <a:endParaRPr lang="cs-CZ" dirty="0"/>
          </a:p>
        </p:txBody>
      </p:sp>
      <p:sp>
        <p:nvSpPr>
          <p:cNvPr id="9" name="Zástupný symbol pro obsah 4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</p:spPr>
        <p:txBody>
          <a:bodyPr/>
          <a:lstStyle/>
          <a:p>
            <a:pPr marL="72000" indent="0">
              <a:lnSpc>
                <a:spcPct val="110000"/>
              </a:lnSpc>
              <a:buSzTx/>
              <a:buNone/>
            </a:pPr>
            <a:r>
              <a:rPr lang="cs-CZ" altLang="cs-CZ" sz="2400" dirty="0" smtClean="0"/>
              <a:t>Správné použití			Nesprávné použití</a:t>
            </a:r>
            <a:endParaRPr lang="cs-CZ" altLang="cs-CZ" sz="24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 bwMode="auto">
          <a:xfrm>
            <a:off x="602007" y="2133600"/>
            <a:ext cx="4046538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19. 1. 2016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19. ledna 2016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endParaRPr lang="cs-CZ" altLang="cs-CZ" sz="2000" b="0" dirty="0">
              <a:solidFill>
                <a:srgbClr val="FF0000"/>
              </a:solidFill>
              <a:ea typeface="Verdana" panose="020B0604030504040204" pitchFamily="34" charset="0"/>
            </a:endParaRP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15.–19. ledna		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15.–19. ledna 2016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15.–19. 1.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15.–19. 1. 2016 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28. února – 5. března 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28. 2. – 5. 3.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 bwMode="auto">
          <a:xfrm>
            <a:off x="5087131" y="2133600"/>
            <a:ext cx="3724275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>
                <a:solidFill>
                  <a:srgbClr val="7F7F7F"/>
                </a:solidFill>
                <a:ea typeface="Verdana" panose="020B0604030504040204" pitchFamily="34" charset="0"/>
              </a:rPr>
              <a:t>28.2.	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>
                <a:solidFill>
                  <a:srgbClr val="7F7F7F"/>
                </a:solidFill>
                <a:ea typeface="Verdana" panose="020B0604030504040204" pitchFamily="34" charset="0"/>
              </a:rPr>
              <a:t>20. - 25. 2.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>
                <a:solidFill>
                  <a:srgbClr val="7F7F7F"/>
                </a:solidFill>
                <a:ea typeface="Verdana" panose="020B0604030504040204" pitchFamily="34" charset="0"/>
              </a:rPr>
              <a:t>15.-19. ledna 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>
                <a:solidFill>
                  <a:srgbClr val="7F7F7F"/>
                </a:solidFill>
                <a:ea typeface="Verdana" panose="020B0604030504040204" pitchFamily="34" charset="0"/>
              </a:rPr>
              <a:t>20. – 25. 2.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>
                <a:solidFill>
                  <a:srgbClr val="7F7F7F"/>
                </a:solidFill>
                <a:ea typeface="Verdana" panose="020B0604030504040204" pitchFamily="34" charset="0"/>
              </a:rPr>
              <a:t>28. února - 5. března 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>
                <a:solidFill>
                  <a:srgbClr val="7F7F7F"/>
                </a:solidFill>
                <a:ea typeface="Verdana" panose="020B0604030504040204" pitchFamily="34" charset="0"/>
              </a:rPr>
              <a:t>20.–25.2.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>
                <a:solidFill>
                  <a:srgbClr val="7F7F7F"/>
                </a:solidFill>
                <a:ea typeface="Verdana" panose="020B0604030504040204" pitchFamily="34" charset="0"/>
              </a:rPr>
              <a:t>28.2. – 5.3.</a:t>
            </a:r>
          </a:p>
        </p:txBody>
      </p:sp>
    </p:spTree>
    <p:extLst>
      <p:ext uri="{BB962C8B-B14F-4D97-AF65-F5344CB8AC3E}">
        <p14:creationId xmlns:p14="http://schemas.microsoft.com/office/powerpoint/2010/main" val="501262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Jednotky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SzTx/>
              <a:buNone/>
            </a:pPr>
            <a:endParaRPr lang="cs-CZ" altLang="cs-CZ" sz="2400" dirty="0" smtClean="0"/>
          </a:p>
          <a:p>
            <a:pPr marL="72000" indent="0">
              <a:lnSpc>
                <a:spcPct val="110000"/>
              </a:lnSpc>
              <a:buSzTx/>
              <a:buNone/>
            </a:pPr>
            <a:r>
              <a:rPr lang="cs-CZ" altLang="cs-CZ" sz="2400" dirty="0" smtClean="0"/>
              <a:t>Jednotky jsou odděleny od čísla mezerou.</a:t>
            </a:r>
          </a:p>
          <a:p>
            <a:pPr marL="72000" indent="0">
              <a:lnSpc>
                <a:spcPct val="110000"/>
              </a:lnSpc>
              <a:buSzTx/>
              <a:buNone/>
            </a:pPr>
            <a:r>
              <a:rPr lang="cs-CZ" altLang="cs-CZ" sz="2400" dirty="0" smtClean="0"/>
              <a:t>Bez mezery se jedná o přídavné jméno, viz dále. </a:t>
            </a:r>
          </a:p>
          <a:p>
            <a:pPr marL="72000" indent="0">
              <a:lnSpc>
                <a:spcPct val="110000"/>
              </a:lnSpc>
              <a:buSzTx/>
              <a:buNone/>
            </a:pPr>
            <a:endParaRPr lang="cs-CZ" altLang="cs-CZ" sz="2400" dirty="0"/>
          </a:p>
          <a:p>
            <a:pPr marL="72000" indent="0">
              <a:lnSpc>
                <a:spcPct val="110000"/>
              </a:lnSpc>
              <a:buSzTx/>
              <a:buNone/>
            </a:pPr>
            <a:r>
              <a:rPr lang="cs-CZ" altLang="cs-CZ" sz="2400" dirty="0" smtClean="0"/>
              <a:t>Správné použití			Nesprávné použití</a:t>
            </a:r>
            <a:endParaRPr lang="cs-CZ" altLang="cs-CZ" sz="2400" dirty="0"/>
          </a:p>
        </p:txBody>
      </p:sp>
      <p:sp>
        <p:nvSpPr>
          <p:cNvPr id="6" name="Nadpis 1"/>
          <p:cNvSpPr txBox="1">
            <a:spLocks/>
          </p:cNvSpPr>
          <p:nvPr/>
        </p:nvSpPr>
        <p:spPr bwMode="auto">
          <a:xfrm>
            <a:off x="565496" y="1581986"/>
            <a:ext cx="51641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dirty="0">
                <a:solidFill>
                  <a:srgbClr val="FF0000"/>
                </a:solidFill>
                <a:ea typeface="Verdana" panose="020B0604030504040204" pitchFamily="34" charset="0"/>
              </a:rPr>
              <a:t>%, J/kg, m n. m., °C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648011" y="3734803"/>
            <a:ext cx="3363912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12 %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5 °C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1682 m n. m. 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20 J/kg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 smtClean="0">
                <a:solidFill>
                  <a:srgbClr val="FF0000"/>
                </a:solidFill>
                <a:ea typeface="Verdana" panose="020B0604030504040204" pitchFamily="34" charset="0"/>
              </a:rPr>
              <a:t>kg</a:t>
            </a:r>
            <a:endParaRPr lang="cs-CZ" altLang="cs-CZ" sz="2000" b="0" dirty="0">
              <a:solidFill>
                <a:srgbClr val="FF0000"/>
              </a:solidFill>
              <a:ea typeface="Verdana" panose="020B0604030504040204" pitchFamily="34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 bwMode="auto">
          <a:xfrm>
            <a:off x="5125425" y="3806241"/>
            <a:ext cx="26527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7F7F7F"/>
                </a:solidFill>
                <a:ea typeface="Verdana" panose="020B0604030504040204" pitchFamily="34" charset="0"/>
              </a:rPr>
              <a:t>20 J /kg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7F7F7F"/>
                </a:solidFill>
                <a:ea typeface="Verdana" panose="020B0604030504040204" pitchFamily="34" charset="0"/>
              </a:rPr>
              <a:t>cm.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7F7F7F"/>
                </a:solidFill>
                <a:ea typeface="Verdana" panose="020B0604030504040204" pitchFamily="34" charset="0"/>
              </a:rPr>
              <a:t>kg.</a:t>
            </a:r>
          </a:p>
        </p:txBody>
      </p:sp>
    </p:spTree>
    <p:extLst>
      <p:ext uri="{BB962C8B-B14F-4D97-AF65-F5344CB8AC3E}">
        <p14:creationId xmlns:p14="http://schemas.microsoft.com/office/powerpoint/2010/main" val="7233917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Výrazy spojené z číslic a slov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endParaRPr lang="cs-CZ" altLang="cs-CZ" sz="2400" dirty="0" smtClean="0"/>
          </a:p>
          <a:p>
            <a:pPr marL="72000" indent="0">
              <a:lnSpc>
                <a:spcPct val="110000"/>
              </a:lnSpc>
              <a:buSzTx/>
              <a:buNone/>
            </a:pPr>
            <a:r>
              <a:rPr lang="cs-CZ" altLang="cs-CZ" sz="2400" dirty="0" smtClean="0"/>
              <a:t>Složené číselné výrazy vznikají spojením číslovky psané číslici s jiným slovem (přídavným jménem, podstatným jménem či příslovcem).</a:t>
            </a:r>
          </a:p>
          <a:p>
            <a:pPr marL="72000" indent="0">
              <a:lnSpc>
                <a:spcPct val="110000"/>
              </a:lnSpc>
              <a:buSzTx/>
              <a:buNone/>
            </a:pPr>
            <a:r>
              <a:rPr lang="cs-CZ" altLang="cs-CZ" sz="2400" dirty="0" smtClean="0"/>
              <a:t>Všechny jednoslovné výrazy píšeme bez mezer, bez spojovníku a nevpisujeme do nich koncové části číslovek. </a:t>
            </a:r>
            <a:endParaRPr lang="cs-CZ" altLang="cs-CZ" sz="2400" dirty="0"/>
          </a:p>
        </p:txBody>
      </p:sp>
      <p:sp>
        <p:nvSpPr>
          <p:cNvPr id="6" name="Nadpis 1"/>
          <p:cNvSpPr txBox="1">
            <a:spLocks/>
          </p:cNvSpPr>
          <p:nvPr/>
        </p:nvSpPr>
        <p:spPr bwMode="auto">
          <a:xfrm>
            <a:off x="499587" y="1567576"/>
            <a:ext cx="5162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dirty="0">
                <a:solidFill>
                  <a:srgbClr val="FF0000"/>
                </a:solidFill>
              </a:rPr>
              <a:t>12%, 5cm, 42letý</a:t>
            </a:r>
          </a:p>
        </p:txBody>
      </p:sp>
      <p:sp>
        <p:nvSpPr>
          <p:cNvPr id="7" name="Obdélník 6"/>
          <p:cNvSpPr/>
          <p:nvPr/>
        </p:nvSpPr>
        <p:spPr>
          <a:xfrm>
            <a:off x="540094" y="4448443"/>
            <a:ext cx="7723187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30000"/>
              </a:spcBef>
              <a:buFont typeface="Arial" panose="020B0604020202020204" pitchFamily="34" charset="0"/>
              <a:buNone/>
              <a:defRPr/>
            </a:pPr>
            <a:r>
              <a:rPr lang="cs-CZ" sz="2000" dirty="0">
                <a:solidFill>
                  <a:srgbClr val="FF0000"/>
                </a:solidFill>
                <a:latin typeface="+mn-lt"/>
              </a:rPr>
              <a:t>POZOR:</a:t>
            </a:r>
          </a:p>
          <a:p>
            <a:pPr eaLnBrk="1" hangingPunct="1">
              <a:spcBef>
                <a:spcPct val="30000"/>
              </a:spcBef>
              <a:buFont typeface="Arial" panose="020B0604020202020204" pitchFamily="34" charset="0"/>
              <a:buNone/>
              <a:defRPr/>
            </a:pPr>
            <a:r>
              <a:rPr lang="cs-CZ" sz="2000" dirty="0">
                <a:solidFill>
                  <a:srgbClr val="FF0000"/>
                </a:solidFill>
                <a:latin typeface="+mn-lt"/>
              </a:rPr>
              <a:t>12% vs. 12 % = dvanáctiprocentní vs. dvanáct procent</a:t>
            </a:r>
          </a:p>
        </p:txBody>
      </p:sp>
    </p:spTree>
    <p:extLst>
      <p:ext uri="{BB962C8B-B14F-4D97-AF65-F5344CB8AC3E}">
        <p14:creationId xmlns:p14="http://schemas.microsoft.com/office/powerpoint/2010/main" val="3135061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Výrazy spojené z číslic a slov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SzTx/>
              <a:buNone/>
            </a:pPr>
            <a:r>
              <a:rPr lang="cs-CZ" altLang="cs-CZ" sz="2400" dirty="0" smtClean="0"/>
              <a:t>Správné použití			Nesprávné použití </a:t>
            </a:r>
            <a:endParaRPr lang="cs-CZ" altLang="cs-CZ" sz="2400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540094" y="2349500"/>
            <a:ext cx="747122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12% = dvanáctiprocentní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5cm = pěticentimetrový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42letý = </a:t>
            </a:r>
            <a:r>
              <a:rPr lang="cs-CZ" altLang="cs-CZ" sz="2000" b="0" dirty="0" err="1">
                <a:solidFill>
                  <a:srgbClr val="FF0000"/>
                </a:solidFill>
                <a:ea typeface="Verdana" panose="020B0604030504040204" pitchFamily="34" charset="0"/>
              </a:rPr>
              <a:t>čtyřicetidvouletý</a:t>
            </a:r>
            <a:endParaRPr lang="cs-CZ" altLang="cs-CZ" sz="2000" b="0" dirty="0">
              <a:solidFill>
                <a:srgbClr val="FF0000"/>
              </a:solidFill>
              <a:ea typeface="Verdana" panose="020B0604030504040204" pitchFamily="34" charset="0"/>
            </a:endParaRP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27denní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20krát nebo 20× 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endParaRPr lang="cs-CZ" altLang="cs-CZ" sz="2000" b="0" dirty="0">
              <a:solidFill>
                <a:srgbClr val="FF0000"/>
              </a:solidFill>
              <a:ea typeface="Verdana" panose="020B0604030504040204" pitchFamily="34" charset="0"/>
            </a:endParaRP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endParaRPr lang="cs-CZ" altLang="cs-CZ" sz="2000" b="0" dirty="0">
              <a:solidFill>
                <a:srgbClr val="FF0000"/>
              </a:solidFill>
              <a:ea typeface="Verdana" panose="020B0604030504040204" pitchFamily="34" charset="0"/>
            </a:endParaRP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Angličtina: </a:t>
            </a:r>
            <a:r>
              <a:rPr lang="en-GB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5-year survival, 12-month follow-up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5149058" y="2349500"/>
            <a:ext cx="2867025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7F7F7F"/>
                </a:solidFill>
              </a:rPr>
              <a:t>20-ti-procentní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7F7F7F"/>
                </a:solidFill>
              </a:rPr>
              <a:t>20tiprocentní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7F7F7F"/>
                </a:solidFill>
              </a:rPr>
              <a:t>12-ti procentní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7F7F7F"/>
                </a:solidFill>
              </a:rPr>
              <a:t>12-náctiprocentní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7F7F7F"/>
                </a:solidFill>
              </a:rPr>
              <a:t>60-ti letý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7F7F7F"/>
                </a:solidFill>
              </a:rPr>
              <a:t>70. leté výročí</a:t>
            </a:r>
          </a:p>
        </p:txBody>
      </p:sp>
    </p:spTree>
    <p:extLst>
      <p:ext uri="{BB962C8B-B14F-4D97-AF65-F5344CB8AC3E}">
        <p14:creationId xmlns:p14="http://schemas.microsoft.com/office/powerpoint/2010/main" val="29487895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Tituly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buClrTx/>
              <a:buSzTx/>
              <a:buNone/>
              <a:defRPr/>
            </a:pPr>
            <a:r>
              <a:rPr lang="cs-CZ" sz="2400" kern="1200" dirty="0" smtClean="0"/>
              <a:t>Akademické </a:t>
            </a:r>
            <a:r>
              <a:rPr lang="cs-CZ" sz="2400" kern="1200" dirty="0"/>
              <a:t>tituly psané před jménem (Bc., Mgr., RNDr</a:t>
            </a:r>
            <a:r>
              <a:rPr lang="cs-CZ" sz="2400" kern="1200" dirty="0" smtClean="0"/>
              <a:t>.).</a:t>
            </a:r>
          </a:p>
          <a:p>
            <a:pPr marL="0" indent="0">
              <a:lnSpc>
                <a:spcPct val="110000"/>
              </a:lnSpc>
              <a:buClrTx/>
              <a:buSzTx/>
              <a:buNone/>
            </a:pPr>
            <a:r>
              <a:rPr lang="cs-CZ" altLang="cs-CZ" sz="2400" dirty="0" smtClean="0"/>
              <a:t>Akademicko-vědecké </a:t>
            </a:r>
            <a:r>
              <a:rPr lang="cs-CZ" altLang="cs-CZ" sz="2400" dirty="0"/>
              <a:t>tituly psané za jménem (Ph.D., …)</a:t>
            </a:r>
          </a:p>
          <a:p>
            <a:pPr marL="0" indent="0">
              <a:lnSpc>
                <a:spcPct val="110000"/>
              </a:lnSpc>
              <a:buClrTx/>
              <a:buSzTx/>
              <a:buNone/>
            </a:pPr>
            <a:r>
              <a:rPr lang="cs-CZ" altLang="cs-CZ" sz="2400" dirty="0"/>
              <a:t>ve větě jsou v pozici tzv. přístavku, proto je oddělujeme z obou stran </a:t>
            </a:r>
            <a:r>
              <a:rPr lang="cs-CZ" altLang="cs-CZ" sz="2400" dirty="0" smtClean="0"/>
              <a:t>čárkami.</a:t>
            </a:r>
            <a:endParaRPr lang="cs-CZ" altLang="cs-CZ" sz="2400" dirty="0"/>
          </a:p>
          <a:p>
            <a:pPr marL="0" indent="0">
              <a:lnSpc>
                <a:spcPct val="110000"/>
              </a:lnSpc>
              <a:buClrTx/>
              <a:buSzTx/>
              <a:buNone/>
            </a:pPr>
            <a:r>
              <a:rPr lang="cs-CZ" altLang="cs-CZ" sz="2400" dirty="0" smtClean="0"/>
              <a:t>Spojka </a:t>
            </a:r>
            <a:r>
              <a:rPr lang="cs-CZ" altLang="cs-CZ" sz="2400" dirty="0"/>
              <a:t>&amp; nebo „et“ se vkládá pouze mezi dva stejné </a:t>
            </a:r>
            <a:r>
              <a:rPr lang="cs-CZ" altLang="cs-CZ" sz="2400" dirty="0" smtClean="0"/>
              <a:t>tituly.</a:t>
            </a:r>
            <a:endParaRPr lang="cs-CZ" altLang="cs-CZ" sz="2400" dirty="0"/>
          </a:p>
          <a:p>
            <a:pPr marL="0" indent="0">
              <a:lnSpc>
                <a:spcPct val="110000"/>
              </a:lnSpc>
              <a:buClrTx/>
              <a:buSzTx/>
              <a:buNone/>
              <a:defRPr/>
            </a:pPr>
            <a:endParaRPr lang="cs-CZ" sz="2400" kern="1200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1771287" y="3715963"/>
            <a:ext cx="1212850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Bc.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 smtClean="0">
                <a:solidFill>
                  <a:srgbClr val="FF0000"/>
                </a:solidFill>
                <a:ea typeface="Verdana" panose="020B0604030504040204" pitchFamily="34" charset="0"/>
              </a:rPr>
              <a:t>Mgr</a:t>
            </a: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.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 smtClean="0">
                <a:solidFill>
                  <a:srgbClr val="FF0000"/>
                </a:solidFill>
                <a:ea typeface="Verdana" panose="020B0604030504040204" pitchFamily="34" charset="0"/>
              </a:rPr>
              <a:t>Ing</a:t>
            </a: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.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MUDr.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PhDr.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JUDr.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3374819" y="4914883"/>
            <a:ext cx="1211263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prof.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doc.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FF0000"/>
                </a:solidFill>
                <a:ea typeface="Verdana" panose="020B0604030504040204" pitchFamily="34" charset="0"/>
              </a:rPr>
              <a:t>prim.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 bwMode="auto">
          <a:xfrm>
            <a:off x="5090906" y="4914882"/>
            <a:ext cx="1211262" cy="1201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>
                <a:solidFill>
                  <a:srgbClr val="FF0000"/>
                </a:solidFill>
                <a:ea typeface="Verdana" panose="020B0604030504040204" pitchFamily="34" charset="0"/>
              </a:rPr>
              <a:t>, Ph.D.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>
                <a:solidFill>
                  <a:srgbClr val="FF0000"/>
                </a:solidFill>
                <a:ea typeface="Verdana" panose="020B0604030504040204" pitchFamily="34" charset="0"/>
              </a:rPr>
              <a:t>, Th.D.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>
                <a:solidFill>
                  <a:srgbClr val="FF0000"/>
                </a:solidFill>
                <a:ea typeface="Verdana" panose="020B0604030504040204" pitchFamily="34" charset="0"/>
              </a:rPr>
              <a:t>, CSc.</a:t>
            </a:r>
          </a:p>
        </p:txBody>
      </p:sp>
    </p:spTree>
    <p:extLst>
      <p:ext uri="{BB962C8B-B14F-4D97-AF65-F5344CB8AC3E}">
        <p14:creationId xmlns:p14="http://schemas.microsoft.com/office/powerpoint/2010/main" val="2612889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Tabulky, obrázky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Všechny tabulky a obrázky bývají </a:t>
            </a:r>
            <a:r>
              <a:rPr lang="cs-CZ" altLang="cs-CZ" sz="2400" dirty="0" smtClean="0"/>
              <a:t>uváděny v </a:t>
            </a:r>
            <a:r>
              <a:rPr lang="cs-CZ" altLang="cs-CZ" sz="2400" dirty="0"/>
              <a:t>textu, musí být číslovány a opatřeny výstižnou </a:t>
            </a:r>
            <a:r>
              <a:rPr lang="cs-CZ" altLang="cs-CZ" sz="2400" dirty="0" smtClean="0"/>
              <a:t>legendou</a:t>
            </a:r>
            <a:r>
              <a:rPr lang="cs-CZ" altLang="cs-CZ" sz="2400" dirty="0"/>
              <a:t>, která začíná číslovanou zkratkou (např. Tab. 1, Obr. 1).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Číslujeme samostatně tabulky (Tab. 1) a samostatně ostatní obrázky, schémata, mapy, grafy (Obr. 1).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Pokud jsou obrázky převzaty, musí u nich být uveden zdroj (citace).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V textu musí být odkaz na všechny tabulky a obrázky.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 smtClean="0"/>
              <a:t>Rozsáhlejší grafickou dokumentaci </a:t>
            </a:r>
            <a:r>
              <a:rPr lang="cs-CZ" altLang="cs-CZ" sz="2400" dirty="0"/>
              <a:t>je možné </a:t>
            </a:r>
            <a:r>
              <a:rPr lang="cs-CZ" altLang="cs-CZ" sz="2400" dirty="0" smtClean="0"/>
              <a:t>uvést </a:t>
            </a:r>
            <a:r>
              <a:rPr lang="cs-CZ" altLang="cs-CZ" sz="2400" dirty="0"/>
              <a:t>na konci vlastního textu jako přílohu (číslovat samostatně).</a:t>
            </a:r>
          </a:p>
        </p:txBody>
      </p:sp>
    </p:spTree>
    <p:extLst>
      <p:ext uri="{BB962C8B-B14F-4D97-AF65-F5344CB8AC3E}">
        <p14:creationId xmlns:p14="http://schemas.microsoft.com/office/powerpoint/2010/main" val="5070119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Různé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SzTx/>
              <a:buNone/>
            </a:pPr>
            <a:r>
              <a:rPr lang="cs-CZ" altLang="cs-CZ" sz="2400" dirty="0" smtClean="0"/>
              <a:t>Správné použití			Nesprávné použití </a:t>
            </a:r>
            <a:endParaRPr lang="cs-CZ" altLang="cs-CZ" sz="2400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535017" y="2116557"/>
            <a:ext cx="29718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>
                <a:solidFill>
                  <a:srgbClr val="FF0000"/>
                </a:solidFill>
                <a:ea typeface="Verdana" panose="020B0604030504040204" pitchFamily="34" charset="0"/>
              </a:rPr>
              <a:t>viz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>
                <a:solidFill>
                  <a:srgbClr val="FF0000"/>
                </a:solidFill>
                <a:ea typeface="Verdana" panose="020B0604030504040204" pitchFamily="34" charset="0"/>
              </a:rPr>
              <a:t>mil. = milion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>
                <a:solidFill>
                  <a:srgbClr val="FF0000"/>
                </a:solidFill>
                <a:ea typeface="Verdana" panose="020B0604030504040204" pitchFamily="34" charset="0"/>
              </a:rPr>
              <a:t>J. G. Mendel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>
                <a:solidFill>
                  <a:srgbClr val="FF0000"/>
                </a:solidFill>
                <a:ea typeface="Verdana" panose="020B0604030504040204" pitchFamily="34" charset="0"/>
              </a:rPr>
              <a:t>1 : 1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>
                <a:solidFill>
                  <a:srgbClr val="FF0000"/>
                </a:solidFill>
                <a:ea typeface="Verdana" panose="020B0604030504040204" pitchFamily="34" charset="0"/>
              </a:rPr>
              <a:t>N = 28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>
                <a:solidFill>
                  <a:srgbClr val="FF0000"/>
                </a:solidFill>
                <a:ea typeface="Verdana" panose="020B0604030504040204" pitchFamily="34" charset="0"/>
              </a:rPr>
              <a:t>16 × 2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endParaRPr lang="cs-CZ" altLang="cs-CZ" sz="2000" b="0">
              <a:solidFill>
                <a:srgbClr val="FF0000"/>
              </a:solidFill>
              <a:ea typeface="Verdana" panose="020B0604030504040204" pitchFamily="34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5143162" y="2116557"/>
            <a:ext cx="2616200" cy="240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7F7F7F"/>
                </a:solidFill>
                <a:ea typeface="Verdana" panose="020B0604030504040204" pitchFamily="34" charset="0"/>
              </a:rPr>
              <a:t>viz.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7F7F7F"/>
                </a:solidFill>
                <a:ea typeface="Verdana" panose="020B0604030504040204" pitchFamily="34" charset="0"/>
              </a:rPr>
              <a:t>mil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7F7F7F"/>
                </a:solidFill>
                <a:ea typeface="Verdana" panose="020B0604030504040204" pitchFamily="34" charset="0"/>
              </a:rPr>
              <a:t>J.G. Mendel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7F7F7F"/>
                </a:solidFill>
                <a:ea typeface="Verdana" panose="020B0604030504040204" pitchFamily="34" charset="0"/>
              </a:rPr>
              <a:t>1:1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7F7F7F"/>
                </a:solidFill>
                <a:ea typeface="Verdana" panose="020B0604030504040204" pitchFamily="34" charset="0"/>
              </a:rPr>
              <a:t>Moravský Kras</a:t>
            </a:r>
          </a:p>
          <a:p>
            <a:pPr eaLnBrk="1" hangingPunct="1">
              <a:buClrTx/>
              <a:buSzTx/>
              <a:buFont typeface="Arial" panose="020B0604020202020204" pitchFamily="34" charset="0"/>
              <a:buNone/>
            </a:pPr>
            <a:r>
              <a:rPr lang="cs-CZ" altLang="cs-CZ" sz="2000" b="0" dirty="0">
                <a:solidFill>
                  <a:srgbClr val="7F7F7F"/>
                </a:solidFill>
                <a:ea typeface="Verdana" panose="020B0604030504040204" pitchFamily="34" charset="0"/>
              </a:rPr>
              <a:t>16x2, 16 x 2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 bwMode="auto">
          <a:xfrm>
            <a:off x="774729" y="4948824"/>
            <a:ext cx="599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indent="0" eaLnBrk="1" hangingPunct="1">
              <a:buClrTx/>
              <a:buSzTx/>
              <a:buNone/>
            </a:pPr>
            <a:r>
              <a:rPr lang="cs-CZ" altLang="cs-CZ" sz="2000" b="0" dirty="0">
                <a:ea typeface="Verdana" panose="020B0604030504040204" pitchFamily="34" charset="0"/>
              </a:rPr>
              <a:t>Znaménko krát 	</a:t>
            </a:r>
            <a:r>
              <a:rPr lang="cs-CZ" altLang="cs-CZ" sz="2000" b="0" dirty="0" err="1">
                <a:ea typeface="Verdana" panose="020B0604030504040204" pitchFamily="34" charset="0"/>
              </a:rPr>
              <a:t>Win</a:t>
            </a:r>
            <a:r>
              <a:rPr lang="cs-CZ" altLang="cs-CZ" sz="2000" b="0" dirty="0">
                <a:ea typeface="Verdana" panose="020B0604030504040204" pitchFamily="34" charset="0"/>
              </a:rPr>
              <a:t>: Alt-0215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 bwMode="auto">
          <a:xfrm>
            <a:off x="793779" y="5380624"/>
            <a:ext cx="53990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365125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indent="0" eaLnBrk="1" hangingPunct="1">
              <a:buClrTx/>
              <a:buSzTx/>
              <a:buNone/>
            </a:pPr>
            <a:r>
              <a:rPr lang="cs-CZ" altLang="cs-CZ" sz="2000" b="0" dirty="0">
                <a:ea typeface="Verdana" panose="020B0604030504040204" pitchFamily="34" charset="0"/>
              </a:rPr>
              <a:t>Pevná mezera    	</a:t>
            </a:r>
            <a:r>
              <a:rPr lang="cs-CZ" altLang="cs-CZ" sz="2000" b="0" dirty="0" err="1">
                <a:ea typeface="Verdana" panose="020B0604030504040204" pitchFamily="34" charset="0"/>
              </a:rPr>
              <a:t>Win</a:t>
            </a:r>
            <a:r>
              <a:rPr lang="cs-CZ" altLang="cs-CZ" sz="2000" b="0" dirty="0">
                <a:ea typeface="Verdana" panose="020B0604030504040204" pitchFamily="34" charset="0"/>
              </a:rPr>
              <a:t>: Alt-0160</a:t>
            </a:r>
          </a:p>
        </p:txBody>
      </p:sp>
    </p:spTree>
    <p:extLst>
      <p:ext uri="{BB962C8B-B14F-4D97-AF65-F5344CB8AC3E}">
        <p14:creationId xmlns:p14="http://schemas.microsoft.com/office/powerpoint/2010/main" val="39311119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Tx/>
              <a:buSzTx/>
              <a:buNone/>
              <a:defRPr/>
            </a:pPr>
            <a:r>
              <a:rPr lang="cs-CZ" sz="2400" kern="1200" dirty="0"/>
              <a:t>Internetová jazyková </a:t>
            </a:r>
            <a:r>
              <a:rPr lang="cs-CZ" sz="2400" kern="1200" dirty="0" smtClean="0"/>
              <a:t>příručka </a:t>
            </a:r>
          </a:p>
          <a:p>
            <a:pPr marL="0" indent="0">
              <a:buClrTx/>
              <a:buSzTx/>
              <a:buNone/>
              <a:defRPr/>
            </a:pPr>
            <a:r>
              <a:rPr lang="cs-CZ" sz="2400" kern="1200" dirty="0" smtClean="0"/>
              <a:t>Ústav </a:t>
            </a:r>
            <a:r>
              <a:rPr lang="cs-CZ" sz="2400" kern="1200" dirty="0"/>
              <a:t>pro jazyk český AV ČR</a:t>
            </a:r>
            <a:br>
              <a:rPr lang="cs-CZ" sz="2400" kern="1200" dirty="0"/>
            </a:br>
            <a:r>
              <a:rPr lang="cs-CZ" sz="2400" kern="1200" dirty="0">
                <a:hlinkClick r:id="rId2"/>
              </a:rPr>
              <a:t>http://prirucka.ujc.cas.cz/</a:t>
            </a:r>
            <a:endParaRPr lang="cs-CZ" sz="2400" kern="1200" dirty="0"/>
          </a:p>
        </p:txBody>
      </p:sp>
    </p:spTree>
    <p:extLst>
      <p:ext uri="{BB962C8B-B14F-4D97-AF65-F5344CB8AC3E}">
        <p14:creationId xmlns:p14="http://schemas.microsoft.com/office/powerpoint/2010/main" val="1517112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Nadpis tabulky je výstižný, jednoznačný a je umístěn nad tabulkou.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Umístění tabulky – na začátku nebo na konci strany (listu).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741497"/>
              </p:ext>
            </p:extLst>
          </p:nvPr>
        </p:nvGraphicFramePr>
        <p:xfrm>
          <a:off x="2988470" y="4302125"/>
          <a:ext cx="2881314" cy="782639"/>
        </p:xfrm>
        <a:graphic>
          <a:graphicData uri="http://schemas.openxmlformats.org/drawingml/2006/table">
            <a:tbl>
              <a:tblPr/>
              <a:tblGrid>
                <a:gridCol w="960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0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04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4640">
                <a:tc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8" marR="9528" marT="951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počet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8" marR="9528" marT="951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8" marR="9528" marT="951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64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ženy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8" marR="9528" marT="951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L="9528" marR="9528" marT="951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42 %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8" marR="9528" marT="951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35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muži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8" marR="9528" marT="95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L="9528" marR="9528" marT="95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58 %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8" marR="9528" marT="9519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ovéPole 2"/>
          <p:cNvSpPr txBox="1">
            <a:spLocks noChangeArrowheads="1"/>
          </p:cNvSpPr>
          <p:nvPr/>
        </p:nvSpPr>
        <p:spPr bwMode="auto">
          <a:xfrm>
            <a:off x="856647" y="3746501"/>
            <a:ext cx="77468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0" dirty="0"/>
              <a:t>Tab. 1. Zastoupení žen a mužů s CHOPN v okresu </a:t>
            </a:r>
            <a:r>
              <a:rPr lang="cs-CZ" altLang="cs-CZ" sz="2000" b="0" dirty="0" smtClean="0"/>
              <a:t>Praha</a:t>
            </a:r>
            <a:endParaRPr lang="cs-CZ" altLang="cs-CZ" sz="2000" b="0" dirty="0"/>
          </a:p>
        </p:txBody>
      </p:sp>
    </p:spTree>
    <p:extLst>
      <p:ext uri="{BB962C8B-B14F-4D97-AF65-F5344CB8AC3E}">
        <p14:creationId xmlns:p14="http://schemas.microsoft.com/office/powerpoint/2010/main" val="1872128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Obrázky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Obrázky (všechny grafy, obrázky, mapy, schémata). Nadpis obrázku je výstižný a je pod obrázkem. 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Umístění obrázku – na začátku nebo na konci strany.</a:t>
            </a:r>
          </a:p>
        </p:txBody>
      </p:sp>
      <p:sp>
        <p:nvSpPr>
          <p:cNvPr id="6" name="TextovéPole 2"/>
          <p:cNvSpPr txBox="1">
            <a:spLocks noChangeArrowheads="1"/>
          </p:cNvSpPr>
          <p:nvPr/>
        </p:nvSpPr>
        <p:spPr bwMode="auto">
          <a:xfrm>
            <a:off x="672541" y="4844114"/>
            <a:ext cx="76533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0" dirty="0"/>
              <a:t>Obr. 1. Zastoupení žen a mužů s CHOPN v okresu </a:t>
            </a:r>
            <a:r>
              <a:rPr lang="cs-CZ" altLang="cs-CZ" sz="2000" b="0" dirty="0" smtClean="0"/>
              <a:t>Praha.</a:t>
            </a:r>
            <a:endParaRPr lang="cs-CZ" altLang="cs-CZ" sz="2000" b="0" dirty="0"/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0041467"/>
              </p:ext>
            </p:extLst>
          </p:nvPr>
        </p:nvGraphicFramePr>
        <p:xfrm>
          <a:off x="2664536" y="2944093"/>
          <a:ext cx="3076575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Graf" r:id="rId3" imgW="4614751" imgH="3414927" progId="MSGraph.Chart.8">
                  <p:embed followColorScheme="full"/>
                </p:oleObj>
              </mc:Choice>
              <mc:Fallback>
                <p:oleObj name="Graf" r:id="rId3" imgW="4614751" imgH="3414927" progId="MSGraph.Chart.8">
                  <p:embed followColorScheme="full"/>
                  <p:pic>
                    <p:nvPicPr>
                      <p:cNvPr id="19461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4536" y="2944093"/>
                        <a:ext cx="3076575" cy="228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4798437" y="3984343"/>
            <a:ext cx="1625600" cy="565150"/>
            <a:chOff x="3606" y="3612"/>
            <a:chExt cx="1024" cy="356"/>
          </a:xfrm>
        </p:grpSpPr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3607" y="3644"/>
              <a:ext cx="227" cy="13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1"/>
                </a:buClr>
                <a:buSzPct val="80000"/>
                <a:buFont typeface="Wingdings" panose="05000000000000000000" pitchFamily="2" charset="2"/>
                <a:buChar char="þ"/>
                <a:defRPr sz="2800"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30000"/>
                </a:spcBef>
                <a:buClr>
                  <a:srgbClr val="EEA320"/>
                </a:buClr>
                <a:buSzPct val="80000"/>
                <a:buFont typeface="Wingdings" panose="05000000000000000000" pitchFamily="2" charset="2"/>
                <a:buChar char="è"/>
                <a:defRPr sz="2400"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30000"/>
                </a:spcBef>
                <a:buClr>
                  <a:schemeClr val="accent1"/>
                </a:buClr>
                <a:buSzPct val="80000"/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30000"/>
                </a:spcBef>
                <a:buClr>
                  <a:srgbClr val="EEA320"/>
                </a:buClr>
                <a:buSzPct val="50000"/>
                <a:buFont typeface="Wingdings" panose="05000000000000000000" pitchFamily="2" charset="2"/>
                <a:buChar char="l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30000"/>
                </a:spcBef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b="0">
                <a:latin typeface="Arial" panose="020B0604020202020204" pitchFamily="34" charset="0"/>
              </a:endParaRPr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4287" y="3644"/>
              <a:ext cx="22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1"/>
                </a:buClr>
                <a:buSzPct val="80000"/>
                <a:buFont typeface="Wingdings" panose="05000000000000000000" pitchFamily="2" charset="2"/>
                <a:buChar char="þ"/>
                <a:defRPr sz="2800"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30000"/>
                </a:spcBef>
                <a:buClr>
                  <a:srgbClr val="EEA320"/>
                </a:buClr>
                <a:buSzPct val="80000"/>
                <a:buFont typeface="Wingdings" panose="05000000000000000000" pitchFamily="2" charset="2"/>
                <a:buChar char="è"/>
                <a:defRPr sz="2400"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30000"/>
                </a:spcBef>
                <a:buClr>
                  <a:schemeClr val="accent1"/>
                </a:buClr>
                <a:buSzPct val="80000"/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30000"/>
                </a:spcBef>
                <a:buClr>
                  <a:srgbClr val="EEA320"/>
                </a:buClr>
                <a:buSzPct val="50000"/>
                <a:buFont typeface="Wingdings" panose="05000000000000000000" pitchFamily="2" charset="2"/>
                <a:buChar char="l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30000"/>
                </a:spcBef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b="0">
                <a:latin typeface="Arial" panose="020B0604020202020204" pitchFamily="34" charset="0"/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3606" y="3825"/>
              <a:ext cx="227" cy="136"/>
            </a:xfrm>
            <a:prstGeom prst="rect">
              <a:avLst/>
            </a:prstGeom>
            <a:solidFill>
              <a:srgbClr val="3333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30000"/>
                </a:spcBef>
                <a:buClr>
                  <a:schemeClr val="accent1"/>
                </a:buClr>
                <a:buSzPct val="80000"/>
                <a:buFont typeface="Wingdings" panose="05000000000000000000" pitchFamily="2" charset="2"/>
                <a:buChar char="þ"/>
                <a:defRPr sz="2800"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30000"/>
                </a:spcBef>
                <a:buClr>
                  <a:srgbClr val="EEA320"/>
                </a:buClr>
                <a:buSzPct val="80000"/>
                <a:buFont typeface="Wingdings" panose="05000000000000000000" pitchFamily="2" charset="2"/>
                <a:buChar char="è"/>
                <a:defRPr sz="2400"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30000"/>
                </a:spcBef>
                <a:buClr>
                  <a:schemeClr val="accent1"/>
                </a:buClr>
                <a:buSzPct val="80000"/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30000"/>
                </a:spcBef>
                <a:buClr>
                  <a:srgbClr val="EEA320"/>
                </a:buClr>
                <a:buSzPct val="50000"/>
                <a:buFont typeface="Wingdings" panose="05000000000000000000" pitchFamily="2" charset="2"/>
                <a:buChar char="l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30000"/>
                </a:spcBef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 b="0">
                <a:latin typeface="Arial" panose="020B0604020202020204" pitchFamily="34" charset="0"/>
              </a:endParaRPr>
            </a:p>
          </p:txBody>
        </p:sp>
        <p:sp>
          <p:nvSpPr>
            <p:cNvPr id="12" name="Text Box 8"/>
            <p:cNvSpPr txBox="1">
              <a:spLocks noChangeArrowheads="1"/>
            </p:cNvSpPr>
            <p:nvPr/>
          </p:nvSpPr>
          <p:spPr bwMode="auto">
            <a:xfrm>
              <a:off x="3833" y="3626"/>
              <a:ext cx="33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0000"/>
                </a:spcBef>
                <a:buClr>
                  <a:schemeClr val="accent1"/>
                </a:buClr>
                <a:buSzPct val="80000"/>
                <a:buFont typeface="Wingdings" panose="05000000000000000000" pitchFamily="2" charset="2"/>
                <a:buChar char="þ"/>
                <a:defRPr sz="2800"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30000"/>
                </a:spcBef>
                <a:buClr>
                  <a:srgbClr val="EEA320"/>
                </a:buClr>
                <a:buSzPct val="80000"/>
                <a:buFont typeface="Wingdings" panose="05000000000000000000" pitchFamily="2" charset="2"/>
                <a:buChar char="è"/>
                <a:defRPr sz="2400"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30000"/>
                </a:spcBef>
                <a:buClr>
                  <a:schemeClr val="accent1"/>
                </a:buClr>
                <a:buSzPct val="80000"/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30000"/>
                </a:spcBef>
                <a:buClr>
                  <a:srgbClr val="EEA320"/>
                </a:buClr>
                <a:buSzPct val="50000"/>
                <a:buFont typeface="Wingdings" panose="05000000000000000000" pitchFamily="2" charset="2"/>
                <a:buChar char="l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30000"/>
                </a:spcBef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1" lang="cs-CZ" altLang="cs-CZ" sz="1200" b="0">
                  <a:latin typeface="Arial" panose="020B0604020202020204" pitchFamily="34" charset="0"/>
                </a:rPr>
                <a:t>ženy</a:t>
              </a:r>
            </a:p>
          </p:txBody>
        </p:sp>
        <p:sp>
          <p:nvSpPr>
            <p:cNvPr id="13" name="Text Box 9"/>
            <p:cNvSpPr txBox="1">
              <a:spLocks noChangeArrowheads="1"/>
            </p:cNvSpPr>
            <p:nvPr/>
          </p:nvSpPr>
          <p:spPr bwMode="auto">
            <a:xfrm>
              <a:off x="4514" y="3612"/>
              <a:ext cx="116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0000"/>
                </a:spcBef>
                <a:buClr>
                  <a:schemeClr val="accent1"/>
                </a:buClr>
                <a:buSzPct val="80000"/>
                <a:buFont typeface="Wingdings" panose="05000000000000000000" pitchFamily="2" charset="2"/>
                <a:buChar char="þ"/>
                <a:defRPr sz="2800"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30000"/>
                </a:spcBef>
                <a:buClr>
                  <a:srgbClr val="EEA320"/>
                </a:buClr>
                <a:buSzPct val="80000"/>
                <a:buFont typeface="Wingdings" panose="05000000000000000000" pitchFamily="2" charset="2"/>
                <a:buChar char="è"/>
                <a:defRPr sz="2400"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30000"/>
                </a:spcBef>
                <a:buClr>
                  <a:schemeClr val="accent1"/>
                </a:buClr>
                <a:buSzPct val="80000"/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30000"/>
                </a:spcBef>
                <a:buClr>
                  <a:srgbClr val="EEA320"/>
                </a:buClr>
                <a:buSzPct val="50000"/>
                <a:buFont typeface="Wingdings" panose="05000000000000000000" pitchFamily="2" charset="2"/>
                <a:buChar char="l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30000"/>
                </a:spcBef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kumimoji="1" lang="en-US" altLang="cs-CZ" sz="1400" b="0">
                <a:latin typeface="Arial" panose="020B0604020202020204" pitchFamily="34" charset="0"/>
              </a:endParaRPr>
            </a:p>
          </p:txBody>
        </p:sp>
        <p:sp>
          <p:nvSpPr>
            <p:cNvPr id="14" name="Text Box 10"/>
            <p:cNvSpPr txBox="1">
              <a:spLocks noChangeArrowheads="1"/>
            </p:cNvSpPr>
            <p:nvPr/>
          </p:nvSpPr>
          <p:spPr bwMode="auto">
            <a:xfrm>
              <a:off x="3833" y="3794"/>
              <a:ext cx="32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30000"/>
                </a:spcBef>
                <a:buClr>
                  <a:schemeClr val="accent1"/>
                </a:buClr>
                <a:buSzPct val="80000"/>
                <a:buFont typeface="Wingdings" panose="05000000000000000000" pitchFamily="2" charset="2"/>
                <a:buChar char="þ"/>
                <a:defRPr sz="2800" b="1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30000"/>
                </a:spcBef>
                <a:buClr>
                  <a:srgbClr val="EEA320"/>
                </a:buClr>
                <a:buSzPct val="80000"/>
                <a:buFont typeface="Wingdings" panose="05000000000000000000" pitchFamily="2" charset="2"/>
                <a:buChar char="è"/>
                <a:defRPr sz="2400" b="1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30000"/>
                </a:spcBef>
                <a:buClr>
                  <a:schemeClr val="accent1"/>
                </a:buClr>
                <a:buSzPct val="80000"/>
                <a:buFont typeface="Wingdings" panose="05000000000000000000" pitchFamily="2" charset="2"/>
                <a:buChar char="q"/>
                <a:defRPr sz="2000" b="1"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30000"/>
                </a:spcBef>
                <a:buClr>
                  <a:srgbClr val="EEA320"/>
                </a:buClr>
                <a:buSzPct val="50000"/>
                <a:buFont typeface="Wingdings" panose="05000000000000000000" pitchFamily="2" charset="2"/>
                <a:buChar char="l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30000"/>
                </a:spcBef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30000"/>
                </a:spcBef>
                <a:spcAft>
                  <a:spcPct val="0"/>
                </a:spcAft>
                <a:buClr>
                  <a:srgbClr val="DDD4C6"/>
                </a:buClr>
                <a:buChar char="•"/>
                <a:defRPr b="1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1" lang="sk-SK" altLang="cs-CZ" sz="1200" b="0">
                  <a:latin typeface="Arial" panose="020B0604020202020204" pitchFamily="34" charset="0"/>
                </a:rPr>
                <a:t>muži</a:t>
              </a:r>
              <a:endParaRPr kumimoji="1" lang="cs-CZ" altLang="cs-CZ" sz="1200" b="0">
                <a:latin typeface="Arial" panose="020B0604020202020204" pitchFamily="34" charset="0"/>
              </a:endParaRPr>
            </a:p>
          </p:txBody>
        </p:sp>
      </p:grpSp>
      <p:sp>
        <p:nvSpPr>
          <p:cNvPr id="15" name="Obdélník 14"/>
          <p:cNvSpPr/>
          <p:nvPr/>
        </p:nvSpPr>
        <p:spPr>
          <a:xfrm>
            <a:off x="528311" y="5478232"/>
            <a:ext cx="7632700" cy="556682"/>
          </a:xfrm>
          <a:prstGeom prst="rect">
            <a:avLst/>
          </a:prstGeom>
          <a:ln w="317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568000" y="5549669"/>
            <a:ext cx="75930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5125" indent="-365125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800100" indent="-34290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indent="0" algn="ctr" eaLnBrk="1" hangingPunct="1">
              <a:buClrTx/>
              <a:buSzTx/>
              <a:buNone/>
            </a:pPr>
            <a:r>
              <a:rPr lang="cs-CZ" altLang="cs-CZ" sz="2400" b="0" dirty="0">
                <a:latin typeface="+mn-lt"/>
              </a:rPr>
              <a:t>Při použití cizího obrázku je jej nutno správně citovat.</a:t>
            </a:r>
          </a:p>
        </p:txBody>
      </p:sp>
    </p:spTree>
    <p:extLst>
      <p:ext uri="{BB962C8B-B14F-4D97-AF65-F5344CB8AC3E}">
        <p14:creationId xmlns:p14="http://schemas.microsoft.com/office/powerpoint/2010/main" val="2935263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Systematické kategorie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Tx/>
            </a:pPr>
            <a:r>
              <a:rPr lang="cs-CZ" altLang="cs-CZ" sz="2400" dirty="0"/>
              <a:t>latinská jména rodová a druhová píšeme kurzívou:</a:t>
            </a: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928280" y="2469064"/>
            <a:ext cx="734377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000" b="0" dirty="0"/>
              <a:t>Nejčastějšími druhy (vyskytující se v 100 % lokalit) xerotermních kamenolomů byly </a:t>
            </a:r>
            <a:r>
              <a:rPr lang="cs-CZ" altLang="cs-CZ" sz="2000" b="0" i="1" dirty="0" err="1"/>
              <a:t>Alinda</a:t>
            </a:r>
            <a:r>
              <a:rPr lang="cs-CZ" altLang="cs-CZ" sz="2000" b="0" i="1" dirty="0"/>
              <a:t> </a:t>
            </a:r>
            <a:r>
              <a:rPr lang="cs-CZ" altLang="cs-CZ" sz="2000" b="0" i="1" dirty="0" err="1"/>
              <a:t>biplicata</a:t>
            </a:r>
            <a:r>
              <a:rPr lang="cs-CZ" altLang="cs-CZ" sz="2000" b="0" dirty="0"/>
              <a:t>, </a:t>
            </a:r>
            <a:r>
              <a:rPr lang="cs-CZ" altLang="cs-CZ" sz="2000" b="0" i="1" dirty="0" err="1"/>
              <a:t>Cepaea</a:t>
            </a:r>
            <a:r>
              <a:rPr lang="cs-CZ" altLang="cs-CZ" sz="2000" b="0" i="1" dirty="0"/>
              <a:t> </a:t>
            </a:r>
            <a:r>
              <a:rPr lang="cs-CZ" altLang="cs-CZ" sz="2000" b="0" i="1" dirty="0" err="1"/>
              <a:t>vindobonensis</a:t>
            </a:r>
            <a:r>
              <a:rPr lang="cs-CZ" altLang="cs-CZ" sz="2000" b="0" dirty="0"/>
              <a:t>, </a:t>
            </a:r>
            <a:r>
              <a:rPr lang="cs-CZ" altLang="cs-CZ" sz="2000" b="0" i="1" dirty="0"/>
              <a:t>Helix </a:t>
            </a:r>
            <a:r>
              <a:rPr lang="cs-CZ" altLang="cs-CZ" sz="2000" b="0" i="1" dirty="0" err="1"/>
              <a:t>pomatia</a:t>
            </a:r>
            <a:r>
              <a:rPr lang="cs-CZ" altLang="cs-CZ" sz="2000" b="0" dirty="0"/>
              <a:t>, </a:t>
            </a:r>
            <a:r>
              <a:rPr lang="cs-CZ" altLang="cs-CZ" sz="2000" b="0" i="1" dirty="0" err="1"/>
              <a:t>Oxychilus</a:t>
            </a:r>
            <a:r>
              <a:rPr lang="cs-CZ" altLang="cs-CZ" sz="2000" b="0" i="1" dirty="0"/>
              <a:t> </a:t>
            </a:r>
            <a:r>
              <a:rPr lang="cs-CZ" altLang="cs-CZ" sz="2000" b="0" i="1" dirty="0" err="1"/>
              <a:t>cellarius</a:t>
            </a:r>
            <a:r>
              <a:rPr lang="cs-CZ" altLang="cs-CZ" sz="2000" b="0" dirty="0"/>
              <a:t>, </a:t>
            </a:r>
            <a:r>
              <a:rPr lang="cs-CZ" altLang="cs-CZ" sz="2000" b="0" i="1" dirty="0" err="1"/>
              <a:t>Vallonia</a:t>
            </a:r>
            <a:r>
              <a:rPr lang="cs-CZ" altLang="cs-CZ" sz="2000" b="0" i="1" dirty="0"/>
              <a:t> </a:t>
            </a:r>
            <a:r>
              <a:rPr lang="cs-CZ" altLang="cs-CZ" sz="2000" b="0" i="1" dirty="0" err="1"/>
              <a:t>costata</a:t>
            </a:r>
            <a:r>
              <a:rPr lang="cs-CZ" altLang="cs-CZ" sz="2000" b="0" dirty="0"/>
              <a:t>, </a:t>
            </a:r>
            <a:r>
              <a:rPr lang="cs-CZ" altLang="cs-CZ" sz="2000" b="0" i="1" dirty="0"/>
              <a:t>V. </a:t>
            </a:r>
            <a:r>
              <a:rPr lang="cs-CZ" altLang="cs-CZ" sz="2000" b="0" i="1" dirty="0" err="1"/>
              <a:t>pulchella</a:t>
            </a:r>
            <a:r>
              <a:rPr lang="cs-CZ" altLang="cs-CZ" sz="2000" b="0" i="1" dirty="0"/>
              <a:t> </a:t>
            </a:r>
            <a:r>
              <a:rPr lang="cs-CZ" altLang="cs-CZ" sz="2000" b="0" dirty="0"/>
              <a:t>a </a:t>
            </a:r>
            <a:r>
              <a:rPr lang="cs-CZ" altLang="cs-CZ" sz="2000" b="0" i="1" dirty="0" err="1"/>
              <a:t>Vitrina</a:t>
            </a:r>
            <a:r>
              <a:rPr lang="cs-CZ" altLang="cs-CZ" sz="2000" b="0" i="1" dirty="0"/>
              <a:t> </a:t>
            </a:r>
            <a:r>
              <a:rPr lang="cs-CZ" altLang="cs-CZ" sz="2000" b="0" i="1" dirty="0" err="1"/>
              <a:t>pellucida</a:t>
            </a:r>
            <a:r>
              <a:rPr lang="cs-CZ" altLang="cs-CZ" sz="2000" b="0" dirty="0"/>
              <a:t>. Na xerotermních referenčních lokalitách byly nejběžnější </a:t>
            </a:r>
            <a:r>
              <a:rPr lang="cs-CZ" altLang="cs-CZ" sz="2000" b="0" i="1" dirty="0" err="1"/>
              <a:t>Cepaea</a:t>
            </a:r>
            <a:r>
              <a:rPr lang="cs-CZ" altLang="cs-CZ" sz="2000" b="0" i="1" dirty="0"/>
              <a:t> </a:t>
            </a:r>
            <a:r>
              <a:rPr lang="cs-CZ" altLang="cs-CZ" sz="2000" b="0" i="1" dirty="0" err="1"/>
              <a:t>vindobonensis</a:t>
            </a:r>
            <a:r>
              <a:rPr lang="cs-CZ" altLang="cs-CZ" sz="2000" b="0" dirty="0"/>
              <a:t>, </a:t>
            </a:r>
            <a:r>
              <a:rPr lang="cs-CZ" altLang="cs-CZ" sz="2000" b="0" i="1" dirty="0" err="1"/>
              <a:t>Vallonia</a:t>
            </a:r>
            <a:r>
              <a:rPr lang="cs-CZ" altLang="cs-CZ" sz="2000" b="0" i="1" dirty="0"/>
              <a:t> </a:t>
            </a:r>
            <a:r>
              <a:rPr lang="cs-CZ" altLang="cs-CZ" sz="2000" b="0" i="1" dirty="0" err="1"/>
              <a:t>costata</a:t>
            </a:r>
            <a:r>
              <a:rPr lang="cs-CZ" altLang="cs-CZ" sz="2000" b="0" dirty="0"/>
              <a:t>, </a:t>
            </a:r>
            <a:r>
              <a:rPr lang="cs-CZ" altLang="cs-CZ" sz="2000" b="0" i="1" dirty="0"/>
              <a:t>V. </a:t>
            </a:r>
            <a:r>
              <a:rPr lang="cs-CZ" altLang="cs-CZ" sz="2000" b="0" i="1" dirty="0" err="1"/>
              <a:t>pulchella</a:t>
            </a:r>
            <a:r>
              <a:rPr lang="cs-CZ" altLang="cs-CZ" sz="2000" b="0" i="1" dirty="0"/>
              <a:t> </a:t>
            </a:r>
            <a:r>
              <a:rPr lang="cs-CZ" altLang="cs-CZ" sz="2000" b="0" dirty="0"/>
              <a:t>a </a:t>
            </a:r>
            <a:r>
              <a:rPr lang="cs-CZ" altLang="cs-CZ" sz="2000" b="0" i="1" dirty="0" err="1"/>
              <a:t>Vitrina</a:t>
            </a:r>
            <a:r>
              <a:rPr lang="cs-CZ" altLang="cs-CZ" sz="2000" b="0" i="1" dirty="0"/>
              <a:t> </a:t>
            </a:r>
            <a:r>
              <a:rPr lang="cs-CZ" altLang="cs-CZ" sz="2000" b="0" i="1" dirty="0" err="1"/>
              <a:t>pellucida</a:t>
            </a:r>
            <a:r>
              <a:rPr lang="cs-CZ" altLang="cs-CZ" sz="2000" b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7628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Matematický popis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Proměnné se v textu i v rovnicích zapisují kurzívou.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Vektorové a maticové veličiny se zapisují kolmým tučným písmem, např. </a:t>
            </a:r>
            <a:br>
              <a:rPr lang="cs-CZ" altLang="cs-CZ" sz="2400" dirty="0"/>
            </a:br>
            <a:r>
              <a:rPr lang="cs-CZ" altLang="cs-CZ" sz="2400" dirty="0"/>
              <a:t>vektor </a:t>
            </a:r>
            <a:r>
              <a:rPr lang="cs-CZ" altLang="cs-CZ" sz="2400" i="1" dirty="0"/>
              <a:t>N</a:t>
            </a:r>
            <a:r>
              <a:rPr lang="cs-CZ" altLang="cs-CZ" sz="2400" dirty="0"/>
              <a:t> koeficientů </a:t>
            </a:r>
            <a:r>
              <a:rPr lang="cs-CZ" altLang="cs-CZ" sz="2400" b="1" dirty="0"/>
              <a:t>a</a:t>
            </a:r>
            <a:r>
              <a:rPr lang="cs-CZ" altLang="cs-CZ" sz="2400" dirty="0"/>
              <a:t> = [</a:t>
            </a:r>
            <a:r>
              <a:rPr lang="cs-CZ" altLang="cs-CZ" sz="2400" i="1" dirty="0"/>
              <a:t>a</a:t>
            </a:r>
            <a:r>
              <a:rPr lang="cs-CZ" altLang="cs-CZ" sz="2400" baseline="-25000" dirty="0"/>
              <a:t>0</a:t>
            </a:r>
            <a:r>
              <a:rPr lang="cs-CZ" altLang="cs-CZ" sz="2400" dirty="0"/>
              <a:t>, </a:t>
            </a:r>
            <a:r>
              <a:rPr lang="cs-CZ" altLang="cs-CZ" sz="2400" i="1" dirty="0"/>
              <a:t>a</a:t>
            </a:r>
            <a:r>
              <a:rPr lang="cs-CZ" altLang="cs-CZ" sz="2400" baseline="-25000" dirty="0"/>
              <a:t>1</a:t>
            </a:r>
            <a:r>
              <a:rPr lang="cs-CZ" altLang="cs-CZ" sz="2400" dirty="0"/>
              <a:t>, … </a:t>
            </a:r>
            <a:r>
              <a:rPr lang="cs-CZ" altLang="cs-CZ" sz="2400" i="1" dirty="0" err="1"/>
              <a:t>a</a:t>
            </a:r>
            <a:r>
              <a:rPr lang="cs-CZ" altLang="cs-CZ" sz="2400" baseline="-25000" dirty="0" err="1"/>
              <a:t>N</a:t>
            </a:r>
            <a:r>
              <a:rPr lang="cs-CZ" altLang="cs-CZ" sz="2400" dirty="0"/>
              <a:t>]</a:t>
            </a:r>
            <a:r>
              <a:rPr lang="cs-CZ" altLang="cs-CZ" sz="2400" baseline="30000" dirty="0"/>
              <a:t>T</a:t>
            </a:r>
            <a:r>
              <a:rPr lang="cs-CZ" altLang="cs-CZ" sz="2400" dirty="0"/>
              <a:t> 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Indexy se zapisují normálním kolmým písmem jde-li o číselné hodnoty, např. </a:t>
            </a:r>
            <a:r>
              <a:rPr lang="cs-CZ" altLang="cs-CZ" sz="2400" i="1" dirty="0"/>
              <a:t>a</a:t>
            </a:r>
            <a:r>
              <a:rPr lang="cs-CZ" altLang="cs-CZ" sz="2400" baseline="-25000" dirty="0"/>
              <a:t>11</a:t>
            </a:r>
            <a:r>
              <a:rPr lang="cs-CZ" altLang="cs-CZ" sz="2400" dirty="0"/>
              <a:t>. Pokud jsou indexy odvozeny z jakýchkoli názvů či řetězců, pak se i tyto zapisují kurzivou, např. </a:t>
            </a:r>
            <a:r>
              <a:rPr lang="cs-CZ" altLang="cs-CZ" sz="2400" i="1" dirty="0" err="1" smtClean="0"/>
              <a:t>a</a:t>
            </a:r>
            <a:r>
              <a:rPr lang="cs-CZ" altLang="cs-CZ" sz="2400" i="1" baseline="-25000" dirty="0" err="1" smtClean="0"/>
              <a:t>N</a:t>
            </a:r>
            <a:r>
              <a:rPr lang="cs-CZ" altLang="cs-CZ" sz="2400" dirty="0" smtClean="0"/>
              <a:t>.</a:t>
            </a:r>
            <a:endParaRPr lang="cs-CZ" altLang="cs-CZ" sz="2400" dirty="0"/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Číselné hodnoty veličin se zapisují normálním kolmým písmem a jsou odděleny od hodnoty mezerou, </a:t>
            </a:r>
            <a:br>
              <a:rPr lang="cs-CZ" altLang="cs-CZ" sz="2400" dirty="0"/>
            </a:br>
            <a:r>
              <a:rPr lang="cs-CZ" altLang="cs-CZ" sz="2400" dirty="0"/>
              <a:t>např. </a:t>
            </a:r>
            <a:r>
              <a:rPr lang="cs-CZ" altLang="cs-CZ" sz="2400" i="1" dirty="0"/>
              <a:t>m</a:t>
            </a:r>
            <a:r>
              <a:rPr lang="cs-CZ" altLang="cs-CZ" sz="2400" dirty="0"/>
              <a:t> = 12 kg. </a:t>
            </a:r>
          </a:p>
        </p:txBody>
      </p:sp>
    </p:spTree>
    <p:extLst>
      <p:ext uri="{BB962C8B-B14F-4D97-AF65-F5344CB8AC3E}">
        <p14:creationId xmlns:p14="http://schemas.microsoft.com/office/powerpoint/2010/main" val="3575268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Matematický popis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r>
              <a:rPr lang="cs-CZ" altLang="cs-CZ" sz="2400" dirty="0" smtClean="0"/>
              <a:t>Násobky </a:t>
            </a:r>
            <a:r>
              <a:rPr lang="cs-CZ" altLang="cs-CZ" sz="2400" dirty="0"/>
              <a:t>jednotek (k – kilo, m – </a:t>
            </a:r>
            <a:r>
              <a:rPr lang="cs-CZ" altLang="cs-CZ" sz="2400" dirty="0" err="1"/>
              <a:t>mili</a:t>
            </a:r>
            <a:r>
              <a:rPr lang="cs-CZ" altLang="cs-CZ" sz="2400" dirty="0"/>
              <a:t>) se sází před symbolem bez mezery. 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K přiřazení hodnoty veličině se používají různé znaky (např. =, &lt;, &gt;), které jsou odděleny z obou stran mezerou</a:t>
            </a:r>
            <a:r>
              <a:rPr lang="cs-CZ" altLang="cs-CZ" sz="2400" dirty="0" smtClean="0"/>
              <a:t>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Základní matematické značky (× – ± + = &lt; &gt; /) se sázejí s oboustrannými (pokud možno zúženými) mezerami. Je-li matematická značka ve větě, kde nahrazuje slovo, odděluje se běžnými (pevnými) mezerami. </a:t>
            </a:r>
            <a:endParaRPr lang="cs-CZ" altLang="cs-CZ" sz="2400" dirty="0" smtClean="0"/>
          </a:p>
          <a:p>
            <a:pPr>
              <a:lnSpc>
                <a:spcPct val="110000"/>
              </a:lnSpc>
              <a:buSzTx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962323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Matematický popis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Matematické vzorce – zpravidla se zapisují jako samostatný odstavec. Typ i velikost písma musí být stejné jako doprovodný text. Vzorce bývají zpravidla automaticky číslovány se zarovnáním vpravo.</a:t>
            </a:r>
          </a:p>
        </p:txBody>
      </p:sp>
      <p:graphicFrame>
        <p:nvGraphicFramePr>
          <p:cNvPr id="6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808451"/>
              </p:ext>
            </p:extLst>
          </p:nvPr>
        </p:nvGraphicFramePr>
        <p:xfrm>
          <a:off x="1047926" y="3973581"/>
          <a:ext cx="57086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1" name="Rovnice" r:id="rId3" imgW="2590800" imgH="304800" progId="Equation.3">
                  <p:embed/>
                </p:oleObj>
              </mc:Choice>
              <mc:Fallback>
                <p:oleObj name="Rovnice" r:id="rId3" imgW="2590800" imgH="304800" progId="Equation.3">
                  <p:embed/>
                  <p:pic>
                    <p:nvPicPr>
                      <p:cNvPr id="22533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7926" y="3973581"/>
                        <a:ext cx="570865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ovéPole 7"/>
          <p:cNvSpPr txBox="1">
            <a:spLocks noChangeArrowheads="1"/>
          </p:cNvSpPr>
          <p:nvPr/>
        </p:nvSpPr>
        <p:spPr bwMode="auto">
          <a:xfrm>
            <a:off x="7456664" y="4116457"/>
            <a:ext cx="7207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þ"/>
              <a:defRPr sz="2800"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30000"/>
              </a:spcBef>
              <a:buClr>
                <a:srgbClr val="EEA320"/>
              </a:buClr>
              <a:buSzPct val="80000"/>
              <a:buFont typeface="Wingdings" panose="05000000000000000000" pitchFamily="2" charset="2"/>
              <a:buChar char="è"/>
              <a:defRPr sz="2400"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3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q"/>
              <a:defRPr sz="2000"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30000"/>
              </a:spcBef>
              <a:buClr>
                <a:srgbClr val="EEA320"/>
              </a:buClr>
              <a:buSzPct val="50000"/>
              <a:buFont typeface="Wingdings" panose="05000000000000000000" pitchFamily="2" charset="2"/>
              <a:buChar char="l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30000"/>
              </a:spcBef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DDD4C6"/>
              </a:buClr>
              <a:buChar char="•"/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800" b="0"/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3062934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Typografická pravidla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000893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SCI-CZ-4×3.potx" id="{591EDAE2-7AFE-474A-A112-6F6DA8027603}" vid="{D522876D-50EF-4037-A91C-1A408660D4D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prezentace-sci-cz-4-3</Template>
  <TotalTime>196</TotalTime>
  <Words>989</Words>
  <Application>Microsoft Office PowerPoint</Application>
  <PresentationFormat>Vlastní</PresentationFormat>
  <Paragraphs>226</Paragraphs>
  <Slides>21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21</vt:i4>
      </vt:variant>
    </vt:vector>
  </HeadingPairs>
  <TitlesOfParts>
    <vt:vector size="29" baseType="lpstr">
      <vt:lpstr>Arial</vt:lpstr>
      <vt:lpstr>Courier New</vt:lpstr>
      <vt:lpstr>Tahoma</vt:lpstr>
      <vt:lpstr>Verdana</vt:lpstr>
      <vt:lpstr>Wingdings</vt:lpstr>
      <vt:lpstr>Prezentace_MU_CZ</vt:lpstr>
      <vt:lpstr>Graf</vt:lpstr>
      <vt:lpstr>Rovnice</vt:lpstr>
      <vt:lpstr>Tabulky, obrázky a matema-tický popis v psaném textu</vt:lpstr>
      <vt:lpstr>Tabulky, obrázky</vt:lpstr>
      <vt:lpstr>Tabulky</vt:lpstr>
      <vt:lpstr>Obrázky</vt:lpstr>
      <vt:lpstr>Systematické kategorie</vt:lpstr>
      <vt:lpstr>Matematický popis</vt:lpstr>
      <vt:lpstr>Matematický popis</vt:lpstr>
      <vt:lpstr>Matematický popis</vt:lpstr>
      <vt:lpstr>Typografická pravidla</vt:lpstr>
      <vt:lpstr>Typografická pravidla</vt:lpstr>
      <vt:lpstr>Typografická pravidla</vt:lpstr>
      <vt:lpstr>Spojovník a pomlčka</vt:lpstr>
      <vt:lpstr>Pomlčka</vt:lpstr>
      <vt:lpstr>Datum</vt:lpstr>
      <vt:lpstr>Datum</vt:lpstr>
      <vt:lpstr>Jednotky</vt:lpstr>
      <vt:lpstr>Výrazy spojené z číslic a slov</vt:lpstr>
      <vt:lpstr>Výrazy spojené z číslic a slov</vt:lpstr>
      <vt:lpstr>Tituly</vt:lpstr>
      <vt:lpstr>Různé</vt:lpstr>
      <vt:lpstr>Zdroj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 systému Windows</dc:creator>
  <cp:lastModifiedBy>Uživatel systému Windows</cp:lastModifiedBy>
  <cp:revision>46</cp:revision>
  <cp:lastPrinted>1601-01-01T00:00:00Z</cp:lastPrinted>
  <dcterms:created xsi:type="dcterms:W3CDTF">2019-09-23T19:54:11Z</dcterms:created>
  <dcterms:modified xsi:type="dcterms:W3CDTF">2020-10-24T20:01:59Z</dcterms:modified>
</cp:coreProperties>
</file>