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cs-CZ" sz="1800" b="0" strike="noStrike" spc="-1">
                <a:solidFill>
                  <a:srgbClr val="000000"/>
                </a:solidFill>
                <a:latin typeface="Arial"/>
              </a:rPr>
              <a:t>Click to move the slide</a:t>
            </a:r>
          </a:p>
        </p:txBody>
      </p:sp>
      <p:sp>
        <p:nvSpPr>
          <p:cNvPr id="11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1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17"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18"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19"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B7DFEDB0-364A-4564-941D-C82D059C8AC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solidFill>
                  <a:srgbClr val="000000"/>
                </a:solidFill>
                <a:latin typeface="Arial"/>
              </a:rPr>
              <a:t>Introduce yourself.</a:t>
            </a:r>
            <a:endParaRPr lang="en-US" sz="2000" b="0" strike="noStrike" spc="-1">
              <a:latin typeface="Arial"/>
            </a:endParaRPr>
          </a:p>
          <a:p>
            <a:pPr marL="216000" indent="-216000">
              <a:lnSpc>
                <a:spcPct val="100000"/>
              </a:lnSpc>
              <a:buNone/>
              <a:tabLst>
                <a:tab pos="0" algn="l"/>
              </a:tabLst>
            </a:pPr>
            <a:r>
              <a:rPr lang="en-US" sz="2000" b="0" strike="noStrike" spc="-1">
                <a:solidFill>
                  <a:srgbClr val="000000"/>
                </a:solidFill>
                <a:latin typeface="Arial"/>
              </a:rPr>
              <a:t>Point out course language – the official language is English (also written in the IS). The reason is to open this course also to non-Czech/Slovak speaking students and to teach local students to listen and work in English. Current system at the university is very “old school” and doesn’t “force” students to work in English which is necessary for further work in the field and science in general. Also all study materials and papers are in English and also most of the expressions are not possible to translate into English (or they won’t make much sense).</a:t>
            </a:r>
            <a:endParaRPr lang="en-US" sz="2000" b="0" strike="noStrike" spc="-1">
              <a:latin typeface="Arial"/>
            </a:endParaRPr>
          </a:p>
          <a:p>
            <a:pPr marL="216000" indent="-216000">
              <a:lnSpc>
                <a:spcPct val="100000"/>
              </a:lnSpc>
              <a:buNone/>
              <a:tabLst>
                <a:tab pos="0" algn="l"/>
              </a:tabLst>
            </a:pPr>
            <a:r>
              <a:rPr lang="en-US" sz="2000" b="0" strike="noStrike" spc="-1">
                <a:solidFill>
                  <a:srgbClr val="000000"/>
                </a:solidFill>
                <a:latin typeface="Arial"/>
              </a:rPr>
              <a:t>Point out office and contact information and possible consultations in the future.</a:t>
            </a:r>
            <a:endParaRPr lang="en-US" sz="2000" b="0" strike="noStrike" spc="-1">
              <a:latin typeface="Arial"/>
            </a:endParaRPr>
          </a:p>
          <a:p>
            <a:pPr marL="216000" indent="-216000">
              <a:lnSpc>
                <a:spcPct val="100000"/>
              </a:lnSpc>
              <a:buNone/>
              <a:tabLst>
                <a:tab pos="0" algn="l"/>
              </a:tabLst>
            </a:pPr>
            <a:endParaRPr lang="en-US" sz="2000" b="0" strike="noStrike" spc="-1">
              <a:latin typeface="Arial"/>
            </a:endParaRPr>
          </a:p>
        </p:txBody>
      </p:sp>
      <p:sp>
        <p:nvSpPr>
          <p:cNvPr id="417" name="CustomShape 2"/>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4C396064-BE53-4ECA-8E25-E86AD455CCF2}"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solidFill>
                  <a:srgbClr val="000000"/>
                </a:solidFill>
                <a:latin typeface="Arial"/>
              </a:rPr>
              <a:t>Introduce teachers</a:t>
            </a:r>
            <a:endParaRPr lang="en-US" sz="2000" b="0" strike="noStrike" spc="-1">
              <a:latin typeface="Arial"/>
            </a:endParaRPr>
          </a:p>
          <a:p>
            <a:pPr marL="216000" indent="-216000">
              <a:lnSpc>
                <a:spcPct val="100000"/>
              </a:lnSpc>
              <a:buNone/>
              <a:tabLst>
                <a:tab pos="0" algn="l"/>
              </a:tabLst>
            </a:pPr>
            <a:r>
              <a:rPr lang="en-US" sz="2000" b="0" strike="noStrike" spc="-1">
                <a:solidFill>
                  <a:srgbClr val="000000"/>
                </a:solidFill>
                <a:latin typeface="Arial"/>
              </a:rPr>
              <a:t>Mention they are experts in the field and that is is a nice combination of biologists, statisticians and bioinformaticians</a:t>
            </a:r>
            <a:endParaRPr lang="en-US" sz="2000" b="0" strike="noStrike" spc="-1">
              <a:latin typeface="Arial"/>
            </a:endParaRPr>
          </a:p>
          <a:p>
            <a:pPr marL="216000" indent="-216000">
              <a:lnSpc>
                <a:spcPct val="100000"/>
              </a:lnSpc>
              <a:buNone/>
              <a:tabLst>
                <a:tab pos="0" algn="l"/>
              </a:tabLst>
            </a:pPr>
            <a:endParaRPr lang="en-US" sz="2000" b="0" strike="noStrike" spc="-1">
              <a:latin typeface="Arial"/>
            </a:endParaRPr>
          </a:p>
        </p:txBody>
      </p:sp>
      <p:sp>
        <p:nvSpPr>
          <p:cNvPr id="419" name="CustomShape 2"/>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FC8C27C7-95FB-4C6A-AA7D-49D257A9CD40}" type="slidenum">
              <a:rPr lang="en-US" sz="1200" b="0" strike="noStrike" spc="-1">
                <a:solidFill>
                  <a:srgbClr val="000000"/>
                </a:solidFill>
                <a:latin typeface="+mn-lt"/>
                <a:ea typeface="+mn-ea"/>
              </a:rPr>
              <a:t>3</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endParaRPr lang="en-US" sz="2000" b="0" strike="noStrike" spc="-1">
              <a:latin typeface="Arial"/>
            </a:endParaRPr>
          </a:p>
        </p:txBody>
      </p:sp>
      <p:sp>
        <p:nvSpPr>
          <p:cNvPr id="421" name="CustomShape 2"/>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7187A885-D627-46FF-90BA-FE40CC182F35}" type="slidenum">
              <a:rPr lang="en-US" sz="1200" b="0" strike="noStrike" spc="-1">
                <a:solidFill>
                  <a:srgbClr val="000000"/>
                </a:solidFill>
                <a:latin typeface="+mn-lt"/>
                <a:ea typeface="+mn-ea"/>
              </a:rPr>
              <a:t>6</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endParaRPr lang="en-US" sz="2000" b="0" strike="noStrike" spc="-1">
              <a:latin typeface="Arial"/>
            </a:endParaRPr>
          </a:p>
        </p:txBody>
      </p:sp>
      <p:sp>
        <p:nvSpPr>
          <p:cNvPr id="423" name="CustomShape 2"/>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05636C06-2A57-41C6-B8AC-206943A817E2}" type="slidenum">
              <a:rPr lang="en-US" sz="1200" b="0" strike="noStrike" spc="-1">
                <a:solidFill>
                  <a:srgbClr val="000000"/>
                </a:solidFill>
                <a:latin typeface="+mn-lt"/>
                <a:ea typeface="+mn-ea"/>
              </a:rPr>
              <a:t>10</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solidFill>
                  <a:srgbClr val="000000"/>
                </a:solidFill>
                <a:latin typeface="Arial"/>
              </a:rPr>
              <a:t>Courses cover statistics, programming, work with R, work with NGS, …</a:t>
            </a:r>
            <a:endParaRPr lang="en-US" sz="2000" b="0" strike="noStrike" spc="-1">
              <a:latin typeface="Arial"/>
            </a:endParaRPr>
          </a:p>
        </p:txBody>
      </p:sp>
      <p:sp>
        <p:nvSpPr>
          <p:cNvPr id="425" name="CustomShape 2"/>
          <p:cNvSpPr/>
          <p:nvPr/>
        </p:nvSpPr>
        <p:spPr>
          <a:xfrm>
            <a:off x="3884760" y="8685360"/>
            <a:ext cx="2970360" cy="45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buNone/>
            </a:pPr>
            <a:fld id="{E36ACF8D-E4A2-40AF-B8C9-686E1CDBDF14}" type="slidenum">
              <a:rPr lang="en-US" sz="1200" b="0" strike="noStrike" spc="-1">
                <a:solidFill>
                  <a:srgbClr val="000000"/>
                </a:solidFill>
                <a:latin typeface="+mn-lt"/>
                <a:ea typeface="+mn-ea"/>
              </a:rPr>
              <a:t>13</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cs-CZ"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cs-CZ"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cs-CZ"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cs-CZ"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cs-CZ"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cs-CZ"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cs-CZ"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cs-CZ"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cs-CZ"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cs-CZ"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cs-CZ" sz="4400" b="0" strike="noStrike" spc="-1">
                <a:solidFill>
                  <a:srgbClr val="000000"/>
                </a:solidFill>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cs-CZ"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cs-CZ"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cs-CZ"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cs-CZ"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cs-CZ"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online.stanford.edu/courses" TargetMode="External"/><Relationship Id="rId13" Type="http://schemas.openxmlformats.org/officeDocument/2006/relationships/hyperlink" Target="http://seqanswers.com/" TargetMode="External"/><Relationship Id="rId18" Type="http://schemas.openxmlformats.org/officeDocument/2006/relationships/hyperlink" Target="http://core-genomics.blogspot.cz/" TargetMode="External"/><Relationship Id="rId3" Type="http://schemas.openxmlformats.org/officeDocument/2006/relationships/hyperlink" Target="http://www.ee.surrey.ac.uk/Teaching/Unix/" TargetMode="External"/><Relationship Id="rId21" Type="http://schemas.openxmlformats.org/officeDocument/2006/relationships/hyperlink" Target="https://www.ebi.ac.uk/training/course/introduction-next-generation-sequencing" TargetMode="External"/><Relationship Id="rId7" Type="http://schemas.openxmlformats.org/officeDocument/2006/relationships/hyperlink" Target="https://www.coursera.org/" TargetMode="External"/><Relationship Id="rId12" Type="http://schemas.openxmlformats.org/officeDocument/2006/relationships/hyperlink" Target="http://www.rna-seqblog.com/" TargetMode="External"/><Relationship Id="rId17" Type="http://schemas.openxmlformats.org/officeDocument/2006/relationships/hyperlink" Target="http://www.researchgate.net/" TargetMode="External"/><Relationship Id="rId2" Type="http://schemas.openxmlformats.org/officeDocument/2006/relationships/notesSlide" Target="../notesSlides/notesSlide5.xml"/><Relationship Id="rId16" Type="http://schemas.openxmlformats.org/officeDocument/2006/relationships/hyperlink" Target="http://www.linkedin.com/" TargetMode="External"/><Relationship Id="rId20" Type="http://schemas.openxmlformats.org/officeDocument/2006/relationships/hyperlink" Target="https://twitter.com/" TargetMode="External"/><Relationship Id="rId1" Type="http://schemas.openxmlformats.org/officeDocument/2006/relationships/slideLayout" Target="../slideLayouts/slideLayout13.xml"/><Relationship Id="rId6" Type="http://schemas.openxmlformats.org/officeDocument/2006/relationships/hyperlink" Target="http://ww2.coastal.edu/kingw/statistics/R-tutorials/text/quick&amp;dirty_R.txt" TargetMode="External"/><Relationship Id="rId11" Type="http://schemas.openxmlformats.org/officeDocument/2006/relationships/hyperlink" Target="http://ocw.mit.edu/index.htm" TargetMode="External"/><Relationship Id="rId5" Type="http://schemas.openxmlformats.org/officeDocument/2006/relationships/hyperlink" Target="http://www.r-tutor.com/r-introduction" TargetMode="External"/><Relationship Id="rId15" Type="http://schemas.openxmlformats.org/officeDocument/2006/relationships/hyperlink" Target="http://stackoverflow.com/" TargetMode="External"/><Relationship Id="rId10" Type="http://schemas.openxmlformats.org/officeDocument/2006/relationships/hyperlink" Target="http://www.codecademy.com/" TargetMode="External"/><Relationship Id="rId19" Type="http://schemas.openxmlformats.org/officeDocument/2006/relationships/hyperlink" Target="http://nextgenseek.com/" TargetMode="External"/><Relationship Id="rId4" Type="http://schemas.openxmlformats.org/officeDocument/2006/relationships/hyperlink" Target="http://nebc.nerc.ac.uk/nebc_website_frozen/nebc.nerc.ac.uk/support/training/course-notes/past-notes/intro-bl7" TargetMode="External"/><Relationship Id="rId9" Type="http://schemas.openxmlformats.org/officeDocument/2006/relationships/hyperlink" Target="https://www.edx.org/" TargetMode="External"/><Relationship Id="rId14" Type="http://schemas.openxmlformats.org/officeDocument/2006/relationships/hyperlink" Target="https://www.biostar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einfra.ncbr.muni.cz/whitezone/root/index.php?lang=en&amp;action=ncbr&amp;show=wol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metavo.metacentrum.cz/en/index.html"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13.xml"/><Relationship Id="rId5" Type="http://schemas.openxmlformats.org/officeDocument/2006/relationships/image" Target="../media/image7.tif"/><Relationship Id="rId4" Type="http://schemas.openxmlformats.org/officeDocument/2006/relationships/image" Target="../media/image6.tif"/></Relationships>
</file>

<file path=ppt/slides/_rels/slide29.xml.rels><?xml version="1.0" encoding="UTF-8" standalone="yes"?>
<Relationships xmlns="http://schemas.openxmlformats.org/package/2006/relationships"><Relationship Id="rId3" Type="http://schemas.openxmlformats.org/officeDocument/2006/relationships/image" Target="../media/image5.tif"/><Relationship Id="rId7" Type="http://schemas.openxmlformats.org/officeDocument/2006/relationships/image" Target="../media/image9.tif"/><Relationship Id="rId2" Type="http://schemas.openxmlformats.org/officeDocument/2006/relationships/image" Target="../media/image4.tif"/><Relationship Id="rId1" Type="http://schemas.openxmlformats.org/officeDocument/2006/relationships/slideLayout" Target="../slideLayouts/slideLayout13.xml"/><Relationship Id="rId6" Type="http://schemas.openxmlformats.org/officeDocument/2006/relationships/image" Target="../media/image8.tif"/><Relationship Id="rId5" Type="http://schemas.openxmlformats.org/officeDocument/2006/relationships/image" Target="../media/image7.tif"/><Relationship Id="rId4" Type="http://schemas.openxmlformats.org/officeDocument/2006/relationships/image" Target="../media/image6.tif"/></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tif"/></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genome.gov/about-genomics/fact-sheets/DNA-Sequencing-Costs-Data"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hyperlink" Target="https://liorpachter.wordpress.com/seq/" TargetMode="External"/><Relationship Id="rId2" Type="http://schemas.openxmlformats.org/officeDocument/2006/relationships/hyperlink" Target="http://enseqlopedia.com/enseqlopedi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Rectangle 8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21" name="Freeform: Shape 89"/>
          <p:cNvSpPr/>
          <p:nvPr/>
        </p:nvSpPr>
        <p:spPr>
          <a:xfrm>
            <a:off x="1664280" y="0"/>
            <a:ext cx="2472480" cy="6857640"/>
          </a:xfrm>
          <a:custGeom>
            <a:avLst/>
            <a:gdLst/>
            <a:ahLst/>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22" name="Freeform: Shape 91"/>
          <p:cNvSpPr/>
          <p:nvPr/>
        </p:nvSpPr>
        <p:spPr>
          <a:xfrm>
            <a:off x="10703160" y="1992960"/>
            <a:ext cx="1488600" cy="2872080"/>
          </a:xfrm>
          <a:custGeom>
            <a:avLst/>
            <a:gdLst/>
            <a:ahLst/>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23" name="CustomShape 1"/>
          <p:cNvSpPr/>
          <p:nvPr/>
        </p:nvSpPr>
        <p:spPr>
          <a:xfrm>
            <a:off x="3648240" y="1814760"/>
            <a:ext cx="6524280" cy="1702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spcAft>
                <a:spcPts val="601"/>
              </a:spcAft>
              <a:buNone/>
            </a:pPr>
            <a:r>
              <a:rPr lang="en-US" sz="4260" b="0" strike="noStrike" spc="-1">
                <a:solidFill>
                  <a:srgbClr val="000000"/>
                </a:solidFill>
                <a:latin typeface="Calibri Light"/>
                <a:ea typeface="DejaVu Sans"/>
              </a:rPr>
              <a:t>Bi5444 Analysis of sequencing data</a:t>
            </a:r>
            <a:endParaRPr lang="en-US" sz="4260" b="0" strike="noStrike" spc="-1">
              <a:latin typeface="Arial"/>
            </a:endParaRPr>
          </a:p>
        </p:txBody>
      </p:sp>
      <p:sp>
        <p:nvSpPr>
          <p:cNvPr id="124" name="CustomShape 2"/>
          <p:cNvSpPr/>
          <p:nvPr/>
        </p:nvSpPr>
        <p:spPr>
          <a:xfrm>
            <a:off x="3648240" y="3862800"/>
            <a:ext cx="6524280" cy="118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Aft>
                <a:spcPts val="601"/>
              </a:spcAft>
              <a:buNone/>
            </a:pPr>
            <a:r>
              <a:rPr lang="en-US" sz="1700" b="0" strike="noStrike" spc="-1" dirty="0">
                <a:solidFill>
                  <a:srgbClr val="000000"/>
                </a:solidFill>
                <a:latin typeface="Calibri"/>
                <a:ea typeface="DejaVu Sans"/>
              </a:rPr>
              <a:t>Lesson 1 - General information and introduction</a:t>
            </a:r>
            <a:endParaRPr lang="en-US" sz="17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Rectangle 10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02" name="Rectangle 10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03" name="Group 108"/>
          <p:cNvGrpSpPr/>
          <p:nvPr/>
        </p:nvGrpSpPr>
        <p:grpSpPr>
          <a:xfrm>
            <a:off x="-21960" y="508680"/>
            <a:ext cx="5217480" cy="6239160"/>
            <a:chOff x="-21960" y="508680"/>
            <a:chExt cx="5217480" cy="6239160"/>
          </a:xfrm>
        </p:grpSpPr>
        <p:sp>
          <p:nvSpPr>
            <p:cNvPr id="204" name="Freeform: Shape 10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05" name="Freeform: Shape 11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06" name="Freeform: Shape 11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07" name="Freeform: Shape 11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08"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Let’s check the prerequisites</a:t>
            </a:r>
            <a:endParaRPr lang="en-US" sz="3600" b="0" strike="noStrike" spc="-1">
              <a:latin typeface="Arial"/>
            </a:endParaRPr>
          </a:p>
        </p:txBody>
      </p:sp>
      <p:sp>
        <p:nvSpPr>
          <p:cNvPr id="209"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Knowledge of </a:t>
            </a:r>
            <a:r>
              <a:rPr lang="en-US" sz="2400" b="1" strike="noStrike" spc="-1">
                <a:solidFill>
                  <a:srgbClr val="1F497D"/>
                </a:solidFill>
                <a:latin typeface="Arial"/>
                <a:ea typeface="DejaVu Sans"/>
              </a:rPr>
              <a:t>molecular biology</a:t>
            </a:r>
            <a:endParaRPr lang="en-US" sz="2400" b="0" strike="noStrike" spc="-1">
              <a:latin typeface="Arial"/>
            </a:endParaRPr>
          </a:p>
          <a:p>
            <a:pPr>
              <a:lnSpc>
                <a:spcPct val="90000"/>
              </a:lnSpc>
              <a:spcAft>
                <a:spcPts val="601"/>
              </a:spcAft>
              <a:buNone/>
            </a:pP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At least a </a:t>
            </a:r>
            <a:r>
              <a:rPr lang="en-US" sz="2400" b="1" strike="noStrike" spc="-1">
                <a:solidFill>
                  <a:srgbClr val="1F497D"/>
                </a:solidFill>
                <a:latin typeface="Arial"/>
                <a:ea typeface="DejaVu Sans"/>
              </a:rPr>
              <a:t>basic knowledge </a:t>
            </a:r>
            <a:r>
              <a:rPr lang="en-US" sz="2400" b="0" strike="noStrike" spc="-1">
                <a:solidFill>
                  <a:srgbClr val="1F497D"/>
                </a:solidFill>
                <a:latin typeface="Arial"/>
                <a:ea typeface="DejaVu Sans"/>
              </a:rPr>
              <a:t>of work with </a:t>
            </a:r>
            <a:r>
              <a:rPr lang="en-US" sz="2400" b="1" strike="noStrike" spc="-1">
                <a:solidFill>
                  <a:srgbClr val="1F497D"/>
                </a:solidFill>
                <a:latin typeface="Arial"/>
                <a:ea typeface="DejaVu Sans"/>
              </a:rPr>
              <a:t>Linux </a:t>
            </a:r>
            <a:r>
              <a:rPr lang="en-US" sz="2400" b="0" strike="noStrike" spc="-1">
                <a:solidFill>
                  <a:srgbClr val="1F497D"/>
                </a:solidFill>
                <a:latin typeface="Arial"/>
                <a:ea typeface="DejaVu Sans"/>
              </a:rPr>
              <a:t>system</a:t>
            </a:r>
            <a:endParaRPr lang="en-US" sz="2400" b="0" strike="noStrike" spc="-1">
              <a:latin typeface="Arial"/>
            </a:endParaRPr>
          </a:p>
          <a:p>
            <a:pPr>
              <a:lnSpc>
                <a:spcPct val="90000"/>
              </a:lnSpc>
              <a:spcAft>
                <a:spcPts val="601"/>
              </a:spcAft>
              <a:buNone/>
            </a:pP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1" strike="noStrike" spc="-1">
                <a:solidFill>
                  <a:srgbClr val="1F497D"/>
                </a:solidFill>
                <a:latin typeface="Arial"/>
                <a:ea typeface="DejaVu Sans"/>
              </a:rPr>
              <a:t>Basic </a:t>
            </a:r>
            <a:r>
              <a:rPr lang="en-US" sz="2400" b="0" strike="noStrike" spc="-1">
                <a:solidFill>
                  <a:srgbClr val="1F497D"/>
                </a:solidFill>
                <a:latin typeface="Arial"/>
                <a:ea typeface="DejaVu Sans"/>
              </a:rPr>
              <a:t>knowledge of </a:t>
            </a:r>
            <a:r>
              <a:rPr lang="en-US" sz="2400" b="1" strike="noStrike" spc="-1">
                <a:solidFill>
                  <a:srgbClr val="1F497D"/>
                </a:solidFill>
                <a:latin typeface="Arial"/>
                <a:ea typeface="DejaVu Sans"/>
              </a:rPr>
              <a:t>R and statistics </a:t>
            </a:r>
            <a:r>
              <a:rPr lang="en-US" sz="2400" b="0" strike="noStrike" spc="-1">
                <a:solidFill>
                  <a:srgbClr val="1F497D"/>
                </a:solidFill>
                <a:latin typeface="Arial"/>
                <a:ea typeface="DejaVu Sans"/>
              </a:rPr>
              <a:t>is an </a:t>
            </a:r>
            <a:r>
              <a:rPr lang="en-US" sz="2400" b="1" strike="noStrike" spc="-1">
                <a:solidFill>
                  <a:srgbClr val="1F497D"/>
                </a:solidFill>
                <a:latin typeface="Arial"/>
                <a:ea typeface="DejaVu Sans"/>
              </a:rPr>
              <a:t>advantage</a:t>
            </a:r>
            <a:endParaRPr lang="en-US" sz="2400" b="0" strike="noStrike" spc="-1">
              <a:latin typeface="Arial"/>
            </a:endParaRPr>
          </a:p>
          <a:p>
            <a:pPr>
              <a:lnSpc>
                <a:spcPct val="90000"/>
              </a:lnSpc>
              <a:spcAft>
                <a:spcPts val="601"/>
              </a:spcAft>
              <a:buNone/>
            </a:pP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1" strike="noStrike" spc="-1">
                <a:solidFill>
                  <a:srgbClr val="1F497D"/>
                </a:solidFill>
                <a:latin typeface="Arial"/>
                <a:ea typeface="DejaVu Sans"/>
              </a:rPr>
              <a:t>Basic programming </a:t>
            </a:r>
            <a:r>
              <a:rPr lang="en-US" sz="2400" b="0" strike="noStrike" spc="-1">
                <a:solidFill>
                  <a:srgbClr val="1F497D"/>
                </a:solidFill>
                <a:latin typeface="Arial"/>
                <a:ea typeface="DejaVu Sans"/>
              </a:rPr>
              <a:t>knowledge is an </a:t>
            </a:r>
            <a:r>
              <a:rPr lang="en-US" sz="2400" b="1" strike="noStrike" spc="-1">
                <a:solidFill>
                  <a:srgbClr val="1F497D"/>
                </a:solidFill>
                <a:latin typeface="Arial"/>
                <a:ea typeface="DejaVu Sans"/>
              </a:rPr>
              <a:t>advantage</a:t>
            </a:r>
            <a:endParaRPr lang="en-US" sz="2400" b="0" strike="noStrike" spc="-1">
              <a:latin typeface="Arial"/>
            </a:endParaRPr>
          </a:p>
          <a:p>
            <a:pPr>
              <a:lnSpc>
                <a:spcPct val="90000"/>
              </a:lnSpc>
              <a:spcAft>
                <a:spcPts val="601"/>
              </a:spcAft>
              <a:buNone/>
            </a:pPr>
            <a:endParaRPr lang="en-US"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 name="Rectangle 106"/>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11" name="Freeform: Shape 108"/>
          <p:cNvSpPr/>
          <p:nvPr/>
        </p:nvSpPr>
        <p:spPr>
          <a:xfrm flipH="1">
            <a:off x="-720" y="0"/>
            <a:ext cx="5511240" cy="6857640"/>
          </a:xfrm>
          <a:custGeom>
            <a:avLst/>
            <a:gdLst/>
            <a:ahLst/>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212" name="CustomShape 1"/>
          <p:cNvSpPr/>
          <p:nvPr/>
        </p:nvSpPr>
        <p:spPr>
          <a:xfrm>
            <a:off x="838080" y="713160"/>
            <a:ext cx="4038120" cy="5430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0" strike="noStrike" spc="-1">
                <a:solidFill>
                  <a:srgbClr val="000000"/>
                </a:solidFill>
                <a:latin typeface="Arial"/>
                <a:ea typeface="DejaVu Sans"/>
              </a:rPr>
              <a:t>Study materials</a:t>
            </a:r>
            <a:endParaRPr lang="en-US" sz="4400" b="0" strike="noStrike" spc="-1">
              <a:latin typeface="Arial"/>
            </a:endParaRPr>
          </a:p>
        </p:txBody>
      </p:sp>
      <p:sp>
        <p:nvSpPr>
          <p:cNvPr id="213" name="CustomShape 2"/>
          <p:cNvSpPr/>
          <p:nvPr/>
        </p:nvSpPr>
        <p:spPr>
          <a:xfrm>
            <a:off x="6095880" y="713160"/>
            <a:ext cx="5257440" cy="5430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There are plenty of </a:t>
            </a:r>
            <a:r>
              <a:rPr lang="en-US" sz="2000" b="1" strike="noStrike" spc="-1">
                <a:solidFill>
                  <a:srgbClr val="000000"/>
                </a:solidFill>
                <a:latin typeface="Arial"/>
                <a:ea typeface="DejaVu Sans"/>
              </a:rPr>
              <a:t>study materials available online</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But the whole </a:t>
            </a:r>
            <a:r>
              <a:rPr lang="en-US" sz="2000" b="1" strike="noStrike" spc="-1">
                <a:solidFill>
                  <a:srgbClr val="000000"/>
                </a:solidFill>
                <a:latin typeface="Arial"/>
                <a:ea typeface="DejaVu Sans"/>
              </a:rPr>
              <a:t>field changes </a:t>
            </a:r>
            <a:r>
              <a:rPr lang="en-US" sz="2000" b="0" strike="noStrike" spc="-1">
                <a:solidFill>
                  <a:srgbClr val="000000"/>
                </a:solidFill>
                <a:latin typeface="Arial"/>
                <a:ea typeface="DejaVu Sans"/>
              </a:rPr>
              <a:t>very </a:t>
            </a:r>
            <a:r>
              <a:rPr lang="en-US" sz="2000" b="1" strike="noStrike" spc="-1">
                <a:solidFill>
                  <a:srgbClr val="000000"/>
                </a:solidFill>
                <a:latin typeface="Arial"/>
                <a:ea typeface="DejaVu Sans"/>
              </a:rPr>
              <a:t>quickly </a:t>
            </a:r>
            <a:r>
              <a:rPr lang="en-US" sz="2000" b="0" strike="noStrike" spc="-1">
                <a:solidFill>
                  <a:srgbClr val="000000"/>
                </a:solidFill>
                <a:latin typeface="Arial"/>
                <a:ea typeface="DejaVu Sans"/>
              </a:rPr>
              <a:t>– try to </a:t>
            </a:r>
            <a:r>
              <a:rPr lang="en-US" sz="2000" b="1" strike="noStrike" spc="-1">
                <a:solidFill>
                  <a:srgbClr val="000000"/>
                </a:solidFill>
                <a:latin typeface="Arial"/>
                <a:ea typeface="DejaVu Sans"/>
              </a:rPr>
              <a:t>look </a:t>
            </a:r>
            <a:r>
              <a:rPr lang="en-US" sz="2000" b="0" strike="noStrike" spc="-1">
                <a:solidFill>
                  <a:srgbClr val="000000"/>
                </a:solidFill>
                <a:latin typeface="Arial"/>
                <a:ea typeface="DejaVu Sans"/>
              </a:rPr>
              <a:t>for the </a:t>
            </a:r>
            <a:r>
              <a:rPr lang="en-US" sz="2000" b="1" strike="noStrike" spc="-1">
                <a:solidFill>
                  <a:srgbClr val="000000"/>
                </a:solidFill>
                <a:latin typeface="Arial"/>
                <a:ea typeface="DejaVu Sans"/>
              </a:rPr>
              <a:t>latest information</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Few years old </a:t>
            </a:r>
            <a:r>
              <a:rPr lang="en-US" sz="2000" b="0" strike="noStrike" spc="-1">
                <a:solidFill>
                  <a:srgbClr val="000000"/>
                </a:solidFill>
                <a:latin typeface="Arial"/>
                <a:ea typeface="DejaVu Sans"/>
              </a:rPr>
              <a:t>materials are most likely </a:t>
            </a:r>
            <a:r>
              <a:rPr lang="en-US" sz="2000" b="1" strike="noStrike" spc="-1">
                <a:solidFill>
                  <a:srgbClr val="000000"/>
                </a:solidFill>
                <a:latin typeface="Arial"/>
                <a:ea typeface="DejaVu Sans"/>
              </a:rPr>
              <a:t>not very useful </a:t>
            </a:r>
            <a:r>
              <a:rPr lang="en-US" sz="2000" b="0" strike="noStrike" spc="-1">
                <a:solidFill>
                  <a:srgbClr val="000000"/>
                </a:solidFill>
                <a:latin typeface="Arial"/>
                <a:ea typeface="DejaVu Sans"/>
              </a:rPr>
              <a:t>any more or the are already surpassed</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Presentations </a:t>
            </a:r>
            <a:r>
              <a:rPr lang="en-US" sz="2000" b="0" strike="noStrike" spc="-1">
                <a:solidFill>
                  <a:srgbClr val="000000"/>
                </a:solidFill>
                <a:latin typeface="Arial"/>
                <a:ea typeface="DejaVu Sans"/>
              </a:rPr>
              <a:t>from the lectures </a:t>
            </a:r>
            <a:r>
              <a:rPr lang="en-US" sz="2000" b="1" strike="noStrike" spc="-1">
                <a:solidFill>
                  <a:srgbClr val="000000"/>
                </a:solidFill>
                <a:latin typeface="Arial"/>
                <a:ea typeface="DejaVu Sans"/>
              </a:rPr>
              <a:t>will be </a:t>
            </a:r>
            <a:r>
              <a:rPr lang="en-US" sz="2000" b="0" strike="noStrike" spc="-1">
                <a:solidFill>
                  <a:srgbClr val="000000"/>
                </a:solidFill>
                <a:latin typeface="Arial"/>
                <a:ea typeface="DejaVu Sans"/>
              </a:rPr>
              <a:t>available </a:t>
            </a:r>
            <a:r>
              <a:rPr lang="en-US" sz="2000" b="1" strike="noStrike" spc="-1">
                <a:solidFill>
                  <a:srgbClr val="000000"/>
                </a:solidFill>
                <a:latin typeface="Arial"/>
                <a:ea typeface="DejaVu Sans"/>
              </a:rPr>
              <a:t>online</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There will be always a </a:t>
            </a:r>
            <a:r>
              <a:rPr lang="en-US" sz="2000" b="1" strike="noStrike" spc="-1">
                <a:solidFill>
                  <a:srgbClr val="000000"/>
                </a:solidFill>
                <a:latin typeface="Arial"/>
                <a:ea typeface="DejaVu Sans"/>
              </a:rPr>
              <a:t>link </a:t>
            </a:r>
            <a:r>
              <a:rPr lang="en-US" sz="2000" b="0" strike="noStrike" spc="-1">
                <a:solidFill>
                  <a:srgbClr val="000000"/>
                </a:solidFill>
                <a:latin typeface="Arial"/>
                <a:ea typeface="DejaVu Sans"/>
              </a:rPr>
              <a:t>to some interesting </a:t>
            </a:r>
            <a:r>
              <a:rPr lang="en-US" sz="2000" b="1" strike="noStrike" spc="-1">
                <a:solidFill>
                  <a:srgbClr val="000000"/>
                </a:solidFill>
                <a:latin typeface="Arial"/>
                <a:ea typeface="DejaVu Sans"/>
              </a:rPr>
              <a:t>papers </a:t>
            </a:r>
            <a:r>
              <a:rPr lang="en-US" sz="2000" b="0" strike="noStrike" spc="-1">
                <a:solidFill>
                  <a:srgbClr val="000000"/>
                </a:solidFill>
                <a:latin typeface="Arial"/>
                <a:ea typeface="DejaVu Sans"/>
              </a:rPr>
              <a:t>during the </a:t>
            </a:r>
            <a:r>
              <a:rPr lang="en-US" sz="2000" b="1" strike="noStrike" spc="-1">
                <a:solidFill>
                  <a:srgbClr val="000000"/>
                </a:solidFill>
                <a:latin typeface="Arial"/>
                <a:ea typeface="DejaVu Sans"/>
              </a:rPr>
              <a:t>course </a:t>
            </a:r>
            <a:r>
              <a:rPr lang="en-US" sz="2000" b="0" strike="noStrike" spc="-1">
                <a:solidFill>
                  <a:srgbClr val="000000"/>
                </a:solidFill>
                <a:latin typeface="Arial"/>
                <a:ea typeface="DejaVu Sans"/>
              </a:rPr>
              <a:t>where possible</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It is never a bad idea to ask!</a:t>
            </a:r>
            <a:endParaRPr lang="en-US" sz="20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 name="Rectangle 108"/>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15" name="Freeform: Shape 110"/>
          <p:cNvSpPr/>
          <p:nvPr/>
        </p:nvSpPr>
        <p:spPr>
          <a:xfrm flipH="1">
            <a:off x="-720" y="0"/>
            <a:ext cx="5511240" cy="6857640"/>
          </a:xfrm>
          <a:custGeom>
            <a:avLst/>
            <a:gdLst/>
            <a:ahLst/>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216" name="CustomShape 1"/>
          <p:cNvSpPr/>
          <p:nvPr/>
        </p:nvSpPr>
        <p:spPr>
          <a:xfrm>
            <a:off x="838080" y="713160"/>
            <a:ext cx="4038120" cy="5430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0" strike="noStrike" spc="-1">
                <a:solidFill>
                  <a:srgbClr val="000000"/>
                </a:solidFill>
                <a:latin typeface="Arial"/>
                <a:ea typeface="DejaVu Sans"/>
              </a:rPr>
              <a:t>Other recommended courses</a:t>
            </a:r>
            <a:endParaRPr lang="en-US" sz="4400" b="0" strike="noStrike" spc="-1">
              <a:latin typeface="Arial"/>
            </a:endParaRPr>
          </a:p>
        </p:txBody>
      </p:sp>
      <p:sp>
        <p:nvSpPr>
          <p:cNvPr id="217" name="CustomShape 2"/>
          <p:cNvSpPr/>
          <p:nvPr/>
        </p:nvSpPr>
        <p:spPr>
          <a:xfrm>
            <a:off x="6095880" y="713160"/>
            <a:ext cx="5257440" cy="5430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C2110 UNIX and programming</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Bi7560 Introduction to R</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Bi7420 Modern methods for genome analysis</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Bi7528 Analysis of genomic and proteomic data</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Bi7527 Data Analysis in R</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Bi7492 DNA Sequence Analysis</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000000"/>
                </a:solidFill>
                <a:latin typeface="Arial"/>
                <a:ea typeface="DejaVu Sans"/>
              </a:rPr>
              <a:t>Bi5010</a:t>
            </a:r>
            <a:r>
              <a:rPr lang="en-US" sz="2000" b="0" strike="noStrike" spc="-1">
                <a:solidFill>
                  <a:srgbClr val="000000"/>
                </a:solidFill>
                <a:latin typeface="Arial"/>
                <a:ea typeface="DejaVu Sans"/>
              </a:rPr>
              <a:t>   </a:t>
            </a:r>
            <a:r>
              <a:rPr lang="en-US" sz="2000" b="1" strike="noStrike" spc="-1">
                <a:solidFill>
                  <a:srgbClr val="000000"/>
                </a:solidFill>
                <a:latin typeface="Arial"/>
                <a:ea typeface="DejaVu Sans"/>
              </a:rPr>
              <a:t>Detection of biomarkers from omics experiments</a:t>
            </a:r>
            <a:endParaRPr lang="en-US" sz="2000" b="0" strike="noStrike" spc="-1">
              <a:latin typeface="Arial"/>
            </a:endParaRPr>
          </a:p>
          <a:p>
            <a:pPr>
              <a:lnSpc>
                <a:spcPct val="90000"/>
              </a:lnSpc>
              <a:spcAft>
                <a:spcPts val="601"/>
              </a:spcAft>
              <a:buNone/>
            </a:pPr>
            <a:endParaRPr lang="en-US" sz="2000" b="0" strike="noStrike" spc="-1">
              <a:latin typeface="Arial"/>
            </a:endParaRPr>
          </a:p>
          <a:p>
            <a:pPr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You can also see the study catalogues of Mathematical Biology and Biomedicine (direction Biomedical Bioinformatics) or Chemoinformatics and bioinformatics degrees for the recommended courses</a:t>
            </a:r>
            <a:endParaRPr lang="en-US" sz="2000" b="0" strike="noStrike" spc="-1">
              <a:latin typeface="Arial"/>
            </a:endParaRPr>
          </a:p>
          <a:p>
            <a:pPr>
              <a:lnSpc>
                <a:spcPct val="90000"/>
              </a:lnSpc>
              <a:spcAft>
                <a:spcPts val="601"/>
              </a:spcAft>
              <a:buNone/>
            </a:pPr>
            <a:endParaRPr lang="en-US" sz="20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 name="Rectangle 110"/>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19" name="Freeform: Shape 112"/>
          <p:cNvSpPr/>
          <p:nvPr/>
        </p:nvSpPr>
        <p:spPr>
          <a:xfrm flipH="1">
            <a:off x="0" y="2767680"/>
            <a:ext cx="3021120" cy="1531800"/>
          </a:xfrm>
          <a:custGeom>
            <a:avLst/>
            <a:gdLst/>
            <a:ahLst/>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220" name="CustomShape 1"/>
          <p:cNvSpPr/>
          <p:nvPr/>
        </p:nvSpPr>
        <p:spPr>
          <a:xfrm>
            <a:off x="838080" y="838080"/>
            <a:ext cx="4190760" cy="533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0" strike="noStrike" spc="-1">
                <a:solidFill>
                  <a:srgbClr val="000000"/>
                </a:solidFill>
                <a:latin typeface="Arial"/>
                <a:ea typeface="DejaVu Sans"/>
              </a:rPr>
              <a:t>Online courses - examples</a:t>
            </a:r>
            <a:endParaRPr lang="en-US" sz="4400" b="0" strike="noStrike" spc="-1">
              <a:latin typeface="Arial"/>
            </a:endParaRPr>
          </a:p>
        </p:txBody>
      </p:sp>
      <p:sp>
        <p:nvSpPr>
          <p:cNvPr id="221" name="CustomShape 2"/>
          <p:cNvSpPr/>
          <p:nvPr/>
        </p:nvSpPr>
        <p:spPr>
          <a:xfrm>
            <a:off x="5302440" y="838080"/>
            <a:ext cx="6051240" cy="533844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96000"/>
          </a:bodyPr>
          <a:lstStyle/>
          <a:p>
            <a:pPr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Linux/Unix</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3"/>
              </a:rPr>
              <a:t>http://www.ee.surrey.ac.uk/Teaching/Unix/</a:t>
            </a:r>
            <a:r>
              <a:rPr lang="en-US" sz="1400" b="0" strike="noStrike" spc="-1">
                <a:solidFill>
                  <a:srgbClr val="000000"/>
                </a:solidFill>
                <a:latin typeface="Arial"/>
                <a:ea typeface="DejaVu Sans"/>
              </a:rPr>
              <a:t>,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BioLinux</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4"/>
              </a:rPr>
              <a:t>http://nebc.nerc.ac.uk/nebc_website_frozen/nebc.nerc.ac.uk//support/training/course-notes/past-notes/intro-bl7</a:t>
            </a:r>
            <a:r>
              <a:rPr lang="en-US" sz="1400" b="0" strike="noStrike" spc="-1">
                <a:solidFill>
                  <a:srgbClr val="000000"/>
                </a:solidFill>
                <a:latin typeface="Arial"/>
                <a:ea typeface="DejaVu Sans"/>
              </a:rPr>
              <a:t>,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R</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5"/>
              </a:rPr>
              <a:t>http://www.r-tutor.com/r-introduction</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6"/>
              </a:rPr>
              <a:t>http://ww2.coastal.edu/kingw/statistics/R-tutorials/text/quick&amp;dirty_R.txt</a:t>
            </a:r>
            <a:r>
              <a:rPr lang="en-US" sz="1400" b="0" strike="noStrike" spc="-1">
                <a:solidFill>
                  <a:srgbClr val="000000"/>
                </a:solidFill>
                <a:latin typeface="Arial"/>
                <a:ea typeface="DejaVu Sans"/>
              </a:rPr>
              <a:t>,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Other interesting courses</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7"/>
              </a:rPr>
              <a:t>https://www.coursera.org/</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8"/>
              </a:rPr>
              <a:t>http://online.stanford.edu/courses</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9"/>
              </a:rPr>
              <a:t>https://www.edx.org/</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0"/>
              </a:rPr>
              <a:t>http://www.codecademy.com/</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1"/>
              </a:rPr>
              <a:t>http://ocw.mit.edu/index.htm</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2"/>
              </a:rPr>
              <a:t>http://www.rna-seqblog.com/</a:t>
            </a:r>
            <a:r>
              <a:rPr lang="en-US" sz="1400" b="0" strike="noStrike" spc="-1">
                <a:solidFill>
                  <a:srgbClr val="000000"/>
                </a:solidFill>
                <a:latin typeface="Arial"/>
                <a:ea typeface="DejaVu Sans"/>
              </a:rPr>
              <a:t>,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Questions &amp; Answers</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13"/>
              </a:rPr>
              <a:t>http://seqanswers.com/</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4"/>
              </a:rPr>
              <a:t>https://www.biostars.org/</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5"/>
              </a:rPr>
              <a:t>http://stackoverflow.com/</a:t>
            </a:r>
            <a:r>
              <a:rPr lang="en-US" sz="1400" b="0" strike="noStrike" spc="-1">
                <a:solidFill>
                  <a:srgbClr val="000000"/>
                </a:solidFill>
                <a:latin typeface="Arial"/>
                <a:ea typeface="DejaVu Sans"/>
              </a:rPr>
              <a:t>, …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Blogs &amp; Other</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16"/>
              </a:rPr>
              <a:t>www.linkedin.com</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7"/>
              </a:rPr>
              <a:t>www.researchgate.net</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8"/>
              </a:rPr>
              <a:t>http://core-genomics.blogspot.cz/</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19"/>
              </a:rPr>
              <a:t>http://nextgenseek.com/</a:t>
            </a:r>
            <a:r>
              <a:rPr lang="en-US" sz="1400" b="0" strike="noStrike" spc="-1">
                <a:solidFill>
                  <a:srgbClr val="000000"/>
                </a:solidFill>
                <a:latin typeface="Arial"/>
                <a:ea typeface="DejaVu Sans"/>
              </a:rPr>
              <a:t>, </a:t>
            </a:r>
            <a:r>
              <a:rPr lang="en-US" sz="1400" b="0" u="sng" strike="noStrike" spc="-1">
                <a:solidFill>
                  <a:srgbClr val="0000FF"/>
                </a:solidFill>
                <a:uFill>
                  <a:solidFill>
                    <a:srgbClr val="FFFFFF"/>
                  </a:solidFill>
                </a:uFill>
                <a:latin typeface="Arial"/>
                <a:ea typeface="DejaVu Sans"/>
                <a:hlinkClick r:id="rId20"/>
              </a:rPr>
              <a:t>https://twitter.com/</a:t>
            </a:r>
            <a:r>
              <a:rPr lang="en-US" sz="1400" b="0" strike="noStrike" spc="-1">
                <a:solidFill>
                  <a:srgbClr val="000000"/>
                </a:solidFill>
                <a:latin typeface="Arial"/>
                <a:ea typeface="DejaVu Sans"/>
              </a:rPr>
              <a:t>, … </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strike="noStrike" spc="-1">
                <a:solidFill>
                  <a:srgbClr val="000000"/>
                </a:solidFill>
                <a:latin typeface="Arial"/>
                <a:ea typeface="DejaVu Sans"/>
              </a:rPr>
              <a:t>Introduction to Next Generation Sequencing</a:t>
            </a:r>
            <a:endParaRPr lang="en-US" sz="1400" b="0" strike="noStrike" spc="-1">
              <a:latin typeface="Arial"/>
            </a:endParaRPr>
          </a:p>
          <a:p>
            <a:pPr marL="228600" indent="-228600">
              <a:lnSpc>
                <a:spcPct val="90000"/>
              </a:lnSpc>
              <a:spcAft>
                <a:spcPts val="601"/>
              </a:spcAft>
              <a:buClr>
                <a:srgbClr val="000000"/>
              </a:buClr>
              <a:buFont typeface="Arial"/>
              <a:buChar char="•"/>
            </a:pPr>
            <a:r>
              <a:rPr lang="en-US" sz="1400" b="0" u="sng" strike="noStrike" spc="-1">
                <a:solidFill>
                  <a:srgbClr val="0000FF"/>
                </a:solidFill>
                <a:uFill>
                  <a:solidFill>
                    <a:srgbClr val="FFFFFF"/>
                  </a:solidFill>
                </a:uFill>
                <a:latin typeface="Arial"/>
                <a:ea typeface="DejaVu Sans"/>
                <a:hlinkClick r:id="rId21"/>
              </a:rPr>
              <a:t>https://www.ebi.ac.uk/training/course/introduction-next-generation-sequencing</a:t>
            </a:r>
            <a:r>
              <a:rPr lang="en-US" sz="1400" b="0" strike="noStrike" spc="-1">
                <a:solidFill>
                  <a:srgbClr val="000000"/>
                </a:solidFill>
                <a:latin typeface="Arial"/>
                <a:ea typeface="DejaVu Sans"/>
              </a:rPr>
              <a:t>, …</a:t>
            </a:r>
            <a:endParaRPr lang="en-US" sz="1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 name="Rectangle 112"/>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23" name="Freeform: Shape 114"/>
          <p:cNvSpPr/>
          <p:nvPr/>
        </p:nvSpPr>
        <p:spPr>
          <a:xfrm flipH="1">
            <a:off x="0" y="2767680"/>
            <a:ext cx="3021120" cy="1531800"/>
          </a:xfrm>
          <a:custGeom>
            <a:avLst/>
            <a:gdLst/>
            <a:ahLst/>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224" name="CustomShape 1"/>
          <p:cNvSpPr/>
          <p:nvPr/>
        </p:nvSpPr>
        <p:spPr>
          <a:xfrm>
            <a:off x="838080" y="838080"/>
            <a:ext cx="4190760" cy="533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4400" b="0" strike="noStrike" spc="-1">
                <a:solidFill>
                  <a:srgbClr val="000000"/>
                </a:solidFill>
                <a:latin typeface="Arial"/>
                <a:ea typeface="DejaVu Sans"/>
              </a:rPr>
              <a:t>Work with the computer</a:t>
            </a:r>
            <a:endParaRPr lang="en-US" sz="4400" b="0" strike="noStrike" spc="-1">
              <a:latin typeface="Arial"/>
            </a:endParaRPr>
          </a:p>
        </p:txBody>
      </p:sp>
      <p:sp>
        <p:nvSpPr>
          <p:cNvPr id="225" name="CustomShape 2"/>
          <p:cNvSpPr/>
          <p:nvPr/>
        </p:nvSpPr>
        <p:spPr>
          <a:xfrm>
            <a:off x="5302440" y="838080"/>
            <a:ext cx="6051240" cy="53384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We will try to cover the basics of work with Linux, bash, R, … BUT the course is </a:t>
            </a:r>
            <a:r>
              <a:rPr lang="en-US" sz="2000" b="1" strike="noStrike" spc="-1">
                <a:solidFill>
                  <a:srgbClr val="000000"/>
                </a:solidFill>
                <a:latin typeface="Arial"/>
                <a:ea typeface="DejaVu Sans"/>
              </a:rPr>
              <a:t>not</a:t>
            </a:r>
            <a:r>
              <a:rPr lang="en-US" sz="2000" b="0" strike="noStrike" spc="-1">
                <a:solidFill>
                  <a:srgbClr val="000000"/>
                </a:solidFill>
                <a:latin typeface="Arial"/>
                <a:ea typeface="DejaVu Sans"/>
              </a:rPr>
              <a:t> directly meant to be focused on programming and/or work with Linux system, bash, R, etc.</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It will be very helpful (for you) to look into some basics on your own</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There are numerous tutorial available online for everything (uncle Google can help you very well)</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000000"/>
                </a:solidFill>
                <a:latin typeface="Arial"/>
                <a:ea typeface="DejaVu Sans"/>
              </a:rPr>
              <a:t>There are also several very helpful online courses organized by top universities all over the world</a:t>
            </a:r>
            <a:endParaRPr lang="en-US" sz="2000" b="0" strike="noStrike" spc="-1">
              <a:latin typeface="Arial"/>
            </a:endParaRPr>
          </a:p>
          <a:p>
            <a:pPr>
              <a:lnSpc>
                <a:spcPct val="90000"/>
              </a:lnSpc>
              <a:spcAft>
                <a:spcPts val="601"/>
              </a:spcAft>
              <a:buNone/>
            </a:pPr>
            <a:endParaRPr lang="en-US" sz="20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Rectangle 9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27" name="Rectangle 9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28" name="CustomShape 1"/>
          <p:cNvSpPr/>
          <p:nvPr/>
        </p:nvSpPr>
        <p:spPr>
          <a:xfrm>
            <a:off x="2726280" y="1741320"/>
            <a:ext cx="6738840" cy="2387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tabLst>
                <a:tab pos="0" algn="l"/>
              </a:tabLst>
            </a:pPr>
            <a:r>
              <a:rPr lang="sk-SK" sz="5200" b="0" strike="noStrike" spc="-1">
                <a:solidFill>
                  <a:srgbClr val="1F497D"/>
                </a:solidFill>
                <a:latin typeface="Arial"/>
                <a:ea typeface="DejaVu Sans"/>
              </a:rPr>
              <a:t>Evaluation and grading</a:t>
            </a:r>
            <a:endParaRPr lang="en-US" sz="5200" b="0" strike="noStrike" spc="-1">
              <a:latin typeface="Arial"/>
            </a:endParaRPr>
          </a:p>
        </p:txBody>
      </p:sp>
      <p:grpSp>
        <p:nvGrpSpPr>
          <p:cNvPr id="229" name="Group 100"/>
          <p:cNvGrpSpPr/>
          <p:nvPr/>
        </p:nvGrpSpPr>
        <p:grpSpPr>
          <a:xfrm>
            <a:off x="0" y="0"/>
            <a:ext cx="5162760" cy="3152520"/>
            <a:chOff x="0" y="0"/>
            <a:chExt cx="5162760" cy="3152520"/>
          </a:xfrm>
        </p:grpSpPr>
        <p:sp>
          <p:nvSpPr>
            <p:cNvPr id="230" name="Freeform: Shape 101"/>
            <p:cNvSpPr/>
            <p:nvPr/>
          </p:nvSpPr>
          <p:spPr>
            <a:xfrm flipH="1">
              <a:off x="-360" y="0"/>
              <a:ext cx="5162760" cy="315252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1" name="Freeform: Shape 102"/>
            <p:cNvSpPr/>
            <p:nvPr/>
          </p:nvSpPr>
          <p:spPr>
            <a:xfrm flipH="1">
              <a:off x="360" y="0"/>
              <a:ext cx="5114880" cy="288972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2" name="Freeform: Shape 103"/>
            <p:cNvSpPr/>
            <p:nvPr/>
          </p:nvSpPr>
          <p:spPr>
            <a:xfrm flipH="1">
              <a:off x="-360" y="0"/>
              <a:ext cx="5110200" cy="2838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3" name="Freeform: Shape 104"/>
            <p:cNvSpPr/>
            <p:nvPr/>
          </p:nvSpPr>
          <p:spPr>
            <a:xfrm flipH="1">
              <a:off x="-360" y="0"/>
              <a:ext cx="5110200" cy="2838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grpSp>
        <p:nvGrpSpPr>
          <p:cNvPr id="234" name="Group 106"/>
          <p:cNvGrpSpPr/>
          <p:nvPr/>
        </p:nvGrpSpPr>
        <p:grpSpPr>
          <a:xfrm>
            <a:off x="9475560" y="3715560"/>
            <a:ext cx="2716560" cy="3142080"/>
            <a:chOff x="9475560" y="3715560"/>
            <a:chExt cx="2716560" cy="3142080"/>
          </a:xfrm>
        </p:grpSpPr>
        <p:sp>
          <p:nvSpPr>
            <p:cNvPr id="235" name="Freeform: Shape 107"/>
            <p:cNvSpPr/>
            <p:nvPr/>
          </p:nvSpPr>
          <p:spPr>
            <a:xfrm rot="16200000" flipV="1">
              <a:off x="9259920" y="3930840"/>
              <a:ext cx="3142080" cy="2711160"/>
            </a:xfrm>
            <a:custGeom>
              <a:avLst/>
              <a:gdLst/>
              <a:ahLst/>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6" name="Freeform: Shape 108"/>
            <p:cNvSpPr/>
            <p:nvPr/>
          </p:nvSpPr>
          <p:spPr>
            <a:xfrm rot="16200000" flipV="1">
              <a:off x="9417960" y="4083480"/>
              <a:ext cx="3114720" cy="2433600"/>
            </a:xfrm>
            <a:custGeom>
              <a:avLst/>
              <a:gdLst/>
              <a:ahLst/>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7" name="Freeform: Shape 109"/>
            <p:cNvSpPr/>
            <p:nvPr/>
          </p:nvSpPr>
          <p:spPr>
            <a:xfrm rot="16200000" flipV="1">
              <a:off x="9392040" y="4062960"/>
              <a:ext cx="3124800" cy="2464560"/>
            </a:xfrm>
            <a:custGeom>
              <a:avLst/>
              <a:gdLst/>
              <a:ahLst/>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38" name="Freeform: Shape 110"/>
            <p:cNvSpPr/>
            <p:nvPr/>
          </p:nvSpPr>
          <p:spPr>
            <a:xfrm rot="16200000" flipV="1">
              <a:off x="9416520" y="4086000"/>
              <a:ext cx="3112200" cy="2428200"/>
            </a:xfrm>
            <a:custGeom>
              <a:avLst/>
              <a:gdLst/>
              <a:ahLst/>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40"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41" name="Group 118"/>
          <p:cNvGrpSpPr/>
          <p:nvPr/>
        </p:nvGrpSpPr>
        <p:grpSpPr>
          <a:xfrm>
            <a:off x="-21960" y="508680"/>
            <a:ext cx="5217480" cy="6239160"/>
            <a:chOff x="-21960" y="508680"/>
            <a:chExt cx="5217480" cy="6239160"/>
          </a:xfrm>
        </p:grpSpPr>
        <p:sp>
          <p:nvSpPr>
            <p:cNvPr id="242" name="Freeform: Shape 11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43" name="Freeform: Shape 12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44" name="Freeform: Shape 12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45" name="Freeform: Shape 12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46"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Group project</a:t>
            </a:r>
            <a:endParaRPr lang="en-US" sz="3600" b="0" strike="noStrike" spc="-1">
              <a:latin typeface="Arial"/>
            </a:endParaRPr>
          </a:p>
        </p:txBody>
      </p:sp>
      <p:sp>
        <p:nvSpPr>
          <p:cNvPr id="247"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1800" b="0" strike="noStrike" spc="-1" dirty="0">
                <a:solidFill>
                  <a:srgbClr val="1F497D"/>
                </a:solidFill>
                <a:latin typeface="Arial"/>
                <a:ea typeface="DejaVu Sans"/>
              </a:rPr>
              <a:t>During the semester - </a:t>
            </a:r>
            <a:r>
              <a:rPr lang="en-US" sz="1800" b="0" u="sng" strike="noStrike" spc="-1" dirty="0">
                <a:solidFill>
                  <a:srgbClr val="1F497D"/>
                </a:solidFill>
                <a:uFillTx/>
                <a:latin typeface="Arial"/>
                <a:ea typeface="DejaVu Sans"/>
              </a:rPr>
              <a:t>Group project (2-3 persons)</a:t>
            </a:r>
            <a:r>
              <a:rPr lang="en-US" sz="1800" b="0" strike="noStrike" spc="-1" dirty="0">
                <a:solidFill>
                  <a:srgbClr val="1F497D"/>
                </a:solidFill>
                <a:latin typeface="Arial"/>
                <a:ea typeface="DejaVu Sans"/>
              </a:rPr>
              <a:t> – max 20 points – finished </a:t>
            </a:r>
            <a:r>
              <a:rPr lang="en-US" sz="1800" b="1" strike="noStrike" spc="-1" dirty="0">
                <a:solidFill>
                  <a:srgbClr val="1F497D"/>
                </a:solidFill>
                <a:latin typeface="Arial"/>
                <a:ea typeface="DejaVu Sans"/>
              </a:rPr>
              <a:t>before the start of the exam period</a:t>
            </a:r>
            <a:endParaRPr lang="en-US" sz="1800" b="0" strike="noStrike" spc="-1" dirty="0">
              <a:latin typeface="Arial"/>
            </a:endParaRPr>
          </a:p>
          <a:p>
            <a:pPr>
              <a:lnSpc>
                <a:spcPct val="90000"/>
              </a:lnSpc>
              <a:spcAft>
                <a:spcPts val="601"/>
              </a:spcAft>
              <a:buNone/>
            </a:pPr>
            <a:endParaRPr lang="en-US" sz="1800" b="0" strike="noStrike" spc="-1" dirty="0">
              <a:latin typeface="Arial"/>
            </a:endParaRPr>
          </a:p>
          <a:p>
            <a:pPr marL="228600" indent="-228600">
              <a:lnSpc>
                <a:spcPct val="90000"/>
              </a:lnSpc>
              <a:spcAft>
                <a:spcPts val="601"/>
              </a:spcAft>
              <a:buClr>
                <a:srgbClr val="000000"/>
              </a:buClr>
              <a:buFont typeface="Arial"/>
              <a:buChar char="•"/>
            </a:pPr>
            <a:r>
              <a:rPr lang="en-US" sz="1800" b="1" strike="noStrike" spc="-1" dirty="0">
                <a:solidFill>
                  <a:srgbClr val="1F497D"/>
                </a:solidFill>
                <a:latin typeface="Arial"/>
                <a:ea typeface="DejaVu Sans"/>
              </a:rPr>
              <a:t>Aim</a:t>
            </a:r>
            <a:r>
              <a:rPr lang="en-US" sz="1800" b="0" strike="noStrike" spc="-1" dirty="0">
                <a:solidFill>
                  <a:srgbClr val="1F497D"/>
                </a:solidFill>
                <a:latin typeface="Arial"/>
                <a:ea typeface="DejaVu Sans"/>
              </a:rPr>
              <a:t>: Analysis of NGS data from raw data to interpretation</a:t>
            </a:r>
            <a:endParaRPr lang="en-US" sz="1800" b="0" strike="noStrike" spc="-1" dirty="0">
              <a:latin typeface="Arial"/>
            </a:endParaRPr>
          </a:p>
          <a:p>
            <a:pPr>
              <a:lnSpc>
                <a:spcPct val="90000"/>
              </a:lnSpc>
              <a:spcAft>
                <a:spcPts val="601"/>
              </a:spcAft>
              <a:buNone/>
            </a:pPr>
            <a:endParaRPr lang="en-US" sz="1800" b="0" strike="noStrike" spc="-1" dirty="0">
              <a:latin typeface="Arial"/>
            </a:endParaRPr>
          </a:p>
          <a:p>
            <a:pPr marL="228600" indent="-228600">
              <a:lnSpc>
                <a:spcPct val="90000"/>
              </a:lnSpc>
              <a:spcAft>
                <a:spcPts val="601"/>
              </a:spcAft>
              <a:buClr>
                <a:srgbClr val="000000"/>
              </a:buClr>
              <a:buFont typeface="Arial"/>
              <a:buChar char="•"/>
            </a:pPr>
            <a:r>
              <a:rPr lang="en-US" sz="1800" b="1" strike="noStrike" spc="-1" dirty="0">
                <a:solidFill>
                  <a:srgbClr val="1F497D"/>
                </a:solidFill>
                <a:latin typeface="Arial"/>
                <a:ea typeface="DejaVu Sans"/>
              </a:rPr>
              <a:t>Data</a:t>
            </a:r>
            <a:r>
              <a:rPr lang="en-US" sz="1800" b="0" strike="noStrike" spc="-1" dirty="0">
                <a:solidFill>
                  <a:srgbClr val="1F497D"/>
                </a:solidFill>
                <a:latin typeface="Arial"/>
                <a:ea typeface="DejaVu Sans"/>
              </a:rPr>
              <a:t>: Downloaded from databases or your own</a:t>
            </a:r>
            <a:endParaRPr lang="en-US" sz="1800" b="0" strike="noStrike" spc="-1" dirty="0">
              <a:latin typeface="Arial"/>
            </a:endParaRPr>
          </a:p>
          <a:p>
            <a:pPr>
              <a:lnSpc>
                <a:spcPct val="90000"/>
              </a:lnSpc>
              <a:spcAft>
                <a:spcPts val="601"/>
              </a:spcAft>
              <a:buNone/>
            </a:pPr>
            <a:endParaRPr lang="en-US" sz="1800" b="0" strike="noStrike" spc="-1" dirty="0">
              <a:latin typeface="Arial"/>
            </a:endParaRPr>
          </a:p>
          <a:p>
            <a:pPr marL="228600" indent="-228600">
              <a:lnSpc>
                <a:spcPct val="90000"/>
              </a:lnSpc>
              <a:spcAft>
                <a:spcPts val="601"/>
              </a:spcAft>
              <a:buClr>
                <a:srgbClr val="000000"/>
              </a:buClr>
              <a:buFont typeface="Arial"/>
              <a:buChar char="•"/>
            </a:pPr>
            <a:r>
              <a:rPr lang="en-US" sz="1800" b="0" strike="noStrike" spc="-1" dirty="0">
                <a:solidFill>
                  <a:srgbClr val="1F497D"/>
                </a:solidFill>
                <a:latin typeface="Arial"/>
                <a:ea typeface="DejaVu Sans"/>
              </a:rPr>
              <a:t>The projects will be </a:t>
            </a:r>
            <a:r>
              <a:rPr lang="en-US" sz="1800" b="1" strike="noStrike" spc="-1" dirty="0">
                <a:solidFill>
                  <a:srgbClr val="1F497D"/>
                </a:solidFill>
                <a:latin typeface="Arial"/>
                <a:ea typeface="DejaVu Sans"/>
              </a:rPr>
              <a:t>defended</a:t>
            </a:r>
            <a:r>
              <a:rPr lang="en-US" sz="1800" b="0" strike="noStrike" spc="-1" dirty="0">
                <a:solidFill>
                  <a:srgbClr val="1F497D"/>
                </a:solidFill>
                <a:latin typeface="Arial"/>
                <a:ea typeface="DejaVu Sans"/>
              </a:rPr>
              <a:t> </a:t>
            </a:r>
            <a:r>
              <a:rPr lang="en-US" sz="1800" b="1" strike="noStrike" spc="-1" dirty="0">
                <a:solidFill>
                  <a:srgbClr val="1F497D"/>
                </a:solidFill>
                <a:latin typeface="Arial"/>
                <a:ea typeface="DejaVu Sans"/>
              </a:rPr>
              <a:t>last two weeks of the semester</a:t>
            </a:r>
            <a:endParaRPr lang="en-US" sz="1800" b="0" strike="noStrike" spc="-1" dirty="0">
              <a:latin typeface="Arial"/>
            </a:endParaRPr>
          </a:p>
          <a:p>
            <a:pPr>
              <a:lnSpc>
                <a:spcPct val="90000"/>
              </a:lnSpc>
              <a:spcAft>
                <a:spcPts val="601"/>
              </a:spcAft>
              <a:buNone/>
            </a:pPr>
            <a:endParaRPr lang="en-US" sz="1800" b="0" strike="noStrike" spc="-1" dirty="0">
              <a:latin typeface="Arial"/>
            </a:endParaRPr>
          </a:p>
          <a:p>
            <a:pPr marL="228600" indent="-228600">
              <a:lnSpc>
                <a:spcPct val="90000"/>
              </a:lnSpc>
              <a:spcAft>
                <a:spcPts val="601"/>
              </a:spcAft>
              <a:buClr>
                <a:srgbClr val="000000"/>
              </a:buClr>
              <a:buFont typeface="Arial"/>
              <a:buChar char="•"/>
            </a:pPr>
            <a:r>
              <a:rPr lang="en-US" sz="1800" b="0" strike="noStrike" spc="-1" dirty="0">
                <a:solidFill>
                  <a:srgbClr val="1F497D"/>
                </a:solidFill>
                <a:latin typeface="Arial"/>
                <a:ea typeface="DejaVu Sans"/>
              </a:rPr>
              <a:t>The project has to score </a:t>
            </a:r>
            <a:r>
              <a:rPr lang="en-US" sz="1800" b="1" strike="noStrike" spc="-1" dirty="0">
                <a:solidFill>
                  <a:srgbClr val="1F497D"/>
                </a:solidFill>
                <a:latin typeface="Arial"/>
                <a:ea typeface="DejaVu Sans"/>
              </a:rPr>
              <a:t>minimum 10 points</a:t>
            </a:r>
            <a:endParaRPr lang="en-US" sz="1800" b="0" strike="noStrike" spc="-1" dirty="0">
              <a:latin typeface="Arial"/>
            </a:endParaRPr>
          </a:p>
          <a:p>
            <a:pPr>
              <a:lnSpc>
                <a:spcPct val="90000"/>
              </a:lnSpc>
              <a:spcAft>
                <a:spcPts val="601"/>
              </a:spcAft>
              <a:buNone/>
            </a:pPr>
            <a:endParaRPr lang="en-US" sz="1800" b="0" strike="noStrike" spc="-1" dirty="0">
              <a:latin typeface="Arial"/>
            </a:endParaRPr>
          </a:p>
          <a:p>
            <a:pPr marL="228600" indent="-228600">
              <a:lnSpc>
                <a:spcPct val="90000"/>
              </a:lnSpc>
              <a:spcAft>
                <a:spcPts val="601"/>
              </a:spcAft>
              <a:buClr>
                <a:srgbClr val="000000"/>
              </a:buClr>
              <a:buFont typeface="Arial"/>
              <a:buChar char="•"/>
            </a:pPr>
            <a:r>
              <a:rPr lang="sk-SK" sz="1800" b="1" strike="noStrike" spc="-1" dirty="0">
                <a:solidFill>
                  <a:srgbClr val="1F497D"/>
                </a:solidFill>
                <a:latin typeface="Arial"/>
                <a:ea typeface="DejaVu Sans"/>
              </a:rPr>
              <a:t>PROJECTS MUST BE SELECTED </a:t>
            </a:r>
            <a:r>
              <a:rPr lang="sk-SK" sz="1800" b="1" strike="noStrike" spc="-1" dirty="0" err="1">
                <a:solidFill>
                  <a:srgbClr val="1F497D"/>
                </a:solidFill>
                <a:latin typeface="Arial"/>
                <a:ea typeface="DejaVu Sans"/>
              </a:rPr>
              <a:t>before</a:t>
            </a:r>
            <a:r>
              <a:rPr lang="sk-SK" sz="1800" b="1" strike="noStrike" spc="-1" dirty="0">
                <a:solidFill>
                  <a:srgbClr val="1F497D"/>
                </a:solidFill>
                <a:latin typeface="Arial"/>
                <a:ea typeface="DejaVu Sans"/>
              </a:rPr>
              <a:t> </a:t>
            </a:r>
            <a:r>
              <a:rPr lang="en-US" b="1" spc="-1" dirty="0">
                <a:solidFill>
                  <a:srgbClr val="1F497D"/>
                </a:solidFill>
                <a:latin typeface="Arial"/>
                <a:ea typeface="DejaVu Sans"/>
              </a:rPr>
              <a:t>0</a:t>
            </a:r>
            <a:r>
              <a:rPr lang="en-US" sz="1800" b="1" strike="noStrike" spc="-1" dirty="0">
                <a:solidFill>
                  <a:srgbClr val="1F497D"/>
                </a:solidFill>
                <a:latin typeface="Arial"/>
                <a:ea typeface="DejaVu Sans"/>
              </a:rPr>
              <a:t>8</a:t>
            </a:r>
            <a:r>
              <a:rPr lang="sk-SK" sz="1800" b="1" strike="noStrike" spc="-1" dirty="0">
                <a:solidFill>
                  <a:srgbClr val="1F497D"/>
                </a:solidFill>
                <a:latin typeface="Arial"/>
                <a:ea typeface="DejaVu Sans"/>
              </a:rPr>
              <a:t>.10.202</a:t>
            </a:r>
            <a:r>
              <a:rPr lang="en-US" sz="1800" b="1" strike="noStrike" spc="-1" dirty="0">
                <a:solidFill>
                  <a:srgbClr val="1F497D"/>
                </a:solidFill>
                <a:latin typeface="Arial"/>
                <a:ea typeface="DejaVu Sans"/>
              </a:rPr>
              <a:t>5</a:t>
            </a:r>
            <a:endParaRPr lang="en-US" sz="18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49"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50" name="Group 118"/>
          <p:cNvGrpSpPr/>
          <p:nvPr/>
        </p:nvGrpSpPr>
        <p:grpSpPr>
          <a:xfrm>
            <a:off x="-21960" y="508680"/>
            <a:ext cx="5217480" cy="6239160"/>
            <a:chOff x="-21960" y="508680"/>
            <a:chExt cx="5217480" cy="6239160"/>
          </a:xfrm>
        </p:grpSpPr>
        <p:sp>
          <p:nvSpPr>
            <p:cNvPr id="251" name="Freeform: Shape 11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2" name="Freeform: Shape 12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3" name="Freeform: Shape 12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4" name="Freeform: Shape 12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55"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Project </a:t>
            </a:r>
            <a:endParaRPr lang="en-US" sz="3600" b="0" strike="noStrike" spc="-1">
              <a:latin typeface="Arial"/>
            </a:endParaRPr>
          </a:p>
        </p:txBody>
      </p:sp>
      <p:sp>
        <p:nvSpPr>
          <p:cNvPr id="256" name="CustomShape 2"/>
          <p:cNvSpPr/>
          <p:nvPr/>
        </p:nvSpPr>
        <p:spPr>
          <a:xfrm>
            <a:off x="5709600" y="804600"/>
            <a:ext cx="56833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To successfully finish the project you have to:</a:t>
            </a:r>
            <a:endParaRPr lang="en-US" sz="2400" b="0" strike="noStrike" spc="-1">
              <a:latin typeface="Arial"/>
            </a:endParaRPr>
          </a:p>
          <a:p>
            <a:pPr>
              <a:lnSpc>
                <a:spcPct val="90000"/>
              </a:lnSpc>
              <a:spcAft>
                <a:spcPts val="601"/>
              </a:spcAft>
              <a:buNone/>
            </a:pPr>
            <a:endParaRPr lang="en-US" sz="2400" b="0" strike="noStrike" spc="-1">
              <a:latin typeface="Arial"/>
            </a:endParaRPr>
          </a:p>
          <a:p>
            <a:pPr marL="51516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Prepare </a:t>
            </a:r>
            <a:r>
              <a:rPr lang="sk-SK" sz="2400" b="0" strike="noStrike" spc="-1">
                <a:solidFill>
                  <a:srgbClr val="1F497D"/>
                </a:solidFill>
                <a:latin typeface="Arial"/>
                <a:ea typeface="DejaVu Sans"/>
              </a:rPr>
              <a:t>and handout </a:t>
            </a:r>
            <a:r>
              <a:rPr lang="en-US" sz="2400" b="0" strike="noStrike" spc="-1">
                <a:solidFill>
                  <a:srgbClr val="1F497D"/>
                </a:solidFill>
                <a:latin typeface="Arial"/>
                <a:ea typeface="DejaVu Sans"/>
              </a:rPr>
              <a:t>a </a:t>
            </a:r>
            <a:r>
              <a:rPr lang="en-US" sz="2400" b="1" strike="noStrike" spc="-1">
                <a:solidFill>
                  <a:srgbClr val="1F497D"/>
                </a:solidFill>
                <a:latin typeface="Arial"/>
                <a:ea typeface="DejaVu Sans"/>
              </a:rPr>
              <a:t>document</a:t>
            </a:r>
            <a:r>
              <a:rPr lang="en-US" sz="2400" b="0" strike="noStrike" spc="-1">
                <a:solidFill>
                  <a:srgbClr val="1F497D"/>
                </a:solidFill>
                <a:latin typeface="Arial"/>
                <a:ea typeface="DejaVu Sans"/>
              </a:rPr>
              <a:t> with description of the project:</a:t>
            </a:r>
            <a:endParaRPr lang="en-US" sz="2400" b="0" strike="noStrike" spc="-1">
              <a:latin typeface="Arial"/>
            </a:endParaRPr>
          </a:p>
          <a:p>
            <a:pPr marL="972360" lvl="1"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Title, background and hypothesis</a:t>
            </a:r>
            <a:endParaRPr lang="en-US" sz="2400" b="0" strike="noStrike" spc="-1">
              <a:latin typeface="Arial"/>
            </a:endParaRPr>
          </a:p>
          <a:p>
            <a:pPr marL="972360" lvl="1"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Data description (number of samples, platform, sequencing details)</a:t>
            </a:r>
            <a:endParaRPr lang="en-US" sz="2400" b="0" strike="noStrike" spc="-1">
              <a:latin typeface="Arial"/>
            </a:endParaRPr>
          </a:p>
          <a:p>
            <a:pPr marL="972360" lvl="1"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Methods description</a:t>
            </a:r>
            <a:endParaRPr lang="en-US" sz="2400" b="0" strike="noStrike" spc="-1">
              <a:latin typeface="Arial"/>
            </a:endParaRPr>
          </a:p>
          <a:p>
            <a:pPr marL="972360" lvl="1"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Results</a:t>
            </a:r>
            <a:endParaRPr lang="en-US" sz="2400" b="0" strike="noStrike" spc="-1">
              <a:latin typeface="Arial"/>
            </a:endParaRPr>
          </a:p>
          <a:p>
            <a:pPr marL="515160" indent="-228600">
              <a:lnSpc>
                <a:spcPct val="90000"/>
              </a:lnSpc>
              <a:spcAft>
                <a:spcPts val="601"/>
              </a:spcAft>
              <a:buClr>
                <a:srgbClr val="000000"/>
              </a:buClr>
              <a:buFont typeface="Arial"/>
              <a:buChar char="•"/>
            </a:pPr>
            <a:r>
              <a:rPr lang="sk-SK" sz="2400" b="0" strike="noStrike" spc="-1">
                <a:solidFill>
                  <a:srgbClr val="1F497D"/>
                </a:solidFill>
                <a:latin typeface="Arial"/>
                <a:ea typeface="DejaVu Sans"/>
              </a:rPr>
              <a:t>Handout a commented and organized </a:t>
            </a:r>
            <a:r>
              <a:rPr lang="sk-SK" sz="2400" b="1" strike="noStrike" spc="-1">
                <a:solidFill>
                  <a:srgbClr val="1F497D"/>
                </a:solidFill>
                <a:latin typeface="Arial"/>
                <a:ea typeface="DejaVu Sans"/>
              </a:rPr>
              <a:t>c</a:t>
            </a:r>
            <a:r>
              <a:rPr lang="en-US" sz="2400" b="1" strike="noStrike" spc="-1">
                <a:solidFill>
                  <a:srgbClr val="1F497D"/>
                </a:solidFill>
                <a:latin typeface="Arial"/>
                <a:ea typeface="DejaVu Sans"/>
              </a:rPr>
              <a:t>ode</a:t>
            </a:r>
            <a:endParaRPr lang="en-US" sz="2400" b="0" strike="noStrike" spc="-1">
              <a:latin typeface="Arial"/>
            </a:endParaRPr>
          </a:p>
          <a:p>
            <a:pPr>
              <a:lnSpc>
                <a:spcPct val="90000"/>
              </a:lnSpc>
              <a:spcAft>
                <a:spcPts val="601"/>
              </a:spcAft>
              <a:buNone/>
            </a:pPr>
            <a:endParaRPr lang="en-US" sz="2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58"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59" name="Group 118"/>
          <p:cNvGrpSpPr/>
          <p:nvPr/>
        </p:nvGrpSpPr>
        <p:grpSpPr>
          <a:xfrm>
            <a:off x="-21960" y="508680"/>
            <a:ext cx="5217480" cy="6239160"/>
            <a:chOff x="-21960" y="508680"/>
            <a:chExt cx="5217480" cy="6239160"/>
          </a:xfrm>
        </p:grpSpPr>
        <p:sp>
          <p:nvSpPr>
            <p:cNvPr id="260" name="Freeform: Shape 11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61" name="Freeform: Shape 12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62" name="Freeform: Shape 12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63" name="Freeform: Shape 12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64"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Project </a:t>
            </a:r>
            <a:endParaRPr lang="en-US" sz="3600" b="0" strike="noStrike" spc="-1">
              <a:latin typeface="Arial"/>
            </a:endParaRPr>
          </a:p>
        </p:txBody>
      </p:sp>
      <p:sp>
        <p:nvSpPr>
          <p:cNvPr id="265" name="CustomShape 2"/>
          <p:cNvSpPr/>
          <p:nvPr/>
        </p:nvSpPr>
        <p:spPr>
          <a:xfrm>
            <a:off x="5635080" y="508680"/>
            <a:ext cx="5757840" cy="6239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72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Type of samples:</a:t>
            </a:r>
            <a:endParaRPr lang="en-US" sz="2000" b="0" strike="noStrike" spc="-1">
              <a:latin typeface="Arial"/>
            </a:endParaRPr>
          </a:p>
          <a:p>
            <a:pPr marL="972360" lvl="1"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Bacteria/fungi/mouse/human/plant/metagenome</a:t>
            </a:r>
            <a:endParaRPr lang="en-US" sz="2000" b="0" strike="noStrike" spc="-1">
              <a:latin typeface="Arial"/>
            </a:endParaRPr>
          </a:p>
          <a:p>
            <a:pPr>
              <a:lnSpc>
                <a:spcPct val="90000"/>
              </a:lnSpc>
              <a:spcAft>
                <a:spcPts val="601"/>
              </a:spcAft>
              <a:buNone/>
            </a:pPr>
            <a:endParaRPr lang="en-US" sz="2000" b="0" strike="noStrike" spc="-1">
              <a:latin typeface="Arial"/>
            </a:endParaRPr>
          </a:p>
          <a:p>
            <a:pPr marL="72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Type of sequencing:</a:t>
            </a:r>
            <a:endParaRPr lang="en-US" sz="2000" b="0" strike="noStrike" spc="-1">
              <a:latin typeface="Arial"/>
            </a:endParaRPr>
          </a:p>
          <a:p>
            <a:pPr marL="45792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WGS, WMGS, RNAseq, variant calling, ITS/16S</a:t>
            </a:r>
            <a:endParaRPr lang="en-US" sz="2000" b="0" strike="noStrike" spc="-1">
              <a:latin typeface="Arial"/>
            </a:endParaRPr>
          </a:p>
          <a:p>
            <a:pPr>
              <a:lnSpc>
                <a:spcPct val="90000"/>
              </a:lnSpc>
              <a:spcAft>
                <a:spcPts val="601"/>
              </a:spcAft>
              <a:buNone/>
            </a:pPr>
            <a:endParaRPr lang="en-US" sz="2000" b="0" strike="noStrike" spc="-1">
              <a:latin typeface="Arial"/>
            </a:endParaRPr>
          </a:p>
          <a:p>
            <a:pPr marL="72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Possible aims and numbers of samples:</a:t>
            </a:r>
            <a:endParaRPr lang="en-US" sz="2000" b="0" strike="noStrike" spc="-1">
              <a:latin typeface="Arial"/>
            </a:endParaRPr>
          </a:p>
          <a:p>
            <a:pPr marL="45792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identification of strains (5-10) by WGS – taxonomy/phylogeny</a:t>
            </a:r>
            <a:endParaRPr lang="en-US" sz="2000" b="0" strike="noStrike" spc="-1">
              <a:latin typeface="Arial"/>
            </a:endParaRPr>
          </a:p>
          <a:p>
            <a:pPr marL="45792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differentially expressed genes (min 10 per group) by RNAseq / functions/pathways</a:t>
            </a:r>
            <a:endParaRPr lang="en-US" sz="2000" b="0" strike="noStrike" spc="-1">
              <a:latin typeface="Arial"/>
            </a:endParaRPr>
          </a:p>
          <a:p>
            <a:pPr marL="45792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identification of mutations by targeted sequencing of mutations (min 10 per group)</a:t>
            </a:r>
            <a:endParaRPr lang="en-US" sz="2000" b="0" strike="noStrike" spc="-1">
              <a:latin typeface="Arial"/>
            </a:endParaRPr>
          </a:p>
          <a:p>
            <a:pPr marL="45792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identification of taxonomical composition /functional annotation (min 10 per group)</a:t>
            </a:r>
            <a:endParaRPr lang="en-US" sz="2000" b="0" strike="noStrike" spc="-1">
              <a:latin typeface="Arial"/>
            </a:endParaRPr>
          </a:p>
          <a:p>
            <a:pPr>
              <a:lnSpc>
                <a:spcPct val="90000"/>
              </a:lnSpc>
              <a:spcAft>
                <a:spcPts val="601"/>
              </a:spcAft>
              <a:buNone/>
            </a:pPr>
            <a:endParaRPr lang="en-US" sz="20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67"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68" name="Group 118"/>
          <p:cNvGrpSpPr/>
          <p:nvPr/>
        </p:nvGrpSpPr>
        <p:grpSpPr>
          <a:xfrm>
            <a:off x="-21960" y="508680"/>
            <a:ext cx="5217480" cy="6239160"/>
            <a:chOff x="-21960" y="508680"/>
            <a:chExt cx="5217480" cy="6239160"/>
          </a:xfrm>
        </p:grpSpPr>
        <p:sp>
          <p:nvSpPr>
            <p:cNvPr id="269" name="Freeform: Shape 11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70" name="Freeform: Shape 12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71" name="Freeform: Shape 12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72" name="Freeform: Shape 12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73"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Evaluation and grading</a:t>
            </a:r>
            <a:endParaRPr lang="en-US" sz="3600" b="0" strike="noStrike" spc="-1">
              <a:latin typeface="Arial"/>
            </a:endParaRPr>
          </a:p>
        </p:txBody>
      </p:sp>
      <p:sp>
        <p:nvSpPr>
          <p:cNvPr id="274" name="CustomShape 2"/>
          <p:cNvSpPr/>
          <p:nvPr/>
        </p:nvSpPr>
        <p:spPr>
          <a:xfrm>
            <a:off x="5472360" y="466200"/>
            <a:ext cx="6438240" cy="592524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2000" b="1" strike="noStrike" spc="-1" dirty="0">
                <a:solidFill>
                  <a:srgbClr val="1F497D"/>
                </a:solidFill>
                <a:latin typeface="Arial"/>
                <a:ea typeface="DejaVu Sans"/>
              </a:rPr>
              <a:t>PROJECT</a:t>
            </a:r>
            <a:endParaRPr lang="en-US" sz="2000" b="0" strike="noStrike" spc="-1" dirty="0">
              <a:latin typeface="Arial"/>
            </a:endParaRPr>
          </a:p>
          <a:p>
            <a:pPr marL="228600" indent="-228600">
              <a:lnSpc>
                <a:spcPct val="90000"/>
              </a:lnSpc>
              <a:spcAft>
                <a:spcPts val="601"/>
              </a:spcAft>
              <a:buClr>
                <a:srgbClr val="000000"/>
              </a:buClr>
              <a:buFont typeface="Arial"/>
              <a:buChar char="•"/>
            </a:pPr>
            <a:r>
              <a:rPr lang="en-US" sz="2000" b="0" strike="noStrike" spc="-1" dirty="0">
                <a:solidFill>
                  <a:srgbClr val="1F497D"/>
                </a:solidFill>
                <a:latin typeface="Arial"/>
                <a:ea typeface="DejaVu Sans"/>
              </a:rPr>
              <a:t>During the semester - </a:t>
            </a:r>
            <a:r>
              <a:rPr lang="en-US" sz="2000" b="0" u="sng" strike="noStrike" spc="-1" dirty="0">
                <a:solidFill>
                  <a:srgbClr val="1F497D"/>
                </a:solidFill>
                <a:uFillTx/>
                <a:latin typeface="Arial"/>
                <a:ea typeface="DejaVu Sans"/>
              </a:rPr>
              <a:t>Group project (2-3 persons)</a:t>
            </a:r>
            <a:r>
              <a:rPr lang="en-US" sz="2000" b="0" strike="noStrike" spc="-1" dirty="0">
                <a:solidFill>
                  <a:srgbClr val="1F497D"/>
                </a:solidFill>
                <a:latin typeface="Arial"/>
                <a:ea typeface="DejaVu Sans"/>
              </a:rPr>
              <a:t> – max 20 points – handout </a:t>
            </a:r>
            <a:r>
              <a:rPr lang="en-US" sz="2000" b="1" strike="noStrike" spc="-1" dirty="0">
                <a:solidFill>
                  <a:srgbClr val="1F497D"/>
                </a:solidFill>
                <a:latin typeface="Arial"/>
                <a:ea typeface="DejaVu Sans"/>
              </a:rPr>
              <a:t>before the start of the exam period </a:t>
            </a:r>
            <a:r>
              <a:rPr lang="en-US" sz="2000" b="0" strike="noStrike" spc="-1" dirty="0">
                <a:solidFill>
                  <a:srgbClr val="1F497D"/>
                </a:solidFill>
                <a:latin typeface="Arial"/>
                <a:ea typeface="DejaVu Sans"/>
              </a:rPr>
              <a:t>(20.12.2025)</a:t>
            </a:r>
            <a:endParaRPr lang="en-US" sz="2000" b="0" strike="noStrike" spc="-1" dirty="0">
              <a:latin typeface="Arial"/>
            </a:endParaRPr>
          </a:p>
          <a:p>
            <a:pPr>
              <a:lnSpc>
                <a:spcPct val="90000"/>
              </a:lnSpc>
              <a:spcAft>
                <a:spcPts val="601"/>
              </a:spcAft>
              <a:buNone/>
            </a:pPr>
            <a:endParaRPr lang="en-US" sz="2000" b="0" strike="noStrike" spc="-1" dirty="0">
              <a:latin typeface="Arial"/>
            </a:endParaRPr>
          </a:p>
          <a:p>
            <a:pPr marL="228600" indent="-228600">
              <a:lnSpc>
                <a:spcPct val="90000"/>
              </a:lnSpc>
              <a:spcAft>
                <a:spcPts val="601"/>
              </a:spcAft>
              <a:buClr>
                <a:srgbClr val="000000"/>
              </a:buClr>
              <a:buFont typeface="Arial"/>
              <a:buChar char="•"/>
            </a:pPr>
            <a:r>
              <a:rPr lang="en-US" sz="2000" b="0" strike="noStrike" spc="-1" dirty="0">
                <a:solidFill>
                  <a:srgbClr val="1F497D"/>
                </a:solidFill>
                <a:latin typeface="Arial"/>
                <a:ea typeface="DejaVu Sans"/>
              </a:rPr>
              <a:t>Project handout is </a:t>
            </a:r>
            <a:r>
              <a:rPr lang="en-US" sz="2000" b="1" strike="noStrike" spc="-1" dirty="0">
                <a:solidFill>
                  <a:srgbClr val="1F497D"/>
                </a:solidFill>
                <a:latin typeface="Arial"/>
                <a:ea typeface="DejaVu Sans"/>
              </a:rPr>
              <a:t>compulsory before entering the exam</a:t>
            </a:r>
            <a:endParaRPr lang="en-US" sz="2000" b="0" strike="noStrike" spc="-1" dirty="0">
              <a:latin typeface="Arial"/>
            </a:endParaRPr>
          </a:p>
          <a:p>
            <a:pPr marL="228600" indent="-228600">
              <a:lnSpc>
                <a:spcPct val="90000"/>
              </a:lnSpc>
              <a:spcAft>
                <a:spcPts val="601"/>
              </a:spcAft>
              <a:buClr>
                <a:srgbClr val="000000"/>
              </a:buClr>
              <a:buFont typeface="Arial"/>
              <a:buChar char="•"/>
            </a:pPr>
            <a:r>
              <a:rPr lang="en-US" sz="2000" b="0" strike="noStrike" spc="-1" dirty="0">
                <a:solidFill>
                  <a:srgbClr val="1F497D"/>
                </a:solidFill>
                <a:latin typeface="Arial"/>
                <a:ea typeface="DejaVu Sans"/>
              </a:rPr>
              <a:t>To successfully pass you need </a:t>
            </a:r>
            <a:r>
              <a:rPr lang="en-US" sz="2000" b="0" u="sng" strike="noStrike" spc="-1" dirty="0">
                <a:solidFill>
                  <a:srgbClr val="1F497D"/>
                </a:solidFill>
                <a:uFillTx/>
                <a:latin typeface="Arial"/>
                <a:ea typeface="DejaVu Sans"/>
              </a:rPr>
              <a:t>at least 10 points from the project</a:t>
            </a:r>
            <a:endParaRPr lang="en-US" sz="2000" b="0" strike="noStrike" spc="-1" dirty="0">
              <a:latin typeface="Arial"/>
            </a:endParaRPr>
          </a:p>
          <a:p>
            <a:pPr>
              <a:lnSpc>
                <a:spcPct val="90000"/>
              </a:lnSpc>
              <a:spcAft>
                <a:spcPts val="601"/>
              </a:spcAft>
              <a:buNone/>
            </a:pPr>
            <a:endParaRPr lang="en-US" sz="2000" b="0" strike="noStrike" spc="-1" dirty="0">
              <a:latin typeface="Arial"/>
            </a:endParaRPr>
          </a:p>
          <a:p>
            <a:pPr>
              <a:lnSpc>
                <a:spcPct val="90000"/>
              </a:lnSpc>
              <a:spcAft>
                <a:spcPts val="601"/>
              </a:spcAft>
              <a:buNone/>
            </a:pPr>
            <a:r>
              <a:rPr lang="en-US" sz="2000" b="1" strike="noStrike" spc="-1" dirty="0">
                <a:solidFill>
                  <a:srgbClr val="1F497D"/>
                </a:solidFill>
                <a:latin typeface="Arial"/>
                <a:ea typeface="DejaVu Sans"/>
              </a:rPr>
              <a:t>EXAM</a:t>
            </a:r>
            <a:endParaRPr lang="en-US" sz="2000" b="0" strike="noStrike" spc="-1" dirty="0">
              <a:latin typeface="Arial"/>
            </a:endParaRPr>
          </a:p>
          <a:p>
            <a:pPr marL="228600" indent="-228600">
              <a:lnSpc>
                <a:spcPct val="90000"/>
              </a:lnSpc>
              <a:spcAft>
                <a:spcPts val="601"/>
              </a:spcAft>
              <a:buClr>
                <a:srgbClr val="000000"/>
              </a:buClr>
              <a:buFont typeface="Arial"/>
              <a:buChar char="•"/>
            </a:pPr>
            <a:r>
              <a:rPr lang="en-US" sz="2000" b="0" strike="noStrike" spc="-1" dirty="0">
                <a:solidFill>
                  <a:srgbClr val="1F497D"/>
                </a:solidFill>
                <a:latin typeface="Arial"/>
                <a:ea typeface="DejaVu Sans"/>
              </a:rPr>
              <a:t>Written test – 10 questions, 20 points</a:t>
            </a:r>
            <a:endParaRPr lang="en-US" sz="2000" b="0" strike="noStrike" spc="-1" dirty="0">
              <a:latin typeface="Arial"/>
            </a:endParaRPr>
          </a:p>
          <a:p>
            <a:pPr>
              <a:lnSpc>
                <a:spcPct val="90000"/>
              </a:lnSpc>
              <a:spcAft>
                <a:spcPts val="601"/>
              </a:spcAft>
              <a:buNone/>
            </a:pPr>
            <a:endParaRPr lang="en-US" sz="2000" b="0" strike="noStrike" spc="-1" dirty="0">
              <a:latin typeface="Arial"/>
            </a:endParaRPr>
          </a:p>
          <a:p>
            <a:pPr marL="228600" indent="-228600">
              <a:lnSpc>
                <a:spcPct val="90000"/>
              </a:lnSpc>
              <a:spcAft>
                <a:spcPts val="601"/>
              </a:spcAft>
              <a:buClr>
                <a:srgbClr val="000000"/>
              </a:buClr>
              <a:buFont typeface="Arial"/>
              <a:buChar char="•"/>
            </a:pPr>
            <a:r>
              <a:rPr lang="en-US" sz="2000" b="0" strike="noStrike" spc="-1" dirty="0">
                <a:solidFill>
                  <a:srgbClr val="1F497D"/>
                </a:solidFill>
                <a:latin typeface="Arial"/>
                <a:ea typeface="DejaVu Sans"/>
              </a:rPr>
              <a:t>To pass the exam you need </a:t>
            </a:r>
            <a:r>
              <a:rPr lang="en-US" sz="2000" b="0" u="sng" strike="noStrike" spc="-1" dirty="0">
                <a:solidFill>
                  <a:srgbClr val="1F497D"/>
                </a:solidFill>
                <a:uFillTx/>
                <a:latin typeface="Arial"/>
                <a:ea typeface="DejaVu Sans"/>
              </a:rPr>
              <a:t>minimally 20 points, of which 10 of the project</a:t>
            </a:r>
            <a:endParaRPr lang="en-US" sz="2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 name="Rectangle 95"/>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26" name="Rectangle 97"/>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27" name="CustomShape 1"/>
          <p:cNvSpPr/>
          <p:nvPr/>
        </p:nvSpPr>
        <p:spPr>
          <a:xfrm>
            <a:off x="2726280" y="1741320"/>
            <a:ext cx="6738840" cy="2387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5200" b="0" strike="noStrike" spc="-1">
                <a:solidFill>
                  <a:srgbClr val="1F497D"/>
                </a:solidFill>
                <a:latin typeface="Arial"/>
                <a:ea typeface="DejaVu Sans"/>
              </a:rPr>
              <a:t>General introduction</a:t>
            </a:r>
            <a:endParaRPr lang="en-US" sz="5200" b="0" strike="noStrike" spc="-1">
              <a:latin typeface="Arial"/>
            </a:endParaRPr>
          </a:p>
        </p:txBody>
      </p:sp>
      <p:grpSp>
        <p:nvGrpSpPr>
          <p:cNvPr id="128" name="Group 99"/>
          <p:cNvGrpSpPr/>
          <p:nvPr/>
        </p:nvGrpSpPr>
        <p:grpSpPr>
          <a:xfrm>
            <a:off x="0" y="0"/>
            <a:ext cx="5162760" cy="3152520"/>
            <a:chOff x="0" y="0"/>
            <a:chExt cx="5162760" cy="3152520"/>
          </a:xfrm>
        </p:grpSpPr>
        <p:sp>
          <p:nvSpPr>
            <p:cNvPr id="129" name="Freeform: Shape 100"/>
            <p:cNvSpPr/>
            <p:nvPr/>
          </p:nvSpPr>
          <p:spPr>
            <a:xfrm flipH="1">
              <a:off x="-360" y="0"/>
              <a:ext cx="5162760" cy="315252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0" name="Freeform: Shape 101"/>
            <p:cNvSpPr/>
            <p:nvPr/>
          </p:nvSpPr>
          <p:spPr>
            <a:xfrm flipH="1">
              <a:off x="360" y="0"/>
              <a:ext cx="5114880" cy="288972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1" name="Freeform: Shape 102"/>
            <p:cNvSpPr/>
            <p:nvPr/>
          </p:nvSpPr>
          <p:spPr>
            <a:xfrm flipH="1">
              <a:off x="-360" y="0"/>
              <a:ext cx="5110200" cy="2838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2" name="Freeform: Shape 103"/>
            <p:cNvSpPr/>
            <p:nvPr/>
          </p:nvSpPr>
          <p:spPr>
            <a:xfrm flipH="1">
              <a:off x="-360" y="0"/>
              <a:ext cx="5110200" cy="2838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grpSp>
        <p:nvGrpSpPr>
          <p:cNvPr id="133" name="Group 105"/>
          <p:cNvGrpSpPr/>
          <p:nvPr/>
        </p:nvGrpSpPr>
        <p:grpSpPr>
          <a:xfrm>
            <a:off x="9475560" y="3715560"/>
            <a:ext cx="2716560" cy="3142080"/>
            <a:chOff x="9475560" y="3715560"/>
            <a:chExt cx="2716560" cy="3142080"/>
          </a:xfrm>
        </p:grpSpPr>
        <p:sp>
          <p:nvSpPr>
            <p:cNvPr id="134" name="Freeform: Shape 106"/>
            <p:cNvSpPr/>
            <p:nvPr/>
          </p:nvSpPr>
          <p:spPr>
            <a:xfrm rot="16200000" flipV="1">
              <a:off x="9259920" y="3930840"/>
              <a:ext cx="3142080" cy="2711160"/>
            </a:xfrm>
            <a:custGeom>
              <a:avLst/>
              <a:gdLst/>
              <a:ahLst/>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5" name="Freeform: Shape 107"/>
            <p:cNvSpPr/>
            <p:nvPr/>
          </p:nvSpPr>
          <p:spPr>
            <a:xfrm rot="16200000" flipV="1">
              <a:off x="9417960" y="4083480"/>
              <a:ext cx="3114720" cy="2433600"/>
            </a:xfrm>
            <a:custGeom>
              <a:avLst/>
              <a:gdLst/>
              <a:ahLst/>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6" name="Freeform: Shape 108"/>
            <p:cNvSpPr/>
            <p:nvPr/>
          </p:nvSpPr>
          <p:spPr>
            <a:xfrm rot="16200000" flipV="1">
              <a:off x="9392040" y="4062960"/>
              <a:ext cx="3124800" cy="2464560"/>
            </a:xfrm>
            <a:custGeom>
              <a:avLst/>
              <a:gdLst/>
              <a:ahLst/>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37" name="Freeform: Shape 109"/>
            <p:cNvSpPr/>
            <p:nvPr/>
          </p:nvSpPr>
          <p:spPr>
            <a:xfrm rot="16200000" flipV="1">
              <a:off x="9416520" y="4086000"/>
              <a:ext cx="3112200" cy="2428200"/>
            </a:xfrm>
            <a:custGeom>
              <a:avLst/>
              <a:gdLst/>
              <a:ahLst/>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Rectangle 11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76" name="Rectangle 11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77" name="Group 118"/>
          <p:cNvGrpSpPr/>
          <p:nvPr/>
        </p:nvGrpSpPr>
        <p:grpSpPr>
          <a:xfrm>
            <a:off x="-21960" y="508680"/>
            <a:ext cx="5217480" cy="6239160"/>
            <a:chOff x="-21960" y="508680"/>
            <a:chExt cx="5217480" cy="6239160"/>
          </a:xfrm>
        </p:grpSpPr>
        <p:sp>
          <p:nvSpPr>
            <p:cNvPr id="278" name="Freeform: Shape 119"/>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79" name="Freeform: Shape 120"/>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0" name="Freeform: Shape 121"/>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1" name="Freeform: Shape 122"/>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82"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Attendance</a:t>
            </a:r>
            <a:endParaRPr lang="en-US" sz="3600" b="0" strike="noStrike" spc="-1">
              <a:latin typeface="Arial"/>
            </a:endParaRPr>
          </a:p>
        </p:txBody>
      </p:sp>
      <p:sp>
        <p:nvSpPr>
          <p:cNvPr id="283" name="CustomShape 2"/>
          <p:cNvSpPr/>
          <p:nvPr/>
        </p:nvSpPr>
        <p:spPr>
          <a:xfrm>
            <a:off x="5443920" y="483840"/>
            <a:ext cx="5949360" cy="6076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The course is structured as 2+1 (</a:t>
            </a:r>
            <a:r>
              <a:rPr lang="sk-SK" sz="2000" b="0" strike="noStrike" spc="-1">
                <a:solidFill>
                  <a:srgbClr val="1F497D"/>
                </a:solidFill>
                <a:latin typeface="Arial"/>
                <a:ea typeface="DejaVu Sans"/>
              </a:rPr>
              <a:t>lecture</a:t>
            </a:r>
            <a:r>
              <a:rPr lang="en-US" sz="2000" b="0" strike="noStrike" spc="-1">
                <a:solidFill>
                  <a:srgbClr val="1F497D"/>
                </a:solidFill>
                <a:latin typeface="Arial"/>
                <a:ea typeface="DejaVu Sans"/>
              </a:rPr>
              <a:t> + exercise)</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The presence on the “exercise” part is compulsory, 1 non-excused absence is allowed</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However, due to practical reasons, exercise and presentations are organized on the “as needed basis”</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Attendance is compulsory for the defense of the project (11.12 or 18.12)</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Every member of the project group has to present results</a:t>
            </a:r>
            <a:endParaRPr lang="en-US" sz="2000" b="0" strike="noStrike" spc="-1">
              <a:latin typeface="Arial"/>
            </a:endParaRPr>
          </a:p>
          <a:p>
            <a:pPr>
              <a:lnSpc>
                <a:spcPct val="90000"/>
              </a:lnSpc>
              <a:spcAft>
                <a:spcPts val="601"/>
              </a:spcAft>
              <a:buNone/>
            </a:pPr>
            <a:endParaRPr lang="en-US" sz="20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646560" y="210456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Computational resources</a:t>
            </a:r>
            <a:endParaRPr lang="en-US" sz="44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 name="Rectangle 11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6" name="Rectangle 11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87" name="Group 121"/>
          <p:cNvGrpSpPr/>
          <p:nvPr/>
        </p:nvGrpSpPr>
        <p:grpSpPr>
          <a:xfrm>
            <a:off x="-21960" y="508680"/>
            <a:ext cx="5217480" cy="6239160"/>
            <a:chOff x="-21960" y="508680"/>
            <a:chExt cx="5217480" cy="6239160"/>
          </a:xfrm>
        </p:grpSpPr>
        <p:sp>
          <p:nvSpPr>
            <p:cNvPr id="288" name="Freeform: Shape 122"/>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89" name="Freeform: Shape 123"/>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90" name="Freeform: Shape 124"/>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91" name="Freeform: Shape 125"/>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292"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Access to the computers/resources	</a:t>
            </a:r>
            <a:endParaRPr lang="en-US" sz="3600" b="0" strike="noStrike" spc="-1">
              <a:latin typeface="Arial"/>
            </a:endParaRPr>
          </a:p>
        </p:txBody>
      </p:sp>
      <p:sp>
        <p:nvSpPr>
          <p:cNvPr id="293"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indent="-228600">
              <a:lnSpc>
                <a:spcPct val="90000"/>
              </a:lnSpc>
              <a:spcAft>
                <a:spcPts val="601"/>
              </a:spcAft>
              <a:buClr>
                <a:srgbClr val="1F497D"/>
              </a:buClr>
              <a:buFont typeface="Arial"/>
              <a:buChar char="•"/>
            </a:pPr>
            <a:r>
              <a:rPr lang="en-US" sz="2400" b="0" strike="noStrike" spc="-1" dirty="0">
                <a:solidFill>
                  <a:srgbClr val="1F497D"/>
                </a:solidFill>
                <a:latin typeface="Arial"/>
                <a:ea typeface="DejaVu Sans"/>
              </a:rPr>
              <a:t>Access to the resources –C4/1.18 </a:t>
            </a:r>
            <a:endParaRPr lang="en-US" sz="2400" b="0" strike="noStrike" spc="-1" dirty="0">
              <a:latin typeface="Arial"/>
            </a:endParaRPr>
          </a:p>
          <a:p>
            <a:pPr marL="228600" indent="-228600">
              <a:lnSpc>
                <a:spcPct val="90000"/>
              </a:lnSpc>
              <a:spcAft>
                <a:spcPts val="601"/>
              </a:spcAft>
              <a:buClr>
                <a:srgbClr val="000000"/>
              </a:buClr>
              <a:buFont typeface="Arial"/>
              <a:buChar char="•"/>
            </a:pPr>
            <a:r>
              <a:rPr lang="en-US" sz="2400" b="0" strike="noStrike" spc="-1" dirty="0">
                <a:solidFill>
                  <a:srgbClr val="1F497D"/>
                </a:solidFill>
                <a:latin typeface="Arial"/>
                <a:ea typeface="DejaVu Sans"/>
              </a:rPr>
              <a:t>You need to get access to </a:t>
            </a:r>
            <a:r>
              <a:rPr lang="en-US" sz="2400" b="1" strike="noStrike" spc="-1" dirty="0">
                <a:solidFill>
                  <a:srgbClr val="1F497D"/>
                </a:solidFill>
                <a:latin typeface="Arial"/>
                <a:ea typeface="DejaVu Sans"/>
              </a:rPr>
              <a:t>WOLF </a:t>
            </a:r>
            <a:r>
              <a:rPr lang="en-US" sz="2400" b="0" strike="noStrike" spc="-1" dirty="0">
                <a:solidFill>
                  <a:srgbClr val="1F497D"/>
                </a:solidFill>
                <a:latin typeface="Arial"/>
                <a:ea typeface="DejaVu Sans"/>
              </a:rPr>
              <a:t>computers (here)</a:t>
            </a:r>
            <a:endParaRPr lang="en-US" sz="2400" b="0" strike="noStrike" spc="-1" dirty="0">
              <a:latin typeface="Arial"/>
            </a:endParaRPr>
          </a:p>
          <a:p>
            <a:pPr marL="228600" indent="-228600">
              <a:lnSpc>
                <a:spcPct val="90000"/>
              </a:lnSpc>
              <a:spcAft>
                <a:spcPts val="601"/>
              </a:spcAft>
              <a:buClr>
                <a:srgbClr val="000000"/>
              </a:buClr>
              <a:buFont typeface="Arial"/>
              <a:buChar char="•"/>
            </a:pPr>
            <a:r>
              <a:rPr lang="en-US" sz="2400" b="0" strike="noStrike" spc="-1" dirty="0">
                <a:solidFill>
                  <a:srgbClr val="1F497D"/>
                </a:solidFill>
                <a:latin typeface="Arial"/>
                <a:ea typeface="DejaVu Sans"/>
              </a:rPr>
              <a:t>http://wolf.ncbr.muni.cz/</a:t>
            </a:r>
            <a:endParaRPr lang="en-US" sz="2400" b="0" strike="noStrike" spc="-1" dirty="0">
              <a:latin typeface="Arial"/>
            </a:endParaRPr>
          </a:p>
          <a:p>
            <a:pPr marL="228600" indent="-228600">
              <a:lnSpc>
                <a:spcPct val="90000"/>
              </a:lnSpc>
              <a:spcAft>
                <a:spcPts val="601"/>
              </a:spcAft>
              <a:buClr>
                <a:srgbClr val="000000"/>
              </a:buClr>
              <a:buFont typeface="Arial"/>
              <a:buChar char="•"/>
            </a:pPr>
            <a:r>
              <a:rPr lang="en-US" sz="2400" b="0" strike="noStrike" spc="-1" dirty="0">
                <a:solidFill>
                  <a:srgbClr val="1F497D"/>
                </a:solidFill>
                <a:latin typeface="Arial"/>
                <a:ea typeface="DejaVu Sans"/>
              </a:rPr>
              <a:t>Apply for the account –now:</a:t>
            </a:r>
            <a:endParaRPr lang="en-US" sz="2400" b="0" strike="noStrike" spc="-1" dirty="0">
              <a:latin typeface="Arial"/>
            </a:endParaRPr>
          </a:p>
          <a:p>
            <a:pPr>
              <a:lnSpc>
                <a:spcPct val="90000"/>
              </a:lnSpc>
              <a:spcAft>
                <a:spcPts val="601"/>
              </a:spcAft>
              <a:buNone/>
            </a:pPr>
            <a:endParaRPr lang="en-US" sz="2400" b="0" strike="noStrike" spc="-1" dirty="0">
              <a:latin typeface="Arial"/>
            </a:endParaRPr>
          </a:p>
          <a:p>
            <a:pPr indent="-228600">
              <a:lnSpc>
                <a:spcPct val="90000"/>
              </a:lnSpc>
              <a:spcAft>
                <a:spcPts val="601"/>
              </a:spcAft>
              <a:buClr>
                <a:srgbClr val="1F497D"/>
              </a:buClr>
              <a:buFont typeface="Arial"/>
              <a:buChar char="•"/>
            </a:pPr>
            <a:r>
              <a:rPr lang="en-US" sz="2400" b="0" u="sng" strike="noStrike" spc="-1" dirty="0">
                <a:solidFill>
                  <a:srgbClr val="0000FF"/>
                </a:solidFill>
                <a:uFill>
                  <a:solidFill>
                    <a:srgbClr val="FFFFFF"/>
                  </a:solidFill>
                </a:uFill>
                <a:latin typeface="Arial"/>
                <a:ea typeface="DejaVu Sans"/>
                <a:hlinkClick r:id="rId2"/>
              </a:rPr>
              <a:t>https://einfra.ncbr.muni.cz/whitezone/root/index.php?lang=en&amp;action=ncbr&amp;show=wolf</a:t>
            </a:r>
            <a:endParaRPr lang="en-US" sz="2400" b="0" strike="noStrike" spc="-1" dirty="0">
              <a:latin typeface="Arial"/>
            </a:endParaRPr>
          </a:p>
          <a:p>
            <a:pPr>
              <a:lnSpc>
                <a:spcPct val="90000"/>
              </a:lnSpc>
              <a:spcAft>
                <a:spcPts val="601"/>
              </a:spcAft>
              <a:buNone/>
            </a:pPr>
            <a:endParaRPr lang="en-US" sz="2400" b="0" strike="noStrike" spc="-1" dirty="0">
              <a:latin typeface="Arial"/>
            </a:endParaRPr>
          </a:p>
          <a:p>
            <a:pPr marL="228600" indent="-228600">
              <a:lnSpc>
                <a:spcPct val="90000"/>
              </a:lnSpc>
              <a:spcAft>
                <a:spcPts val="601"/>
              </a:spcAft>
              <a:buClr>
                <a:srgbClr val="000000"/>
              </a:buClr>
              <a:buFont typeface="Arial"/>
              <a:buChar char="•"/>
            </a:pPr>
            <a:r>
              <a:rPr lang="en-US" sz="2400" b="0" strike="noStrike" spc="-1" dirty="0">
                <a:solidFill>
                  <a:srgbClr val="1F497D"/>
                </a:solidFill>
                <a:latin typeface="Arial"/>
                <a:ea typeface="DejaVu Sans"/>
              </a:rPr>
              <a:t>To the description what you want to do please put: “</a:t>
            </a:r>
            <a:r>
              <a:rPr lang="en-US" sz="2400" b="0" i="1" strike="noStrike" spc="-1" dirty="0">
                <a:solidFill>
                  <a:srgbClr val="1F497D"/>
                </a:solidFill>
                <a:latin typeface="Arial"/>
                <a:ea typeface="DejaVu Sans"/>
              </a:rPr>
              <a:t>Student of E5444 –fall semester 2025</a:t>
            </a:r>
            <a:r>
              <a:rPr lang="en-US" sz="2400" b="0" strike="noStrike" spc="-1" dirty="0">
                <a:solidFill>
                  <a:srgbClr val="1F497D"/>
                </a:solidFill>
                <a:latin typeface="Arial"/>
                <a:ea typeface="DejaVu Sans"/>
              </a:rPr>
              <a:t>”</a:t>
            </a:r>
            <a:endParaRPr lang="en-US" sz="24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 name="Rectangle 119"/>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95" name="Rectangle 121"/>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296" name="Group 123"/>
          <p:cNvGrpSpPr/>
          <p:nvPr/>
        </p:nvGrpSpPr>
        <p:grpSpPr>
          <a:xfrm>
            <a:off x="-21960" y="508680"/>
            <a:ext cx="5217480" cy="6239160"/>
            <a:chOff x="-21960" y="508680"/>
            <a:chExt cx="5217480" cy="6239160"/>
          </a:xfrm>
        </p:grpSpPr>
        <p:sp>
          <p:nvSpPr>
            <p:cNvPr id="297" name="Freeform: Shape 124"/>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98" name="Freeform: Shape 125"/>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299" name="Freeform: Shape 126"/>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00" name="Freeform: Shape 127"/>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01"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Access to the resources	- </a:t>
            </a:r>
            <a:r>
              <a:rPr lang="sk-SK" sz="3600" b="0" strike="noStrike" spc="-1">
                <a:solidFill>
                  <a:srgbClr val="1F497D"/>
                </a:solidFill>
                <a:latin typeface="Arial"/>
                <a:ea typeface="DejaVu Sans"/>
              </a:rPr>
              <a:t>metacentrum</a:t>
            </a:r>
            <a:endParaRPr lang="en-US" sz="3600" b="0" strike="noStrike" spc="-1">
              <a:latin typeface="Arial"/>
            </a:endParaRPr>
          </a:p>
        </p:txBody>
      </p:sp>
      <p:sp>
        <p:nvSpPr>
          <p:cNvPr id="302" name="CustomShape 2"/>
          <p:cNvSpPr/>
          <p:nvPr/>
        </p:nvSpPr>
        <p:spPr>
          <a:xfrm>
            <a:off x="5833800" y="804600"/>
            <a:ext cx="5559480" cy="5691600"/>
          </a:xfrm>
          <a:prstGeom prst="rect">
            <a:avLst/>
          </a:prstGeom>
          <a:noFill/>
          <a:ln w="0">
            <a:noFill/>
          </a:ln>
        </p:spPr>
        <p:style>
          <a:lnRef idx="0">
            <a:scrgbClr r="0" g="0" b="0"/>
          </a:lnRef>
          <a:fillRef idx="0">
            <a:scrgbClr r="0" g="0" b="0"/>
          </a:fillRef>
          <a:effectRef idx="0">
            <a:scrgbClr r="0" g="0" b="0"/>
          </a:effectRef>
          <a:fontRef idx="minor"/>
        </p:style>
        <p:txBody>
          <a:bodyPr anchor="ctr">
            <a:normAutofit lnSpcReduction="10000"/>
          </a:bodyPr>
          <a:lstStyle/>
          <a:p>
            <a:pPr indent="-228600">
              <a:lnSpc>
                <a:spcPct val="90000"/>
              </a:lnSpc>
              <a:spcAft>
                <a:spcPts val="601"/>
              </a:spcAft>
              <a:buClr>
                <a:srgbClr val="1F497D"/>
              </a:buClr>
              <a:buFont typeface="Arial"/>
              <a:buChar char="•"/>
            </a:pPr>
            <a:r>
              <a:rPr lang="en-US" sz="2400" b="0" strike="noStrike" spc="-1">
                <a:solidFill>
                  <a:srgbClr val="1F497D"/>
                </a:solidFill>
                <a:latin typeface="Arial"/>
                <a:ea typeface="DejaVu Sans"/>
              </a:rPr>
              <a:t>MetaCentrum resources</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u="sng" strike="noStrike" spc="-1">
                <a:solidFill>
                  <a:srgbClr val="0000FF"/>
                </a:solidFill>
                <a:uFill>
                  <a:solidFill>
                    <a:srgbClr val="FFFFFF"/>
                  </a:solidFill>
                </a:uFill>
                <a:latin typeface="Arial"/>
                <a:ea typeface="DejaVu Sans"/>
                <a:hlinkClick r:id="rId2"/>
              </a:rPr>
              <a:t>https://metavo.metacentrum.cz/en/index.html</a:t>
            </a:r>
            <a:endParaRPr lang="en-US" sz="2400" b="0" strike="noStrike" spc="-1">
              <a:latin typeface="Arial"/>
            </a:endParaRPr>
          </a:p>
          <a:p>
            <a:pPr>
              <a:lnSpc>
                <a:spcPct val="90000"/>
              </a:lnSpc>
              <a:spcAft>
                <a:spcPts val="601"/>
              </a:spcAft>
              <a:buNone/>
            </a:pP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Apply for the account online “Getting an account -&gt; Registration form”</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Login with MU identification number &amp; secondary password and ask for account creation</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To the description what you want to do please put: “</a:t>
            </a:r>
            <a:r>
              <a:rPr lang="en-US" sz="2400" b="0" i="1" strike="noStrike" spc="-1">
                <a:solidFill>
                  <a:srgbClr val="1F497D"/>
                </a:solidFill>
                <a:latin typeface="Arial"/>
                <a:ea typeface="DejaVu Sans"/>
              </a:rPr>
              <a:t>Analysis of the sequencing data</a:t>
            </a:r>
            <a:r>
              <a:rPr lang="en-US" sz="2400" b="0" strike="noStrike" spc="-1">
                <a:solidFill>
                  <a:srgbClr val="1F497D"/>
                </a:solidFill>
                <a:latin typeface="Arial"/>
                <a:ea typeface="DejaVu Sans"/>
              </a:rPr>
              <a:t>” or similar</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You can work with you laptop but you would have to install all required tools on your own –contact us if it is your case</a:t>
            </a:r>
            <a:endParaRPr lang="en-US" sz="2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 name="Rectangle 120"/>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04" name="Rectangle 122"/>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05" name="Freeform: Shape 124"/>
          <p:cNvSpPr/>
          <p:nvPr/>
        </p:nvSpPr>
        <p:spPr>
          <a:xfrm>
            <a:off x="1496880" y="3960"/>
            <a:ext cx="9376200" cy="6857640"/>
          </a:xfrm>
          <a:custGeom>
            <a:avLst/>
            <a:gdLst/>
            <a:ahLst/>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rotWithShape="0">
            <a:gsLst>
              <a:gs pos="0">
                <a:srgbClr val="F79646">
                  <a:alpha val="20000"/>
                </a:srgbClr>
              </a:gs>
              <a:gs pos="100000">
                <a:srgbClr val="4F81BD">
                  <a:alpha val="40000"/>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306" name="Group 126"/>
          <p:cNvGrpSpPr/>
          <p:nvPr/>
        </p:nvGrpSpPr>
        <p:grpSpPr>
          <a:xfrm>
            <a:off x="1303560" y="3960"/>
            <a:ext cx="9772200" cy="6857640"/>
            <a:chOff x="1303560" y="3960"/>
            <a:chExt cx="9772200" cy="6857640"/>
          </a:xfrm>
        </p:grpSpPr>
        <p:sp>
          <p:nvSpPr>
            <p:cNvPr id="307" name="Freeform: Shape 127"/>
            <p:cNvSpPr/>
            <p:nvPr/>
          </p:nvSpPr>
          <p:spPr>
            <a:xfrm>
              <a:off x="1560600" y="3960"/>
              <a:ext cx="9312480" cy="6857640"/>
            </a:xfrm>
            <a:custGeom>
              <a:avLst/>
              <a:gdLst/>
              <a:ahLst/>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08" name="Freeform: Shape 128"/>
            <p:cNvSpPr/>
            <p:nvPr/>
          </p:nvSpPr>
          <p:spPr>
            <a:xfrm>
              <a:off x="1659600" y="3960"/>
              <a:ext cx="9065160" cy="6857640"/>
            </a:xfrm>
            <a:custGeom>
              <a:avLst/>
              <a:gdLst/>
              <a:ahLst/>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09" name="Freeform: Shape 129"/>
            <p:cNvSpPr/>
            <p:nvPr/>
          </p:nvSpPr>
          <p:spPr>
            <a:xfrm>
              <a:off x="1648080" y="3960"/>
              <a:ext cx="9087840" cy="6857640"/>
            </a:xfrm>
            <a:custGeom>
              <a:avLst/>
              <a:gdLst/>
              <a:ahLst/>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0" name="Freeform: Shape 130"/>
            <p:cNvSpPr/>
            <p:nvPr/>
          </p:nvSpPr>
          <p:spPr>
            <a:xfrm>
              <a:off x="1629000" y="3960"/>
              <a:ext cx="9106920" cy="6857640"/>
            </a:xfrm>
            <a:custGeom>
              <a:avLst/>
              <a:gdLst/>
              <a:ahLst/>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1" name="Freeform: Shape 131"/>
            <p:cNvSpPr/>
            <p:nvPr/>
          </p:nvSpPr>
          <p:spPr>
            <a:xfrm>
              <a:off x="1318320" y="3960"/>
              <a:ext cx="9747360" cy="6857640"/>
            </a:xfrm>
            <a:custGeom>
              <a:avLst/>
              <a:gdLst/>
              <a:ahLst/>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2" name="Freeform: Shape 132"/>
            <p:cNvSpPr/>
            <p:nvPr/>
          </p:nvSpPr>
          <p:spPr>
            <a:xfrm>
              <a:off x="1308240" y="3960"/>
              <a:ext cx="9767520" cy="6857640"/>
            </a:xfrm>
            <a:custGeom>
              <a:avLst/>
              <a:gdLst/>
              <a:ahLst/>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3" name="Freeform: Shape 133"/>
            <p:cNvSpPr/>
            <p:nvPr/>
          </p:nvSpPr>
          <p:spPr>
            <a:xfrm>
              <a:off x="1303560" y="3960"/>
              <a:ext cx="9767520" cy="6857640"/>
            </a:xfrm>
            <a:custGeom>
              <a:avLst/>
              <a:gdLst/>
              <a:ahLst/>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14" name="CustomShape 1"/>
          <p:cNvSpPr/>
          <p:nvPr/>
        </p:nvSpPr>
        <p:spPr>
          <a:xfrm>
            <a:off x="3502800" y="1542240"/>
            <a:ext cx="5186520" cy="2387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5200" b="0" strike="noStrike" spc="-1">
                <a:solidFill>
                  <a:srgbClr val="1F497D"/>
                </a:solidFill>
                <a:latin typeface="Arial"/>
                <a:ea typeface="DejaVu Sans"/>
              </a:rPr>
              <a:t>NGS introduction</a:t>
            </a:r>
            <a:endParaRPr lang="en-US" sz="5200" b="0" strike="noStrike" spc="-1">
              <a:latin typeface="Arial"/>
            </a:endParaRPr>
          </a:p>
        </p:txBody>
      </p:sp>
      <p:grpSp>
        <p:nvGrpSpPr>
          <p:cNvPr id="315" name="Group 135"/>
          <p:cNvGrpSpPr/>
          <p:nvPr/>
        </p:nvGrpSpPr>
        <p:grpSpPr>
          <a:xfrm>
            <a:off x="-360" y="-4320"/>
            <a:ext cx="2514600" cy="2174040"/>
            <a:chOff x="-360" y="-4320"/>
            <a:chExt cx="2514600" cy="2174040"/>
          </a:xfrm>
        </p:grpSpPr>
        <p:sp>
          <p:nvSpPr>
            <p:cNvPr id="316" name="Freeform: Shape 136"/>
            <p:cNvSpPr/>
            <p:nvPr/>
          </p:nvSpPr>
          <p:spPr>
            <a:xfrm>
              <a:off x="-360" y="0"/>
              <a:ext cx="2514600" cy="2169720"/>
            </a:xfrm>
            <a:custGeom>
              <a:avLst/>
              <a:gdLst/>
              <a:ahLst/>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7" name="Freeform: Shape 137"/>
            <p:cNvSpPr/>
            <p:nvPr/>
          </p:nvSpPr>
          <p:spPr>
            <a:xfrm>
              <a:off x="-360" y="-4320"/>
              <a:ext cx="2492640" cy="1947600"/>
            </a:xfrm>
            <a:custGeom>
              <a:avLst/>
              <a:gdLst/>
              <a:ahLst/>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8" name="Freeform: Shape 138"/>
            <p:cNvSpPr/>
            <p:nvPr/>
          </p:nvSpPr>
          <p:spPr>
            <a:xfrm>
              <a:off x="-360" y="0"/>
              <a:ext cx="2500560" cy="1972440"/>
            </a:xfrm>
            <a:custGeom>
              <a:avLst/>
              <a:gdLst/>
              <a:ahLst/>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19" name="Freeform: Shape 139"/>
            <p:cNvSpPr/>
            <p:nvPr/>
          </p:nvSpPr>
          <p:spPr>
            <a:xfrm>
              <a:off x="360" y="0"/>
              <a:ext cx="2490840" cy="1943280"/>
            </a:xfrm>
            <a:custGeom>
              <a:avLst/>
              <a:gdLst/>
              <a:ahLst/>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grpSp>
        <p:nvGrpSpPr>
          <p:cNvPr id="320" name="Group 141"/>
          <p:cNvGrpSpPr/>
          <p:nvPr/>
        </p:nvGrpSpPr>
        <p:grpSpPr>
          <a:xfrm>
            <a:off x="9686160" y="4683960"/>
            <a:ext cx="2514600" cy="2174040"/>
            <a:chOff x="9686160" y="4683960"/>
            <a:chExt cx="2514600" cy="2174040"/>
          </a:xfrm>
        </p:grpSpPr>
        <p:sp>
          <p:nvSpPr>
            <p:cNvPr id="321" name="Freeform: Shape 142"/>
            <p:cNvSpPr/>
            <p:nvPr/>
          </p:nvSpPr>
          <p:spPr>
            <a:xfrm rot="10800000">
              <a:off x="9686160" y="4683960"/>
              <a:ext cx="2514600" cy="2169720"/>
            </a:xfrm>
            <a:custGeom>
              <a:avLst/>
              <a:gdLst/>
              <a:ahLst/>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2" name="Freeform: Shape 143"/>
            <p:cNvSpPr/>
            <p:nvPr/>
          </p:nvSpPr>
          <p:spPr>
            <a:xfrm rot="10800000">
              <a:off x="9708120" y="4910400"/>
              <a:ext cx="2492640" cy="1947600"/>
            </a:xfrm>
            <a:custGeom>
              <a:avLst/>
              <a:gdLst/>
              <a:ahLst/>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3" name="Freeform: Shape 144"/>
            <p:cNvSpPr/>
            <p:nvPr/>
          </p:nvSpPr>
          <p:spPr>
            <a:xfrm rot="10800000">
              <a:off x="9700200" y="4881240"/>
              <a:ext cx="2500560" cy="1972440"/>
            </a:xfrm>
            <a:custGeom>
              <a:avLst/>
              <a:gdLst/>
              <a:ahLst/>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4" name="Freeform: Shape 145"/>
            <p:cNvSpPr/>
            <p:nvPr/>
          </p:nvSpPr>
          <p:spPr>
            <a:xfrm rot="10800000">
              <a:off x="9709200" y="4910400"/>
              <a:ext cx="2490840" cy="1943280"/>
            </a:xfrm>
            <a:custGeom>
              <a:avLst/>
              <a:gdLst/>
              <a:ahLst/>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 name="Rectangle 122"/>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6" name="Rectangle 124"/>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27" name="CustomShape 1"/>
          <p:cNvSpPr/>
          <p:nvPr/>
        </p:nvSpPr>
        <p:spPr>
          <a:xfrm>
            <a:off x="407520" y="215280"/>
            <a:ext cx="9833040" cy="132516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3600" b="0" strike="noStrike" spc="-1">
                <a:solidFill>
                  <a:srgbClr val="1F497D"/>
                </a:solidFill>
                <a:latin typeface="Arial"/>
                <a:ea typeface="DejaVu Sans"/>
              </a:rPr>
              <a:t>Next-generation sequencing introduction</a:t>
            </a:r>
            <a:endParaRPr lang="en-US" sz="3600" b="0" strike="noStrike" spc="-1">
              <a:latin typeface="Arial"/>
            </a:endParaRPr>
          </a:p>
        </p:txBody>
      </p:sp>
      <p:grpSp>
        <p:nvGrpSpPr>
          <p:cNvPr id="328" name="Group 126"/>
          <p:cNvGrpSpPr/>
          <p:nvPr/>
        </p:nvGrpSpPr>
        <p:grpSpPr>
          <a:xfrm>
            <a:off x="8289720" y="0"/>
            <a:ext cx="3902040" cy="2382480"/>
            <a:chOff x="8289720" y="0"/>
            <a:chExt cx="3902040" cy="2382480"/>
          </a:xfrm>
        </p:grpSpPr>
        <p:sp>
          <p:nvSpPr>
            <p:cNvPr id="329" name="Freeform: Shape 127"/>
            <p:cNvSpPr/>
            <p:nvPr/>
          </p:nvSpPr>
          <p:spPr>
            <a:xfrm>
              <a:off x="8289720" y="0"/>
              <a:ext cx="3901680" cy="238248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0" name="Freeform: Shape 128"/>
            <p:cNvSpPr/>
            <p:nvPr/>
          </p:nvSpPr>
          <p:spPr>
            <a:xfrm>
              <a:off x="8326080" y="0"/>
              <a:ext cx="3865680" cy="218376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1" name="Freeform: Shape 129"/>
            <p:cNvSpPr/>
            <p:nvPr/>
          </p:nvSpPr>
          <p:spPr>
            <a:xfrm>
              <a:off x="8329680" y="0"/>
              <a:ext cx="3862080" cy="2145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2" name="Freeform: Shape 130"/>
            <p:cNvSpPr/>
            <p:nvPr/>
          </p:nvSpPr>
          <p:spPr>
            <a:xfrm>
              <a:off x="8329680" y="0"/>
              <a:ext cx="3862080" cy="2145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33" name="CustomShape 2"/>
          <p:cNvSpPr/>
          <p:nvPr/>
        </p:nvSpPr>
        <p:spPr>
          <a:xfrm>
            <a:off x="1179360" y="2023920"/>
            <a:ext cx="9833040" cy="356076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6000"/>
          </a:bodyPr>
          <a:lstStyle/>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Deciphering DNA sequence is essential for all the branches of “biological” research</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It has become widely adopted in numerous laboratories all over the world</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Next-generation sequencing (NGS) </a:t>
            </a:r>
            <a:r>
              <a:rPr lang="en-US" sz="2000" b="0" strike="noStrike" spc="-1">
                <a:solidFill>
                  <a:srgbClr val="1F497D"/>
                </a:solidFill>
                <a:latin typeface="Arial"/>
                <a:ea typeface="DejaVu Sans"/>
              </a:rPr>
              <a:t>is a new (almost) technology in the sequencing</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It helps to overcome the limitations of older techniques such as speed, scalability, throughput and resolution</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In this course you will get familiar with NGS as itself, its use and basic data processing</a:t>
            </a:r>
            <a:endParaRPr lang="en-US" sz="2000" b="0" strike="noStrike" spc="-1">
              <a:latin typeface="Arial"/>
            </a:endParaRPr>
          </a:p>
          <a:p>
            <a:pPr>
              <a:lnSpc>
                <a:spcPct val="90000"/>
              </a:lnSpc>
              <a:spcAft>
                <a:spcPts val="601"/>
              </a:spcAft>
              <a:buNone/>
            </a:pPr>
            <a:endParaRPr lang="en-US" sz="2000" b="0" strike="noStrike" spc="-1">
              <a:latin typeface="Arial"/>
            </a:endParaRPr>
          </a:p>
        </p:txBody>
      </p:sp>
      <p:grpSp>
        <p:nvGrpSpPr>
          <p:cNvPr id="334" name="Group 132"/>
          <p:cNvGrpSpPr/>
          <p:nvPr/>
        </p:nvGrpSpPr>
        <p:grpSpPr>
          <a:xfrm>
            <a:off x="0" y="4682520"/>
            <a:ext cx="2898360" cy="2175120"/>
            <a:chOff x="0" y="4682520"/>
            <a:chExt cx="2898360" cy="2175120"/>
          </a:xfrm>
        </p:grpSpPr>
        <p:sp>
          <p:nvSpPr>
            <p:cNvPr id="335" name="Freeform: Shape 133"/>
            <p:cNvSpPr/>
            <p:nvPr/>
          </p:nvSpPr>
          <p:spPr>
            <a:xfrm flipV="1">
              <a:off x="360" y="4851000"/>
              <a:ext cx="2885400" cy="2006640"/>
            </a:xfrm>
            <a:custGeom>
              <a:avLst/>
              <a:gdLst/>
              <a:ahLst/>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6" name="Freeform: Shape 134"/>
            <p:cNvSpPr/>
            <p:nvPr/>
          </p:nvSpPr>
          <p:spPr>
            <a:xfrm flipV="1">
              <a:off x="360" y="4851000"/>
              <a:ext cx="2885400" cy="2006640"/>
            </a:xfrm>
            <a:custGeom>
              <a:avLst/>
              <a:gdLst/>
              <a:ahLst/>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7" name="Freeform: Shape 135"/>
            <p:cNvSpPr/>
            <p:nvPr/>
          </p:nvSpPr>
          <p:spPr>
            <a:xfrm flipV="1">
              <a:off x="0" y="4833360"/>
              <a:ext cx="2885760" cy="2023560"/>
            </a:xfrm>
            <a:custGeom>
              <a:avLst/>
              <a:gdLst/>
              <a:ahLst/>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38" name="Freeform: Shape 136"/>
            <p:cNvSpPr/>
            <p:nvPr/>
          </p:nvSpPr>
          <p:spPr>
            <a:xfrm flipV="1">
              <a:off x="360" y="4682520"/>
              <a:ext cx="2898000" cy="2175120"/>
            </a:xfrm>
            <a:custGeom>
              <a:avLst/>
              <a:gdLst/>
              <a:ahLst/>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 name="Rectangle 124"/>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0" name="Rectangle 126"/>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1" name="CustomShape 1"/>
          <p:cNvSpPr/>
          <p:nvPr/>
        </p:nvSpPr>
        <p:spPr>
          <a:xfrm>
            <a:off x="711360" y="215280"/>
            <a:ext cx="9833040" cy="132516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3600" b="0" strike="noStrike" spc="-1">
                <a:solidFill>
                  <a:srgbClr val="1F497D"/>
                </a:solidFill>
                <a:latin typeface="Arial"/>
                <a:ea typeface="DejaVu Sans"/>
              </a:rPr>
              <a:t>Before we proceed any further</a:t>
            </a:r>
            <a:endParaRPr lang="en-US" sz="3600" b="0" strike="noStrike" spc="-1">
              <a:latin typeface="Arial"/>
            </a:endParaRPr>
          </a:p>
        </p:txBody>
      </p:sp>
      <p:grpSp>
        <p:nvGrpSpPr>
          <p:cNvPr id="342" name="Group 128"/>
          <p:cNvGrpSpPr/>
          <p:nvPr/>
        </p:nvGrpSpPr>
        <p:grpSpPr>
          <a:xfrm>
            <a:off x="8289720" y="0"/>
            <a:ext cx="3902040" cy="2382480"/>
            <a:chOff x="8289720" y="0"/>
            <a:chExt cx="3902040" cy="2382480"/>
          </a:xfrm>
        </p:grpSpPr>
        <p:sp>
          <p:nvSpPr>
            <p:cNvPr id="343" name="Freeform: Shape 129"/>
            <p:cNvSpPr/>
            <p:nvPr/>
          </p:nvSpPr>
          <p:spPr>
            <a:xfrm>
              <a:off x="8289720" y="0"/>
              <a:ext cx="3901680" cy="238248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4" name="Freeform: Shape 130"/>
            <p:cNvSpPr/>
            <p:nvPr/>
          </p:nvSpPr>
          <p:spPr>
            <a:xfrm>
              <a:off x="8326080" y="0"/>
              <a:ext cx="3865680" cy="218376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5" name="Freeform: Shape 131"/>
            <p:cNvSpPr/>
            <p:nvPr/>
          </p:nvSpPr>
          <p:spPr>
            <a:xfrm>
              <a:off x="8329680" y="0"/>
              <a:ext cx="3862080" cy="2145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46" name="Freeform: Shape 132"/>
            <p:cNvSpPr/>
            <p:nvPr/>
          </p:nvSpPr>
          <p:spPr>
            <a:xfrm>
              <a:off x="8329680" y="0"/>
              <a:ext cx="3862080" cy="2145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47" name="CustomShape 2"/>
          <p:cNvSpPr/>
          <p:nvPr/>
        </p:nvSpPr>
        <p:spPr>
          <a:xfrm>
            <a:off x="1179360" y="1756080"/>
            <a:ext cx="9833040" cy="4325040"/>
          </a:xfrm>
          <a:prstGeom prst="rect">
            <a:avLst/>
          </a:prstGeom>
          <a:noFill/>
          <a:ln w="0">
            <a:noFill/>
          </a:ln>
        </p:spPr>
        <p:style>
          <a:lnRef idx="0">
            <a:scrgbClr r="0" g="0" b="0"/>
          </a:lnRef>
          <a:fillRef idx="0">
            <a:scrgbClr r="0" g="0" b="0"/>
          </a:fillRef>
          <a:effectRef idx="0">
            <a:scrgbClr r="0" g="0" b="0"/>
          </a:effectRef>
          <a:fontRef idx="minor"/>
        </p:style>
        <p:txBody>
          <a:bodyPr anchor="t">
            <a:normAutofit lnSpcReduction="10000"/>
          </a:bodyPr>
          <a:lstStyle/>
          <a:p>
            <a:pPr marL="228600" indent="-228600">
              <a:lnSpc>
                <a:spcPct val="90000"/>
              </a:lnSpc>
              <a:spcAft>
                <a:spcPts val="601"/>
              </a:spcAft>
              <a:buClr>
                <a:srgbClr val="000000"/>
              </a:buClr>
              <a:buFont typeface="Arial"/>
              <a:buChar char="•"/>
            </a:pPr>
            <a:r>
              <a:rPr lang="en-US" sz="1600" b="1" strike="noStrike" spc="-1">
                <a:solidFill>
                  <a:srgbClr val="1F497D"/>
                </a:solidFill>
                <a:latin typeface="Arial"/>
                <a:ea typeface="DejaVu Sans"/>
              </a:rPr>
              <a:t>Bioinformatics </a:t>
            </a:r>
            <a:r>
              <a:rPr lang="en-US" sz="1600" b="0" strike="noStrike" spc="-1">
                <a:solidFill>
                  <a:srgbClr val="1F497D"/>
                </a:solidFill>
                <a:latin typeface="Arial"/>
                <a:ea typeface="DejaVu Sans"/>
              </a:rPr>
              <a:t>(and especially the sequencing bioinformatics) is a </a:t>
            </a:r>
            <a:r>
              <a:rPr lang="en-US" sz="1600" b="1" strike="noStrike" spc="-1">
                <a:solidFill>
                  <a:srgbClr val="1F497D"/>
                </a:solidFill>
                <a:latin typeface="Arial"/>
                <a:ea typeface="DejaVu Sans"/>
              </a:rPr>
              <a:t>very new field</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0" strike="noStrike" spc="-1">
                <a:solidFill>
                  <a:srgbClr val="1F497D"/>
                </a:solidFill>
                <a:latin typeface="Arial"/>
                <a:ea typeface="DejaVu Sans"/>
              </a:rPr>
              <a:t>No good books, no standards, nothing lasts forever, … </a:t>
            </a:r>
            <a:r>
              <a:rPr lang="en-US" sz="1600" b="1" strike="noStrike" spc="-1">
                <a:solidFill>
                  <a:srgbClr val="1F497D"/>
                </a:solidFill>
                <a:latin typeface="Arial"/>
                <a:ea typeface="DejaVu Sans"/>
              </a:rPr>
              <a:t>almost everything </a:t>
            </a:r>
            <a:r>
              <a:rPr lang="en-US" sz="1600" b="0" strike="noStrike" spc="-1">
                <a:solidFill>
                  <a:srgbClr val="1F497D"/>
                </a:solidFill>
                <a:latin typeface="Arial"/>
                <a:ea typeface="DejaVu Sans"/>
              </a:rPr>
              <a:t>is old and </a:t>
            </a:r>
            <a:r>
              <a:rPr lang="en-US" sz="1600" b="1" strike="noStrike" spc="-1">
                <a:solidFill>
                  <a:srgbClr val="1F497D"/>
                </a:solidFill>
                <a:latin typeface="Arial"/>
                <a:ea typeface="DejaVu Sans"/>
              </a:rPr>
              <a:t>outdated</a:t>
            </a:r>
            <a:r>
              <a:rPr lang="en-US" sz="1600" b="0" strike="noStrike" spc="-1">
                <a:solidFill>
                  <a:srgbClr val="1F497D"/>
                </a:solidFill>
                <a:latin typeface="Arial"/>
                <a:ea typeface="DejaVu Sans"/>
              </a:rPr>
              <a:t>!</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1" strike="noStrike" spc="-1">
                <a:solidFill>
                  <a:srgbClr val="1F497D"/>
                </a:solidFill>
                <a:latin typeface="Arial"/>
                <a:ea typeface="DejaVu Sans"/>
              </a:rPr>
              <a:t>Bioinformaticians </a:t>
            </a:r>
            <a:r>
              <a:rPr lang="en-US" sz="1600" b="0" strike="noStrike" spc="-1">
                <a:solidFill>
                  <a:srgbClr val="1F497D"/>
                </a:solidFill>
                <a:latin typeface="Arial"/>
                <a:ea typeface="DejaVu Sans"/>
              </a:rPr>
              <a:t>have to be </a:t>
            </a:r>
            <a:r>
              <a:rPr lang="en-US" sz="1600" b="1" strike="noStrike" spc="-1">
                <a:solidFill>
                  <a:srgbClr val="1F497D"/>
                </a:solidFill>
                <a:latin typeface="Arial"/>
                <a:ea typeface="DejaVu Sans"/>
              </a:rPr>
              <a:t>always </a:t>
            </a:r>
            <a:r>
              <a:rPr lang="en-US" sz="1600" b="0" strike="noStrike" spc="-1">
                <a:solidFill>
                  <a:srgbClr val="1F497D"/>
                </a:solidFill>
                <a:latin typeface="Arial"/>
                <a:ea typeface="DejaVu Sans"/>
              </a:rPr>
              <a:t>looking for </a:t>
            </a:r>
            <a:r>
              <a:rPr lang="en-US" sz="1600" b="1" strike="noStrike" spc="-1">
                <a:solidFill>
                  <a:srgbClr val="1F497D"/>
                </a:solidFill>
                <a:latin typeface="Arial"/>
                <a:ea typeface="DejaVu Sans"/>
              </a:rPr>
              <a:t>new methods</a:t>
            </a:r>
            <a:r>
              <a:rPr lang="en-US" sz="1600" b="0" strike="noStrike" spc="-1">
                <a:solidFill>
                  <a:srgbClr val="1F497D"/>
                </a:solidFill>
                <a:latin typeface="Arial"/>
                <a:ea typeface="DejaVu Sans"/>
              </a:rPr>
              <a:t>, tools, algorithms, … it’s the same when wet-lab people must search for novel methods which for decrease bias, are faster, require less input material, …</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0" strike="noStrike" spc="-1">
                <a:solidFill>
                  <a:srgbClr val="1F497D"/>
                </a:solidFill>
                <a:latin typeface="Arial"/>
                <a:ea typeface="DejaVu Sans"/>
              </a:rPr>
              <a:t>The good thing is that there is </a:t>
            </a:r>
            <a:r>
              <a:rPr lang="en-US" sz="1600" b="1" strike="noStrike" spc="-1">
                <a:solidFill>
                  <a:srgbClr val="1F497D"/>
                </a:solidFill>
                <a:latin typeface="Arial"/>
                <a:ea typeface="DejaVu Sans"/>
              </a:rPr>
              <a:t>still a space for improvement </a:t>
            </a:r>
            <a:r>
              <a:rPr lang="en-US" sz="1600" b="0" strike="noStrike" spc="-1">
                <a:solidFill>
                  <a:srgbClr val="1F497D"/>
                </a:solidFill>
                <a:latin typeface="Arial"/>
                <a:ea typeface="DejaVu Sans"/>
              </a:rPr>
              <a:t>– for you!</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0" strike="noStrike" spc="-1">
                <a:solidFill>
                  <a:srgbClr val="1F497D"/>
                </a:solidFill>
                <a:latin typeface="Arial"/>
                <a:ea typeface="DejaVu Sans"/>
              </a:rPr>
              <a:t>However, the data </a:t>
            </a:r>
            <a:r>
              <a:rPr lang="en-US" sz="1600" b="1" strike="noStrike" spc="-1">
                <a:solidFill>
                  <a:srgbClr val="1F497D"/>
                </a:solidFill>
                <a:latin typeface="Arial"/>
                <a:ea typeface="DejaVu Sans"/>
              </a:rPr>
              <a:t>analysis is never trivial</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1" strike="noStrike" spc="-1">
                <a:solidFill>
                  <a:srgbClr val="1F497D"/>
                </a:solidFill>
                <a:latin typeface="Arial"/>
                <a:ea typeface="DejaVu Sans"/>
              </a:rPr>
              <a:t>Garbage in –garbage out</a:t>
            </a:r>
            <a:endParaRPr lang="en-US" sz="1600" b="0" strike="noStrike" spc="-1">
              <a:latin typeface="Arial"/>
            </a:endParaRPr>
          </a:p>
          <a:p>
            <a:pPr>
              <a:lnSpc>
                <a:spcPct val="90000"/>
              </a:lnSpc>
              <a:spcAft>
                <a:spcPts val="601"/>
              </a:spcAft>
              <a:buNone/>
            </a:pPr>
            <a:endParaRPr lang="en-US" sz="1600" b="0" strike="noStrike" spc="-1">
              <a:latin typeface="Arial"/>
            </a:endParaRPr>
          </a:p>
          <a:p>
            <a:pPr marL="228600" indent="-228600">
              <a:lnSpc>
                <a:spcPct val="90000"/>
              </a:lnSpc>
              <a:spcAft>
                <a:spcPts val="601"/>
              </a:spcAft>
              <a:buClr>
                <a:srgbClr val="000000"/>
              </a:buClr>
              <a:buFont typeface="Arial"/>
              <a:buChar char="•"/>
            </a:pPr>
            <a:r>
              <a:rPr lang="en-US" sz="1600" b="0" strike="noStrike" spc="-1">
                <a:solidFill>
                  <a:srgbClr val="1F497D"/>
                </a:solidFill>
                <a:latin typeface="Arial"/>
                <a:ea typeface="DejaVu Sans"/>
              </a:rPr>
              <a:t>If you </a:t>
            </a:r>
            <a:r>
              <a:rPr lang="en-US" sz="1600" b="1" strike="noStrike" spc="-1">
                <a:solidFill>
                  <a:srgbClr val="1F497D"/>
                </a:solidFill>
                <a:latin typeface="Arial"/>
                <a:ea typeface="DejaVu Sans"/>
              </a:rPr>
              <a:t>do not understand </a:t>
            </a:r>
            <a:r>
              <a:rPr lang="en-US" sz="1600" b="0" strike="noStrike" spc="-1">
                <a:solidFill>
                  <a:srgbClr val="1F497D"/>
                </a:solidFill>
                <a:latin typeface="Arial"/>
                <a:ea typeface="DejaVu Sans"/>
              </a:rPr>
              <a:t>the whole process you </a:t>
            </a:r>
            <a:r>
              <a:rPr lang="en-US" sz="1600" b="1" strike="noStrike" spc="-1">
                <a:solidFill>
                  <a:srgbClr val="1F497D"/>
                </a:solidFill>
                <a:latin typeface="Arial"/>
                <a:ea typeface="DejaVu Sans"/>
              </a:rPr>
              <a:t>don’t know </a:t>
            </a:r>
            <a:r>
              <a:rPr lang="en-US" sz="1600" b="0" strike="noStrike" spc="-1">
                <a:solidFill>
                  <a:srgbClr val="1F497D"/>
                </a:solidFill>
                <a:latin typeface="Arial"/>
                <a:ea typeface="DejaVu Sans"/>
              </a:rPr>
              <a:t>what the </a:t>
            </a:r>
            <a:r>
              <a:rPr lang="en-US" sz="1600" b="1" strike="noStrike" spc="-1">
                <a:solidFill>
                  <a:srgbClr val="1F497D"/>
                </a:solidFill>
                <a:latin typeface="Arial"/>
                <a:ea typeface="DejaVu Sans"/>
              </a:rPr>
              <a:t>results </a:t>
            </a:r>
            <a:r>
              <a:rPr lang="en-US" sz="1600" b="0" strike="noStrike" spc="-1">
                <a:solidFill>
                  <a:srgbClr val="1F497D"/>
                </a:solidFill>
                <a:latin typeface="Arial"/>
                <a:ea typeface="DejaVu Sans"/>
              </a:rPr>
              <a:t>mean</a:t>
            </a:r>
            <a:endParaRPr lang="en-US" sz="1600" b="0" strike="noStrike" spc="-1">
              <a:latin typeface="Arial"/>
            </a:endParaRPr>
          </a:p>
          <a:p>
            <a:pPr>
              <a:lnSpc>
                <a:spcPct val="90000"/>
              </a:lnSpc>
              <a:spcAft>
                <a:spcPts val="601"/>
              </a:spcAft>
              <a:buNone/>
            </a:pPr>
            <a:endParaRPr lang="en-US" sz="1600" b="0" strike="noStrike" spc="-1">
              <a:latin typeface="Arial"/>
            </a:endParaRPr>
          </a:p>
        </p:txBody>
      </p:sp>
      <p:grpSp>
        <p:nvGrpSpPr>
          <p:cNvPr id="348" name="Group 134"/>
          <p:cNvGrpSpPr/>
          <p:nvPr/>
        </p:nvGrpSpPr>
        <p:grpSpPr>
          <a:xfrm>
            <a:off x="0" y="4682520"/>
            <a:ext cx="2898360" cy="2175120"/>
            <a:chOff x="0" y="4682520"/>
            <a:chExt cx="2898360" cy="2175120"/>
          </a:xfrm>
        </p:grpSpPr>
        <p:sp>
          <p:nvSpPr>
            <p:cNvPr id="349" name="Freeform: Shape 135"/>
            <p:cNvSpPr/>
            <p:nvPr/>
          </p:nvSpPr>
          <p:spPr>
            <a:xfrm flipV="1">
              <a:off x="360" y="4851000"/>
              <a:ext cx="2885400" cy="2006640"/>
            </a:xfrm>
            <a:custGeom>
              <a:avLst/>
              <a:gdLst/>
              <a:ahLst/>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0" name="Freeform: Shape 136"/>
            <p:cNvSpPr/>
            <p:nvPr/>
          </p:nvSpPr>
          <p:spPr>
            <a:xfrm flipV="1">
              <a:off x="360" y="4851000"/>
              <a:ext cx="2885400" cy="2006640"/>
            </a:xfrm>
            <a:custGeom>
              <a:avLst/>
              <a:gdLst/>
              <a:ahLst/>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1" name="Freeform: Shape 137"/>
            <p:cNvSpPr/>
            <p:nvPr/>
          </p:nvSpPr>
          <p:spPr>
            <a:xfrm flipV="1">
              <a:off x="0" y="4833360"/>
              <a:ext cx="2885760" cy="2023560"/>
            </a:xfrm>
            <a:custGeom>
              <a:avLst/>
              <a:gdLst/>
              <a:ahLst/>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2" name="Freeform: Shape 138"/>
            <p:cNvSpPr/>
            <p:nvPr/>
          </p:nvSpPr>
          <p:spPr>
            <a:xfrm flipV="1">
              <a:off x="360" y="4682520"/>
              <a:ext cx="2898000" cy="2175120"/>
            </a:xfrm>
            <a:custGeom>
              <a:avLst/>
              <a:gdLst/>
              <a:ahLst/>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 name="Rectangle 12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4" name="Rectangle 12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5" name="CustomShape 1"/>
          <p:cNvSpPr/>
          <p:nvPr/>
        </p:nvSpPr>
        <p:spPr>
          <a:xfrm>
            <a:off x="211680" y="256320"/>
            <a:ext cx="9833040" cy="79596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spcAft>
                <a:spcPts val="601"/>
              </a:spcAft>
              <a:buNone/>
            </a:pPr>
            <a:r>
              <a:rPr lang="sk-SK" sz="3600" b="0" strike="noStrike" spc="-1">
                <a:solidFill>
                  <a:srgbClr val="1F497D"/>
                </a:solidFill>
                <a:latin typeface="Arial"/>
                <a:ea typeface="DejaVu Sans"/>
              </a:rPr>
              <a:t>Very short history</a:t>
            </a:r>
            <a:endParaRPr lang="en-US" sz="3600" b="0" strike="noStrike" spc="-1">
              <a:latin typeface="Arial"/>
            </a:endParaRPr>
          </a:p>
        </p:txBody>
      </p:sp>
      <p:grpSp>
        <p:nvGrpSpPr>
          <p:cNvPr id="356" name="Group 130"/>
          <p:cNvGrpSpPr/>
          <p:nvPr/>
        </p:nvGrpSpPr>
        <p:grpSpPr>
          <a:xfrm>
            <a:off x="8289720" y="0"/>
            <a:ext cx="3902040" cy="2382480"/>
            <a:chOff x="8289720" y="0"/>
            <a:chExt cx="3902040" cy="2382480"/>
          </a:xfrm>
        </p:grpSpPr>
        <p:sp>
          <p:nvSpPr>
            <p:cNvPr id="357" name="Freeform: Shape 131"/>
            <p:cNvSpPr/>
            <p:nvPr/>
          </p:nvSpPr>
          <p:spPr>
            <a:xfrm>
              <a:off x="8289720" y="0"/>
              <a:ext cx="3901680" cy="238248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8" name="Freeform: Shape 132"/>
            <p:cNvSpPr/>
            <p:nvPr/>
          </p:nvSpPr>
          <p:spPr>
            <a:xfrm>
              <a:off x="8326080" y="0"/>
              <a:ext cx="3865680" cy="218376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59" name="Freeform: Shape 133"/>
            <p:cNvSpPr/>
            <p:nvPr/>
          </p:nvSpPr>
          <p:spPr>
            <a:xfrm>
              <a:off x="8329680" y="0"/>
              <a:ext cx="3862080" cy="2145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60" name="Freeform: Shape 134"/>
            <p:cNvSpPr/>
            <p:nvPr/>
          </p:nvSpPr>
          <p:spPr>
            <a:xfrm>
              <a:off x="8329680" y="0"/>
              <a:ext cx="3862080" cy="2145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61" name="CustomShape 2"/>
          <p:cNvSpPr/>
          <p:nvPr/>
        </p:nvSpPr>
        <p:spPr>
          <a:xfrm>
            <a:off x="1179360" y="1582200"/>
            <a:ext cx="9833040" cy="50191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88000" lnSpcReduction="10000"/>
          </a:bodyPr>
          <a:lstStyle/>
          <a:p>
            <a:pPr marL="22860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Maxam–Gilbert </a:t>
            </a:r>
            <a:r>
              <a:rPr lang="en-US" sz="2000" b="0" strike="noStrike" spc="-1">
                <a:solidFill>
                  <a:srgbClr val="1F497D"/>
                </a:solidFill>
                <a:latin typeface="Arial"/>
                <a:ea typeface="DejaVu Sans"/>
              </a:rPr>
              <a:t>sequencing 1977 –complex, very radioactive, … </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Sanger </a:t>
            </a:r>
            <a:r>
              <a:rPr lang="en-US" sz="2000" b="0" strike="noStrike" spc="-1">
                <a:solidFill>
                  <a:srgbClr val="1F497D"/>
                </a:solidFill>
                <a:latin typeface="Arial"/>
                <a:ea typeface="DejaVu Sans"/>
              </a:rPr>
              <a:t>sequencing 1977 –widely used, dideoxy method, “golden standard” (??), slow, low throughput, …</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1" strike="noStrike" spc="-1">
                <a:solidFill>
                  <a:srgbClr val="1F497D"/>
                </a:solidFill>
                <a:latin typeface="Arial"/>
                <a:ea typeface="DejaVu Sans"/>
              </a:rPr>
              <a:t>Next-generation sequencing </a:t>
            </a:r>
            <a:r>
              <a:rPr lang="en-US" sz="2000" b="0" strike="noStrike" spc="-1">
                <a:solidFill>
                  <a:srgbClr val="1F497D"/>
                </a:solidFill>
                <a:latin typeface="Arial"/>
                <a:ea typeface="DejaVu Sans"/>
              </a:rPr>
              <a:t>since 2001</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Started with pyrosequencing (1999 in Sweden) – later “rented” by 454 -&gt; Roche, now discontinued</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Big leap forward thanks to the </a:t>
            </a:r>
            <a:r>
              <a:rPr lang="en-US" sz="2000" b="1" strike="noStrike" spc="-1">
                <a:solidFill>
                  <a:srgbClr val="1F497D"/>
                </a:solidFill>
                <a:latin typeface="Arial"/>
                <a:ea typeface="DejaVu Sans"/>
              </a:rPr>
              <a:t>Human Genome Project</a:t>
            </a:r>
            <a:endParaRPr lang="en-US" sz="2000" b="0" strike="noStrike" spc="-1">
              <a:latin typeface="Arial"/>
            </a:endParaRPr>
          </a:p>
          <a:p>
            <a:pPr>
              <a:lnSpc>
                <a:spcPct val="90000"/>
              </a:lnSpc>
              <a:spcAft>
                <a:spcPts val="601"/>
              </a:spcAft>
              <a:buNone/>
            </a:pP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HGP was launched in 1990 and finished in 2003 by publishing first complete human genome (</a:t>
            </a:r>
            <a:r>
              <a:rPr lang="en-US" sz="2000" b="1" strike="noStrike" spc="-1">
                <a:solidFill>
                  <a:srgbClr val="1F497D"/>
                </a:solidFill>
                <a:latin typeface="Arial"/>
                <a:ea typeface="DejaVu Sans"/>
              </a:rPr>
              <a:t>$2.7 billion</a:t>
            </a:r>
            <a:r>
              <a:rPr lang="en-US" sz="2000" b="0" strike="noStrike" spc="-1">
                <a:solidFill>
                  <a:srgbClr val="1F497D"/>
                </a:solidFill>
                <a:latin typeface="Arial"/>
                <a:ea typeface="DejaVu Sans"/>
              </a:rPr>
              <a:t>) – classic Sanger</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They had competition – Celera genomics founded in 1998 and finished in 2003 ($300 million) –shotgun sequencing</a:t>
            </a:r>
            <a:endParaRPr lang="en-US" sz="2000" b="0" strike="noStrike" spc="-1">
              <a:latin typeface="Arial"/>
            </a:endParaRPr>
          </a:p>
          <a:p>
            <a:pPr marL="228600" indent="-228600">
              <a:lnSpc>
                <a:spcPct val="90000"/>
              </a:lnSpc>
              <a:spcAft>
                <a:spcPts val="601"/>
              </a:spcAft>
              <a:buClr>
                <a:srgbClr val="000000"/>
              </a:buClr>
              <a:buFont typeface="Arial"/>
              <a:buChar char="•"/>
            </a:pPr>
            <a:r>
              <a:rPr lang="en-US" sz="2000" b="0" strike="noStrike" spc="-1">
                <a:solidFill>
                  <a:srgbClr val="1F497D"/>
                </a:solidFill>
                <a:latin typeface="Arial"/>
                <a:ea typeface="DejaVu Sans"/>
              </a:rPr>
              <a:t>But Celera cheated a bit </a:t>
            </a:r>
            <a:endParaRPr lang="en-US" sz="2000" b="0" strike="noStrike" spc="-1">
              <a:latin typeface="Arial"/>
            </a:endParaRPr>
          </a:p>
          <a:p>
            <a:pPr>
              <a:lnSpc>
                <a:spcPct val="90000"/>
              </a:lnSpc>
              <a:spcAft>
                <a:spcPts val="601"/>
              </a:spcAft>
              <a:buNone/>
            </a:pPr>
            <a:endParaRPr lang="en-US" sz="2000" b="0" strike="noStrike" spc="-1">
              <a:latin typeface="Arial"/>
            </a:endParaRPr>
          </a:p>
        </p:txBody>
      </p:sp>
      <p:grpSp>
        <p:nvGrpSpPr>
          <p:cNvPr id="362" name="Group 136"/>
          <p:cNvGrpSpPr/>
          <p:nvPr/>
        </p:nvGrpSpPr>
        <p:grpSpPr>
          <a:xfrm>
            <a:off x="0" y="4682520"/>
            <a:ext cx="2898360" cy="2175120"/>
            <a:chOff x="0" y="4682520"/>
            <a:chExt cx="2898360" cy="2175120"/>
          </a:xfrm>
        </p:grpSpPr>
        <p:sp>
          <p:nvSpPr>
            <p:cNvPr id="363" name="Freeform: Shape 137"/>
            <p:cNvSpPr/>
            <p:nvPr/>
          </p:nvSpPr>
          <p:spPr>
            <a:xfrm flipV="1">
              <a:off x="360" y="4851000"/>
              <a:ext cx="2885400" cy="2006640"/>
            </a:xfrm>
            <a:custGeom>
              <a:avLst/>
              <a:gdLst/>
              <a:ahLst/>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64" name="Freeform: Shape 138"/>
            <p:cNvSpPr/>
            <p:nvPr/>
          </p:nvSpPr>
          <p:spPr>
            <a:xfrm flipV="1">
              <a:off x="360" y="4851000"/>
              <a:ext cx="2885400" cy="2006640"/>
            </a:xfrm>
            <a:custGeom>
              <a:avLst/>
              <a:gdLst/>
              <a:ahLst/>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65" name="Freeform: Shape 139"/>
            <p:cNvSpPr/>
            <p:nvPr/>
          </p:nvSpPr>
          <p:spPr>
            <a:xfrm flipV="1">
              <a:off x="0" y="4833360"/>
              <a:ext cx="2885760" cy="2023560"/>
            </a:xfrm>
            <a:custGeom>
              <a:avLst/>
              <a:gdLst/>
              <a:ahLst/>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66" name="Freeform: Shape 140"/>
            <p:cNvSpPr/>
            <p:nvPr/>
          </p:nvSpPr>
          <p:spPr>
            <a:xfrm flipV="1">
              <a:off x="360" y="4682520"/>
              <a:ext cx="2898000" cy="2175120"/>
            </a:xfrm>
            <a:custGeom>
              <a:avLst/>
              <a:gdLst/>
              <a:ahLst/>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Year 2010</a:t>
            </a:r>
            <a:endParaRPr lang="en-US" sz="4400" b="0" strike="noStrike" spc="-1">
              <a:latin typeface="Arial"/>
            </a:endParaRPr>
          </a:p>
        </p:txBody>
      </p:sp>
      <p:pic>
        <p:nvPicPr>
          <p:cNvPr id="368" name="Picture 3"/>
          <p:cNvPicPr/>
          <p:nvPr/>
        </p:nvPicPr>
        <p:blipFill>
          <a:blip r:embed="rId2"/>
          <a:stretch/>
        </p:blipFill>
        <p:spPr>
          <a:xfrm>
            <a:off x="2765880" y="2031120"/>
            <a:ext cx="7542000" cy="3451680"/>
          </a:xfrm>
          <a:prstGeom prst="rect">
            <a:avLst/>
          </a:prstGeom>
          <a:ln w="0">
            <a:noFill/>
          </a:ln>
        </p:spPr>
      </p:pic>
      <p:pic>
        <p:nvPicPr>
          <p:cNvPr id="369" name="Picture 4"/>
          <p:cNvPicPr/>
          <p:nvPr/>
        </p:nvPicPr>
        <p:blipFill>
          <a:blip r:embed="rId3"/>
          <a:stretch/>
        </p:blipFill>
        <p:spPr>
          <a:xfrm>
            <a:off x="8279640" y="176760"/>
            <a:ext cx="2907000" cy="1852920"/>
          </a:xfrm>
          <a:prstGeom prst="rect">
            <a:avLst/>
          </a:prstGeom>
          <a:ln w="0">
            <a:noFill/>
          </a:ln>
        </p:spPr>
      </p:pic>
      <p:pic>
        <p:nvPicPr>
          <p:cNvPr id="370" name="Picture 5"/>
          <p:cNvPicPr/>
          <p:nvPr/>
        </p:nvPicPr>
        <p:blipFill>
          <a:blip r:embed="rId4"/>
          <a:stretch/>
        </p:blipFill>
        <p:spPr>
          <a:xfrm>
            <a:off x="1223280" y="5278680"/>
            <a:ext cx="2262600" cy="810000"/>
          </a:xfrm>
          <a:prstGeom prst="rect">
            <a:avLst/>
          </a:prstGeom>
          <a:ln w="0">
            <a:noFill/>
          </a:ln>
        </p:spPr>
      </p:pic>
      <p:pic>
        <p:nvPicPr>
          <p:cNvPr id="371" name="Picture 6"/>
          <p:cNvPicPr/>
          <p:nvPr/>
        </p:nvPicPr>
        <p:blipFill>
          <a:blip r:embed="rId5"/>
          <a:stretch/>
        </p:blipFill>
        <p:spPr>
          <a:xfrm>
            <a:off x="9190440" y="5482080"/>
            <a:ext cx="2162160" cy="81000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Year 202</a:t>
            </a:r>
            <a:r>
              <a:rPr lang="sk-SK" sz="4400" b="0" strike="noStrike" spc="-1">
                <a:solidFill>
                  <a:srgbClr val="000000"/>
                </a:solidFill>
                <a:latin typeface="Calibri Light"/>
                <a:ea typeface="DejaVu Sans"/>
              </a:rPr>
              <a:t>3</a:t>
            </a:r>
            <a:endParaRPr lang="en-US" sz="4400" b="0" strike="noStrike" spc="-1">
              <a:latin typeface="Arial"/>
            </a:endParaRPr>
          </a:p>
        </p:txBody>
      </p:sp>
      <p:pic>
        <p:nvPicPr>
          <p:cNvPr id="373" name="Picture 3"/>
          <p:cNvPicPr/>
          <p:nvPr/>
        </p:nvPicPr>
        <p:blipFill>
          <a:blip r:embed="rId2"/>
          <a:stretch/>
        </p:blipFill>
        <p:spPr>
          <a:xfrm>
            <a:off x="2765880" y="2031120"/>
            <a:ext cx="7542000" cy="3451680"/>
          </a:xfrm>
          <a:prstGeom prst="rect">
            <a:avLst/>
          </a:prstGeom>
          <a:ln w="0">
            <a:noFill/>
          </a:ln>
        </p:spPr>
      </p:pic>
      <p:pic>
        <p:nvPicPr>
          <p:cNvPr id="374" name="Picture 4"/>
          <p:cNvPicPr/>
          <p:nvPr/>
        </p:nvPicPr>
        <p:blipFill>
          <a:blip r:embed="rId3"/>
          <a:stretch/>
        </p:blipFill>
        <p:spPr>
          <a:xfrm>
            <a:off x="8279640" y="176760"/>
            <a:ext cx="2907000" cy="1852920"/>
          </a:xfrm>
          <a:prstGeom prst="rect">
            <a:avLst/>
          </a:prstGeom>
          <a:ln w="0">
            <a:noFill/>
          </a:ln>
        </p:spPr>
      </p:pic>
      <p:pic>
        <p:nvPicPr>
          <p:cNvPr id="375" name="Picture 5"/>
          <p:cNvPicPr/>
          <p:nvPr/>
        </p:nvPicPr>
        <p:blipFill>
          <a:blip r:embed="rId4"/>
          <a:stretch/>
        </p:blipFill>
        <p:spPr>
          <a:xfrm>
            <a:off x="1223280" y="5278680"/>
            <a:ext cx="2262600" cy="810000"/>
          </a:xfrm>
          <a:prstGeom prst="rect">
            <a:avLst/>
          </a:prstGeom>
          <a:ln w="0">
            <a:noFill/>
          </a:ln>
        </p:spPr>
      </p:pic>
      <p:pic>
        <p:nvPicPr>
          <p:cNvPr id="376" name="Picture 6"/>
          <p:cNvPicPr/>
          <p:nvPr/>
        </p:nvPicPr>
        <p:blipFill>
          <a:blip r:embed="rId5"/>
          <a:stretch/>
        </p:blipFill>
        <p:spPr>
          <a:xfrm>
            <a:off x="9190440" y="5482080"/>
            <a:ext cx="2162160" cy="810000"/>
          </a:xfrm>
          <a:prstGeom prst="rect">
            <a:avLst/>
          </a:prstGeom>
          <a:ln w="0">
            <a:noFill/>
          </a:ln>
        </p:spPr>
      </p:pic>
      <p:sp>
        <p:nvSpPr>
          <p:cNvPr id="377" name="Line 2"/>
          <p:cNvSpPr/>
          <p:nvPr/>
        </p:nvSpPr>
        <p:spPr>
          <a:xfrm flipV="1">
            <a:off x="564768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378" name="Line 3"/>
          <p:cNvSpPr/>
          <p:nvPr/>
        </p:nvSpPr>
        <p:spPr>
          <a:xfrm flipV="1">
            <a:off x="8279640" y="203076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379" name="Line 4"/>
          <p:cNvSpPr/>
          <p:nvPr/>
        </p:nvSpPr>
        <p:spPr>
          <a:xfrm flipV="1">
            <a:off x="7625520" y="3378600"/>
            <a:ext cx="1577520" cy="1124640"/>
          </a:xfrm>
          <a:prstGeom prst="line">
            <a:avLst/>
          </a:prstGeom>
          <a:ln w="38160">
            <a:solidFill>
              <a:srgbClr val="FF0000"/>
            </a:solidFill>
            <a:round/>
          </a:ln>
        </p:spPr>
        <p:style>
          <a:lnRef idx="1">
            <a:schemeClr val="accent1"/>
          </a:lnRef>
          <a:fillRef idx="0">
            <a:schemeClr val="accent1"/>
          </a:fillRef>
          <a:effectRef idx="0">
            <a:schemeClr val="accent1"/>
          </a:effectRef>
          <a:fontRef idx="minor"/>
        </p:style>
        <p:txBody>
          <a:bodyPr/>
          <a:lstStyle/>
          <a:p>
            <a:endParaRPr lang="cs-CZ"/>
          </a:p>
        </p:txBody>
      </p:sp>
      <p:sp>
        <p:nvSpPr>
          <p:cNvPr id="380" name="Line 5"/>
          <p:cNvSpPr/>
          <p:nvPr/>
        </p:nvSpPr>
        <p:spPr>
          <a:xfrm flipV="1">
            <a:off x="3777480" y="4201920"/>
            <a:ext cx="1577520" cy="1124280"/>
          </a:xfrm>
          <a:prstGeom prst="line">
            <a:avLst/>
          </a:prstGeom>
          <a:ln w="38160">
            <a:solidFill>
              <a:srgbClr val="FF0000"/>
            </a:solidFill>
            <a:prstDash val="dashDot"/>
            <a:round/>
          </a:ln>
        </p:spPr>
        <p:style>
          <a:lnRef idx="1">
            <a:schemeClr val="accent1"/>
          </a:lnRef>
          <a:fillRef idx="0">
            <a:schemeClr val="accent1"/>
          </a:fillRef>
          <a:effectRef idx="0">
            <a:schemeClr val="accent1"/>
          </a:effectRef>
          <a:fontRef idx="minor"/>
        </p:style>
        <p:txBody>
          <a:bodyPr/>
          <a:lstStyle/>
          <a:p>
            <a:endParaRPr lang="cs-CZ"/>
          </a:p>
        </p:txBody>
      </p:sp>
      <p:pic>
        <p:nvPicPr>
          <p:cNvPr id="381" name="Picture 11"/>
          <p:cNvPicPr/>
          <p:nvPr/>
        </p:nvPicPr>
        <p:blipFill>
          <a:blip r:embed="rId6"/>
          <a:stretch/>
        </p:blipFill>
        <p:spPr>
          <a:xfrm>
            <a:off x="4720320" y="5169600"/>
            <a:ext cx="1576440" cy="1576440"/>
          </a:xfrm>
          <a:prstGeom prst="rect">
            <a:avLst/>
          </a:prstGeom>
          <a:ln w="0">
            <a:noFill/>
          </a:ln>
        </p:spPr>
      </p:pic>
      <p:pic>
        <p:nvPicPr>
          <p:cNvPr id="382" name="Picture 12"/>
          <p:cNvPicPr/>
          <p:nvPr/>
        </p:nvPicPr>
        <p:blipFill>
          <a:blip r:embed="rId7"/>
          <a:stretch/>
        </p:blipFill>
        <p:spPr>
          <a:xfrm>
            <a:off x="5085720" y="547560"/>
            <a:ext cx="1776600" cy="11415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buNone/>
            </a:pPr>
            <a:r>
              <a:rPr lang="en-US" sz="4400" b="0" strike="noStrike" spc="-1">
                <a:solidFill>
                  <a:srgbClr val="000000"/>
                </a:solidFill>
                <a:latin typeface="Calibri Light"/>
                <a:ea typeface="DejaVu Sans"/>
              </a:rPr>
              <a:t>Teachers</a:t>
            </a:r>
            <a:endParaRPr lang="en-US" sz="4400" b="0" strike="noStrike" spc="-1">
              <a:latin typeface="Arial"/>
            </a:endParaRPr>
          </a:p>
        </p:txBody>
      </p:sp>
      <p:sp>
        <p:nvSpPr>
          <p:cNvPr id="139" name="CustomShape 2"/>
          <p:cNvSpPr/>
          <p:nvPr/>
        </p:nvSpPr>
        <p:spPr>
          <a:xfrm>
            <a:off x="838080" y="2032560"/>
            <a:ext cx="10514160" cy="434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7880">
              <a:lnSpc>
                <a:spcPct val="90000"/>
              </a:lnSpc>
              <a:buClr>
                <a:srgbClr val="000000"/>
              </a:buClr>
              <a:buFont typeface="Arial"/>
              <a:buChar char="•"/>
            </a:pPr>
            <a:r>
              <a:rPr lang="en-US" sz="2800" b="0" strike="noStrike" spc="-1" dirty="0">
                <a:solidFill>
                  <a:srgbClr val="000000"/>
                </a:solidFill>
                <a:latin typeface="Calibri"/>
                <a:ea typeface="DejaVu Sans"/>
              </a:rPr>
              <a:t>Dr. Eva </a:t>
            </a:r>
            <a:r>
              <a:rPr lang="en-US" sz="2800" b="0" strike="noStrike" spc="-1" dirty="0" err="1">
                <a:solidFill>
                  <a:srgbClr val="000000"/>
                </a:solidFill>
                <a:latin typeface="Calibri"/>
                <a:ea typeface="DejaVu Sans"/>
              </a:rPr>
              <a:t>Budinska</a:t>
            </a:r>
            <a:r>
              <a:rPr lang="en-US" sz="2800" b="0" strike="noStrike" spc="-1" dirty="0">
                <a:solidFill>
                  <a:srgbClr val="000000"/>
                </a:solidFill>
                <a:latin typeface="Calibri"/>
                <a:ea typeface="DejaVu Sans"/>
              </a:rPr>
              <a:t> – guarantor, teacher – RECETOX, MU</a:t>
            </a:r>
            <a:endParaRPr lang="en-US" sz="2800" b="0" strike="noStrike" spc="-1" dirty="0">
              <a:latin typeface="Arial"/>
            </a:endParaRPr>
          </a:p>
          <a:p>
            <a:pPr marL="228600" indent="-227880">
              <a:lnSpc>
                <a:spcPct val="90000"/>
              </a:lnSpc>
              <a:buClr>
                <a:srgbClr val="000000"/>
              </a:buClr>
              <a:buFont typeface="Arial"/>
              <a:buChar char="•"/>
            </a:pPr>
            <a:r>
              <a:rPr lang="en-US" sz="2800" b="0" strike="noStrike" spc="-1" dirty="0">
                <a:solidFill>
                  <a:srgbClr val="000000"/>
                </a:solidFill>
                <a:latin typeface="Calibri"/>
                <a:ea typeface="DejaVu Sans"/>
              </a:rPr>
              <a:t>Ing. Vojtěch Bartoň – teacher, RECETOX MU</a:t>
            </a:r>
          </a:p>
          <a:p>
            <a:pPr marL="228600" indent="-227880">
              <a:lnSpc>
                <a:spcPct val="90000"/>
              </a:lnSpc>
              <a:buClr>
                <a:srgbClr val="000000"/>
              </a:buClr>
              <a:buFont typeface="Arial"/>
              <a:buChar char="•"/>
            </a:pPr>
            <a:r>
              <a:rPr lang="en-US" sz="2800" spc="-1" dirty="0">
                <a:solidFill>
                  <a:srgbClr val="000000"/>
                </a:solidFill>
                <a:latin typeface="Calibri"/>
              </a:rPr>
              <a:t>Assoc. prof. Marek Mraz, MD – teacher - Univ. hosp. Brno &amp; Fac. of Medicine &amp; CEITEC MU</a:t>
            </a:r>
            <a:endParaRPr lang="en-US" sz="2800" spc="-1" dirty="0"/>
          </a:p>
          <a:p>
            <a:pPr marL="228600" indent="-227880">
              <a:lnSpc>
                <a:spcPct val="90000"/>
              </a:lnSpc>
              <a:buClr>
                <a:srgbClr val="000000"/>
              </a:buClr>
              <a:buFont typeface="Arial"/>
              <a:buChar char="•"/>
            </a:pPr>
            <a:endParaRPr lang="en-US" sz="2800" b="0" strike="noStrike" spc="-1" dirty="0">
              <a:latin typeface="Arial"/>
            </a:endParaRPr>
          </a:p>
          <a:p>
            <a:pPr>
              <a:lnSpc>
                <a:spcPct val="90000"/>
              </a:lnSpc>
              <a:buNone/>
            </a:pPr>
            <a:endParaRPr lang="en-US" sz="2800" b="0" strike="noStrike" spc="-1" dirty="0">
              <a:latin typeface="Arial"/>
            </a:endParaRPr>
          </a:p>
          <a:p>
            <a:pPr>
              <a:lnSpc>
                <a:spcPct val="90000"/>
              </a:lnSpc>
              <a:buNone/>
            </a:pPr>
            <a:r>
              <a:rPr lang="en-US" sz="2800" b="0" strike="noStrike" spc="-1" dirty="0">
                <a:solidFill>
                  <a:srgbClr val="000000"/>
                </a:solidFill>
                <a:latin typeface="Calibri"/>
                <a:ea typeface="DejaVu Sans"/>
              </a:rPr>
              <a:t>Each will take care of different part of the course and at the end everything will be “merged” together</a:t>
            </a:r>
            <a:endParaRPr lang="en-US" sz="2800" b="0" strike="noStrike" spc="-1" dirty="0">
              <a:latin typeface="Arial"/>
            </a:endParaRPr>
          </a:p>
        </p:txBody>
      </p:sp>
      <p:pic>
        <p:nvPicPr>
          <p:cNvPr id="140" name="Picture 4"/>
          <p:cNvPicPr/>
          <p:nvPr/>
        </p:nvPicPr>
        <p:blipFill>
          <a:blip r:embed="rId3"/>
          <a:stretch/>
        </p:blipFill>
        <p:spPr>
          <a:xfrm>
            <a:off x="6698880" y="135000"/>
            <a:ext cx="1590840" cy="1689120"/>
          </a:xfrm>
          <a:prstGeom prst="rect">
            <a:avLst/>
          </a:prstGeom>
          <a:ln w="0">
            <a:noFill/>
          </a:ln>
        </p:spPr>
      </p:pic>
      <p:pic>
        <p:nvPicPr>
          <p:cNvPr id="141" name="Picture 5"/>
          <p:cNvPicPr/>
          <p:nvPr/>
        </p:nvPicPr>
        <p:blipFill>
          <a:blip r:embed="rId4"/>
          <a:stretch/>
        </p:blipFill>
        <p:spPr>
          <a:xfrm>
            <a:off x="4950360" y="98280"/>
            <a:ext cx="1700280" cy="1725840"/>
          </a:xfrm>
          <a:prstGeom prst="rect">
            <a:avLst/>
          </a:prstGeom>
          <a:ln w="0">
            <a:noFill/>
          </a:ln>
        </p:spPr>
      </p:pic>
      <p:pic>
        <p:nvPicPr>
          <p:cNvPr id="142" name="Obrázek 88"/>
          <p:cNvPicPr/>
          <p:nvPr/>
        </p:nvPicPr>
        <p:blipFill>
          <a:blip r:embed="rId5"/>
          <a:stretch/>
        </p:blipFill>
        <p:spPr>
          <a:xfrm>
            <a:off x="8290080" y="135000"/>
            <a:ext cx="1664640" cy="166464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3"/>
          <p:cNvPicPr/>
          <p:nvPr/>
        </p:nvPicPr>
        <p:blipFill>
          <a:blip r:embed="rId2"/>
          <a:stretch/>
        </p:blipFill>
        <p:spPr>
          <a:xfrm>
            <a:off x="1523880" y="0"/>
            <a:ext cx="9142560" cy="685656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385" name="CustomShape 2"/>
          <p:cNvSpPr/>
          <p:nvPr/>
        </p:nvSpPr>
        <p:spPr>
          <a:xfrm>
            <a:off x="838080" y="1825560"/>
            <a:ext cx="10514160" cy="4349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pic>
        <p:nvPicPr>
          <p:cNvPr id="386" name="Picture 2" descr="Graph: Sequencing Cost Per Genome"/>
          <p:cNvPicPr/>
          <p:nvPr/>
        </p:nvPicPr>
        <p:blipFill>
          <a:blip r:embed="rId2"/>
          <a:stretch/>
        </p:blipFill>
        <p:spPr>
          <a:xfrm>
            <a:off x="5876640" y="3031920"/>
            <a:ext cx="6310440" cy="3551040"/>
          </a:xfrm>
          <a:prstGeom prst="rect">
            <a:avLst/>
          </a:prstGeom>
          <a:ln w="0">
            <a:noFill/>
          </a:ln>
        </p:spPr>
      </p:pic>
      <p:sp>
        <p:nvSpPr>
          <p:cNvPr id="387" name="TextovéPole 2"/>
          <p:cNvSpPr/>
          <p:nvPr/>
        </p:nvSpPr>
        <p:spPr>
          <a:xfrm>
            <a:off x="231120" y="6398640"/>
            <a:ext cx="60973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u="sng" strike="noStrike" spc="-1">
                <a:solidFill>
                  <a:srgbClr val="0000FF"/>
                </a:solidFill>
                <a:uFillTx/>
                <a:latin typeface="Arial"/>
                <a:ea typeface="DejaVu Sans"/>
                <a:hlinkClick r:id="rId3"/>
              </a:rPr>
              <a:t>DNA Sequencing Costs: Data (genome.gov)</a:t>
            </a:r>
            <a:endParaRPr lang="en-US" sz="1800" b="0" strike="noStrike" spc="-1">
              <a:latin typeface="Arial"/>
            </a:endParaRPr>
          </a:p>
        </p:txBody>
      </p:sp>
      <p:pic>
        <p:nvPicPr>
          <p:cNvPr id="388" name="Picture 4" descr="Sequencing Cost Per Megabase"/>
          <p:cNvPicPr/>
          <p:nvPr/>
        </p:nvPicPr>
        <p:blipFill>
          <a:blip r:embed="rId4"/>
          <a:stretch/>
        </p:blipFill>
        <p:spPr>
          <a:xfrm>
            <a:off x="3240" y="0"/>
            <a:ext cx="6184440" cy="348012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 name="Rectangle 148"/>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90" name="CustomShape 1"/>
          <p:cNvSpPr/>
          <p:nvPr/>
        </p:nvSpPr>
        <p:spPr>
          <a:xfrm>
            <a:off x="2743200" y="293760"/>
            <a:ext cx="5754240" cy="1837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*Seq things</a:t>
            </a:r>
            <a:endParaRPr lang="en-US" sz="3600" b="0" strike="noStrike" spc="-1">
              <a:latin typeface="Arial"/>
            </a:endParaRPr>
          </a:p>
        </p:txBody>
      </p:sp>
      <p:grpSp>
        <p:nvGrpSpPr>
          <p:cNvPr id="391" name="Group 150"/>
          <p:cNvGrpSpPr/>
          <p:nvPr/>
        </p:nvGrpSpPr>
        <p:grpSpPr>
          <a:xfrm>
            <a:off x="7867080" y="0"/>
            <a:ext cx="4324680" cy="2640960"/>
            <a:chOff x="7867080" y="0"/>
            <a:chExt cx="4324680" cy="2640960"/>
          </a:xfrm>
        </p:grpSpPr>
        <p:sp>
          <p:nvSpPr>
            <p:cNvPr id="392" name="Freeform: Shape 151"/>
            <p:cNvSpPr/>
            <p:nvPr/>
          </p:nvSpPr>
          <p:spPr>
            <a:xfrm>
              <a:off x="7867080" y="0"/>
              <a:ext cx="4324680" cy="264096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93" name="Freeform: Shape 152"/>
            <p:cNvSpPr/>
            <p:nvPr/>
          </p:nvSpPr>
          <p:spPr>
            <a:xfrm>
              <a:off x="7907400" y="0"/>
              <a:ext cx="4284360" cy="242064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94" name="Freeform: Shape 153"/>
            <p:cNvSpPr/>
            <p:nvPr/>
          </p:nvSpPr>
          <p:spPr>
            <a:xfrm>
              <a:off x="7911000" y="0"/>
              <a:ext cx="4280400" cy="23774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95" name="Freeform: Shape 154"/>
            <p:cNvSpPr/>
            <p:nvPr/>
          </p:nvSpPr>
          <p:spPr>
            <a:xfrm>
              <a:off x="7911000" y="0"/>
              <a:ext cx="4280400" cy="23774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396" name="CustomShape 2"/>
          <p:cNvSpPr/>
          <p:nvPr/>
        </p:nvSpPr>
        <p:spPr>
          <a:xfrm>
            <a:off x="2592360" y="1893960"/>
            <a:ext cx="8569440" cy="40824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indent="-228600">
              <a:lnSpc>
                <a:spcPct val="90000"/>
              </a:lnSpc>
              <a:spcAft>
                <a:spcPts val="601"/>
              </a:spcAft>
              <a:buClr>
                <a:srgbClr val="1F497D"/>
              </a:buClr>
              <a:buFont typeface="Arial"/>
              <a:buChar char="•"/>
            </a:pPr>
            <a:r>
              <a:rPr lang="en-US" sz="2400" b="0" strike="noStrike" spc="-1">
                <a:solidFill>
                  <a:srgbClr val="1F497D"/>
                </a:solidFill>
                <a:latin typeface="Arial"/>
                <a:ea typeface="DejaVu Sans"/>
              </a:rPr>
              <a:t>NGS sequencing has a </a:t>
            </a:r>
            <a:r>
              <a:rPr lang="en-US" sz="2400" b="1" strike="noStrike" spc="-1">
                <a:solidFill>
                  <a:srgbClr val="1F497D"/>
                </a:solidFill>
                <a:latin typeface="Arial"/>
                <a:ea typeface="DejaVu Sans"/>
              </a:rPr>
              <a:t>wide range of use</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One of many nice list give you an example of all possible applications</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u="sng" strike="noStrike" spc="-1">
                <a:solidFill>
                  <a:srgbClr val="0000FF"/>
                </a:solidFill>
                <a:uFill>
                  <a:solidFill>
                    <a:srgbClr val="FFFFFF"/>
                  </a:solidFill>
                </a:uFill>
                <a:latin typeface="Arial"/>
                <a:ea typeface="DejaVu Sans"/>
                <a:hlinkClick r:id="rId2"/>
              </a:rPr>
              <a:t>http://enseqlopedia.com/enseqlopedia/</a:t>
            </a:r>
            <a:endParaRPr lang="en-US" sz="2400" b="0" strike="noStrike" spc="-1">
              <a:latin typeface="Arial"/>
            </a:endParaRPr>
          </a:p>
          <a:p>
            <a:pPr>
              <a:lnSpc>
                <a:spcPct val="90000"/>
              </a:lnSpc>
              <a:spcAft>
                <a:spcPts val="601"/>
              </a:spcAft>
              <a:buNone/>
            </a:pP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Approximately (on this list) ~</a:t>
            </a:r>
            <a:r>
              <a:rPr lang="en-US" sz="2400" b="1" strike="noStrike" spc="-1">
                <a:solidFill>
                  <a:srgbClr val="1F497D"/>
                </a:solidFill>
                <a:latin typeface="Arial"/>
                <a:ea typeface="DejaVu Sans"/>
              </a:rPr>
              <a:t>200 different </a:t>
            </a:r>
            <a:r>
              <a:rPr lang="en-US" sz="2400" b="0" strike="noStrike" spc="-1">
                <a:solidFill>
                  <a:srgbClr val="1F497D"/>
                </a:solidFill>
                <a:latin typeface="Arial"/>
                <a:ea typeface="DejaVu Sans"/>
              </a:rPr>
              <a:t>techniques…</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Another (simple) list of NGS based techniques </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u="sng" strike="noStrike" spc="-1">
                <a:solidFill>
                  <a:srgbClr val="0000FF"/>
                </a:solidFill>
                <a:uFill>
                  <a:solidFill>
                    <a:srgbClr val="FFFFFF"/>
                  </a:solidFill>
                </a:uFill>
                <a:latin typeface="Arial"/>
                <a:ea typeface="DejaVu Sans"/>
                <a:hlinkClick r:id="rId3"/>
              </a:rPr>
              <a:t>https://liorpachter.wordpress.com/seq/</a:t>
            </a:r>
            <a:endParaRPr lang="en-US" sz="2400" b="0" strike="noStrike" spc="-1">
              <a:latin typeface="Arial"/>
            </a:endParaRPr>
          </a:p>
          <a:p>
            <a:pPr>
              <a:lnSpc>
                <a:spcPct val="90000"/>
              </a:lnSpc>
              <a:spcAft>
                <a:spcPts val="601"/>
              </a:spcAft>
              <a:buNone/>
            </a:pPr>
            <a:endParaRPr lang="en-US" sz="2400" b="0" strike="noStrike" spc="-1">
              <a:latin typeface="Arial"/>
            </a:endParaRPr>
          </a:p>
          <a:p>
            <a:pPr>
              <a:lnSpc>
                <a:spcPct val="90000"/>
              </a:lnSpc>
              <a:spcAft>
                <a:spcPts val="601"/>
              </a:spcAft>
              <a:buNone/>
            </a:pPr>
            <a:endParaRPr lang="en-US" sz="2400" b="0" strike="noStrike" spc="-1">
              <a:latin typeface="Arial"/>
            </a:endParaRPr>
          </a:p>
        </p:txBody>
      </p:sp>
      <p:grpSp>
        <p:nvGrpSpPr>
          <p:cNvPr id="397" name="Group 156"/>
          <p:cNvGrpSpPr/>
          <p:nvPr/>
        </p:nvGrpSpPr>
        <p:grpSpPr>
          <a:xfrm>
            <a:off x="0" y="3202560"/>
            <a:ext cx="2742840" cy="3655440"/>
            <a:chOff x="0" y="3202560"/>
            <a:chExt cx="2742840" cy="3655440"/>
          </a:xfrm>
        </p:grpSpPr>
        <p:sp>
          <p:nvSpPr>
            <p:cNvPr id="398" name="Freeform: Shape 157"/>
            <p:cNvSpPr/>
            <p:nvPr/>
          </p:nvSpPr>
          <p:spPr>
            <a:xfrm rot="16200000">
              <a:off x="-553680" y="3772440"/>
              <a:ext cx="3638880" cy="2530800"/>
            </a:xfrm>
            <a:custGeom>
              <a:avLst/>
              <a:gdLst/>
              <a:ahLst/>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399" name="Freeform: Shape 158"/>
            <p:cNvSpPr/>
            <p:nvPr/>
          </p:nvSpPr>
          <p:spPr>
            <a:xfrm rot="16200000">
              <a:off x="-553680" y="3772440"/>
              <a:ext cx="3638880" cy="2530800"/>
            </a:xfrm>
            <a:custGeom>
              <a:avLst/>
              <a:gdLst/>
              <a:ahLst/>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400" name="Freeform: Shape 159"/>
            <p:cNvSpPr/>
            <p:nvPr/>
          </p:nvSpPr>
          <p:spPr>
            <a:xfrm rot="16200000">
              <a:off x="-543240" y="3762360"/>
              <a:ext cx="3639240" cy="2552040"/>
            </a:xfrm>
            <a:custGeom>
              <a:avLst/>
              <a:gdLst/>
              <a:ahLst/>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401" name="Freeform: Shape 160"/>
            <p:cNvSpPr/>
            <p:nvPr/>
          </p:nvSpPr>
          <p:spPr>
            <a:xfrm rot="16200000">
              <a:off x="-455760" y="3658320"/>
              <a:ext cx="3654720" cy="2742840"/>
            </a:xfrm>
            <a:custGeom>
              <a:avLst/>
              <a:gdLst/>
              <a:ahLst/>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 name="Rectangle 15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pic>
        <p:nvPicPr>
          <p:cNvPr id="403" name="Picture 3"/>
          <p:cNvPicPr/>
          <p:nvPr/>
        </p:nvPicPr>
        <p:blipFill>
          <a:blip r:embed="rId2"/>
          <a:stretch/>
        </p:blipFill>
        <p:spPr>
          <a:xfrm>
            <a:off x="318960" y="84960"/>
            <a:ext cx="9420120" cy="6772680"/>
          </a:xfrm>
          <a:prstGeom prst="rect">
            <a:avLst/>
          </a:prstGeom>
          <a:ln w="0">
            <a:noFill/>
          </a:ln>
        </p:spPr>
      </p:pic>
      <p:sp>
        <p:nvSpPr>
          <p:cNvPr id="404" name="Freeform: Shape 153"/>
          <p:cNvSpPr/>
          <p:nvPr/>
        </p:nvSpPr>
        <p:spPr>
          <a:xfrm flipH="1">
            <a:off x="10207800" y="0"/>
            <a:ext cx="1983240" cy="6857640"/>
          </a:xfrm>
          <a:custGeom>
            <a:avLst/>
            <a:gdLst/>
            <a:ahLst/>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405"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406" name="CustomShape 2"/>
          <p:cNvSpPr/>
          <p:nvPr/>
        </p:nvSpPr>
        <p:spPr>
          <a:xfrm>
            <a:off x="838080" y="1825560"/>
            <a:ext cx="10514160" cy="4349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 name="Rectangle 157"/>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pic>
        <p:nvPicPr>
          <p:cNvPr id="408" name="Content Placeholder 4"/>
          <p:cNvPicPr/>
          <p:nvPr/>
        </p:nvPicPr>
        <p:blipFill>
          <a:blip r:embed="rId2"/>
          <a:srcRect r="-39" b="7197"/>
          <a:stretch/>
        </p:blipFill>
        <p:spPr>
          <a:xfrm>
            <a:off x="1260000" y="643320"/>
            <a:ext cx="8006760" cy="5570640"/>
          </a:xfrm>
          <a:prstGeom prst="rect">
            <a:avLst/>
          </a:prstGeom>
          <a:ln w="0">
            <a:noFill/>
          </a:ln>
        </p:spPr>
      </p:pic>
      <p:sp>
        <p:nvSpPr>
          <p:cNvPr id="409" name="Freeform: Shape 159"/>
          <p:cNvSpPr/>
          <p:nvPr/>
        </p:nvSpPr>
        <p:spPr>
          <a:xfrm flipH="1">
            <a:off x="10207800" y="0"/>
            <a:ext cx="1983240" cy="6857640"/>
          </a:xfrm>
          <a:custGeom>
            <a:avLst/>
            <a:gdLst/>
            <a:ahLst/>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410"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1" name="Rectangle 160"/>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pic>
        <p:nvPicPr>
          <p:cNvPr id="412" name="Picture 3"/>
          <p:cNvPicPr/>
          <p:nvPr/>
        </p:nvPicPr>
        <p:blipFill>
          <a:blip r:embed="rId2"/>
          <a:srcRect b="6976"/>
          <a:stretch/>
        </p:blipFill>
        <p:spPr>
          <a:xfrm>
            <a:off x="1270800" y="643320"/>
            <a:ext cx="7984800" cy="5570640"/>
          </a:xfrm>
          <a:prstGeom prst="rect">
            <a:avLst/>
          </a:prstGeom>
          <a:ln w="0">
            <a:noFill/>
          </a:ln>
        </p:spPr>
      </p:pic>
      <p:sp>
        <p:nvSpPr>
          <p:cNvPr id="413" name="Freeform: Shape 162"/>
          <p:cNvSpPr/>
          <p:nvPr/>
        </p:nvSpPr>
        <p:spPr>
          <a:xfrm flipH="1">
            <a:off x="10207800" y="0"/>
            <a:ext cx="1983240" cy="6857640"/>
          </a:xfrm>
          <a:custGeom>
            <a:avLst/>
            <a:gdLst/>
            <a:ahLst/>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a:noFill/>
          </a:ln>
        </p:spPr>
        <p:style>
          <a:lnRef idx="0">
            <a:scrgbClr r="0" g="0" b="0"/>
          </a:lnRef>
          <a:fillRef idx="0">
            <a:scrgbClr r="0" g="0" b="0"/>
          </a:fillRef>
          <a:effectRef idx="0">
            <a:scrgbClr r="0" g="0" b="0"/>
          </a:effectRef>
          <a:fontRef idx="minor"/>
        </p:style>
        <p:txBody>
          <a:bodyPr/>
          <a:lstStyle/>
          <a:p>
            <a:endParaRPr lang="cs-CZ"/>
          </a:p>
        </p:txBody>
      </p:sp>
      <p:sp>
        <p:nvSpPr>
          <p:cNvPr id="414" name="CustomShape 1"/>
          <p:cNvSpPr/>
          <p:nvPr/>
        </p:nvSpPr>
        <p:spPr>
          <a:xfrm>
            <a:off x="838080" y="365040"/>
            <a:ext cx="10514160" cy="13240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
        <p:nvSpPr>
          <p:cNvPr id="415" name="CustomShape 2"/>
          <p:cNvSpPr/>
          <p:nvPr/>
        </p:nvSpPr>
        <p:spPr>
          <a:xfrm>
            <a:off x="838080" y="1825560"/>
            <a:ext cx="10514160" cy="43498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 name="Rectangle 95"/>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44" name="Rectangle 97"/>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145" name="Group 99"/>
          <p:cNvGrpSpPr/>
          <p:nvPr/>
        </p:nvGrpSpPr>
        <p:grpSpPr>
          <a:xfrm>
            <a:off x="-21960" y="508680"/>
            <a:ext cx="5217480" cy="6239160"/>
            <a:chOff x="-21960" y="508680"/>
            <a:chExt cx="5217480" cy="6239160"/>
          </a:xfrm>
        </p:grpSpPr>
        <p:sp>
          <p:nvSpPr>
            <p:cNvPr id="146" name="Freeform: Shape 100"/>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47" name="Freeform: Shape 101"/>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48" name="Freeform: Shape 102"/>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49" name="Freeform: Shape 103"/>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150"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Lets get to know each other…</a:t>
            </a:r>
            <a:endParaRPr lang="en-US" sz="3600" b="0" strike="noStrike" spc="-1">
              <a:latin typeface="Arial"/>
            </a:endParaRPr>
          </a:p>
        </p:txBody>
      </p:sp>
      <p:sp>
        <p:nvSpPr>
          <p:cNvPr id="151" name="CustomShape 2"/>
          <p:cNvSpPr/>
          <p:nvPr/>
        </p:nvSpPr>
        <p:spPr>
          <a:xfrm>
            <a:off x="5475600" y="804600"/>
            <a:ext cx="59173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Are you </a:t>
            </a:r>
            <a:r>
              <a:rPr lang="en-US" sz="2400" b="1" strike="noStrike" spc="-1">
                <a:solidFill>
                  <a:srgbClr val="1F497D"/>
                </a:solidFill>
                <a:latin typeface="Arial"/>
                <a:ea typeface="DejaVu Sans"/>
              </a:rPr>
              <a:t>familiar </a:t>
            </a:r>
            <a:r>
              <a:rPr lang="en-US" sz="2400" b="0" strike="noStrike" spc="-1">
                <a:solidFill>
                  <a:srgbClr val="1F497D"/>
                </a:solidFill>
                <a:latin typeface="Arial"/>
                <a:ea typeface="DejaVu Sans"/>
              </a:rPr>
              <a:t>with the field?</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Do you </a:t>
            </a:r>
            <a:r>
              <a:rPr lang="en-US" sz="2400" b="1" strike="noStrike" spc="-1">
                <a:solidFill>
                  <a:srgbClr val="1F497D"/>
                </a:solidFill>
                <a:latin typeface="Arial"/>
                <a:ea typeface="DejaVu Sans"/>
              </a:rPr>
              <a:t>work </a:t>
            </a:r>
            <a:r>
              <a:rPr lang="en-US" sz="2400" b="0" strike="noStrike" spc="-1">
                <a:solidFill>
                  <a:srgbClr val="1F497D"/>
                </a:solidFill>
                <a:latin typeface="Arial"/>
                <a:ea typeface="DejaVu Sans"/>
              </a:rPr>
              <a:t>with the </a:t>
            </a:r>
            <a:r>
              <a:rPr lang="en-US" sz="2400" b="1" strike="noStrike" spc="-1">
                <a:solidFill>
                  <a:srgbClr val="1F497D"/>
                </a:solidFill>
                <a:latin typeface="Arial"/>
                <a:ea typeface="DejaVu Sans"/>
              </a:rPr>
              <a:t>data </a:t>
            </a:r>
            <a:r>
              <a:rPr lang="en-US" sz="2400" b="0" strike="noStrike" spc="-1">
                <a:solidFill>
                  <a:srgbClr val="1F497D"/>
                </a:solidFill>
                <a:latin typeface="Arial"/>
                <a:ea typeface="DejaVu Sans"/>
              </a:rPr>
              <a:t>somehow? </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Do you </a:t>
            </a:r>
            <a:r>
              <a:rPr lang="en-US" sz="2400" b="1" strike="noStrike" spc="-1">
                <a:solidFill>
                  <a:srgbClr val="1F497D"/>
                </a:solidFill>
                <a:latin typeface="Arial"/>
                <a:ea typeface="DejaVu Sans"/>
              </a:rPr>
              <a:t>receive </a:t>
            </a:r>
            <a:r>
              <a:rPr lang="en-US" sz="2400" b="0" strike="noStrike" spc="-1">
                <a:solidFill>
                  <a:srgbClr val="1F497D"/>
                </a:solidFill>
                <a:latin typeface="Arial"/>
                <a:ea typeface="DejaVu Sans"/>
              </a:rPr>
              <a:t>any </a:t>
            </a:r>
            <a:r>
              <a:rPr lang="en-US" sz="2400" b="1" strike="noStrike" spc="-1">
                <a:solidFill>
                  <a:srgbClr val="1F497D"/>
                </a:solidFill>
                <a:latin typeface="Arial"/>
                <a:ea typeface="DejaVu Sans"/>
              </a:rPr>
              <a:t>outputs </a:t>
            </a:r>
            <a:r>
              <a:rPr lang="en-US" sz="2400" b="0" strike="noStrike" spc="-1">
                <a:solidFill>
                  <a:srgbClr val="1F497D"/>
                </a:solidFill>
                <a:latin typeface="Arial"/>
                <a:ea typeface="DejaVu Sans"/>
              </a:rPr>
              <a:t>from the analysis?</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Do you </a:t>
            </a:r>
            <a:r>
              <a:rPr lang="en-US" sz="2400" b="1" strike="noStrike" spc="-1">
                <a:solidFill>
                  <a:srgbClr val="1F497D"/>
                </a:solidFill>
                <a:latin typeface="Arial"/>
                <a:ea typeface="DejaVu Sans"/>
              </a:rPr>
              <a:t>plan </a:t>
            </a:r>
            <a:r>
              <a:rPr lang="en-US" sz="2400" b="0" strike="noStrike" spc="-1">
                <a:solidFill>
                  <a:srgbClr val="1F497D"/>
                </a:solidFill>
                <a:latin typeface="Arial"/>
                <a:ea typeface="DejaVu Sans"/>
              </a:rPr>
              <a:t>to </a:t>
            </a:r>
            <a:r>
              <a:rPr lang="en-US" sz="2400" b="1" strike="noStrike" spc="-1">
                <a:solidFill>
                  <a:srgbClr val="1F497D"/>
                </a:solidFill>
                <a:latin typeface="Arial"/>
                <a:ea typeface="DejaVu Sans"/>
              </a:rPr>
              <a:t>work </a:t>
            </a:r>
            <a:r>
              <a:rPr lang="en-US" sz="2400" b="0" strike="noStrike" spc="-1">
                <a:solidFill>
                  <a:srgbClr val="1F497D"/>
                </a:solidFill>
                <a:latin typeface="Arial"/>
                <a:ea typeface="DejaVu Sans"/>
              </a:rPr>
              <a:t>with it?</a:t>
            </a:r>
            <a:endParaRPr lang="en-US" sz="2400" b="0" strike="noStrike" spc="-1">
              <a:latin typeface="Arial"/>
            </a:endParaRPr>
          </a:p>
          <a:p>
            <a:pPr marL="228600" indent="-228600">
              <a:lnSpc>
                <a:spcPct val="90000"/>
              </a:lnSpc>
              <a:spcAft>
                <a:spcPts val="601"/>
              </a:spcAft>
              <a:buClr>
                <a:srgbClr val="000000"/>
              </a:buClr>
              <a:buFont typeface="Arial"/>
              <a:buChar char="•"/>
            </a:pPr>
            <a:r>
              <a:rPr lang="en-US" sz="2400" b="0" strike="noStrike" spc="-1">
                <a:solidFill>
                  <a:srgbClr val="1F497D"/>
                </a:solidFill>
                <a:latin typeface="Arial"/>
                <a:ea typeface="DejaVu Sans"/>
              </a:rPr>
              <a:t>Do you want to </a:t>
            </a:r>
            <a:r>
              <a:rPr lang="en-US" sz="2400" b="1" strike="noStrike" spc="-1">
                <a:solidFill>
                  <a:srgbClr val="1F497D"/>
                </a:solidFill>
                <a:latin typeface="Arial"/>
                <a:ea typeface="DejaVu Sans"/>
              </a:rPr>
              <a:t>understand </a:t>
            </a:r>
            <a:r>
              <a:rPr lang="en-US" sz="2400" b="0" strike="noStrike" spc="-1">
                <a:solidFill>
                  <a:srgbClr val="1F497D"/>
                </a:solidFill>
                <a:latin typeface="Arial"/>
                <a:ea typeface="DejaVu Sans"/>
              </a:rPr>
              <a:t>the </a:t>
            </a:r>
            <a:r>
              <a:rPr lang="en-US" sz="2400" b="1" strike="noStrike" spc="-1">
                <a:solidFill>
                  <a:srgbClr val="1F497D"/>
                </a:solidFill>
                <a:latin typeface="Arial"/>
                <a:ea typeface="DejaVu Sans"/>
              </a:rPr>
              <a:t>outputs</a:t>
            </a:r>
            <a:r>
              <a:rPr lang="en-US" sz="2400" b="0" strike="noStrike" spc="-1">
                <a:solidFill>
                  <a:srgbClr val="1F497D"/>
                </a:solidFill>
                <a:latin typeface="Arial"/>
                <a:ea typeface="DejaVu Sans"/>
              </a:rPr>
              <a:t>?</a:t>
            </a:r>
            <a:endParaRPr lang="en-US" sz="2400" b="0" strike="noStrike" spc="-1">
              <a:latin typeface="Arial"/>
            </a:endParaRPr>
          </a:p>
          <a:p>
            <a:pPr>
              <a:lnSpc>
                <a:spcPct val="90000"/>
              </a:lnSpc>
              <a:spcAft>
                <a:spcPts val="601"/>
              </a:spcAft>
              <a:buNone/>
            </a:pPr>
            <a:endParaRPr lang="en-US" sz="2400" b="0" strike="noStrike" spc="-1">
              <a:latin typeface="Arial"/>
            </a:endParaRPr>
          </a:p>
          <a:p>
            <a:pPr>
              <a:lnSpc>
                <a:spcPct val="90000"/>
              </a:lnSpc>
              <a:spcAft>
                <a:spcPts val="601"/>
              </a:spcAft>
              <a:buNone/>
            </a:pPr>
            <a:endParaRPr lang="en-US" sz="2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Rectangle 96"/>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53" name="Rectangle 98"/>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54" name="CustomShape 1"/>
          <p:cNvSpPr/>
          <p:nvPr/>
        </p:nvSpPr>
        <p:spPr>
          <a:xfrm>
            <a:off x="2726280" y="1741320"/>
            <a:ext cx="6738840" cy="2387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a:lnSpc>
                <a:spcPct val="90000"/>
              </a:lnSpc>
              <a:spcAft>
                <a:spcPts val="601"/>
              </a:spcAft>
              <a:buNone/>
            </a:pPr>
            <a:r>
              <a:rPr lang="en-US" sz="5200" b="0" strike="noStrike" spc="-1">
                <a:solidFill>
                  <a:srgbClr val="1F497D"/>
                </a:solidFill>
                <a:latin typeface="Arial"/>
                <a:ea typeface="DejaVu Sans"/>
              </a:rPr>
              <a:t>The course itself</a:t>
            </a:r>
            <a:endParaRPr lang="en-US" sz="5200" b="0" strike="noStrike" spc="-1">
              <a:latin typeface="Arial"/>
            </a:endParaRPr>
          </a:p>
        </p:txBody>
      </p:sp>
      <p:grpSp>
        <p:nvGrpSpPr>
          <p:cNvPr id="155" name="Group 100"/>
          <p:cNvGrpSpPr/>
          <p:nvPr/>
        </p:nvGrpSpPr>
        <p:grpSpPr>
          <a:xfrm>
            <a:off x="0" y="0"/>
            <a:ext cx="5162760" cy="3152520"/>
            <a:chOff x="0" y="0"/>
            <a:chExt cx="5162760" cy="3152520"/>
          </a:xfrm>
        </p:grpSpPr>
        <p:sp>
          <p:nvSpPr>
            <p:cNvPr id="156" name="Freeform: Shape 101"/>
            <p:cNvSpPr/>
            <p:nvPr/>
          </p:nvSpPr>
          <p:spPr>
            <a:xfrm flipH="1">
              <a:off x="-360" y="0"/>
              <a:ext cx="5162760" cy="3152520"/>
            </a:xfrm>
            <a:custGeom>
              <a:avLst/>
              <a:gdLst/>
              <a:ahLst/>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57" name="Freeform: Shape 102"/>
            <p:cNvSpPr/>
            <p:nvPr/>
          </p:nvSpPr>
          <p:spPr>
            <a:xfrm flipH="1">
              <a:off x="360" y="0"/>
              <a:ext cx="5114880" cy="2889720"/>
            </a:xfrm>
            <a:custGeom>
              <a:avLst/>
              <a:gdLst/>
              <a:ahLst/>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58" name="Freeform: Shape 103"/>
            <p:cNvSpPr/>
            <p:nvPr/>
          </p:nvSpPr>
          <p:spPr>
            <a:xfrm flipH="1">
              <a:off x="-360" y="0"/>
              <a:ext cx="5110200" cy="2838240"/>
            </a:xfrm>
            <a:custGeom>
              <a:avLst/>
              <a:gdLst/>
              <a:ahLst/>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59" name="Freeform: Shape 104"/>
            <p:cNvSpPr/>
            <p:nvPr/>
          </p:nvSpPr>
          <p:spPr>
            <a:xfrm flipH="1">
              <a:off x="-360" y="0"/>
              <a:ext cx="5110200" cy="2838240"/>
            </a:xfrm>
            <a:custGeom>
              <a:avLst/>
              <a:gdLst/>
              <a:ahLst/>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rotWithShape="0">
              <a:gsLst>
                <a:gs pos="0">
                  <a:srgbClr val="F79646">
                    <a:alpha val="10196"/>
                  </a:srgbClr>
                </a:gs>
                <a:gs pos="100000">
                  <a:srgbClr val="4F81BD">
                    <a:alpha val="10196"/>
                  </a:srgbClr>
                </a:gs>
              </a:gsLst>
              <a:lin ang="204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grpSp>
        <p:nvGrpSpPr>
          <p:cNvPr id="160" name="Group 106"/>
          <p:cNvGrpSpPr/>
          <p:nvPr/>
        </p:nvGrpSpPr>
        <p:grpSpPr>
          <a:xfrm>
            <a:off x="9475560" y="3715560"/>
            <a:ext cx="2716560" cy="3142080"/>
            <a:chOff x="9475560" y="3715560"/>
            <a:chExt cx="2716560" cy="3142080"/>
          </a:xfrm>
        </p:grpSpPr>
        <p:sp>
          <p:nvSpPr>
            <p:cNvPr id="161" name="Freeform: Shape 107"/>
            <p:cNvSpPr/>
            <p:nvPr/>
          </p:nvSpPr>
          <p:spPr>
            <a:xfrm rot="16200000" flipV="1">
              <a:off x="9259920" y="3930840"/>
              <a:ext cx="3142080" cy="2711160"/>
            </a:xfrm>
            <a:custGeom>
              <a:avLst/>
              <a:gdLst/>
              <a:ahLst/>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62" name="Freeform: Shape 108"/>
            <p:cNvSpPr/>
            <p:nvPr/>
          </p:nvSpPr>
          <p:spPr>
            <a:xfrm rot="16200000" flipV="1">
              <a:off x="9417960" y="4083480"/>
              <a:ext cx="3114720" cy="2433600"/>
            </a:xfrm>
            <a:custGeom>
              <a:avLst/>
              <a:gdLst/>
              <a:ahLst/>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63" name="Freeform: Shape 109"/>
            <p:cNvSpPr/>
            <p:nvPr/>
          </p:nvSpPr>
          <p:spPr>
            <a:xfrm rot="16200000" flipV="1">
              <a:off x="9392040" y="4062960"/>
              <a:ext cx="3124800" cy="2464560"/>
            </a:xfrm>
            <a:custGeom>
              <a:avLst/>
              <a:gdLst/>
              <a:ahLst/>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64" name="Freeform: Shape 110"/>
            <p:cNvSpPr/>
            <p:nvPr/>
          </p:nvSpPr>
          <p:spPr>
            <a:xfrm rot="16200000" flipV="1">
              <a:off x="9416520" y="4086000"/>
              <a:ext cx="3112200" cy="2428200"/>
            </a:xfrm>
            <a:custGeom>
              <a:avLst/>
              <a:gdLst/>
              <a:ahLst/>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rotWithShape="0">
              <a:gsLst>
                <a:gs pos="0">
                  <a:srgbClr val="F79646">
                    <a:alpha val="10196"/>
                  </a:srgbClr>
                </a:gs>
                <a:gs pos="100000">
                  <a:srgbClr val="4F81BD">
                    <a:alpha val="10196"/>
                  </a:srgbClr>
                </a:gs>
              </a:gsLst>
              <a:lin ang="96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 name="Rectangle 100"/>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66" name="Rectangle 102"/>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167" name="Group 104"/>
          <p:cNvGrpSpPr/>
          <p:nvPr/>
        </p:nvGrpSpPr>
        <p:grpSpPr>
          <a:xfrm>
            <a:off x="-21960" y="508680"/>
            <a:ext cx="5217480" cy="6239160"/>
            <a:chOff x="-21960" y="508680"/>
            <a:chExt cx="5217480" cy="6239160"/>
          </a:xfrm>
        </p:grpSpPr>
        <p:sp>
          <p:nvSpPr>
            <p:cNvPr id="168" name="Freeform: Shape 105"/>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69" name="Freeform: Shape 106"/>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70" name="Freeform: Shape 107"/>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71" name="Freeform: Shape 108"/>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172"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Main objective:</a:t>
            </a:r>
            <a:endParaRPr lang="en-US" sz="3600" b="0" strike="noStrike" spc="-1">
              <a:latin typeface="Arial"/>
            </a:endParaRPr>
          </a:p>
        </p:txBody>
      </p:sp>
      <p:sp>
        <p:nvSpPr>
          <p:cNvPr id="173"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The course is </a:t>
            </a:r>
            <a:r>
              <a:rPr lang="en-US" sz="1800" b="1" strike="noStrike" spc="-1">
                <a:solidFill>
                  <a:srgbClr val="1F497D"/>
                </a:solidFill>
                <a:latin typeface="Arial"/>
                <a:ea typeface="DejaVu Sans"/>
              </a:rPr>
              <a:t>addressed </a:t>
            </a:r>
            <a:r>
              <a:rPr lang="en-US" sz="1800" b="0" strike="noStrike" spc="-1">
                <a:solidFill>
                  <a:srgbClr val="1F497D"/>
                </a:solidFill>
                <a:latin typeface="Arial"/>
                <a:ea typeface="DejaVu Sans"/>
              </a:rPr>
              <a:t>to everyone who </a:t>
            </a:r>
            <a:r>
              <a:rPr lang="en-US" sz="1800" b="1" strike="noStrike" spc="-1">
                <a:solidFill>
                  <a:srgbClr val="1F497D"/>
                </a:solidFill>
                <a:latin typeface="Arial"/>
                <a:ea typeface="DejaVu Sans"/>
              </a:rPr>
              <a:t>already works </a:t>
            </a:r>
            <a:r>
              <a:rPr lang="en-US" sz="1800" b="0" strike="noStrike" spc="-1">
                <a:solidFill>
                  <a:srgbClr val="1F497D"/>
                </a:solidFill>
                <a:latin typeface="Arial"/>
                <a:ea typeface="DejaVu Sans"/>
              </a:rPr>
              <a:t>with or </a:t>
            </a:r>
            <a:r>
              <a:rPr lang="en-US" sz="1800" b="1" strike="noStrike" spc="-1">
                <a:solidFill>
                  <a:srgbClr val="1F497D"/>
                </a:solidFill>
                <a:latin typeface="Arial"/>
                <a:ea typeface="DejaVu Sans"/>
              </a:rPr>
              <a:t>plans to work </a:t>
            </a:r>
            <a:r>
              <a:rPr lang="en-US" sz="1800" b="0" strike="noStrike" spc="-1">
                <a:solidFill>
                  <a:srgbClr val="1F497D"/>
                </a:solidFill>
                <a:latin typeface="Arial"/>
                <a:ea typeface="DejaVu Sans"/>
              </a:rPr>
              <a:t>with the NGS data, wants to learn something new from the field or wants to understand the data/outputs</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The </a:t>
            </a:r>
            <a:r>
              <a:rPr lang="en-US" sz="1800" b="1" strike="noStrike" spc="-1">
                <a:solidFill>
                  <a:srgbClr val="1F497D"/>
                </a:solidFill>
                <a:latin typeface="Arial"/>
                <a:ea typeface="DejaVu Sans"/>
              </a:rPr>
              <a:t>lectures will explain </a:t>
            </a:r>
            <a:r>
              <a:rPr lang="en-US" sz="1800" b="0" strike="noStrike" spc="-1">
                <a:solidFill>
                  <a:srgbClr val="1F497D"/>
                </a:solidFill>
                <a:latin typeface="Arial"/>
                <a:ea typeface="DejaVu Sans"/>
              </a:rPr>
              <a:t>you </a:t>
            </a:r>
            <a:r>
              <a:rPr lang="en-US" sz="1800" b="1" strike="noStrike" spc="-1">
                <a:solidFill>
                  <a:srgbClr val="1F497D"/>
                </a:solidFill>
                <a:latin typeface="Arial"/>
                <a:ea typeface="DejaVu Sans"/>
              </a:rPr>
              <a:t>the basics </a:t>
            </a:r>
            <a:r>
              <a:rPr lang="en-US" sz="1800" b="0" strike="noStrike" spc="-1">
                <a:solidFill>
                  <a:srgbClr val="1F497D"/>
                </a:solidFill>
                <a:latin typeface="Arial"/>
                <a:ea typeface="DejaVu Sans"/>
              </a:rPr>
              <a:t>and show you </a:t>
            </a:r>
            <a:r>
              <a:rPr lang="en-US" sz="1800" b="1" strike="noStrike" spc="-1">
                <a:solidFill>
                  <a:srgbClr val="1F497D"/>
                </a:solidFill>
                <a:latin typeface="Arial"/>
                <a:ea typeface="DejaVu Sans"/>
              </a:rPr>
              <a:t>examples</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You will need to</a:t>
            </a:r>
            <a:r>
              <a:rPr lang="en-US" sz="1800" b="1" strike="noStrike" spc="-1">
                <a:solidFill>
                  <a:srgbClr val="1F497D"/>
                </a:solidFill>
                <a:latin typeface="Arial"/>
                <a:ea typeface="DejaVu Sans"/>
              </a:rPr>
              <a:t> study/exercise some extra</a:t>
            </a:r>
            <a:r>
              <a:rPr lang="en-US" sz="1800" b="0" strike="noStrike" spc="-1">
                <a:solidFill>
                  <a:srgbClr val="1F497D"/>
                </a:solidFill>
                <a:latin typeface="Arial"/>
                <a:ea typeface="DejaVu Sans"/>
              </a:rPr>
              <a:t> to get </a:t>
            </a:r>
            <a:r>
              <a:rPr lang="en-US" sz="1800" b="1" strike="noStrike" spc="-1">
                <a:solidFill>
                  <a:srgbClr val="1F497D"/>
                </a:solidFill>
                <a:latin typeface="Arial"/>
                <a:ea typeface="DejaVu Sans"/>
              </a:rPr>
              <a:t>better</a:t>
            </a:r>
            <a:r>
              <a:rPr lang="en-US" sz="1800" b="0" strike="noStrike" spc="-1">
                <a:solidFill>
                  <a:srgbClr val="1F497D"/>
                </a:solidFill>
                <a:latin typeface="Arial"/>
                <a:ea typeface="DejaVu Sans"/>
              </a:rPr>
              <a:t> </a:t>
            </a:r>
            <a:r>
              <a:rPr lang="en-US" sz="1800" b="1" strike="noStrike" spc="-1">
                <a:solidFill>
                  <a:srgbClr val="1F497D"/>
                </a:solidFill>
                <a:latin typeface="Arial"/>
                <a:ea typeface="DejaVu Sans"/>
              </a:rPr>
              <a:t>understanding</a:t>
            </a:r>
            <a:r>
              <a:rPr lang="en-US" sz="1800" b="0" strike="noStrike" spc="-1">
                <a:solidFill>
                  <a:srgbClr val="1F497D"/>
                </a:solidFill>
                <a:latin typeface="Arial"/>
                <a:ea typeface="DejaVu Sans"/>
              </a:rPr>
              <a:t> of the process</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During</a:t>
            </a:r>
            <a:r>
              <a:rPr lang="en-US" sz="1800" b="1" strike="noStrike" spc="-1">
                <a:solidFill>
                  <a:srgbClr val="1F497D"/>
                </a:solidFill>
                <a:latin typeface="Arial"/>
                <a:ea typeface="DejaVu Sans"/>
              </a:rPr>
              <a:t> the course, </a:t>
            </a:r>
            <a:r>
              <a:rPr lang="en-US" sz="1800" b="0" strike="noStrike" spc="-1">
                <a:solidFill>
                  <a:srgbClr val="1F497D"/>
                </a:solidFill>
                <a:latin typeface="Arial"/>
                <a:ea typeface="DejaVu Sans"/>
              </a:rPr>
              <a:t>there will be possibility to </a:t>
            </a:r>
            <a:r>
              <a:rPr lang="en-US" sz="1800" b="1" strike="noStrike" spc="-1">
                <a:solidFill>
                  <a:srgbClr val="1F497D"/>
                </a:solidFill>
                <a:latin typeface="Arial"/>
                <a:ea typeface="DejaVu Sans"/>
              </a:rPr>
              <a:t>you can discuss your own data analysis</a:t>
            </a:r>
            <a:r>
              <a:rPr lang="en-US" sz="1800" b="0" strike="noStrike" spc="-1">
                <a:solidFill>
                  <a:srgbClr val="1F497D"/>
                </a:solidFill>
                <a:latin typeface="Arial"/>
                <a:ea typeface="DejaVu Sans"/>
              </a:rPr>
              <a:t> (if any)</a:t>
            </a:r>
            <a:endParaRPr lang="en-US"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Rectangle 98"/>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75" name="Rectangle 100"/>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176" name="Group 102"/>
          <p:cNvGrpSpPr/>
          <p:nvPr/>
        </p:nvGrpSpPr>
        <p:grpSpPr>
          <a:xfrm>
            <a:off x="-21960" y="508680"/>
            <a:ext cx="5217480" cy="6239160"/>
            <a:chOff x="-21960" y="508680"/>
            <a:chExt cx="5217480" cy="6239160"/>
          </a:xfrm>
        </p:grpSpPr>
        <p:sp>
          <p:nvSpPr>
            <p:cNvPr id="177" name="Freeform: Shape 103"/>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78" name="Freeform: Shape 104"/>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79" name="Freeform: Shape 105"/>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80" name="Freeform: Shape 106"/>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181"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After the course you should…</a:t>
            </a:r>
            <a:endParaRPr lang="en-US" sz="3600" b="0" strike="noStrike" spc="-1">
              <a:latin typeface="Arial"/>
            </a:endParaRPr>
          </a:p>
        </p:txBody>
      </p:sp>
      <p:sp>
        <p:nvSpPr>
          <p:cNvPr id="182"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1800" b="1" strike="noStrike" spc="-1">
                <a:solidFill>
                  <a:srgbClr val="1F497D"/>
                </a:solidFill>
                <a:latin typeface="Arial"/>
                <a:ea typeface="DejaVu Sans"/>
              </a:rPr>
              <a:t>Know the latest NGS methods </a:t>
            </a:r>
            <a:r>
              <a:rPr lang="en-US" sz="1800" b="0" strike="noStrike" spc="-1">
                <a:solidFill>
                  <a:srgbClr val="1F497D"/>
                </a:solidFill>
                <a:latin typeface="Arial"/>
                <a:ea typeface="DejaVu Sans"/>
              </a:rPr>
              <a:t>(next and third generation sequencing), their use and the type of data they produce</a:t>
            </a: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1" strike="noStrike" spc="-1">
                <a:solidFill>
                  <a:srgbClr val="1F497D"/>
                </a:solidFill>
                <a:latin typeface="Arial"/>
                <a:ea typeface="DejaVu Sans"/>
              </a:rPr>
              <a:t>Be able to distinguish the type</a:t>
            </a:r>
            <a:r>
              <a:rPr lang="en-US" sz="1800" b="0" strike="noStrike" spc="-1">
                <a:solidFill>
                  <a:srgbClr val="1F497D"/>
                </a:solidFill>
                <a:latin typeface="Arial"/>
                <a:ea typeface="DejaVu Sans"/>
              </a:rPr>
              <a:t> of method based on the data</a:t>
            </a: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Know the </a:t>
            </a:r>
            <a:r>
              <a:rPr lang="en-US" sz="1800" b="1" strike="noStrike" spc="-1">
                <a:solidFill>
                  <a:srgbClr val="1F497D"/>
                </a:solidFill>
                <a:latin typeface="Arial"/>
                <a:ea typeface="DejaVu Sans"/>
              </a:rPr>
              <a:t>basic scheme </a:t>
            </a:r>
            <a:r>
              <a:rPr lang="en-US" sz="1800" b="0" strike="noStrike" spc="-1">
                <a:solidFill>
                  <a:srgbClr val="1F497D"/>
                </a:solidFill>
                <a:latin typeface="Arial"/>
                <a:ea typeface="DejaVu Sans"/>
              </a:rPr>
              <a:t>of data analysis</a:t>
            </a: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Able to work with </a:t>
            </a:r>
            <a:r>
              <a:rPr lang="en-US" sz="1800" b="1" strike="noStrike" spc="-1">
                <a:solidFill>
                  <a:srgbClr val="1F497D"/>
                </a:solidFill>
                <a:latin typeface="Arial"/>
                <a:ea typeface="DejaVu Sans"/>
              </a:rPr>
              <a:t>Linux</a:t>
            </a:r>
            <a:r>
              <a:rPr lang="en-US" sz="1800" b="0" strike="noStrike" spc="-1">
                <a:solidFill>
                  <a:srgbClr val="1F497D"/>
                </a:solidFill>
                <a:latin typeface="Arial"/>
                <a:ea typeface="DejaVu Sans"/>
              </a:rPr>
              <a:t>, </a:t>
            </a:r>
            <a:r>
              <a:rPr lang="en-US" sz="1800" b="1" strike="noStrike" spc="-1">
                <a:solidFill>
                  <a:srgbClr val="1F497D"/>
                </a:solidFill>
                <a:latin typeface="Arial"/>
                <a:ea typeface="DejaVu Sans"/>
              </a:rPr>
              <a:t>Bash</a:t>
            </a:r>
            <a:r>
              <a:rPr lang="en-US" sz="1800" b="0" strike="noStrike" spc="-1">
                <a:solidFill>
                  <a:srgbClr val="1F497D"/>
                </a:solidFill>
                <a:latin typeface="Arial"/>
                <a:ea typeface="DejaVu Sans"/>
              </a:rPr>
              <a:t> and </a:t>
            </a:r>
            <a:r>
              <a:rPr lang="en-US" sz="1800" b="1" strike="noStrike" spc="-1">
                <a:solidFill>
                  <a:srgbClr val="1F497D"/>
                </a:solidFill>
                <a:latin typeface="Arial"/>
                <a:ea typeface="DejaVu Sans"/>
              </a:rPr>
              <a:t>R </a:t>
            </a:r>
            <a:r>
              <a:rPr lang="en-US" sz="1800" b="0" strike="noStrike" spc="-1">
                <a:solidFill>
                  <a:srgbClr val="1F497D"/>
                </a:solidFill>
                <a:latin typeface="Arial"/>
                <a:ea typeface="DejaVu Sans"/>
              </a:rPr>
              <a:t>at a level sufficient for analysis of NGS data – partially </a:t>
            </a: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Know how to </a:t>
            </a:r>
            <a:r>
              <a:rPr lang="en-US" sz="1800" b="1" strike="noStrike" spc="-1">
                <a:solidFill>
                  <a:srgbClr val="1F497D"/>
                </a:solidFill>
                <a:latin typeface="Arial"/>
                <a:ea typeface="DejaVu Sans"/>
              </a:rPr>
              <a:t>select tools </a:t>
            </a:r>
            <a:r>
              <a:rPr lang="en-US" sz="1800" b="0" strike="noStrike" spc="-1">
                <a:solidFill>
                  <a:srgbClr val="1F497D"/>
                </a:solidFill>
                <a:latin typeface="Arial"/>
                <a:ea typeface="DejaVu Sans"/>
              </a:rPr>
              <a:t>for data processing and apply them to real data</a:t>
            </a: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1" strike="noStrike" spc="-1">
                <a:solidFill>
                  <a:srgbClr val="1F497D"/>
                </a:solidFill>
                <a:latin typeface="Arial"/>
                <a:ea typeface="DejaVu Sans"/>
              </a:rPr>
              <a:t>Be able to analyze NGS data </a:t>
            </a:r>
            <a:r>
              <a:rPr lang="en-US" sz="1800" b="0" strike="noStrike" spc="-1">
                <a:solidFill>
                  <a:srgbClr val="1F497D"/>
                </a:solidFill>
                <a:latin typeface="Arial"/>
                <a:ea typeface="DejaVu Sans"/>
              </a:rPr>
              <a:t>starting from quality control over alignment to the detection of deferentially expressed genes (in RNA-Seq), variants (CNV with SNP), genome assembly, etc.</a:t>
            </a:r>
            <a:endParaRPr lang="en-US"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Rectangle 102"/>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84" name="Rectangle 104"/>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185" name="Group 106"/>
          <p:cNvGrpSpPr/>
          <p:nvPr/>
        </p:nvGrpSpPr>
        <p:grpSpPr>
          <a:xfrm>
            <a:off x="-21960" y="508680"/>
            <a:ext cx="5217480" cy="6239160"/>
            <a:chOff x="-21960" y="508680"/>
            <a:chExt cx="5217480" cy="6239160"/>
          </a:xfrm>
        </p:grpSpPr>
        <p:sp>
          <p:nvSpPr>
            <p:cNvPr id="186" name="Freeform: Shape 107"/>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87" name="Freeform: Shape 108"/>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88" name="Freeform: Shape 109"/>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89" name="Freeform: Shape 110"/>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190" name="CustomShape 1"/>
          <p:cNvSpPr/>
          <p:nvPr/>
        </p:nvSpPr>
        <p:spPr>
          <a:xfrm>
            <a:off x="640080" y="1243080"/>
            <a:ext cx="3855240" cy="43714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spcAft>
                <a:spcPts val="601"/>
              </a:spcAft>
              <a:buNone/>
            </a:pPr>
            <a:r>
              <a:rPr lang="en-US" sz="3600" b="0" strike="noStrike" spc="-1">
                <a:solidFill>
                  <a:srgbClr val="1F497D"/>
                </a:solidFill>
                <a:latin typeface="Arial"/>
                <a:ea typeface="DejaVu Sans"/>
              </a:rPr>
              <a:t>Content of the course </a:t>
            </a:r>
            <a:endParaRPr lang="en-US" sz="3600" b="0" strike="noStrike" spc="-1">
              <a:latin typeface="Arial"/>
            </a:endParaRPr>
          </a:p>
        </p:txBody>
      </p:sp>
      <p:sp>
        <p:nvSpPr>
          <p:cNvPr id="191" name="CustomShape 2"/>
          <p:cNvSpPr/>
          <p:nvPr/>
        </p:nvSpPr>
        <p:spPr>
          <a:xfrm>
            <a:off x="6172200" y="804600"/>
            <a:ext cx="5220720" cy="523008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We will </a:t>
            </a:r>
            <a:r>
              <a:rPr lang="en-US" sz="1800" b="1" strike="noStrike" spc="-1">
                <a:solidFill>
                  <a:srgbClr val="1F497D"/>
                </a:solidFill>
                <a:latin typeface="Arial"/>
                <a:ea typeface="DejaVu Sans"/>
              </a:rPr>
              <a:t>not cover all topics </a:t>
            </a:r>
            <a:r>
              <a:rPr lang="en-US" sz="1800" b="0" strike="noStrike" spc="-1">
                <a:solidFill>
                  <a:srgbClr val="1F497D"/>
                </a:solidFill>
                <a:latin typeface="Arial"/>
                <a:ea typeface="DejaVu Sans"/>
              </a:rPr>
              <a:t>in the NGS field –simply there is </a:t>
            </a:r>
            <a:r>
              <a:rPr lang="en-US" sz="1800" b="1" strike="noStrike" spc="-1">
                <a:solidFill>
                  <a:srgbClr val="1F497D"/>
                </a:solidFill>
                <a:latin typeface="Arial"/>
                <a:ea typeface="DejaVu Sans"/>
              </a:rPr>
              <a:t>not enough time</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We will provide you with </a:t>
            </a:r>
            <a:r>
              <a:rPr lang="en-US" sz="1800" b="1" strike="noStrike" spc="-1">
                <a:solidFill>
                  <a:srgbClr val="1F497D"/>
                </a:solidFill>
                <a:latin typeface="Arial"/>
                <a:ea typeface="DejaVu Sans"/>
              </a:rPr>
              <a:t>solid basics of NGS data analysis </a:t>
            </a:r>
            <a:r>
              <a:rPr lang="en-US" sz="1800" b="0" strike="noStrike" spc="-1">
                <a:solidFill>
                  <a:srgbClr val="1F497D"/>
                </a:solidFill>
                <a:latin typeface="Arial"/>
                <a:ea typeface="DejaVu Sans"/>
              </a:rPr>
              <a:t>that will allow you to </a:t>
            </a:r>
            <a:r>
              <a:rPr lang="en-US" sz="1800" b="1" strike="noStrike" spc="-1">
                <a:solidFill>
                  <a:srgbClr val="1F497D"/>
                </a:solidFill>
                <a:latin typeface="Arial"/>
                <a:ea typeface="DejaVu Sans"/>
              </a:rPr>
              <a:t>easily extend </a:t>
            </a:r>
            <a:r>
              <a:rPr lang="en-US" sz="1800" b="0" strike="noStrike" spc="-1">
                <a:solidFill>
                  <a:srgbClr val="1F497D"/>
                </a:solidFill>
                <a:latin typeface="Arial"/>
                <a:ea typeface="DejaVu Sans"/>
              </a:rPr>
              <a:t>to almost </a:t>
            </a:r>
            <a:r>
              <a:rPr lang="en-US" sz="1800" b="1" strike="noStrike" spc="-1">
                <a:solidFill>
                  <a:srgbClr val="1F497D"/>
                </a:solidFill>
                <a:latin typeface="Arial"/>
                <a:ea typeface="DejaVu Sans"/>
              </a:rPr>
              <a:t>any </a:t>
            </a:r>
            <a:r>
              <a:rPr lang="en-US" sz="1800" b="0" strike="noStrike" spc="-1">
                <a:solidFill>
                  <a:srgbClr val="1F497D"/>
                </a:solidFill>
                <a:latin typeface="Arial"/>
                <a:ea typeface="DejaVu Sans"/>
              </a:rPr>
              <a:t>NGS </a:t>
            </a:r>
            <a:r>
              <a:rPr lang="en-US" sz="1800" b="1" strike="noStrike" spc="-1">
                <a:solidFill>
                  <a:srgbClr val="1F497D"/>
                </a:solidFill>
                <a:latin typeface="Arial"/>
                <a:ea typeface="DejaVu Sans"/>
              </a:rPr>
              <a:t>application </a:t>
            </a:r>
            <a:r>
              <a:rPr lang="en-US" sz="1800" b="0" strike="noStrike" spc="-1">
                <a:solidFill>
                  <a:srgbClr val="1F497D"/>
                </a:solidFill>
                <a:latin typeface="Arial"/>
                <a:ea typeface="DejaVu Sans"/>
              </a:rPr>
              <a:t>and data types and to </a:t>
            </a:r>
            <a:r>
              <a:rPr lang="en-US" sz="1800" b="1" strike="noStrike" spc="-1">
                <a:solidFill>
                  <a:srgbClr val="1F497D"/>
                </a:solidFill>
                <a:latin typeface="Arial"/>
                <a:ea typeface="DejaVu Sans"/>
              </a:rPr>
              <a:t>work </a:t>
            </a:r>
            <a:r>
              <a:rPr lang="en-US" sz="1800" b="0" strike="noStrike" spc="-1">
                <a:solidFill>
                  <a:srgbClr val="1F497D"/>
                </a:solidFill>
                <a:latin typeface="Arial"/>
                <a:ea typeface="DejaVu Sans"/>
              </a:rPr>
              <a:t>with the </a:t>
            </a:r>
            <a:r>
              <a:rPr lang="en-US" sz="1800" b="1" strike="noStrike" spc="-1">
                <a:solidFill>
                  <a:srgbClr val="1F497D"/>
                </a:solidFill>
                <a:latin typeface="Arial"/>
                <a:ea typeface="DejaVu Sans"/>
              </a:rPr>
              <a:t>data</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We will give you </a:t>
            </a:r>
            <a:r>
              <a:rPr lang="en-US" sz="1800" b="1" strike="noStrike" spc="-1">
                <a:solidFill>
                  <a:srgbClr val="1F497D"/>
                </a:solidFill>
                <a:latin typeface="Arial"/>
                <a:ea typeface="DejaVu Sans"/>
              </a:rPr>
              <a:t>hints </a:t>
            </a:r>
            <a:r>
              <a:rPr lang="en-US" sz="1800" b="0" strike="noStrike" spc="-1">
                <a:solidFill>
                  <a:srgbClr val="1F497D"/>
                </a:solidFill>
                <a:latin typeface="Arial"/>
                <a:ea typeface="DejaVu Sans"/>
              </a:rPr>
              <a:t>where to </a:t>
            </a:r>
            <a:r>
              <a:rPr lang="en-US" sz="1800" b="1" strike="noStrike" spc="-1">
                <a:solidFill>
                  <a:srgbClr val="1F497D"/>
                </a:solidFill>
                <a:latin typeface="Arial"/>
                <a:ea typeface="DejaVu Sans"/>
              </a:rPr>
              <a:t>look</a:t>
            </a:r>
            <a:r>
              <a:rPr lang="en-US" sz="1800" b="0" strike="noStrike" spc="-1">
                <a:solidFill>
                  <a:srgbClr val="1F497D"/>
                </a:solidFill>
                <a:latin typeface="Arial"/>
                <a:ea typeface="DejaVu Sans"/>
              </a:rPr>
              <a:t>, what to </a:t>
            </a:r>
            <a:r>
              <a:rPr lang="en-US" sz="1800" b="1" strike="noStrike" spc="-1">
                <a:solidFill>
                  <a:srgbClr val="1F497D"/>
                </a:solidFill>
                <a:latin typeface="Arial"/>
                <a:ea typeface="DejaVu Sans"/>
              </a:rPr>
              <a:t>look for</a:t>
            </a:r>
            <a:r>
              <a:rPr lang="en-US" sz="1800" b="0" strike="noStrike" spc="-1">
                <a:solidFill>
                  <a:srgbClr val="1F497D"/>
                </a:solidFill>
                <a:latin typeface="Arial"/>
                <a:ea typeface="DejaVu Sans"/>
              </a:rPr>
              <a:t>, what to </a:t>
            </a:r>
            <a:r>
              <a:rPr lang="en-US" sz="1800" b="1" strike="noStrike" spc="-1">
                <a:solidFill>
                  <a:srgbClr val="1F497D"/>
                </a:solidFill>
                <a:latin typeface="Arial"/>
                <a:ea typeface="DejaVu Sans"/>
              </a:rPr>
              <a:t>study </a:t>
            </a:r>
            <a:r>
              <a:rPr lang="en-US" sz="1800" b="0" strike="noStrike" spc="-1">
                <a:solidFill>
                  <a:srgbClr val="1F497D"/>
                </a:solidFill>
                <a:latin typeface="Arial"/>
                <a:ea typeface="DejaVu Sans"/>
              </a:rPr>
              <a:t>and how to </a:t>
            </a:r>
            <a:r>
              <a:rPr lang="en-US" sz="1800" b="1" strike="noStrike" spc="-1">
                <a:solidFill>
                  <a:srgbClr val="1F497D"/>
                </a:solidFill>
                <a:latin typeface="Arial"/>
                <a:ea typeface="DejaVu Sans"/>
              </a:rPr>
              <a:t>think </a:t>
            </a:r>
            <a:r>
              <a:rPr lang="en-US" sz="1800" b="0" strike="noStrike" spc="-1">
                <a:solidFill>
                  <a:srgbClr val="1F497D"/>
                </a:solidFill>
                <a:latin typeface="Arial"/>
                <a:ea typeface="DejaVu Sans"/>
              </a:rPr>
              <a:t>about the data</a:t>
            </a:r>
            <a:endParaRPr lang="en-US" sz="1800" b="0" strike="noStrike" spc="-1">
              <a:latin typeface="Arial"/>
            </a:endParaRPr>
          </a:p>
          <a:p>
            <a:pPr>
              <a:lnSpc>
                <a:spcPct val="90000"/>
              </a:lnSpc>
              <a:spcAft>
                <a:spcPts val="601"/>
              </a:spcAft>
              <a:buNone/>
            </a:pPr>
            <a:endParaRPr lang="en-US" sz="1800" b="0" strike="noStrike" spc="-1">
              <a:latin typeface="Arial"/>
            </a:endParaRPr>
          </a:p>
          <a:p>
            <a:pPr marL="228600" indent="-228600">
              <a:lnSpc>
                <a:spcPct val="90000"/>
              </a:lnSpc>
              <a:spcAft>
                <a:spcPts val="601"/>
              </a:spcAft>
              <a:buClr>
                <a:srgbClr val="000000"/>
              </a:buClr>
              <a:buFont typeface="Arial"/>
              <a:buChar char="•"/>
            </a:pPr>
            <a:r>
              <a:rPr lang="en-US" sz="1800" b="0" strike="noStrike" spc="-1">
                <a:solidFill>
                  <a:srgbClr val="1F497D"/>
                </a:solidFill>
                <a:latin typeface="Arial"/>
                <a:ea typeface="DejaVu Sans"/>
              </a:rPr>
              <a:t>At the beginning we will cover the </a:t>
            </a:r>
            <a:r>
              <a:rPr lang="en-US" sz="1800" b="1" strike="noStrike" spc="-1">
                <a:solidFill>
                  <a:srgbClr val="1F497D"/>
                </a:solidFill>
                <a:latin typeface="Arial"/>
                <a:ea typeface="DejaVu Sans"/>
              </a:rPr>
              <a:t>biology background </a:t>
            </a:r>
            <a:r>
              <a:rPr lang="en-US" sz="1800" b="0" strike="noStrike" spc="-1">
                <a:solidFill>
                  <a:srgbClr val="1F497D"/>
                </a:solidFill>
                <a:latin typeface="Arial"/>
                <a:ea typeface="DejaVu Sans"/>
              </a:rPr>
              <a:t>and also do the </a:t>
            </a:r>
            <a:r>
              <a:rPr lang="en-US" sz="1800" b="1" strike="noStrike" spc="-1">
                <a:solidFill>
                  <a:srgbClr val="1F497D"/>
                </a:solidFill>
                <a:latin typeface="Arial"/>
                <a:ea typeface="DejaVu Sans"/>
              </a:rPr>
              <a:t>revision of your knowledge </a:t>
            </a:r>
            <a:r>
              <a:rPr lang="en-US" sz="1800" b="0" strike="noStrike" spc="-1">
                <a:solidFill>
                  <a:srgbClr val="1F497D"/>
                </a:solidFill>
                <a:latin typeface="Arial"/>
                <a:ea typeface="DejaVu Sans"/>
              </a:rPr>
              <a:t>in the </a:t>
            </a:r>
            <a:r>
              <a:rPr lang="en-US" sz="1800" b="1" strike="noStrike" spc="-1">
                <a:solidFill>
                  <a:srgbClr val="1F497D"/>
                </a:solidFill>
                <a:latin typeface="Arial"/>
                <a:ea typeface="DejaVu Sans"/>
              </a:rPr>
              <a:t>biology/molecular biology </a:t>
            </a:r>
            <a:r>
              <a:rPr lang="en-US" sz="1800" b="0" strike="noStrike" spc="-1">
                <a:solidFill>
                  <a:srgbClr val="1F497D"/>
                </a:solidFill>
                <a:latin typeface="Arial"/>
                <a:ea typeface="DejaVu Sans"/>
              </a:rPr>
              <a:t>field – necessary for correct understanding of the NGS</a:t>
            </a:r>
            <a:endParaRPr lang="en-US" sz="1800" b="0" strike="noStrike" spc="-1">
              <a:latin typeface="Arial"/>
            </a:endParaRPr>
          </a:p>
          <a:p>
            <a:pPr>
              <a:lnSpc>
                <a:spcPct val="90000"/>
              </a:lnSpc>
              <a:spcAft>
                <a:spcPts val="601"/>
              </a:spcAft>
              <a:buNone/>
            </a:pPr>
            <a:endParaRPr lang="en-US"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Rectangle 7"/>
          <p:cNvSpPr/>
          <p:nvPr/>
        </p:nvSpPr>
        <p:spPr>
          <a:xfrm>
            <a:off x="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93" name="Rectangle 9"/>
          <p:cNvSpPr/>
          <p:nvPr/>
        </p:nvSpPr>
        <p:spPr>
          <a:xfrm>
            <a:off x="360" y="0"/>
            <a:ext cx="1219140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nvGrpSpPr>
          <p:cNvPr id="194" name="Group 11"/>
          <p:cNvGrpSpPr/>
          <p:nvPr/>
        </p:nvGrpSpPr>
        <p:grpSpPr>
          <a:xfrm>
            <a:off x="-21960" y="508680"/>
            <a:ext cx="5217480" cy="6239160"/>
            <a:chOff x="-21960" y="508680"/>
            <a:chExt cx="5217480" cy="6239160"/>
          </a:xfrm>
        </p:grpSpPr>
        <p:sp>
          <p:nvSpPr>
            <p:cNvPr id="195" name="Freeform: Shape 12"/>
            <p:cNvSpPr/>
            <p:nvPr/>
          </p:nvSpPr>
          <p:spPr>
            <a:xfrm>
              <a:off x="-21960" y="508680"/>
              <a:ext cx="5186880" cy="6239160"/>
            </a:xfrm>
            <a:custGeom>
              <a:avLst/>
              <a:gdLst/>
              <a:ahLst/>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96" name="Freeform: Shape 13"/>
            <p:cNvSpPr/>
            <p:nvPr/>
          </p:nvSpPr>
          <p:spPr>
            <a:xfrm>
              <a:off x="-21960" y="555120"/>
              <a:ext cx="5215320" cy="6107040"/>
            </a:xfrm>
            <a:custGeom>
              <a:avLst/>
              <a:gdLst/>
              <a:ahLst/>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97" name="Freeform: Shape 14"/>
            <p:cNvSpPr/>
            <p:nvPr/>
          </p:nvSpPr>
          <p:spPr>
            <a:xfrm>
              <a:off x="-21960" y="577080"/>
              <a:ext cx="5217480" cy="6099840"/>
            </a:xfrm>
            <a:custGeom>
              <a:avLst/>
              <a:gdLst/>
              <a:ahLst/>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sp>
          <p:nvSpPr>
            <p:cNvPr id="198" name="Freeform: Shape 15"/>
            <p:cNvSpPr/>
            <p:nvPr/>
          </p:nvSpPr>
          <p:spPr>
            <a:xfrm>
              <a:off x="-21960" y="577080"/>
              <a:ext cx="5217480" cy="6099840"/>
            </a:xfrm>
            <a:custGeom>
              <a:avLst/>
              <a:gdLst/>
              <a:ahLst/>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rotWithShape="0">
              <a:gsLst>
                <a:gs pos="0">
                  <a:srgbClr val="F79646">
                    <a:alpha val="10196"/>
                  </a:srgbClr>
                </a:gs>
                <a:gs pos="100000">
                  <a:srgbClr val="4F81BD">
                    <a:alpha val="10196"/>
                  </a:srgbClr>
                </a:gs>
              </a:gsLst>
              <a:lin ang="12000000"/>
            </a:gradFill>
            <a:ln>
              <a:noFill/>
            </a:ln>
          </p:spPr>
          <p:style>
            <a:lnRef idx="2">
              <a:schemeClr val="accent1">
                <a:shade val="50000"/>
              </a:schemeClr>
            </a:lnRef>
            <a:fillRef idx="1">
              <a:schemeClr val="accent1"/>
            </a:fillRef>
            <a:effectRef idx="0">
              <a:schemeClr val="accent1"/>
            </a:effectRef>
            <a:fontRef idx="minor"/>
          </p:style>
          <p:txBody>
            <a:bodyPr/>
            <a:lstStyle/>
            <a:p>
              <a:endParaRPr lang="cs-CZ"/>
            </a:p>
          </p:txBody>
        </p:sp>
      </p:grpSp>
      <p:sp>
        <p:nvSpPr>
          <p:cNvPr id="199" name="PlaceHolder 1"/>
          <p:cNvSpPr>
            <a:spLocks noGrp="1"/>
          </p:cNvSpPr>
          <p:nvPr>
            <p:ph type="title"/>
          </p:nvPr>
        </p:nvSpPr>
        <p:spPr>
          <a:xfrm>
            <a:off x="640080" y="1243080"/>
            <a:ext cx="3855240" cy="4371480"/>
          </a:xfrm>
          <a:prstGeom prst="rect">
            <a:avLst/>
          </a:prstGeom>
          <a:noFill/>
          <a:ln w="0">
            <a:noFill/>
          </a:ln>
        </p:spPr>
        <p:txBody>
          <a:bodyPr anchor="ctr">
            <a:normAutofit/>
          </a:bodyPr>
          <a:lstStyle/>
          <a:p>
            <a:pPr>
              <a:lnSpc>
                <a:spcPct val="90000"/>
              </a:lnSpc>
              <a:buNone/>
            </a:pPr>
            <a:r>
              <a:rPr lang="en-US" sz="3600" b="0" strike="noStrike" spc="-1">
                <a:solidFill>
                  <a:srgbClr val="1F497D"/>
                </a:solidFill>
                <a:latin typeface="Arial"/>
                <a:ea typeface="DejaVu Sans"/>
              </a:rPr>
              <a:t>Course content</a:t>
            </a:r>
            <a:endParaRPr lang="cs-CZ" sz="3600" b="0" strike="noStrike" spc="-1">
              <a:solidFill>
                <a:srgbClr val="000000"/>
              </a:solidFill>
              <a:latin typeface="Arial"/>
            </a:endParaRPr>
          </a:p>
        </p:txBody>
      </p:sp>
      <p:sp>
        <p:nvSpPr>
          <p:cNvPr id="200" name="PlaceHolder 2"/>
          <p:cNvSpPr>
            <a:spLocks noGrp="1"/>
          </p:cNvSpPr>
          <p:nvPr>
            <p:ph type="subTitle"/>
          </p:nvPr>
        </p:nvSpPr>
        <p:spPr>
          <a:xfrm>
            <a:off x="5411880" y="374400"/>
            <a:ext cx="6506640" cy="6302520"/>
          </a:xfrm>
          <a:prstGeom prst="rect">
            <a:avLst/>
          </a:prstGeom>
          <a:noFill/>
          <a:ln w="0">
            <a:noFill/>
          </a:ln>
        </p:spPr>
        <p:txBody>
          <a:bodyPr anchor="ctr">
            <a:normAutofit/>
          </a:bodyPr>
          <a:lstStyle/>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1. Introduction to NGS technologies: a brief introduction to biology, sequencing, history, NGS technologies and their applications, sample extraction, library preparation, basic glossary.  Course requirements and schedule.</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2. Pitfalls of NGS and the consequences for data analysis. </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3. Data sources. The basic scheme of data analysis: how the data look like, definition of general steps in NGS data analysis, basic differences in dependence on the application (eg. variant calling vs RNA-Seq …). </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4. Introduction to software for data analysis: a brief introduction to work with Linux, Bash and R, data formats and the differences between them.</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5. Data preprocessing and quality control: tools for quality control, Phred score, examples on sample data. </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6. Alignment and post-processing: reference genome databases, annotations, the differences between them and application, explanations of alignment algorithms, differences between spliced/non-spliced ​​tools and their application, alignment quality control, alignment visualization. </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7. Analysis of RNAseq data  - differentially expressed genes</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8. Variant calling – targeted sequencing, methods for calling, specific QC steps</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9. Metagenomics (16S, ITS, WMGS) / algorithms for taxonomy and functional assignment</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10. Statistics and visualisation </a:t>
            </a:r>
            <a:endParaRPr lang="en-US" sz="1400" b="0" strike="noStrike" spc="-1">
              <a:latin typeface="Arial"/>
            </a:endParaRPr>
          </a:p>
          <a:p>
            <a:pPr indent="-228600">
              <a:lnSpc>
                <a:spcPct val="90000"/>
              </a:lnSpc>
              <a:spcBef>
                <a:spcPts val="1001"/>
              </a:spcBef>
              <a:spcAft>
                <a:spcPts val="601"/>
              </a:spcAft>
              <a:buClr>
                <a:srgbClr val="1F497D"/>
              </a:buClr>
              <a:buFont typeface="Arial"/>
              <a:buChar char="•"/>
            </a:pPr>
            <a:r>
              <a:rPr lang="en-US" sz="1400" b="0" strike="noStrike" spc="-1">
                <a:solidFill>
                  <a:srgbClr val="1F497D"/>
                </a:solidFill>
                <a:latin typeface="Arial"/>
                <a:ea typeface="DejaVu Sans"/>
              </a:rPr>
              <a:t>11 and 12. Project defense</a:t>
            </a:r>
            <a:endParaRPr lang="en-US" sz="1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427</TotalTime>
  <Words>2292</Words>
  <Application>Microsoft Office PowerPoint</Application>
  <PresentationFormat>Širokoúhlá obrazovka</PresentationFormat>
  <Paragraphs>235</Paragraphs>
  <Slides>35</Slides>
  <Notes>5</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35</vt:i4>
      </vt:variant>
    </vt:vector>
  </HeadingPairs>
  <TitlesOfParts>
    <vt:vector size="44" baseType="lpstr">
      <vt:lpstr>Arial</vt:lpstr>
      <vt:lpstr>Calibri</vt:lpstr>
      <vt:lpstr>Calibri Light</vt:lpstr>
      <vt:lpstr>Symbol</vt:lpstr>
      <vt:lpstr>Times New Roman</vt:lpstr>
      <vt:lpstr>Wingdings</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Course content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Bi5444</dc:title>
  <dc:subject/>
  <dc:creator>jan</dc:creator>
  <dc:description/>
  <cp:lastModifiedBy>Eva Budinská</cp:lastModifiedBy>
  <cp:revision>77</cp:revision>
  <dcterms:created xsi:type="dcterms:W3CDTF">2015-09-21T11:44:29Z</dcterms:created>
  <dcterms:modified xsi:type="dcterms:W3CDTF">2025-09-16T20:58:43Z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5</vt:i4>
  </property>
  <property fmtid="{D5CDD505-2E9C-101B-9397-08002B2CF9AE}" pid="7" name="PresentationFormat">
    <vt:lpwstr>Širokoúhlá obrazovka</vt:lpwstr>
  </property>
  <property fmtid="{D5CDD505-2E9C-101B-9397-08002B2CF9AE}" pid="8" name="ScaleCrop">
    <vt:bool>false</vt:bool>
  </property>
  <property fmtid="{D5CDD505-2E9C-101B-9397-08002B2CF9AE}" pid="9" name="ShareDoc">
    <vt:bool>false</vt:bool>
  </property>
  <property fmtid="{D5CDD505-2E9C-101B-9397-08002B2CF9AE}" pid="10" name="Slides">
    <vt:i4>35</vt:i4>
  </property>
</Properties>
</file>