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50" r:id="rId11"/>
    <p:sldId id="351" r:id="rId12"/>
    <p:sldId id="352" r:id="rId13"/>
    <p:sldId id="353" r:id="rId14"/>
    <p:sldId id="382" r:id="rId15"/>
  </p:sldIdLst>
  <p:sldSz cx="9144000" cy="6858000" type="screen4x3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1596" y="60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15.09.2025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74700"/>
            <a:ext cx="4957762" cy="37195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0" y="4719235"/>
            <a:ext cx="4991215" cy="278258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15.09.2025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emf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>
                <a:latin typeface="Arial" charset="0"/>
                <a:cs typeface="Arial" charset="0"/>
              </a:rPr>
            </a:br>
            <a:r>
              <a:rPr lang="cs-CZ" i="1" dirty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pravdě blížíme až po odvedení značného množství experimentální práce: musíme dát systému šanci se projevit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3" imgW="4372043" imgH="2866935" progId="MSGraph.Chart.8">
                  <p:embed followColorScheme="full"/>
                </p:oleObj>
              </mc:Choice>
              <mc:Fallback>
                <p:oleObj name="Graf" r:id="rId3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5" imgW="4372043" imgH="2866935" progId="MSGraph.Chart.8">
                  <p:embed followColorScheme="full"/>
                </p:oleObj>
              </mc:Choice>
              <mc:Fallback>
                <p:oleObj name="Graf" r:id="rId5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f" r:id="rId7" imgW="4372043" imgH="2866935" progId="MSGraph.Chart.8">
                  <p:embed followColorScheme="full"/>
                </p:oleObj>
              </mc:Choice>
              <mc:Fallback>
                <p:oleObj name="Graf" r:id="rId7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…diskutabilní 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5 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/>
              <a:t>Pokud lze náhodnou veličinu X vyjádřit jako součet náhodných veličin X</a:t>
            </a:r>
            <a:r>
              <a:rPr lang="cs-CZ" sz="2400" b="0" i="0" baseline="-25000" dirty="0"/>
              <a:t>1</a:t>
            </a:r>
            <a:r>
              <a:rPr lang="cs-CZ" sz="2400" b="0" i="0" dirty="0"/>
              <a:t>, X</a:t>
            </a:r>
            <a:r>
              <a:rPr lang="cs-CZ" sz="2400" b="0" i="0" baseline="-25000" dirty="0"/>
              <a:t>2</a:t>
            </a:r>
            <a:r>
              <a:rPr lang="cs-CZ" sz="2400" b="0" i="0" dirty="0"/>
              <a:t>,…, </a:t>
            </a:r>
            <a:r>
              <a:rPr lang="cs-CZ" sz="2400" b="0" i="0" dirty="0" err="1"/>
              <a:t>X</a:t>
            </a:r>
            <a:r>
              <a:rPr lang="cs-CZ" sz="2400" b="0" i="0" baseline="-25000" dirty="0" err="1"/>
              <a:t>n</a:t>
            </a:r>
            <a:r>
              <a:rPr lang="cs-CZ" sz="2400" b="0" i="0" dirty="0"/>
              <a:t>, které mají shodné rozdělení, konečnou střední hodnotu a konečný rozptyl, platí, že rozdělení veličiny X se vzrůstajícím n konverguje (poměrně rychle) k normálnímu rozdělení. 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</a:t>
            </a:r>
            <a:r>
              <a:rPr lang="cs-CZ" dirty="0">
                <a:latin typeface="Arial" charset="0"/>
                <a:cs typeface="Arial" charset="0"/>
              </a:rPr>
              <a:t>S. Littnerová, </a:t>
            </a:r>
            <a:r>
              <a:rPr lang="cs-CZ" dirty="0"/>
              <a:t>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Realita je variabilní a statistika je věda zabývající se variabilitou.</a:t>
            </a:r>
          </a:p>
          <a:p>
            <a:r>
              <a:rPr lang="cs-CZ" sz="2000" dirty="0"/>
              <a:t>Korektní analýza variability a její pochopení přináší užitečné informace o realitě.</a:t>
            </a:r>
          </a:p>
          <a:p>
            <a:r>
              <a:rPr lang="cs-CZ" sz="2000" dirty="0"/>
              <a:t>V případě deterministického světa by statistická analýza nebyla potřebná.</a:t>
            </a:r>
          </a:p>
          <a:p>
            <a:r>
              <a:rPr lang="cs-CZ" sz="2000" dirty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35727"/>
          <a:stretch/>
        </p:blipFill>
        <p:spPr bwMode="auto">
          <a:xfrm>
            <a:off x="611560" y="3356993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977675"/>
              </p:ext>
            </p:extLst>
          </p:nvPr>
        </p:nvGraphicFramePr>
        <p:xfrm>
          <a:off x="5947379" y="3465296"/>
          <a:ext cx="2441045" cy="26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472720" imgH="5891760" progId="Photoshop.Image.12">
                  <p:embed/>
                </p:oleObj>
              </mc:Choice>
              <mc:Fallback>
                <p:oleObj name="Image" r:id="rId3" imgW="5472720" imgH="5891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7379" y="3465296"/>
                        <a:ext cx="2441045" cy="2628000"/>
                      </a:xfrm>
                      <a:prstGeom prst="rect">
                        <a:avLst/>
                      </a:prstGeom>
                      <a:ln w="127000" cmpd="tri">
                        <a:solidFill>
                          <a:schemeClr val="tx1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Statistika není schopna činit závěry o jevech neobsažených ve zkoumaném vzorku.</a:t>
            </a:r>
          </a:p>
          <a:p>
            <a:r>
              <a:rPr lang="cs-CZ" sz="2400" dirty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/>
              <a:t>Cílem analýzy není pouhý popis a analýza vzorku, ale zobecnění výsledků ze vzorku na jeho cílovou populaci.</a:t>
            </a:r>
          </a:p>
          <a:p>
            <a:endParaRPr lang="cs-CZ" sz="2400" dirty="0"/>
          </a:p>
          <a:p>
            <a:r>
              <a:rPr lang="cs-CZ" sz="2400" dirty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/>
              <a:t>Neznámá cílová populace </a:t>
            </a:r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Vzorek </a:t>
            </a:r>
          </a:p>
          <a:p>
            <a:endParaRPr lang="cs-CZ" b="1" i="1" dirty="0"/>
          </a:p>
          <a:p>
            <a:r>
              <a:rPr lang="cs-CZ" b="1" i="1" dirty="0"/>
              <a:t>Analýza </a:t>
            </a:r>
          </a:p>
          <a:p>
            <a:endParaRPr lang="cs-CZ" b="1" i="1" dirty="0"/>
          </a:p>
          <a:p>
            <a:endParaRPr lang="cs-CZ" b="1" i="1" dirty="0"/>
          </a:p>
          <a:p>
            <a:r>
              <a:rPr lang="cs-CZ" b="1" i="1" dirty="0"/>
              <a:t>Díky zobecnění výsledků známe vlastnosti cílové populace </a:t>
            </a:r>
            <a:r>
              <a:rPr lang="cs-CZ" sz="1500" b="1" i="1" dirty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/>
              <a:t>Existuje skutečné rozložení a skutečný průměr měřené proměnné </a:t>
            </a:r>
          </a:p>
          <a:p>
            <a:endParaRPr lang="cs-CZ" sz="1800" dirty="0"/>
          </a:p>
          <a:p>
            <a:r>
              <a:rPr lang="pl-PL" sz="1800" dirty="0"/>
              <a:t>Z jednoho měření nezjistíme nic </a:t>
            </a:r>
          </a:p>
          <a:p>
            <a:endParaRPr lang="pl-PL" sz="1800" dirty="0"/>
          </a:p>
          <a:p>
            <a:endParaRPr lang="pl-PL" sz="1800" dirty="0"/>
          </a:p>
          <a:p>
            <a:r>
              <a:rPr lang="cs-CZ" sz="1800" dirty="0"/>
              <a:t>Vzorek určité velikosti poskytuje odhad reálné hodnoty s definovanou spolehlivostí 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r>
              <a:rPr lang="cs-CZ" sz="1800" dirty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/>
              <a:t> J. Kalina</a:t>
            </a:r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/>
          </a:p>
          <a:p>
            <a:pPr>
              <a:spcBef>
                <a:spcPts val="0"/>
              </a:spcBef>
              <a:buNone/>
            </a:pPr>
            <a:r>
              <a:rPr lang="cs-CZ" sz="1600" dirty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5818</TotalTime>
  <Words>1102</Words>
  <Application>Microsoft Office PowerPoint</Application>
  <PresentationFormat>Předvádění na obrazovce (4:3)</PresentationFormat>
  <Paragraphs>135</Paragraphs>
  <Slides>14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Symbol</vt:lpstr>
      <vt:lpstr>Wingdings</vt:lpstr>
      <vt:lpstr>Wingdings 2</vt:lpstr>
      <vt:lpstr>01_Klin_dat_upravyM</vt:lpstr>
      <vt:lpstr>Image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83</cp:revision>
  <cp:lastPrinted>2023-09-25T10:05:02Z</cp:lastPrinted>
  <dcterms:created xsi:type="dcterms:W3CDTF">2011-03-10T15:44:21Z</dcterms:created>
  <dcterms:modified xsi:type="dcterms:W3CDTF">2025-09-15T11:50:58Z</dcterms:modified>
</cp:coreProperties>
</file>