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8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96" r:id="rId12"/>
    <p:sldId id="297" r:id="rId13"/>
    <p:sldId id="298" r:id="rId14"/>
    <p:sldId id="299" r:id="rId15"/>
    <p:sldId id="300" r:id="rId16"/>
    <p:sldId id="270" r:id="rId17"/>
    <p:sldId id="269" r:id="rId18"/>
    <p:sldId id="295" r:id="rId19"/>
    <p:sldId id="271" r:id="rId20"/>
    <p:sldId id="301" r:id="rId21"/>
    <p:sldId id="272" r:id="rId22"/>
    <p:sldId id="308" r:id="rId23"/>
    <p:sldId id="282" r:id="rId24"/>
    <p:sldId id="283" r:id="rId25"/>
    <p:sldId id="284" r:id="rId26"/>
    <p:sldId id="287" r:id="rId27"/>
    <p:sldId id="285" r:id="rId28"/>
    <p:sldId id="286" r:id="rId29"/>
    <p:sldId id="288" r:id="rId30"/>
    <p:sldId id="289" r:id="rId31"/>
    <p:sldId id="555" r:id="rId32"/>
    <p:sldId id="544" r:id="rId33"/>
    <p:sldId id="383" r:id="rId34"/>
    <p:sldId id="541" r:id="rId35"/>
    <p:sldId id="542" r:id="rId36"/>
    <p:sldId id="543" r:id="rId37"/>
    <p:sldId id="324" r:id="rId38"/>
    <p:sldId id="325" r:id="rId39"/>
    <p:sldId id="306" r:id="rId40"/>
    <p:sldId id="369" r:id="rId41"/>
    <p:sldId id="370" r:id="rId42"/>
    <p:sldId id="549" r:id="rId43"/>
    <p:sldId id="551" r:id="rId44"/>
    <p:sldId id="550" r:id="rId45"/>
    <p:sldId id="552" r:id="rId46"/>
    <p:sldId id="553" r:id="rId47"/>
    <p:sldId id="554" r:id="rId48"/>
    <p:sldId id="547" r:id="rId49"/>
    <p:sldId id="307" r:id="rId50"/>
    <p:sldId id="546" r:id="rId51"/>
    <p:sldId id="548" r:id="rId52"/>
    <p:sldId id="545" r:id="rId53"/>
    <p:sldId id="309" r:id="rId54"/>
    <p:sldId id="310" r:id="rId55"/>
    <p:sldId id="311" r:id="rId56"/>
    <p:sldId id="312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257" r:id="rId76"/>
    <p:sldId id="263" r:id="rId77"/>
    <p:sldId id="267" r:id="rId78"/>
    <p:sldId id="264" r:id="rId79"/>
    <p:sldId id="265" r:id="rId80"/>
    <p:sldId id="268" r:id="rId81"/>
    <p:sldId id="258" r:id="rId82"/>
    <p:sldId id="259" r:id="rId83"/>
    <p:sldId id="260" r:id="rId84"/>
    <p:sldId id="261" r:id="rId85"/>
    <p:sldId id="262" r:id="rId86"/>
    <p:sldId id="266" r:id="rId87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75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176" y="1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23EFB-8574-E042-AE3C-6A1C2BC1C1FB}" type="datetimeFigureOut">
              <a:rPr lang="en-CZ" smtClean="0"/>
              <a:t>01/12/2020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F2401-E63F-5042-8C71-E3AD9EED8D83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335392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5C19-2405-9249-80F6-71F64508E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95956-7B9C-4041-A4EB-51AC26353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15BC4-E806-4240-ADD9-A8E5CE21F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94E26-E949-BB47-AE5E-074DB907455B}" type="datetime1">
              <a:rPr lang="cs-CZ" smtClean="0"/>
              <a:t>01.12.2020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0A0E9-4FAC-954E-8D77-73440B75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0DD87-4A1A-D040-9665-0BDE18B7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3861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3DDC-5DD2-3048-BFEE-4EBA68A0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B12BE2-29ED-334D-8FDB-5BCE07C22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2CEAF-3AAD-EB4F-8490-C7F1A2717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8E3D-C12D-4948-A0CE-439616C76B91}" type="datetime1">
              <a:rPr lang="cs-CZ" smtClean="0"/>
              <a:t>01.12.2020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2EC8C-C285-4D4C-8065-F06F703A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FB60B-B723-0A4A-BC1A-61D5891DA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48519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BC1500-D069-1C43-8463-7DE2BE5030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9200-BE7D-F941-8AC5-14A4F3815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37260-0EEE-894E-983B-64017446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9680B-166C-1941-BFFD-F2030F016477}" type="datetime1">
              <a:rPr lang="cs-CZ" smtClean="0"/>
              <a:t>01.12.2020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3EAEE-3606-2C42-9152-A5762724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4DD98-417C-6647-8CFB-2E52972DA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67290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B43C-CDF1-2544-8558-7D0B39E8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295D1-125A-844E-A4C3-0704B05757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DAE66-66B7-F945-AD1E-60F5E30F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034E3-EF25-7A4D-921A-83EB19ED4D00}" type="datetime1">
              <a:rPr lang="cs-CZ" smtClean="0"/>
              <a:t>01.12.2020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AA613-0A52-C043-AB9A-7A054A8F8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8B7F2-239A-994D-9521-41E675B7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94510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0B45-F42E-D44C-83FA-7B2628DF9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66306-6E8C-E74E-9767-C9424A24B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C9E4A-88A4-854C-A826-51EA69FA8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6D53A-F4C4-0F44-88E4-CB6B0D4882A2}" type="datetime1">
              <a:rPr lang="cs-CZ" smtClean="0"/>
              <a:t>01.12.2020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EC96D-4B02-804A-9506-1A3D562D5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9B345-B761-BF48-A215-EA5D6397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83673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0E3C7-78B0-F248-8FE2-6732D8CD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93743-BD16-2646-BD70-D776EDE869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82285F-0A07-FD4A-B045-962F670A2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5CDB1-ECD5-2147-96E4-24A42A27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8EDA1-AE58-1C4A-B5CB-51154CBC4408}" type="datetime1">
              <a:rPr lang="cs-CZ" smtClean="0"/>
              <a:t>01.12.2020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DBE4F-F2DB-1E43-8A3B-DE31F8C58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4AB15F-2D6C-7A42-A226-89C03C33C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2473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8BF4F-04BD-AC41-AB97-FC549A59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2E918-DD24-A149-BA1D-25F4244AC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94338E-51EF-E14A-9A8B-7C6E1572C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B2F8C1-B409-1D42-BCD7-967C3C5CC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C9662-0891-5947-B3E5-34D738CFD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F4AA3B-D235-DF46-ADF0-3FB32CC3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B652D-607E-214F-9F84-3BDB9B416269}" type="datetime1">
              <a:rPr lang="cs-CZ" smtClean="0"/>
              <a:t>01.12.2020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8F9406-D51C-634E-9837-FF548EC9F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20080A-9263-EA41-86DA-656D44600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582181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2248-881F-AE40-B726-A0785DCFC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6D8813-0289-FB4F-902A-89D118655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87645-8FC7-724F-8406-9C5C80FED826}" type="datetime1">
              <a:rPr lang="cs-CZ" smtClean="0"/>
              <a:t>01.12.2020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AE542-07D3-9843-967B-726E8A91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8EE91-5298-0845-8D90-5B7FB7CAF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59583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8B79AD-838D-2145-8DF4-E27D58E4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54987-681F-FF48-9D12-37FBF521FB79}" type="datetime1">
              <a:rPr lang="cs-CZ" smtClean="0"/>
              <a:t>01.12.2020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C92E95-0540-FB4B-AAA6-84D740537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0BA83-B2BD-684F-84E3-59A26C6F1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3325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B8040-82DF-C14E-9FAA-15AEFCD9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94BDD-3745-4347-9129-D712490E8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CB81C-E7F1-224B-8BEE-F828C3B27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3768B-BD99-E04D-9E63-DF5FC77E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185FA-B64F-A748-838E-D1873018AD45}" type="datetime1">
              <a:rPr lang="cs-CZ" smtClean="0"/>
              <a:t>01.12.2020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51DC4-A6ED-2145-9B41-0F69CCD50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1EE12-C6FE-B641-B72B-ACD49691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846393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D9F14-B94B-2B48-BED8-AFFBA73A6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89B4B1-8887-4043-87BB-C00CA62AC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6BE39-1D18-1443-AA4E-F264BA180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FC0EB6-C152-CD49-8567-6FB0A28DA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E3E7B-7DAC-5E49-8A89-33CE6CB9AE1D}" type="datetime1">
              <a:rPr lang="cs-CZ" smtClean="0"/>
              <a:t>01.12.2020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6494B-F20D-904C-8FF8-86771B1C6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17178-89CE-5143-A1F9-012E5AE2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92256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2A18D-65EC-6D48-B570-8839841C1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DBAC-2187-BA46-8F42-FAED8EC30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15E55-95D4-FA41-AE33-8FBB12012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91EB8-3C34-CE4B-8F76-79F381C51F94}" type="datetime1">
              <a:rPr lang="cs-CZ" smtClean="0"/>
              <a:t>01.12.2020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846E1-A3BF-9341-9297-02F7616C3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3C62D-48E9-D040-AF2C-608010F1B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3FE7-786A-8F45-B7BE-0E0B32A79FFD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30927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pedmJdrTpY?feature=oembe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skuld.bmsc.washington.edu/~merritt/bc530/local_copies/phase_methods_files/vd_xtals.jpg" TargetMode="External"/><Relationship Id="rId2" Type="http://schemas.openxmlformats.org/officeDocument/2006/relationships/hyperlink" Target="https://doi.org/10.3390/cryst811043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n.ca/biology/scarr/4241/W&amp;Cxraypic.html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1779" y="818444"/>
            <a:ext cx="7281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Basics of SAXS in structural analysis (of biomolecules)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Karel </a:t>
            </a:r>
            <a:r>
              <a:rPr lang="en-US" dirty="0" err="1"/>
              <a:t>Kubíček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42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6815" y="291630"/>
            <a:ext cx="787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step: </a:t>
            </a:r>
            <a:r>
              <a:rPr lang="en-US" dirty="0" err="1"/>
              <a:t>Guinier</a:t>
            </a:r>
            <a:r>
              <a:rPr lang="en-US" dirty="0"/>
              <a:t> plot &amp; </a:t>
            </a:r>
            <a:r>
              <a:rPr lang="en-US" dirty="0" err="1"/>
              <a:t>Kratky</a:t>
            </a:r>
            <a:r>
              <a:rPr lang="en-US" dirty="0"/>
              <a:t> plot (from the initial region of the scattering curve) </a:t>
            </a:r>
          </a:p>
        </p:txBody>
      </p:sp>
      <p:pic>
        <p:nvPicPr>
          <p:cNvPr id="5" name="Picture 4" descr="Screen Shot 2012-03-13 at 7.1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0" t="7292" r="33025"/>
          <a:stretch/>
        </p:blipFill>
        <p:spPr>
          <a:xfrm>
            <a:off x="4261555" y="1827933"/>
            <a:ext cx="3847630" cy="37683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61556" y="1365956"/>
            <a:ext cx="620889" cy="733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6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25 at 08.52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72" y="1696474"/>
            <a:ext cx="7716287" cy="44739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6815" y="291630"/>
            <a:ext cx="787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step: </a:t>
            </a:r>
            <a:r>
              <a:rPr lang="en-US" dirty="0" err="1"/>
              <a:t>Guinier</a:t>
            </a:r>
            <a:r>
              <a:rPr lang="en-US" dirty="0"/>
              <a:t> plot &amp; </a:t>
            </a:r>
            <a:r>
              <a:rPr lang="en-US" dirty="0" err="1"/>
              <a:t>Kratky</a:t>
            </a:r>
            <a:r>
              <a:rPr lang="en-US" dirty="0"/>
              <a:t> plot (from the initial region of the scattering curve) </a:t>
            </a:r>
          </a:p>
        </p:txBody>
      </p:sp>
    </p:spTree>
    <p:extLst>
      <p:ext uri="{BB962C8B-B14F-4D97-AF65-F5344CB8AC3E}">
        <p14:creationId xmlns:p14="http://schemas.microsoft.com/office/powerpoint/2010/main" val="149488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3 at 7.02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87"/>
          <a:stretch/>
        </p:blipFill>
        <p:spPr>
          <a:xfrm>
            <a:off x="2103793" y="1768593"/>
            <a:ext cx="8084430" cy="417688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483556" y="3386668"/>
            <a:ext cx="762000" cy="38570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1534096">
            <a:off x="2483556" y="1939809"/>
            <a:ext cx="762000" cy="38570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37634" y="5439365"/>
            <a:ext cx="2162588" cy="38570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01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9779" y="216370"/>
            <a:ext cx="857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step: PDF Pair-distribution function</a:t>
            </a:r>
          </a:p>
        </p:txBody>
      </p:sp>
      <p:pic>
        <p:nvPicPr>
          <p:cNvPr id="5" name="Picture 4" descr="Screen Shot 2012-03-13 at 7.09.1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3" t="71605"/>
          <a:stretch/>
        </p:blipFill>
        <p:spPr>
          <a:xfrm>
            <a:off x="4148666" y="1928519"/>
            <a:ext cx="4238377" cy="38946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5114" y="1450619"/>
            <a:ext cx="620889" cy="733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65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3 at 7.02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238" y="0"/>
            <a:ext cx="67050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97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3 at 7.09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07" y="714954"/>
            <a:ext cx="5967355" cy="6020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6148" y="169333"/>
            <a:ext cx="6415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information from the scattering curve together</a:t>
            </a:r>
          </a:p>
        </p:txBody>
      </p:sp>
    </p:spTree>
    <p:extLst>
      <p:ext uri="{BB962C8B-B14F-4D97-AF65-F5344CB8AC3E}">
        <p14:creationId xmlns:p14="http://schemas.microsoft.com/office/powerpoint/2010/main" val="662522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3 at 7.25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21" y="1119483"/>
            <a:ext cx="4903954" cy="56694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6815" y="263408"/>
            <a:ext cx="467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Bead model</a:t>
            </a:r>
          </a:p>
          <a:p>
            <a:r>
              <a:rPr lang="en-US" dirty="0"/>
              <a:t>Spherical harmonics problem to be solved</a:t>
            </a:r>
          </a:p>
        </p:txBody>
      </p:sp>
    </p:spTree>
    <p:extLst>
      <p:ext uri="{BB962C8B-B14F-4D97-AF65-F5344CB8AC3E}">
        <p14:creationId xmlns:p14="http://schemas.microsoft.com/office/powerpoint/2010/main" val="467390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3 at 7.10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98" y="1862664"/>
            <a:ext cx="8852370" cy="3620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5112" y="410444"/>
            <a:ext cx="6274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Solutions with similar “goodness” of fit may be obtained</a:t>
            </a:r>
          </a:p>
        </p:txBody>
      </p:sp>
    </p:spTree>
    <p:extLst>
      <p:ext uri="{BB962C8B-B14F-4D97-AF65-F5344CB8AC3E}">
        <p14:creationId xmlns:p14="http://schemas.microsoft.com/office/powerpoint/2010/main" val="2478878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3-25 at 08.54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56" y="0"/>
            <a:ext cx="5036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10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3 at 7.08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99629"/>
            <a:ext cx="9144000" cy="5623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9779" y="169333"/>
            <a:ext cx="411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34957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374" y="279035"/>
            <a:ext cx="3752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Motivation</a:t>
            </a:r>
          </a:p>
        </p:txBody>
      </p:sp>
      <p:pic>
        <p:nvPicPr>
          <p:cNvPr id="5" name="Picture 4" descr="Screen Shot 2012-03-13 at 7.04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33122"/>
            <a:ext cx="9144000" cy="52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4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3 at 6.59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67055"/>
            <a:ext cx="9144000" cy="21977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9779" y="169333"/>
            <a:ext cx="4111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Summary (graphically)</a:t>
            </a:r>
          </a:p>
        </p:txBody>
      </p:sp>
    </p:spTree>
    <p:extLst>
      <p:ext uri="{BB962C8B-B14F-4D97-AF65-F5344CB8AC3E}">
        <p14:creationId xmlns:p14="http://schemas.microsoft.com/office/powerpoint/2010/main" val="1261000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06223" y="319852"/>
            <a:ext cx="633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SAXS Hamburg</a:t>
            </a:r>
          </a:p>
        </p:txBody>
      </p:sp>
      <p:pic>
        <p:nvPicPr>
          <p:cNvPr id="5" name="Picture 4" descr="Screen Shot 2012-03-13 at 6.41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84" y="921756"/>
            <a:ext cx="6074753" cy="552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33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87" y="1221981"/>
            <a:ext cx="5362599" cy="4021949"/>
          </a:xfrm>
          <a:prstGeom prst="rect">
            <a:avLst/>
          </a:prstGeom>
        </p:spPr>
      </p:pic>
      <p:pic>
        <p:nvPicPr>
          <p:cNvPr id="5" name="Picture 4" descr="IMG_008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7"/>
          <a:stretch/>
        </p:blipFill>
        <p:spPr>
          <a:xfrm>
            <a:off x="6527162" y="307901"/>
            <a:ext cx="2761361" cy="402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8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90" y="19244"/>
            <a:ext cx="4798115" cy="3598586"/>
          </a:xfrm>
          <a:prstGeom prst="rect">
            <a:avLst/>
          </a:prstGeom>
        </p:spPr>
      </p:pic>
      <p:pic>
        <p:nvPicPr>
          <p:cNvPr id="6" name="Picture 5" descr="IMG_00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648" y="3569722"/>
            <a:ext cx="4345884" cy="3259413"/>
          </a:xfrm>
          <a:prstGeom prst="rect">
            <a:avLst/>
          </a:prstGeom>
        </p:spPr>
      </p:pic>
      <p:pic>
        <p:nvPicPr>
          <p:cNvPr id="7" name="Picture 6" descr="IMG_009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89" y="3627418"/>
            <a:ext cx="4307444" cy="3230583"/>
          </a:xfrm>
          <a:prstGeom prst="rect">
            <a:avLst/>
          </a:prstGeom>
        </p:spPr>
      </p:pic>
      <p:pic>
        <p:nvPicPr>
          <p:cNvPr id="4" name="Picture 3" descr="IMG_008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85" y="0"/>
            <a:ext cx="4798115" cy="359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73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86935"/>
            <a:ext cx="3839134" cy="5118844"/>
          </a:xfrm>
          <a:prstGeom prst="rect">
            <a:avLst/>
          </a:prstGeom>
        </p:spPr>
      </p:pic>
      <p:pic>
        <p:nvPicPr>
          <p:cNvPr id="5" name="Picture 4" descr="IMG_00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84" y="1"/>
            <a:ext cx="3691231" cy="2768423"/>
          </a:xfrm>
          <a:prstGeom prst="rect">
            <a:avLst/>
          </a:prstGeom>
        </p:spPr>
      </p:pic>
      <p:pic>
        <p:nvPicPr>
          <p:cNvPr id="6" name="Picture 5" descr="IMG_009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18" y="2843141"/>
            <a:ext cx="5314657" cy="398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63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96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95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8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58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0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41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2-15 at 4.1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61" y="3724249"/>
            <a:ext cx="3842573" cy="3133750"/>
          </a:xfrm>
          <a:prstGeom prst="rect">
            <a:avLst/>
          </a:prstGeom>
        </p:spPr>
      </p:pic>
      <p:pic>
        <p:nvPicPr>
          <p:cNvPr id="5" name="Picture 4" descr="SAXSvsNMR_C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88993"/>
            <a:ext cx="3434863" cy="24220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9995" y="317522"/>
            <a:ext cx="814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Evaluation of the experimental data</a:t>
            </a:r>
          </a:p>
        </p:txBody>
      </p:sp>
      <p:pic>
        <p:nvPicPr>
          <p:cNvPr id="7" name="Picture 6" descr="Screen Shot 2012-03-14 at 2.23.47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"/>
          <a:stretch/>
        </p:blipFill>
        <p:spPr>
          <a:xfrm>
            <a:off x="6694193" y="154529"/>
            <a:ext cx="3643068" cy="356972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5132050" y="1558747"/>
            <a:ext cx="1356627" cy="2886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344987" y="3211090"/>
            <a:ext cx="917647" cy="138817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3409808" y="3511989"/>
            <a:ext cx="1077605" cy="133744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874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07259" y="404520"/>
            <a:ext cx="815622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Terminology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X-ray 			– diffraction / scattering</a:t>
            </a:r>
          </a:p>
          <a:p>
            <a:pPr marL="342900" indent="-342900">
              <a:buAutoNum type="arabicParenR"/>
            </a:pPr>
            <a:r>
              <a:rPr lang="en-US" dirty="0"/>
              <a:t>XS			- X-ray scattering</a:t>
            </a:r>
          </a:p>
          <a:p>
            <a:pPr marL="342900" indent="-342900">
              <a:buAutoNum type="arabicParenR"/>
            </a:pPr>
            <a:r>
              <a:rPr lang="en-US" dirty="0"/>
              <a:t>SAXS/WAXS	- Small/Wide Angle X-ray Scattering</a:t>
            </a:r>
          </a:p>
          <a:p>
            <a:pPr marL="342900" indent="-342900">
              <a:buAutoNum type="arabicParenR"/>
            </a:pPr>
            <a:r>
              <a:rPr lang="en-US" dirty="0"/>
              <a:t>SANS			-    --------”----------    Neutron ---”---</a:t>
            </a:r>
          </a:p>
          <a:p>
            <a:endParaRPr lang="en-US" dirty="0"/>
          </a:p>
          <a:p>
            <a:pPr marL="342900" indent="-342900">
              <a:buAutoNum type="alphaUcParenR"/>
            </a:pPr>
            <a:r>
              <a:rPr lang="en-US" dirty="0"/>
              <a:t>Otto </a:t>
            </a:r>
            <a:r>
              <a:rPr lang="en-US" dirty="0" err="1"/>
              <a:t>Kratky</a:t>
            </a:r>
            <a:r>
              <a:rPr lang="en-US" dirty="0"/>
              <a:t> (1902, Vienna-1995, Graz)</a:t>
            </a:r>
          </a:p>
          <a:p>
            <a:pPr marL="342900" indent="-342900">
              <a:buAutoNum type="alphaUcParenR"/>
            </a:pPr>
            <a:r>
              <a:rPr lang="en-US" dirty="0"/>
              <a:t>Günter </a:t>
            </a:r>
            <a:r>
              <a:rPr lang="en-US" dirty="0" err="1"/>
              <a:t>Porod</a:t>
            </a:r>
            <a:r>
              <a:rPr lang="en-US" dirty="0"/>
              <a:t> (1919 near Villach, 1984 Graz)</a:t>
            </a:r>
          </a:p>
          <a:p>
            <a:pPr marL="342900" indent="-342900">
              <a:buAutoNum type="alphaUcParenR"/>
            </a:pPr>
            <a:r>
              <a:rPr lang="en-US" dirty="0"/>
              <a:t>Dmitri I. </a:t>
            </a:r>
            <a:r>
              <a:rPr lang="en-US" dirty="0" err="1"/>
              <a:t>Svergun</a:t>
            </a:r>
            <a:endParaRPr lang="en-US" dirty="0"/>
          </a:p>
          <a:p>
            <a:pPr marL="342900" indent="-342900">
              <a:buAutoNum type="alphaUcParenR"/>
            </a:pPr>
            <a:endParaRPr lang="en-US" dirty="0"/>
          </a:p>
          <a:p>
            <a:pPr marL="400050" indent="-400050">
              <a:buAutoNum type="romanUcParenR"/>
            </a:pPr>
            <a:r>
              <a:rPr lang="en-US" dirty="0"/>
              <a:t>Scattering</a:t>
            </a:r>
          </a:p>
          <a:p>
            <a:pPr marL="400050" indent="-400050">
              <a:buAutoNum type="romanUcParenR"/>
            </a:pPr>
            <a:r>
              <a:rPr lang="en-US" dirty="0"/>
              <a:t>Scattering curve</a:t>
            </a:r>
          </a:p>
          <a:p>
            <a:pPr marL="400050" indent="-400050">
              <a:buAutoNum type="romanUcParenR"/>
            </a:pPr>
            <a:r>
              <a:rPr lang="en-US" dirty="0" err="1"/>
              <a:t>Guinier</a:t>
            </a:r>
            <a:r>
              <a:rPr lang="en-US" dirty="0"/>
              <a:t> plot</a:t>
            </a:r>
          </a:p>
          <a:p>
            <a:pPr marL="400050" indent="-400050">
              <a:buAutoNum type="romanUcParenR"/>
            </a:pPr>
            <a:r>
              <a:rPr lang="en-US" dirty="0"/>
              <a:t>PDF (Pair-distribution function)</a:t>
            </a:r>
          </a:p>
          <a:p>
            <a:pPr marL="400050" indent="-400050">
              <a:buAutoNum type="romanUcParenR"/>
            </a:pPr>
            <a:endParaRPr lang="en-US" dirty="0"/>
          </a:p>
          <a:p>
            <a:pPr marL="342900" indent="-342900">
              <a:buAutoNum type="alphaLcParenR"/>
            </a:pPr>
            <a:r>
              <a:rPr lang="en-US" dirty="0"/>
              <a:t>Bead model</a:t>
            </a:r>
          </a:p>
          <a:p>
            <a:pPr marL="342900" indent="-342900">
              <a:buAutoNum type="alphaLcParenR"/>
            </a:pPr>
            <a:r>
              <a:rPr lang="en-US" dirty="0"/>
              <a:t>Bead model - / SAXS - envelope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4553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9617" y="327144"/>
            <a:ext cx="83899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Koch, M.H.J., </a:t>
            </a:r>
            <a:r>
              <a:rPr lang="en-US" dirty="0" err="1"/>
              <a:t>Vachette</a:t>
            </a:r>
            <a:r>
              <a:rPr lang="en-US" dirty="0"/>
              <a:t>, P., </a:t>
            </a:r>
            <a:r>
              <a:rPr lang="en-US" dirty="0" err="1"/>
              <a:t>Svergun</a:t>
            </a:r>
            <a:r>
              <a:rPr lang="en-US" dirty="0"/>
              <a:t>, D.I. </a:t>
            </a:r>
            <a:r>
              <a:rPr lang="en-US" i="1" dirty="0"/>
              <a:t>Quart Rev </a:t>
            </a:r>
            <a:r>
              <a:rPr lang="en-US" i="1" dirty="0" err="1"/>
              <a:t>Biophys</a:t>
            </a:r>
            <a:r>
              <a:rPr lang="en-US" i="1" dirty="0"/>
              <a:t> </a:t>
            </a:r>
            <a:r>
              <a:rPr lang="en-US" b="1" dirty="0"/>
              <a:t>2003</a:t>
            </a:r>
          </a:p>
          <a:p>
            <a:pPr marL="342900" indent="-342900">
              <a:buAutoNum type="arabicParenR"/>
            </a:pPr>
            <a:r>
              <a:rPr lang="en-US" dirty="0"/>
              <a:t>Jacques, D.A., </a:t>
            </a:r>
            <a:r>
              <a:rPr lang="en-US" dirty="0" err="1"/>
              <a:t>Trewhella</a:t>
            </a:r>
            <a:r>
              <a:rPr lang="en-US" dirty="0"/>
              <a:t>, J. </a:t>
            </a:r>
            <a:r>
              <a:rPr lang="en-US" i="1" dirty="0" err="1"/>
              <a:t>Prot</a:t>
            </a:r>
            <a:r>
              <a:rPr lang="en-US" i="1" dirty="0"/>
              <a:t> </a:t>
            </a:r>
            <a:r>
              <a:rPr lang="en-US" i="1" dirty="0" err="1"/>
              <a:t>Sci</a:t>
            </a:r>
            <a:r>
              <a:rPr lang="en-US" dirty="0"/>
              <a:t> </a:t>
            </a:r>
            <a:r>
              <a:rPr lang="en-US" b="1" dirty="0"/>
              <a:t>2010</a:t>
            </a:r>
          </a:p>
          <a:p>
            <a:pPr marL="342900" indent="-342900">
              <a:buAutoNum type="arabicParenR"/>
            </a:pPr>
            <a:r>
              <a:rPr lang="en-US" dirty="0" err="1"/>
              <a:t>Svergun</a:t>
            </a:r>
            <a:r>
              <a:rPr lang="en-US" dirty="0"/>
              <a:t>, D.I., </a:t>
            </a:r>
            <a:r>
              <a:rPr lang="en-US" dirty="0" err="1"/>
              <a:t>Petoukhov</a:t>
            </a:r>
            <a:r>
              <a:rPr lang="en-US" dirty="0"/>
              <a:t>, M.V., Koch, M.H.J. </a:t>
            </a:r>
            <a:r>
              <a:rPr lang="en-US" i="1" dirty="0" err="1"/>
              <a:t>Biophys</a:t>
            </a:r>
            <a:r>
              <a:rPr lang="en-US" i="1" dirty="0"/>
              <a:t> J</a:t>
            </a:r>
            <a:r>
              <a:rPr lang="en-US" dirty="0"/>
              <a:t> </a:t>
            </a:r>
            <a:r>
              <a:rPr lang="en-US" b="1" dirty="0"/>
              <a:t>2001</a:t>
            </a:r>
          </a:p>
          <a:p>
            <a:pPr marL="342900" indent="-342900">
              <a:buAutoNum type="arabicParenR"/>
            </a:pPr>
            <a:r>
              <a:rPr lang="en-US" dirty="0" err="1"/>
              <a:t>Wriggers</a:t>
            </a:r>
            <a:r>
              <a:rPr lang="en-US" dirty="0"/>
              <a:t>, W. </a:t>
            </a:r>
            <a:r>
              <a:rPr lang="en-US" i="1" dirty="0" err="1"/>
              <a:t>Biophys</a:t>
            </a:r>
            <a:r>
              <a:rPr lang="en-US" i="1" dirty="0"/>
              <a:t> Rev</a:t>
            </a:r>
            <a:r>
              <a:rPr lang="en-US" dirty="0"/>
              <a:t> </a:t>
            </a:r>
            <a:r>
              <a:rPr lang="en-US" b="1" dirty="0"/>
              <a:t>2010</a:t>
            </a:r>
          </a:p>
          <a:p>
            <a:pPr marL="342900" indent="-342900">
              <a:buAutoNum type="arabicParenR"/>
            </a:pPr>
            <a:r>
              <a:rPr lang="en-US" dirty="0"/>
              <a:t>Putnam, C.D., </a:t>
            </a:r>
            <a:r>
              <a:rPr lang="en-US" dirty="0" err="1"/>
              <a:t>Hammel</a:t>
            </a:r>
            <a:r>
              <a:rPr lang="en-US" dirty="0"/>
              <a:t>, M., </a:t>
            </a:r>
            <a:r>
              <a:rPr lang="en-US" dirty="0" err="1"/>
              <a:t>Hura</a:t>
            </a:r>
            <a:r>
              <a:rPr lang="en-US" dirty="0"/>
              <a:t>, G.L., </a:t>
            </a:r>
            <a:r>
              <a:rPr lang="en-US" dirty="0" err="1"/>
              <a:t>Tainer</a:t>
            </a:r>
            <a:r>
              <a:rPr lang="en-US" dirty="0"/>
              <a:t>, J.A. </a:t>
            </a:r>
            <a:r>
              <a:rPr lang="en-US" i="1" dirty="0"/>
              <a:t>Quart Rev </a:t>
            </a:r>
            <a:r>
              <a:rPr lang="en-US" i="1" dirty="0" err="1"/>
              <a:t>Biophys</a:t>
            </a:r>
            <a:r>
              <a:rPr lang="en-US" dirty="0"/>
              <a:t> </a:t>
            </a:r>
            <a:r>
              <a:rPr lang="en-US" b="1" dirty="0"/>
              <a:t>2007</a:t>
            </a:r>
          </a:p>
          <a:p>
            <a:pPr marL="342900" indent="-342900">
              <a:buAutoNum type="arabicParenR"/>
            </a:pPr>
            <a:r>
              <a:rPr lang="en-US" dirty="0" err="1"/>
              <a:t>Madl</a:t>
            </a:r>
            <a:r>
              <a:rPr lang="en-US" dirty="0"/>
              <a:t>, T. Gabel, F., Sattler, M. </a:t>
            </a:r>
            <a:r>
              <a:rPr lang="en-US" i="1" dirty="0"/>
              <a:t>J </a:t>
            </a:r>
            <a:r>
              <a:rPr lang="en-US" i="1" dirty="0" err="1"/>
              <a:t>Struct</a:t>
            </a:r>
            <a:r>
              <a:rPr lang="en-US" i="1" dirty="0"/>
              <a:t> </a:t>
            </a:r>
            <a:r>
              <a:rPr lang="en-US" i="1" dirty="0" err="1"/>
              <a:t>Biol</a:t>
            </a:r>
            <a:r>
              <a:rPr lang="en-US" dirty="0"/>
              <a:t> </a:t>
            </a:r>
            <a:r>
              <a:rPr lang="en-US" b="1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6934484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Protein folding explained">
            <a:hlinkClick r:id="" action="ppaction://media"/>
            <a:extLst>
              <a:ext uri="{FF2B5EF4-FFF2-40B4-BE49-F238E27FC236}">
                <a16:creationId xmlns:a16="http://schemas.microsoft.com/office/drawing/2014/main" id="{9FE30765-1829-9648-93F2-9AC7015BB1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D9B22B-474E-E24D-BA98-A811E4C4A735}"/>
              </a:ext>
            </a:extLst>
          </p:cNvPr>
          <p:cNvSpPr txBox="1"/>
          <p:nvPr/>
        </p:nvSpPr>
        <p:spPr>
          <a:xfrm>
            <a:off x="1516566" y="6467707"/>
            <a:ext cx="10571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https://</a:t>
            </a:r>
            <a:r>
              <a:rPr lang="en-GB" sz="1200" dirty="0" err="1"/>
              <a:t>deepmind.com</a:t>
            </a:r>
            <a:r>
              <a:rPr lang="en-GB" sz="1200" dirty="0"/>
              <a:t>/blog/article/alphafold-a-solution-to-a-50-year-old-grand-challenge-in-biology</a:t>
            </a:r>
            <a:endParaRPr lang="en-CZ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BE1B7-D141-774B-84E4-6BB188D5E2BC}"/>
              </a:ext>
            </a:extLst>
          </p:cNvPr>
          <p:cNvSpPr txBox="1"/>
          <p:nvPr/>
        </p:nvSpPr>
        <p:spPr>
          <a:xfrm>
            <a:off x="1066800" y="406065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AlphaFold</a:t>
            </a:r>
            <a:r>
              <a:rPr lang="en-GB" b="1" dirty="0"/>
              <a:t>: a solution to a 50-year-old grand challenge in biology</a:t>
            </a:r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8475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em_spectr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946549"/>
            <a:ext cx="6678216" cy="419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48578" y="2121808"/>
            <a:ext cx="1314450" cy="165735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8782050" y="5372101"/>
            <a:ext cx="5715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50"/>
              <a:t>NMR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610600" y="3886200"/>
            <a:ext cx="342900" cy="148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745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81200" y="549451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Confidence in structural features of proteins determined by </a:t>
            </a:r>
          </a:p>
          <a:p>
            <a:pPr algn="ctr"/>
            <a:r>
              <a:rPr lang="en-US" sz="2400" dirty="0"/>
              <a:t>X-ray crystallography</a:t>
            </a:r>
          </a:p>
          <a:p>
            <a:pPr algn="ctr"/>
            <a:r>
              <a:rPr lang="en-US" dirty="0"/>
              <a:t>(estimates are very rough and strongly depend on the quality of the data)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05083" y="2009471"/>
          <a:ext cx="8491394" cy="33070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447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9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6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74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85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Structural feature</a:t>
                      </a:r>
                    </a:p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Resolution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</a:t>
                      </a:r>
                      <a:r>
                        <a:rPr lang="en-US" dirty="0" err="1"/>
                        <a:t>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</a:t>
                      </a:r>
                      <a:r>
                        <a:rPr lang="en-US" dirty="0" err="1"/>
                        <a:t>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 </a:t>
                      </a:r>
                      <a:r>
                        <a:rPr lang="en-US" dirty="0" err="1"/>
                        <a:t>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</a:t>
                      </a:r>
                      <a:r>
                        <a:rPr lang="en-US" dirty="0" err="1"/>
                        <a:t>Å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 </a:t>
                      </a:r>
                      <a:r>
                        <a:rPr lang="en-US" dirty="0" err="1"/>
                        <a:t>Å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Chain</a:t>
                      </a:r>
                      <a:r>
                        <a:rPr lang="en-US" sz="1400" baseline="0" dirty="0"/>
                        <a:t> tracing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Secondary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Helices 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Fair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Sidechain</a:t>
                      </a:r>
                      <a:r>
                        <a:rPr lang="en-US" sz="1400" dirty="0"/>
                        <a:t> conformations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Fair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Orientation</a:t>
                      </a:r>
                      <a:r>
                        <a:rPr lang="en-US" sz="1400" baseline="0" dirty="0"/>
                        <a:t> of peptide planes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Fair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Protein hydrogen atoms visible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Good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770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1-11-04 at 8.26.38 PM.png">
            <a:extLst>
              <a:ext uri="{FF2B5EF4-FFF2-40B4-BE49-F238E27FC236}">
                <a16:creationId xmlns:a16="http://schemas.microsoft.com/office/drawing/2014/main" id="{68542773-F256-AA40-BEBA-3F5C98CC9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19" y="1766130"/>
            <a:ext cx="6392162" cy="4695728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DA4F16-5089-8B45-A313-A22926142C3F}"/>
              </a:ext>
            </a:extLst>
          </p:cNvPr>
          <p:cNvSpPr/>
          <p:nvPr/>
        </p:nvSpPr>
        <p:spPr>
          <a:xfrm>
            <a:off x="6166339" y="1776048"/>
            <a:ext cx="2857500" cy="405325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3106829-DDA5-5E45-81E8-E20BF29E6DD3}"/>
              </a:ext>
            </a:extLst>
          </p:cNvPr>
          <p:cNvSpPr/>
          <p:nvPr/>
        </p:nvSpPr>
        <p:spPr>
          <a:xfrm>
            <a:off x="3431930" y="1776048"/>
            <a:ext cx="2672862" cy="4053254"/>
          </a:xfrm>
          <a:prstGeom prst="roundRect">
            <a:avLst/>
          </a:prstGeom>
          <a:noFill/>
          <a:ln w="38100">
            <a:solidFill>
              <a:srgbClr val="216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33756-764B-F141-86DD-DFCC3BABF6C0}"/>
              </a:ext>
            </a:extLst>
          </p:cNvPr>
          <p:cNvSpPr txBox="1"/>
          <p:nvPr/>
        </p:nvSpPr>
        <p:spPr>
          <a:xfrm>
            <a:off x="3431931" y="0"/>
            <a:ext cx="49010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  <a:p>
            <a:r>
              <a:rPr lang="cs-CZ" dirty="0"/>
              <a:t>XAS = X-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Absorption</a:t>
            </a:r>
            <a:r>
              <a:rPr lang="cs-CZ" dirty="0"/>
              <a:t> </a:t>
            </a:r>
            <a:r>
              <a:rPr lang="cs-CZ" dirty="0" err="1"/>
              <a:t>Spectroscopy</a:t>
            </a:r>
            <a:endParaRPr lang="cs-CZ" dirty="0"/>
          </a:p>
          <a:p>
            <a:endParaRPr lang="cs-CZ" dirty="0"/>
          </a:p>
          <a:p>
            <a:r>
              <a:rPr lang="cs-CZ" dirty="0"/>
              <a:t>XANES = X-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Absorption</a:t>
            </a:r>
            <a:r>
              <a:rPr lang="cs-CZ" dirty="0"/>
              <a:t>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Edge</a:t>
            </a:r>
            <a:r>
              <a:rPr lang="cs-CZ" dirty="0"/>
              <a:t> </a:t>
            </a:r>
            <a:r>
              <a:rPr lang="cs-CZ" dirty="0" err="1"/>
              <a:t>Structure</a:t>
            </a:r>
            <a:endParaRPr lang="cs-CZ" dirty="0"/>
          </a:p>
          <a:p>
            <a:r>
              <a:rPr lang="cs-CZ" dirty="0"/>
              <a:t>EXAFS = </a:t>
            </a:r>
            <a:r>
              <a:rPr lang="cs-CZ" dirty="0" err="1"/>
              <a:t>Extended</a:t>
            </a:r>
            <a:r>
              <a:rPr lang="cs-CZ" dirty="0"/>
              <a:t> X-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Absorption</a:t>
            </a:r>
            <a:r>
              <a:rPr lang="cs-CZ" dirty="0"/>
              <a:t> Fine </a:t>
            </a:r>
            <a:r>
              <a:rPr lang="cs-CZ" dirty="0" err="1"/>
              <a:t>Structure</a:t>
            </a:r>
            <a:endParaRPr lang="cs-CZ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3149BDA-C78A-9F42-BF0C-AFE96E222B47}"/>
              </a:ext>
            </a:extLst>
          </p:cNvPr>
          <p:cNvSpPr/>
          <p:nvPr/>
        </p:nvSpPr>
        <p:spPr>
          <a:xfrm>
            <a:off x="3256086" y="1664679"/>
            <a:ext cx="5887915" cy="4287713"/>
          </a:xfrm>
          <a:prstGeom prst="roundRect">
            <a:avLst>
              <a:gd name="adj" fmla="val 12771"/>
            </a:avLst>
          </a:prstGeom>
          <a:noFill/>
          <a:ln w="635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55459C5-8618-C747-B1E1-A92555E31EF1}"/>
              </a:ext>
            </a:extLst>
          </p:cNvPr>
          <p:cNvSpPr/>
          <p:nvPr/>
        </p:nvSpPr>
        <p:spPr>
          <a:xfrm>
            <a:off x="3222382" y="116138"/>
            <a:ext cx="5887915" cy="1425452"/>
          </a:xfrm>
          <a:prstGeom prst="roundRect">
            <a:avLst>
              <a:gd name="adj" fmla="val 12771"/>
            </a:avLst>
          </a:prstGeom>
          <a:noFill/>
          <a:ln w="635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EAE432D-37F2-FB40-8760-223B5DB89A8D}"/>
              </a:ext>
            </a:extLst>
          </p:cNvPr>
          <p:cNvSpPr/>
          <p:nvPr/>
        </p:nvSpPr>
        <p:spPr>
          <a:xfrm>
            <a:off x="3345396" y="852854"/>
            <a:ext cx="5678443" cy="293565"/>
          </a:xfrm>
          <a:prstGeom prst="roundRect">
            <a:avLst/>
          </a:prstGeom>
          <a:noFill/>
          <a:ln w="38100">
            <a:solidFill>
              <a:srgbClr val="216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CF4D8D1-4ED7-DC46-815D-CA45E86473CE}"/>
              </a:ext>
            </a:extLst>
          </p:cNvPr>
          <p:cNvSpPr/>
          <p:nvPr/>
        </p:nvSpPr>
        <p:spPr>
          <a:xfrm>
            <a:off x="3345395" y="1175245"/>
            <a:ext cx="5678443" cy="2298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1043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1287" y="413511"/>
            <a:ext cx="3706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SAXS/EXAFS</a:t>
            </a:r>
          </a:p>
        </p:txBody>
      </p:sp>
      <p:pic>
        <p:nvPicPr>
          <p:cNvPr id="5" name="Picture 4" descr="Screen Shot 2011-11-04 at 8.30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46" y="149846"/>
            <a:ext cx="3676402" cy="2874205"/>
          </a:xfrm>
          <a:prstGeom prst="rect">
            <a:avLst/>
          </a:prstGeom>
        </p:spPr>
      </p:pic>
      <p:pic>
        <p:nvPicPr>
          <p:cNvPr id="7" name="Picture 6" descr="Screen Shot 2011-11-04 at 8.27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48" y="2704700"/>
            <a:ext cx="3622052" cy="3738892"/>
          </a:xfrm>
          <a:prstGeom prst="rect">
            <a:avLst/>
          </a:prstGeom>
        </p:spPr>
      </p:pic>
      <p:pic>
        <p:nvPicPr>
          <p:cNvPr id="8" name="Picture 7" descr="Screen Shot 2011-11-04 at 8.27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48" y="431623"/>
            <a:ext cx="2970564" cy="702441"/>
          </a:xfrm>
          <a:prstGeom prst="rect">
            <a:avLst/>
          </a:prstGeom>
        </p:spPr>
      </p:pic>
      <p:pic>
        <p:nvPicPr>
          <p:cNvPr id="9" name="Picture 8" descr="Screen Shot 2011-11-04 at 8.26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73" y="3007525"/>
            <a:ext cx="4692316" cy="344700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34448" y="1604223"/>
            <a:ext cx="4633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EXAFS (Extended X-ray Absorption Fine Spectroscopy) </a:t>
            </a:r>
            <a:r>
              <a:rPr lang="en-US" dirty="0" err="1"/>
              <a:t>poskytuje</a:t>
            </a:r>
            <a:r>
              <a:rPr lang="en-US" dirty="0"/>
              <a:t> </a:t>
            </a:r>
            <a:r>
              <a:rPr lang="en-US" dirty="0" err="1"/>
              <a:t>informace</a:t>
            </a:r>
            <a:r>
              <a:rPr lang="en-US" dirty="0"/>
              <a:t> o </a:t>
            </a:r>
            <a:r>
              <a:rPr lang="en-US" dirty="0" err="1"/>
              <a:t>nejbližších</a:t>
            </a:r>
            <a:r>
              <a:rPr lang="en-US" dirty="0"/>
              <a:t> </a:t>
            </a:r>
            <a:r>
              <a:rPr lang="en-US" dirty="0" err="1"/>
              <a:t>slupkách</a:t>
            </a:r>
            <a:r>
              <a:rPr lang="en-US" dirty="0"/>
              <a:t> </a:t>
            </a:r>
            <a:r>
              <a:rPr lang="en-US" dirty="0" err="1"/>
              <a:t>atomů</a:t>
            </a:r>
            <a:r>
              <a:rPr lang="en-US" dirty="0"/>
              <a:t> </a:t>
            </a:r>
            <a:r>
              <a:rPr lang="en-US" dirty="0" err="1"/>
              <a:t>sousedících</a:t>
            </a:r>
            <a:r>
              <a:rPr lang="en-US" dirty="0"/>
              <a:t> s </a:t>
            </a:r>
            <a:r>
              <a:rPr lang="en-US" dirty="0" err="1"/>
              <a:t>absorbujícím</a:t>
            </a:r>
            <a:r>
              <a:rPr lang="en-US" dirty="0"/>
              <a:t> </a:t>
            </a:r>
            <a:r>
              <a:rPr lang="en-US" dirty="0" err="1"/>
              <a:t>atomem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83262" y="1457164"/>
            <a:ext cx="288000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rtlCol="0">
            <a:spAutoFit/>
          </a:bodyPr>
          <a:lstStyle/>
          <a:p>
            <a:r>
              <a:rPr lang="en-US" dirty="0"/>
              <a:t>Fe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07567" y="832696"/>
            <a:ext cx="288000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rtlCol="0">
            <a:spAutoFit/>
          </a:bodyPr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56279" y="832696"/>
            <a:ext cx="288000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rtlCol="0">
            <a:spAutoFit/>
          </a:bodyPr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15967" y="2094675"/>
            <a:ext cx="288000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rtlCol="0">
            <a:spAutoFit/>
          </a:bodyPr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64679" y="2094675"/>
            <a:ext cx="288000" cy="323165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0" rtlCol="0">
            <a:spAutoFit/>
          </a:bodyPr>
          <a:lstStyle/>
          <a:p>
            <a:pPr algn="ctr"/>
            <a:r>
              <a:rPr lang="en-US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91730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7" name="Group 5"/>
          <p:cNvGrpSpPr>
            <a:grpSpLocks noChangeAspect="1"/>
          </p:cNvGrpSpPr>
          <p:nvPr/>
        </p:nvGrpSpPr>
        <p:grpSpPr bwMode="auto">
          <a:xfrm>
            <a:off x="2901950" y="950914"/>
            <a:ext cx="3175000" cy="2511425"/>
            <a:chOff x="240" y="624"/>
            <a:chExt cx="2660" cy="2104"/>
          </a:xfrm>
        </p:grpSpPr>
        <p:pic>
          <p:nvPicPr>
            <p:cNvPr id="28678" name="Picture 6" descr="D:\Simone\Eudora\attach\CuSiteRevised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6" r="-201"/>
            <a:stretch>
              <a:fillRect/>
            </a:stretch>
          </p:blipFill>
          <p:spPr bwMode="auto">
            <a:xfrm>
              <a:off x="240" y="624"/>
              <a:ext cx="2544" cy="2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79" name="Text Box 7"/>
            <p:cNvSpPr txBox="1">
              <a:spLocks noChangeAspect="1" noChangeArrowheads="1"/>
            </p:cNvSpPr>
            <p:nvPr/>
          </p:nvSpPr>
          <p:spPr bwMode="auto">
            <a:xfrm>
              <a:off x="1378" y="2370"/>
              <a:ext cx="975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200" b="1">
                  <a:latin typeface="Arial" charset="0"/>
                </a:rPr>
                <a:t>His 108</a:t>
              </a:r>
            </a:p>
          </p:txBody>
        </p:sp>
        <p:sp>
          <p:nvSpPr>
            <p:cNvPr id="28680" name="Text Box 8"/>
            <p:cNvSpPr txBox="1">
              <a:spLocks noChangeAspect="1" noChangeArrowheads="1"/>
            </p:cNvSpPr>
            <p:nvPr/>
          </p:nvSpPr>
          <p:spPr bwMode="auto">
            <a:xfrm>
              <a:off x="2016" y="1632"/>
              <a:ext cx="884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200" b="1">
                  <a:latin typeface="Arial" charset="0"/>
                </a:rPr>
                <a:t>Met 75</a:t>
              </a:r>
            </a:p>
          </p:txBody>
        </p:sp>
        <p:sp>
          <p:nvSpPr>
            <p:cNvPr id="28681" name="Text Box 9"/>
            <p:cNvSpPr txBox="1">
              <a:spLocks noChangeAspect="1" noChangeArrowheads="1"/>
            </p:cNvSpPr>
            <p:nvPr/>
          </p:nvSpPr>
          <p:spPr bwMode="auto">
            <a:xfrm>
              <a:off x="1537" y="720"/>
              <a:ext cx="884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200" b="1">
                  <a:latin typeface="Arial" charset="0"/>
                </a:rPr>
                <a:t>Met 86</a:t>
              </a:r>
            </a:p>
          </p:txBody>
        </p:sp>
        <p:sp>
          <p:nvSpPr>
            <p:cNvPr id="28682" name="Text Box 10"/>
            <p:cNvSpPr txBox="1">
              <a:spLocks noChangeAspect="1" noChangeArrowheads="1"/>
            </p:cNvSpPr>
            <p:nvPr/>
          </p:nvSpPr>
          <p:spPr bwMode="auto">
            <a:xfrm>
              <a:off x="288" y="816"/>
              <a:ext cx="853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>
                  <a:latin typeface="Arial" charset="0"/>
                </a:rPr>
                <a:t>Met 110</a:t>
              </a:r>
            </a:p>
          </p:txBody>
        </p:sp>
        <p:sp>
          <p:nvSpPr>
            <p:cNvPr id="28683" name="Text Box 11"/>
            <p:cNvSpPr txBox="1">
              <a:spLocks noChangeAspect="1" noChangeArrowheads="1"/>
            </p:cNvSpPr>
            <p:nvPr/>
          </p:nvSpPr>
          <p:spPr bwMode="auto">
            <a:xfrm>
              <a:off x="1440" y="1439"/>
              <a:ext cx="595" cy="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b="1">
                  <a:latin typeface="Arial" charset="0"/>
                </a:rPr>
                <a:t>Cu(I)</a:t>
              </a:r>
            </a:p>
          </p:txBody>
        </p:sp>
        <p:sp>
          <p:nvSpPr>
            <p:cNvPr id="28684" name="Text Box 12"/>
            <p:cNvSpPr txBox="1">
              <a:spLocks noChangeAspect="1" noChangeArrowheads="1"/>
            </p:cNvSpPr>
            <p:nvPr/>
          </p:nvSpPr>
          <p:spPr bwMode="auto">
            <a:xfrm>
              <a:off x="985" y="1651"/>
              <a:ext cx="413" cy="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200" b="1">
                  <a:latin typeface="Symbol" charset="0"/>
                </a:rPr>
                <a:t>b</a:t>
              </a:r>
              <a:r>
                <a:rPr lang="it-IT" sz="2200" b="1">
                  <a:latin typeface="Arial" charset="0"/>
                </a:rPr>
                <a:t>4</a:t>
              </a:r>
            </a:p>
          </p:txBody>
        </p:sp>
        <p:sp>
          <p:nvSpPr>
            <p:cNvPr id="28685" name="Text Box 13"/>
            <p:cNvSpPr txBox="1">
              <a:spLocks noChangeAspect="1" noChangeArrowheads="1"/>
            </p:cNvSpPr>
            <p:nvPr/>
          </p:nvSpPr>
          <p:spPr bwMode="auto">
            <a:xfrm>
              <a:off x="455" y="2323"/>
              <a:ext cx="482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2200" b="1">
                  <a:latin typeface="Symbol" charset="0"/>
                </a:rPr>
                <a:t>b</a:t>
              </a:r>
              <a:r>
                <a:rPr lang="it-IT" sz="2200" b="1">
                  <a:latin typeface="Arial" charset="0"/>
                </a:rPr>
                <a:t>5’</a:t>
              </a:r>
            </a:p>
          </p:txBody>
        </p:sp>
      </p:grpSp>
      <p:pic>
        <p:nvPicPr>
          <p:cNvPr id="28686" name="Picture 14" descr="H:\Personal\Thesis\Pictures\X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4" y="646113"/>
            <a:ext cx="2687637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687" name="Text Box 15"/>
          <p:cNvSpPr txBox="1">
            <a:spLocks noChangeArrowheads="1"/>
          </p:cNvSpPr>
          <p:nvPr/>
        </p:nvSpPr>
        <p:spPr bwMode="auto">
          <a:xfrm>
            <a:off x="2406650" y="609600"/>
            <a:ext cx="34676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accent2"/>
                </a:solidFill>
                <a:latin typeface="Helvetica" charset="0"/>
              </a:rPr>
              <a:t>X</a:t>
            </a:r>
            <a:r>
              <a:rPr lang="en-US">
                <a:latin typeface="Helvetica" charset="0"/>
              </a:rPr>
              <a:t>-Ray </a:t>
            </a:r>
            <a:r>
              <a:rPr lang="en-US" b="1">
                <a:solidFill>
                  <a:schemeClr val="accent2"/>
                </a:solidFill>
                <a:latin typeface="Helvetica" charset="0"/>
              </a:rPr>
              <a:t>A</a:t>
            </a:r>
            <a:r>
              <a:rPr lang="en-US">
                <a:latin typeface="Helvetica" charset="0"/>
              </a:rPr>
              <a:t>bsorption </a:t>
            </a:r>
            <a:r>
              <a:rPr lang="en-US" b="1">
                <a:solidFill>
                  <a:schemeClr val="accent2"/>
                </a:solidFill>
                <a:latin typeface="Helvetica" charset="0"/>
              </a:rPr>
              <a:t>S</a:t>
            </a:r>
            <a:r>
              <a:rPr lang="en-US">
                <a:latin typeface="Helvetica" charset="0"/>
              </a:rPr>
              <a:t>pectroscopy</a:t>
            </a:r>
          </a:p>
        </p:txBody>
      </p:sp>
      <p:sp>
        <p:nvSpPr>
          <p:cNvPr id="28688" name="Text Box 16"/>
          <p:cNvSpPr txBox="1">
            <a:spLocks noChangeArrowheads="1"/>
          </p:cNvSpPr>
          <p:nvPr/>
        </p:nvSpPr>
        <p:spPr bwMode="auto">
          <a:xfrm>
            <a:off x="1762125" y="3617913"/>
            <a:ext cx="5913438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de-D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Cu</a:t>
            </a:r>
            <a:r>
              <a:rPr lang="de-D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(I)DR1885 </a:t>
            </a:r>
            <a:r>
              <a:rPr lang="de-D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0"/>
              </a:rPr>
              <a:t>D</a:t>
            </a:r>
            <a:r>
              <a:rPr lang="de-D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 charset="0"/>
              </a:rPr>
              <a:t>E=-10.3 eV</a:t>
            </a:r>
            <a:endParaRPr lang="de-DE" sz="1600" b="1" dirty="0">
              <a:latin typeface="Helvetica" charset="0"/>
            </a:endParaRPr>
          </a:p>
          <a:p>
            <a:pPr eaLnBrk="0" hangingPunct="0"/>
            <a:r>
              <a:rPr lang="de-DE" sz="1600" dirty="0">
                <a:latin typeface="Helvetica" charset="0"/>
              </a:rPr>
              <a:t>                       </a:t>
            </a:r>
            <a:r>
              <a:rPr lang="de-DE" sz="1600" u="sng" dirty="0">
                <a:latin typeface="Helvetica" charset="0"/>
              </a:rPr>
              <a:t>Ligand    </a:t>
            </a:r>
            <a:r>
              <a:rPr lang="de-DE" sz="1600" u="sng" dirty="0" err="1">
                <a:latin typeface="Helvetica" charset="0"/>
              </a:rPr>
              <a:t>r</a:t>
            </a:r>
            <a:r>
              <a:rPr lang="de-DE" sz="1600" u="sng" dirty="0">
                <a:latin typeface="Helvetica" charset="0"/>
              </a:rPr>
              <a:t>(</a:t>
            </a:r>
            <a:r>
              <a:rPr lang="de-DE" sz="1600" u="sng" dirty="0" err="1">
                <a:latin typeface="Helvetica" charset="0"/>
              </a:rPr>
              <a:t>Å</a:t>
            </a:r>
            <a:r>
              <a:rPr lang="de-DE" sz="1600" u="sng" dirty="0">
                <a:latin typeface="Helvetica" charset="0"/>
              </a:rPr>
              <a:t>)   2</a:t>
            </a:r>
            <a:r>
              <a:rPr lang="de-DE" sz="1600" u="sng" dirty="0">
                <a:latin typeface="Symbol" charset="0"/>
              </a:rPr>
              <a:t>s</a:t>
            </a:r>
            <a:r>
              <a:rPr lang="de-DE" sz="1600" u="sng" baseline="30000" dirty="0">
                <a:latin typeface="Helvetica" charset="0"/>
              </a:rPr>
              <a:t>2</a:t>
            </a:r>
            <a:r>
              <a:rPr lang="de-DE" sz="1600" u="sng" dirty="0">
                <a:latin typeface="Helvetica" charset="0"/>
              </a:rPr>
              <a:t>.10</a:t>
            </a:r>
            <a:r>
              <a:rPr lang="de-DE" sz="1600" u="sng" baseline="30000" dirty="0">
                <a:latin typeface="Helvetica" charset="0"/>
              </a:rPr>
              <a:t>3</a:t>
            </a:r>
            <a:r>
              <a:rPr lang="de-DE" sz="1600" u="sng" dirty="0">
                <a:latin typeface="Helvetica" charset="0"/>
              </a:rPr>
              <a:t>(Å</a:t>
            </a:r>
            <a:r>
              <a:rPr lang="de-DE" sz="1600" u="sng" baseline="30000" dirty="0">
                <a:latin typeface="Helvetica" charset="0"/>
              </a:rPr>
              <a:t>2</a:t>
            </a:r>
            <a:r>
              <a:rPr lang="de-DE" sz="1600" u="sng" dirty="0">
                <a:latin typeface="Helvetica" charset="0"/>
              </a:rPr>
              <a:t>)  R-</a:t>
            </a:r>
            <a:r>
              <a:rPr lang="de-DE" sz="1600" u="sng" dirty="0" err="1">
                <a:latin typeface="Helvetica" charset="0"/>
              </a:rPr>
              <a:t>exafs</a:t>
            </a:r>
            <a:r>
              <a:rPr lang="de-DE" sz="1600" u="sng" dirty="0">
                <a:latin typeface="Helvetica" charset="0"/>
              </a:rPr>
              <a:t>   </a:t>
            </a:r>
            <a:r>
              <a:rPr lang="de-DE" sz="1600" u="sng" dirty="0" err="1">
                <a:latin typeface="Symbol" charset="0"/>
              </a:rPr>
              <a:t>e</a:t>
            </a:r>
            <a:r>
              <a:rPr lang="de-DE" sz="1600" u="sng" dirty="0">
                <a:latin typeface="Helvetica" charset="0"/>
              </a:rPr>
              <a:t>(fit </a:t>
            </a:r>
            <a:r>
              <a:rPr lang="de-DE" sz="1600" u="sng" dirty="0" err="1">
                <a:latin typeface="Helvetica" charset="0"/>
              </a:rPr>
              <a:t>index</a:t>
            </a:r>
            <a:r>
              <a:rPr lang="de-DE" sz="1600" u="sng" dirty="0">
                <a:latin typeface="Helvetica" charset="0"/>
              </a:rPr>
              <a:t>)</a:t>
            </a:r>
          </a:p>
          <a:p>
            <a:pPr eaLnBrk="0" hangingPunct="0"/>
            <a:r>
              <a:rPr lang="de-DE" sz="1600" dirty="0">
                <a:latin typeface="Helvetica" charset="0"/>
              </a:rPr>
              <a:t>Fit1 (1shell)      2S       2.299     4(1)            0.446         0.49</a:t>
            </a:r>
          </a:p>
          <a:p>
            <a:pPr eaLnBrk="0" hangingPunct="0"/>
            <a:r>
              <a:rPr lang="de-DE" sz="1600" dirty="0">
                <a:latin typeface="Helvetica" charset="0"/>
              </a:rPr>
              <a:t>Fit2 (1shell)      3S       2.301     9(1)            0.403         0.41</a:t>
            </a:r>
          </a:p>
          <a:p>
            <a:pPr eaLnBrk="0" hangingPunct="0"/>
            <a:r>
              <a:rPr lang="de-DE" sz="1600" dirty="0">
                <a:latin typeface="Helvetica" charset="0"/>
              </a:rPr>
              <a:t>Fit3 (2shells)    3S       2.300     8(1)            0.334         0.29</a:t>
            </a:r>
          </a:p>
          <a:p>
            <a:pPr eaLnBrk="0" hangingPunct="0"/>
            <a:r>
              <a:rPr lang="de-DE" sz="1600" dirty="0">
                <a:latin typeface="Helvetica" charset="0"/>
              </a:rPr>
              <a:t>                         1N</a:t>
            </a:r>
            <a:r>
              <a:rPr lang="de-DE" sz="1600" baseline="30000" dirty="0">
                <a:latin typeface="Helvetica" charset="0"/>
              </a:rPr>
              <a:t>§</a:t>
            </a:r>
            <a:r>
              <a:rPr lang="de-DE" sz="1600" dirty="0">
                <a:latin typeface="Helvetica" charset="0"/>
              </a:rPr>
              <a:t>     1.982     4(1)</a:t>
            </a:r>
          </a:p>
          <a:p>
            <a:pPr eaLnBrk="0" hangingPunct="0"/>
            <a:r>
              <a:rPr lang="de-DE" sz="1600" dirty="0">
                <a:latin typeface="Helvetica" charset="0"/>
              </a:rPr>
              <a:t>Fit4 (2shells)     3S       2.303    8(1)            0.305         0.27</a:t>
            </a:r>
          </a:p>
          <a:p>
            <a:pPr eaLnBrk="0" hangingPunct="0"/>
            <a:r>
              <a:rPr lang="de-DE" sz="1600" dirty="0">
                <a:latin typeface="Helvetica" charset="0"/>
              </a:rPr>
              <a:t>                         1N*      1.999    7(2)</a:t>
            </a:r>
          </a:p>
          <a:p>
            <a:pPr eaLnBrk="0" hangingPunct="0"/>
            <a:r>
              <a:rPr lang="de-DE" sz="1600" dirty="0">
                <a:solidFill>
                  <a:schemeClr val="accent2"/>
                </a:solidFill>
                <a:latin typeface="Helvetica" charset="0"/>
              </a:rPr>
              <a:t>§ </a:t>
            </a:r>
            <a:r>
              <a:rPr lang="de-DE" sz="1600" dirty="0" err="1">
                <a:solidFill>
                  <a:schemeClr val="accent2"/>
                </a:solidFill>
                <a:latin typeface="Helvetica" charset="0"/>
              </a:rPr>
              <a:t>no</a:t>
            </a:r>
            <a:r>
              <a:rPr lang="de-DE" sz="1600" dirty="0">
                <a:solidFill>
                  <a:schemeClr val="accent2"/>
                </a:solidFill>
                <a:latin typeface="Helvetica" charset="0"/>
              </a:rPr>
              <a:t> MS</a:t>
            </a:r>
            <a:r>
              <a:rPr lang="de-DE" sz="1600" dirty="0">
                <a:latin typeface="Helvetica" charset="0"/>
              </a:rPr>
              <a:t>		</a:t>
            </a:r>
            <a:r>
              <a:rPr lang="de-DE" sz="1600" dirty="0">
                <a:solidFill>
                  <a:schemeClr val="accent2"/>
                </a:solidFill>
                <a:latin typeface="Helvetica" charset="0"/>
              </a:rPr>
              <a:t>*His, MS</a:t>
            </a:r>
            <a:endParaRPr lang="de-DE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773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1828800" y="631826"/>
          <a:ext cx="6986588" cy="614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Foglio di lavoro" r:id="rId3" imgW="9392107" imgH="8268005" progId="Excel.Sheet.8">
                  <p:embed/>
                </p:oleObj>
              </mc:Choice>
              <mc:Fallback>
                <p:oleObj name="Foglio di lavoro" r:id="rId3" imgW="9392107" imgH="8268005" progId="Excel.Sheet.8">
                  <p:embed/>
                  <p:pic>
                    <p:nvPicPr>
                      <p:cNvPr id="962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631826"/>
                        <a:ext cx="6986588" cy="614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259" name="Object 3"/>
          <p:cNvGraphicFramePr>
            <a:graphicFrameLocks noChangeAspect="1"/>
          </p:cNvGraphicFramePr>
          <p:nvPr/>
        </p:nvGraphicFramePr>
        <p:xfrm>
          <a:off x="8810625" y="631826"/>
          <a:ext cx="1595438" cy="614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Worksheet" r:id="rId5" imgW="2143354" imgH="8268005" progId="Excel.Sheet.8">
                  <p:embed/>
                </p:oleObj>
              </mc:Choice>
              <mc:Fallback>
                <p:oleObj name="Worksheet" r:id="rId5" imgW="2143354" imgH="8268005" progId="Excel.Sheet.8">
                  <p:embed/>
                  <p:pic>
                    <p:nvPicPr>
                      <p:cNvPr id="962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25" y="631826"/>
                        <a:ext cx="1595438" cy="614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2903843" y="157163"/>
            <a:ext cx="64700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Comic Sans MS" charset="0"/>
                <a:cs typeface="Times New Roman" charset="0"/>
              </a:rPr>
              <a:t>A BLAST search over all non-redundant GenBank genomes</a:t>
            </a:r>
            <a:r>
              <a:rPr lang="en-US" b="1">
                <a:latin typeface="Times New Roman" charset="0"/>
                <a:cs typeface="Times New Roman" charset="0"/>
              </a:rPr>
              <a:t> </a:t>
            </a:r>
            <a:endParaRPr lang="it-IT" b="1">
              <a:latin typeface="Times New Roman" charset="0"/>
              <a:cs typeface="Times New Roman" charset="0"/>
            </a:endParaRP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5257800" y="762000"/>
            <a:ext cx="304800" cy="5867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latin typeface="Times New Roman" charset="0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6629400" y="609600"/>
            <a:ext cx="152400" cy="6019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latin typeface="Times New Roman" charset="0"/>
            </a:endParaRPr>
          </a:p>
        </p:txBody>
      </p:sp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9220200" y="609600"/>
            <a:ext cx="152400" cy="6019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latin typeface="Times New Roman" charset="0"/>
            </a:endParaRPr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9448800" y="609600"/>
            <a:ext cx="152400" cy="6019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latin typeface="Times New Roman" charset="0"/>
            </a:endParaRPr>
          </a:p>
        </p:txBody>
      </p:sp>
      <p:sp>
        <p:nvSpPr>
          <p:cNvPr id="96265" name="Oval 9"/>
          <p:cNvSpPr>
            <a:spLocks noChangeArrowheads="1"/>
          </p:cNvSpPr>
          <p:nvPr/>
        </p:nvSpPr>
        <p:spPr bwMode="auto">
          <a:xfrm>
            <a:off x="5105400" y="609600"/>
            <a:ext cx="533400" cy="1524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96266" name="Oval 10"/>
          <p:cNvSpPr>
            <a:spLocks noChangeArrowheads="1"/>
          </p:cNvSpPr>
          <p:nvPr/>
        </p:nvSpPr>
        <p:spPr bwMode="auto">
          <a:xfrm>
            <a:off x="2971800" y="609600"/>
            <a:ext cx="990600" cy="9906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Text Box 11"/>
          <p:cNvSpPr txBox="1">
            <a:spLocks noChangeArrowheads="1"/>
          </p:cNvSpPr>
          <p:nvPr/>
        </p:nvSpPr>
        <p:spPr bwMode="auto">
          <a:xfrm>
            <a:off x="3160713" y="762001"/>
            <a:ext cx="633412" cy="7016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4000" b="1">
                <a:solidFill>
                  <a:srgbClr val="FF0000"/>
                </a:solidFill>
                <a:latin typeface="Comic Sans MS" charset="0"/>
              </a:rPr>
              <a:t>M</a:t>
            </a:r>
          </a:p>
        </p:txBody>
      </p:sp>
      <p:sp>
        <p:nvSpPr>
          <p:cNvPr id="96268" name="Text Box 12"/>
          <p:cNvSpPr txBox="1">
            <a:spLocks noChangeArrowheads="1"/>
          </p:cNvSpPr>
          <p:nvPr/>
        </p:nvSpPr>
        <p:spPr bwMode="auto">
          <a:xfrm>
            <a:off x="3205164" y="2803526"/>
            <a:ext cx="574675" cy="7016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4000" b="1">
                <a:solidFill>
                  <a:schemeClr val="bg1"/>
                </a:solidFill>
                <a:latin typeface="Comic Sans MS" charset="0"/>
              </a:rPr>
              <a:t>H</a:t>
            </a:r>
          </a:p>
        </p:txBody>
      </p:sp>
      <p:sp>
        <p:nvSpPr>
          <p:cNvPr id="96269" name="Text Box 13"/>
          <p:cNvSpPr txBox="1">
            <a:spLocks noChangeArrowheads="1"/>
          </p:cNvSpPr>
          <p:nvPr/>
        </p:nvSpPr>
        <p:spPr bwMode="auto">
          <a:xfrm>
            <a:off x="5767388" y="2819401"/>
            <a:ext cx="633412" cy="7016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4000" b="1">
                <a:solidFill>
                  <a:schemeClr val="bg1"/>
                </a:solidFill>
                <a:latin typeface="Comic Sans MS" charset="0"/>
              </a:rPr>
              <a:t>M</a:t>
            </a: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8105776" y="2803526"/>
            <a:ext cx="574675" cy="7016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4000" b="1">
                <a:solidFill>
                  <a:schemeClr val="bg1"/>
                </a:solidFill>
                <a:latin typeface="Comic Sans MS" charset="0"/>
              </a:rPr>
              <a:t>H</a:t>
            </a:r>
          </a:p>
        </p:txBody>
      </p:sp>
      <p:sp>
        <p:nvSpPr>
          <p:cNvPr id="96271" name="Text Box 15"/>
          <p:cNvSpPr txBox="1">
            <a:spLocks noChangeArrowheads="1"/>
          </p:cNvSpPr>
          <p:nvPr/>
        </p:nvSpPr>
        <p:spPr bwMode="auto">
          <a:xfrm>
            <a:off x="9677401" y="2819401"/>
            <a:ext cx="633413" cy="7016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4000" b="1">
                <a:solidFill>
                  <a:schemeClr val="bg1"/>
                </a:solidFill>
                <a:latin typeface="Comic Sans MS" charset="0"/>
              </a:rPr>
              <a:t>M</a:t>
            </a:r>
          </a:p>
        </p:txBody>
      </p:sp>
      <p:sp>
        <p:nvSpPr>
          <p:cNvPr id="96272" name="Line 16"/>
          <p:cNvSpPr>
            <a:spLocks noChangeShapeType="1"/>
          </p:cNvSpPr>
          <p:nvPr/>
        </p:nvSpPr>
        <p:spPr bwMode="auto">
          <a:xfrm>
            <a:off x="3505200" y="609600"/>
            <a:ext cx="16764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3" name="Line 17"/>
          <p:cNvSpPr>
            <a:spLocks noChangeShapeType="1"/>
          </p:cNvSpPr>
          <p:nvPr/>
        </p:nvSpPr>
        <p:spPr bwMode="auto">
          <a:xfrm flipV="1">
            <a:off x="3733800" y="762000"/>
            <a:ext cx="1676400" cy="762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3244815" y="3810000"/>
            <a:ext cx="466794" cy="3693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omic Sans MS" charset="0"/>
              </a:rPr>
              <a:t>75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5835615" y="3810000"/>
            <a:ext cx="466794" cy="3693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omic Sans MS" charset="0"/>
              </a:rPr>
              <a:t>86</a:t>
            </a:r>
          </a:p>
        </p:txBody>
      </p:sp>
      <p:sp>
        <p:nvSpPr>
          <p:cNvPr id="96276" name="Text Box 20"/>
          <p:cNvSpPr txBox="1">
            <a:spLocks noChangeArrowheads="1"/>
          </p:cNvSpPr>
          <p:nvPr/>
        </p:nvSpPr>
        <p:spPr bwMode="auto">
          <a:xfrm>
            <a:off x="8086188" y="3810000"/>
            <a:ext cx="570989" cy="3693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omic Sans MS" charset="0"/>
              </a:rPr>
              <a:t>108</a:t>
            </a: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9725459" y="3810000"/>
            <a:ext cx="534121" cy="36933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Comic Sans MS" charset="0"/>
              </a:rPr>
              <a:t>110</a:t>
            </a:r>
          </a:p>
        </p:txBody>
      </p:sp>
      <p:sp>
        <p:nvSpPr>
          <p:cNvPr id="96278" name="Line 22"/>
          <p:cNvSpPr>
            <a:spLocks noChangeShapeType="1"/>
          </p:cNvSpPr>
          <p:nvPr/>
        </p:nvSpPr>
        <p:spPr bwMode="auto">
          <a:xfrm flipV="1">
            <a:off x="3810000" y="838200"/>
            <a:ext cx="144780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3810000" y="4343400"/>
            <a:ext cx="137160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0" name="Line 24"/>
          <p:cNvSpPr>
            <a:spLocks noChangeShapeType="1"/>
          </p:cNvSpPr>
          <p:nvPr/>
        </p:nvSpPr>
        <p:spPr bwMode="auto">
          <a:xfrm flipV="1">
            <a:off x="6400800" y="609600"/>
            <a:ext cx="228600" cy="2133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1" name="Line 25"/>
          <p:cNvSpPr>
            <a:spLocks noChangeShapeType="1"/>
          </p:cNvSpPr>
          <p:nvPr/>
        </p:nvSpPr>
        <p:spPr bwMode="auto">
          <a:xfrm>
            <a:off x="6324600" y="4343400"/>
            <a:ext cx="304800" cy="228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2" name="Line 26"/>
          <p:cNvSpPr>
            <a:spLocks noChangeShapeType="1"/>
          </p:cNvSpPr>
          <p:nvPr/>
        </p:nvSpPr>
        <p:spPr bwMode="auto">
          <a:xfrm flipV="1">
            <a:off x="8686800" y="685800"/>
            <a:ext cx="4572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3" name="Line 27"/>
          <p:cNvSpPr>
            <a:spLocks noChangeShapeType="1"/>
          </p:cNvSpPr>
          <p:nvPr/>
        </p:nvSpPr>
        <p:spPr bwMode="auto">
          <a:xfrm>
            <a:off x="8763000" y="4267200"/>
            <a:ext cx="3810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4" name="Line 28"/>
          <p:cNvSpPr>
            <a:spLocks noChangeShapeType="1"/>
          </p:cNvSpPr>
          <p:nvPr/>
        </p:nvSpPr>
        <p:spPr bwMode="auto">
          <a:xfrm>
            <a:off x="9601200" y="609600"/>
            <a:ext cx="6858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85" name="Line 29"/>
          <p:cNvSpPr>
            <a:spLocks noChangeShapeType="1"/>
          </p:cNvSpPr>
          <p:nvPr/>
        </p:nvSpPr>
        <p:spPr bwMode="auto">
          <a:xfrm flipH="1">
            <a:off x="9677400" y="4267200"/>
            <a:ext cx="685800" cy="2362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09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WINDOWS\Desktop\holo.ti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9" r="19496"/>
          <a:stretch>
            <a:fillRect/>
          </a:stretch>
        </p:blipFill>
        <p:spPr bwMode="auto">
          <a:xfrm>
            <a:off x="6275388" y="603250"/>
            <a:ext cx="4267200" cy="4711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Simone\Eudora\attach\apo_Fri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5000"/>
          <a:stretch>
            <a:fillRect/>
          </a:stretch>
        </p:blipFill>
        <p:spPr bwMode="auto">
          <a:xfrm>
            <a:off x="2084388" y="679450"/>
            <a:ext cx="3981450" cy="487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1931988" y="5708650"/>
            <a:ext cx="533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1931988" y="6013450"/>
            <a:ext cx="533400" cy="0"/>
          </a:xfrm>
          <a:prstGeom prst="line">
            <a:avLst/>
          </a:prstGeom>
          <a:noFill/>
          <a:ln w="5715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2465388" y="5480051"/>
            <a:ext cx="3109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latin typeface="Comic Sans MS" charset="0"/>
              </a:rPr>
              <a:t>Conserved </a:t>
            </a:r>
            <a:r>
              <a:rPr lang="it-IT" sz="2000" b="1">
                <a:latin typeface="Comic Sans MS" charset="0"/>
              </a:rPr>
              <a:t>Met&amp;His</a:t>
            </a:r>
          </a:p>
          <a:p>
            <a:r>
              <a:rPr lang="it-IT" sz="2000">
                <a:latin typeface="Comic Sans MS" charset="0"/>
              </a:rPr>
              <a:t>Other </a:t>
            </a:r>
            <a:r>
              <a:rPr lang="it-IT" sz="2000" b="1">
                <a:latin typeface="Comic Sans MS" charset="0"/>
              </a:rPr>
              <a:t>Met&amp;His</a:t>
            </a:r>
            <a:r>
              <a:rPr lang="it-IT" sz="2000">
                <a:latin typeface="Comic Sans MS" charset="0"/>
              </a:rPr>
              <a:t> residues</a:t>
            </a:r>
          </a:p>
        </p:txBody>
      </p:sp>
      <p:sp>
        <p:nvSpPr>
          <p:cNvPr id="24585" name="Line 9"/>
          <p:cNvSpPr>
            <a:spLocks noChangeShapeType="1"/>
          </p:cNvSpPr>
          <p:nvPr/>
        </p:nvSpPr>
        <p:spPr bwMode="auto">
          <a:xfrm flipH="1">
            <a:off x="3836988" y="2584450"/>
            <a:ext cx="1600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6" name="Line 10"/>
          <p:cNvSpPr>
            <a:spLocks noChangeShapeType="1"/>
          </p:cNvSpPr>
          <p:nvPr/>
        </p:nvSpPr>
        <p:spPr bwMode="auto">
          <a:xfrm flipH="1" flipV="1">
            <a:off x="3303588" y="4489450"/>
            <a:ext cx="76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7" name="Line 11"/>
          <p:cNvSpPr>
            <a:spLocks noChangeShapeType="1"/>
          </p:cNvSpPr>
          <p:nvPr/>
        </p:nvSpPr>
        <p:spPr bwMode="auto">
          <a:xfrm flipH="1" flipV="1">
            <a:off x="3836988" y="4184650"/>
            <a:ext cx="2057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2617788" y="3879850"/>
            <a:ext cx="533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V="1">
            <a:off x="2389188" y="3422650"/>
            <a:ext cx="381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>
            <a:off x="1855788" y="212725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 flipV="1">
            <a:off x="1931988" y="250825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2922588" y="90805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5194301" y="2255839"/>
            <a:ext cx="1076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latin typeface="Comic Sans MS" charset="0"/>
              </a:rPr>
              <a:t>His 108</a:t>
            </a: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2084388" y="4770439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latin typeface="Comic Sans MS" charset="0"/>
              </a:rPr>
              <a:t>Met 73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1627188" y="4160839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latin typeface="Comic Sans MS" charset="0"/>
              </a:rPr>
              <a:t>Met 75</a:t>
            </a: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1550988" y="2660651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latin typeface="Comic Sans MS" charset="0"/>
              </a:rPr>
              <a:t>Met 88</a:t>
            </a: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1550988" y="1746251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latin typeface="Comic Sans MS" charset="0"/>
              </a:rPr>
              <a:t>Met 86</a:t>
            </a:r>
          </a:p>
        </p:txBody>
      </p:sp>
      <p:sp>
        <p:nvSpPr>
          <p:cNvPr id="24598" name="Text Box 22"/>
          <p:cNvSpPr txBox="1">
            <a:spLocks noChangeArrowheads="1"/>
          </p:cNvSpPr>
          <p:nvPr/>
        </p:nvSpPr>
        <p:spPr bwMode="auto">
          <a:xfrm>
            <a:off x="2465389" y="579439"/>
            <a:ext cx="96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latin typeface="Comic Sans MS" charset="0"/>
              </a:rPr>
              <a:t>His 79</a:t>
            </a:r>
          </a:p>
        </p:txBody>
      </p:sp>
      <p:sp>
        <p:nvSpPr>
          <p:cNvPr id="24599" name="Line 23"/>
          <p:cNvSpPr>
            <a:spLocks noChangeShapeType="1"/>
          </p:cNvSpPr>
          <p:nvPr/>
        </p:nvSpPr>
        <p:spPr bwMode="auto">
          <a:xfrm>
            <a:off x="2389188" y="159385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0" name="Text Box 24"/>
          <p:cNvSpPr txBox="1">
            <a:spLocks noChangeArrowheads="1"/>
          </p:cNvSpPr>
          <p:nvPr/>
        </p:nvSpPr>
        <p:spPr bwMode="auto">
          <a:xfrm>
            <a:off x="1681163" y="1265239"/>
            <a:ext cx="1054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latin typeface="Comic Sans MS" charset="0"/>
              </a:rPr>
              <a:t>Met 83</a:t>
            </a:r>
          </a:p>
        </p:txBody>
      </p:sp>
      <p:sp>
        <p:nvSpPr>
          <p:cNvPr id="24601" name="Text Box 25"/>
          <p:cNvSpPr txBox="1">
            <a:spLocks noChangeArrowheads="1"/>
          </p:cNvSpPr>
          <p:nvPr/>
        </p:nvSpPr>
        <p:spPr bwMode="auto">
          <a:xfrm>
            <a:off x="2770189" y="5099051"/>
            <a:ext cx="1127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latin typeface="Comic Sans MS" charset="0"/>
              </a:rPr>
              <a:t>Met 112</a:t>
            </a:r>
          </a:p>
        </p:txBody>
      </p:sp>
      <p:sp>
        <p:nvSpPr>
          <p:cNvPr id="24602" name="Text Box 26"/>
          <p:cNvSpPr txBox="1">
            <a:spLocks noChangeArrowheads="1"/>
          </p:cNvSpPr>
          <p:nvPr/>
        </p:nvSpPr>
        <p:spPr bwMode="auto">
          <a:xfrm>
            <a:off x="4675189" y="831851"/>
            <a:ext cx="390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latin typeface="Comic Sans MS" charset="0"/>
              </a:rPr>
              <a:t>N</a:t>
            </a:r>
          </a:p>
        </p:txBody>
      </p:sp>
      <p:sp>
        <p:nvSpPr>
          <p:cNvPr id="24603" name="Text Box 27"/>
          <p:cNvSpPr txBox="1">
            <a:spLocks noChangeArrowheads="1"/>
          </p:cNvSpPr>
          <p:nvPr/>
        </p:nvSpPr>
        <p:spPr bwMode="auto">
          <a:xfrm>
            <a:off x="5665788" y="3194051"/>
            <a:ext cx="341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latin typeface="Comic Sans MS" charset="0"/>
              </a:rPr>
              <a:t>C</a:t>
            </a:r>
          </a:p>
        </p:txBody>
      </p:sp>
      <p:sp>
        <p:nvSpPr>
          <p:cNvPr id="24604" name="Text Box 28"/>
          <p:cNvSpPr txBox="1">
            <a:spLocks noChangeArrowheads="1"/>
          </p:cNvSpPr>
          <p:nvPr/>
        </p:nvSpPr>
        <p:spPr bwMode="auto">
          <a:xfrm>
            <a:off x="8561389" y="527051"/>
            <a:ext cx="390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sz="2000" b="1">
                <a:latin typeface="Comic Sans MS" charset="0"/>
              </a:rPr>
              <a:t>N</a:t>
            </a: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>
            <a:off x="10085388" y="3094039"/>
            <a:ext cx="341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 b="1">
                <a:latin typeface="Comic Sans MS" charset="0"/>
              </a:rPr>
              <a:t>C</a:t>
            </a:r>
          </a:p>
        </p:txBody>
      </p:sp>
      <p:sp>
        <p:nvSpPr>
          <p:cNvPr id="24606" name="Line 30"/>
          <p:cNvSpPr>
            <a:spLocks noChangeShapeType="1"/>
          </p:cNvSpPr>
          <p:nvPr/>
        </p:nvSpPr>
        <p:spPr bwMode="auto">
          <a:xfrm>
            <a:off x="9628188" y="380365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07" name="Text Box 31"/>
          <p:cNvSpPr txBox="1">
            <a:spLocks noChangeArrowheads="1"/>
          </p:cNvSpPr>
          <p:nvPr/>
        </p:nvSpPr>
        <p:spPr bwMode="auto">
          <a:xfrm>
            <a:off x="10085388" y="4495800"/>
            <a:ext cx="42672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Symbol" charset="0"/>
              </a:rPr>
              <a:t>b</a:t>
            </a:r>
            <a:r>
              <a:rPr lang="it-IT" sz="2000" b="1">
                <a:latin typeface="Comic Sans MS" charset="0"/>
              </a:rPr>
              <a:t>1</a:t>
            </a:r>
          </a:p>
        </p:txBody>
      </p:sp>
      <p:sp>
        <p:nvSpPr>
          <p:cNvPr id="24608" name="Text Box 32"/>
          <p:cNvSpPr txBox="1">
            <a:spLocks noChangeArrowheads="1"/>
          </p:cNvSpPr>
          <p:nvPr/>
        </p:nvSpPr>
        <p:spPr bwMode="auto">
          <a:xfrm>
            <a:off x="9170988" y="1600200"/>
            <a:ext cx="4683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Symbol" charset="0"/>
              </a:rPr>
              <a:t>b</a:t>
            </a:r>
            <a:r>
              <a:rPr lang="it-IT" sz="2000" b="1">
                <a:latin typeface="Comic Sans MS" charset="0"/>
              </a:rPr>
              <a:t>2</a:t>
            </a:r>
          </a:p>
        </p:txBody>
      </p:sp>
      <p:sp>
        <p:nvSpPr>
          <p:cNvPr id="24609" name="Line 33"/>
          <p:cNvSpPr>
            <a:spLocks noChangeShapeType="1"/>
          </p:cNvSpPr>
          <p:nvPr/>
        </p:nvSpPr>
        <p:spPr bwMode="auto">
          <a:xfrm flipV="1">
            <a:off x="8866188" y="189865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0" name="Text Box 34"/>
          <p:cNvSpPr txBox="1">
            <a:spLocks noChangeArrowheads="1"/>
          </p:cNvSpPr>
          <p:nvPr/>
        </p:nvSpPr>
        <p:spPr bwMode="auto">
          <a:xfrm>
            <a:off x="6151563" y="1066800"/>
            <a:ext cx="4683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Symbol" charset="0"/>
              </a:rPr>
              <a:t>b</a:t>
            </a:r>
            <a:r>
              <a:rPr lang="it-IT" sz="2000" b="1">
                <a:latin typeface="Comic Sans MS" charset="0"/>
              </a:rPr>
              <a:t>3</a:t>
            </a:r>
          </a:p>
        </p:txBody>
      </p:sp>
      <p:sp>
        <p:nvSpPr>
          <p:cNvPr id="24611" name="Line 35"/>
          <p:cNvSpPr>
            <a:spLocks noChangeShapeType="1"/>
          </p:cNvSpPr>
          <p:nvPr/>
        </p:nvSpPr>
        <p:spPr bwMode="auto">
          <a:xfrm flipH="1" flipV="1">
            <a:off x="6580188" y="136525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2" name="Text Box 36"/>
          <p:cNvSpPr txBox="1">
            <a:spLocks noChangeArrowheads="1"/>
          </p:cNvSpPr>
          <p:nvPr/>
        </p:nvSpPr>
        <p:spPr bwMode="auto">
          <a:xfrm>
            <a:off x="7265988" y="4419600"/>
            <a:ext cx="4683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Symbol" charset="0"/>
              </a:rPr>
              <a:t>b</a:t>
            </a:r>
            <a:r>
              <a:rPr lang="it-IT" sz="2000" b="1">
                <a:latin typeface="Comic Sans MS" charset="0"/>
              </a:rPr>
              <a:t>4</a:t>
            </a:r>
          </a:p>
        </p:txBody>
      </p:sp>
      <p:sp>
        <p:nvSpPr>
          <p:cNvPr id="24613" name="Line 37"/>
          <p:cNvSpPr>
            <a:spLocks noChangeShapeType="1"/>
          </p:cNvSpPr>
          <p:nvPr/>
        </p:nvSpPr>
        <p:spPr bwMode="auto">
          <a:xfrm flipV="1">
            <a:off x="7570788" y="395605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6199188" y="457200"/>
            <a:ext cx="4683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Symbol" charset="0"/>
              </a:rPr>
              <a:t>b</a:t>
            </a:r>
            <a:r>
              <a:rPr lang="it-IT" sz="2000" b="1">
                <a:latin typeface="Comic Sans MS" charset="0"/>
              </a:rPr>
              <a:t>5</a:t>
            </a:r>
          </a:p>
        </p:txBody>
      </p:sp>
      <p:sp>
        <p:nvSpPr>
          <p:cNvPr id="24615" name="Line 39"/>
          <p:cNvSpPr>
            <a:spLocks noChangeShapeType="1"/>
          </p:cNvSpPr>
          <p:nvPr/>
        </p:nvSpPr>
        <p:spPr bwMode="auto">
          <a:xfrm flipH="1" flipV="1">
            <a:off x="6580188" y="83185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6" name="Line 40"/>
          <p:cNvSpPr>
            <a:spLocks noChangeShapeType="1"/>
          </p:cNvSpPr>
          <p:nvPr/>
        </p:nvSpPr>
        <p:spPr bwMode="auto">
          <a:xfrm flipV="1">
            <a:off x="8408988" y="1365250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7" name="Text Box 41"/>
          <p:cNvSpPr txBox="1">
            <a:spLocks noChangeArrowheads="1"/>
          </p:cNvSpPr>
          <p:nvPr/>
        </p:nvSpPr>
        <p:spPr bwMode="auto">
          <a:xfrm>
            <a:off x="8589963" y="990600"/>
            <a:ext cx="4683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Symbol" charset="0"/>
              </a:rPr>
              <a:t>b</a:t>
            </a:r>
            <a:r>
              <a:rPr lang="it-IT" sz="2000" b="1">
                <a:latin typeface="Comic Sans MS" charset="0"/>
              </a:rPr>
              <a:t>6</a:t>
            </a:r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256588" y="4953000"/>
            <a:ext cx="4683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Symbol" charset="0"/>
              </a:rPr>
              <a:t>b</a:t>
            </a:r>
            <a:r>
              <a:rPr lang="it-IT" sz="2000" b="1">
                <a:latin typeface="Comic Sans MS" charset="0"/>
              </a:rPr>
              <a:t>7</a:t>
            </a:r>
          </a:p>
        </p:txBody>
      </p:sp>
      <p:sp>
        <p:nvSpPr>
          <p:cNvPr id="24619" name="Line 43"/>
          <p:cNvSpPr>
            <a:spLocks noChangeShapeType="1"/>
          </p:cNvSpPr>
          <p:nvPr/>
        </p:nvSpPr>
        <p:spPr bwMode="auto">
          <a:xfrm flipH="1" flipV="1">
            <a:off x="8332788" y="4184650"/>
            <a:ext cx="152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789988" y="3956050"/>
            <a:ext cx="4683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Symbol" charset="0"/>
              </a:rPr>
              <a:t>b</a:t>
            </a:r>
            <a:r>
              <a:rPr lang="it-IT" sz="2000" b="1">
                <a:latin typeface="Comic Sans MS" charset="0"/>
              </a:rPr>
              <a:t>8</a:t>
            </a:r>
          </a:p>
        </p:txBody>
      </p:sp>
      <p:sp>
        <p:nvSpPr>
          <p:cNvPr id="24621" name="Line 45"/>
          <p:cNvSpPr>
            <a:spLocks noChangeShapeType="1"/>
          </p:cNvSpPr>
          <p:nvPr/>
        </p:nvSpPr>
        <p:spPr bwMode="auto">
          <a:xfrm flipH="1" flipV="1">
            <a:off x="8866188" y="3727450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9856788" y="2667000"/>
            <a:ext cx="4683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latin typeface="Symbol" charset="0"/>
              </a:rPr>
              <a:t>b</a:t>
            </a:r>
            <a:r>
              <a:rPr lang="it-IT" sz="2000" b="1">
                <a:latin typeface="Comic Sans MS" charset="0"/>
              </a:rPr>
              <a:t>9</a:t>
            </a:r>
          </a:p>
        </p:txBody>
      </p:sp>
      <p:sp>
        <p:nvSpPr>
          <p:cNvPr id="24623" name="Line 47"/>
          <p:cNvSpPr>
            <a:spLocks noChangeShapeType="1"/>
          </p:cNvSpPr>
          <p:nvPr/>
        </p:nvSpPr>
        <p:spPr bwMode="auto">
          <a:xfrm flipV="1">
            <a:off x="9323388" y="296545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5818189" y="4184651"/>
            <a:ext cx="1127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000">
                <a:latin typeface="Comic Sans MS" charset="0"/>
              </a:rPr>
              <a:t>Met 110</a:t>
            </a:r>
          </a:p>
        </p:txBody>
      </p:sp>
      <p:sp>
        <p:nvSpPr>
          <p:cNvPr id="24626" name="Text Box 50"/>
          <p:cNvSpPr txBox="1">
            <a:spLocks noChangeArrowheads="1"/>
          </p:cNvSpPr>
          <p:nvPr/>
        </p:nvSpPr>
        <p:spPr bwMode="auto">
          <a:xfrm>
            <a:off x="7646989" y="5419726"/>
            <a:ext cx="21291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rgbClr val="00FFFF"/>
                </a:solidFill>
                <a:latin typeface="Comic Sans MS" charset="0"/>
              </a:rPr>
              <a:t>cyan</a:t>
            </a:r>
            <a:r>
              <a:rPr lang="it-IT">
                <a:latin typeface="Comic Sans MS" charset="0"/>
              </a:rPr>
              <a:t> – </a:t>
            </a:r>
            <a:r>
              <a:rPr lang="it-IT">
                <a:latin typeface="Symbol" charset="0"/>
              </a:rPr>
              <a:t>b</a:t>
            </a:r>
            <a:r>
              <a:rPr lang="it-IT">
                <a:latin typeface="Comic Sans MS" charset="0"/>
              </a:rPr>
              <a:t>-sheets</a:t>
            </a:r>
          </a:p>
          <a:p>
            <a:r>
              <a:rPr lang="it-IT" b="1">
                <a:solidFill>
                  <a:schemeClr val="bg2"/>
                </a:solidFill>
                <a:latin typeface="Comic Sans MS" charset="0"/>
              </a:rPr>
              <a:t>grey</a:t>
            </a:r>
            <a:r>
              <a:rPr lang="it-IT">
                <a:latin typeface="Comic Sans MS" charset="0"/>
              </a:rPr>
              <a:t> – random coil</a:t>
            </a:r>
          </a:p>
        </p:txBody>
      </p:sp>
      <p:sp>
        <p:nvSpPr>
          <p:cNvPr id="24627" name="Text Box 51"/>
          <p:cNvSpPr txBox="1">
            <a:spLocks noChangeArrowheads="1"/>
          </p:cNvSpPr>
          <p:nvPr/>
        </p:nvSpPr>
        <p:spPr bwMode="auto">
          <a:xfrm>
            <a:off x="6961188" y="4870450"/>
            <a:ext cx="6703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accent2"/>
                </a:solidFill>
                <a:latin typeface="Comic Sans MS" charset="0"/>
              </a:rPr>
              <a:t>Holo</a:t>
            </a:r>
          </a:p>
        </p:txBody>
      </p:sp>
      <p:sp>
        <p:nvSpPr>
          <p:cNvPr id="24628" name="Text Box 52"/>
          <p:cNvSpPr txBox="1">
            <a:spLocks noChangeArrowheads="1"/>
          </p:cNvSpPr>
          <p:nvPr/>
        </p:nvSpPr>
        <p:spPr bwMode="auto">
          <a:xfrm>
            <a:off x="5284789" y="4870450"/>
            <a:ext cx="5982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1">
                <a:solidFill>
                  <a:schemeClr val="accent2"/>
                </a:solidFill>
                <a:latin typeface="Comic Sans MS" charset="0"/>
              </a:rPr>
              <a:t>Apo</a:t>
            </a:r>
          </a:p>
        </p:txBody>
      </p:sp>
    </p:spTree>
    <p:extLst>
      <p:ext uri="{BB962C8B-B14F-4D97-AF65-F5344CB8AC3E}">
        <p14:creationId xmlns:p14="http://schemas.microsoft.com/office/powerpoint/2010/main" val="22662487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50900"/>
          </a:xfrm>
          <a:solidFill>
            <a:srgbClr val="0000FF">
              <a:alpha val="30000"/>
            </a:srgbClr>
          </a:solidFill>
        </p:spPr>
        <p:txBody>
          <a:bodyPr/>
          <a:lstStyle/>
          <a:p>
            <a:r>
              <a:rPr lang="cs-CZ" b="1">
                <a:solidFill>
                  <a:schemeClr val="tx1"/>
                </a:solidFill>
              </a:rPr>
              <a:t>Rentgenstrukturní analýza</a:t>
            </a:r>
            <a:r>
              <a:rPr lang="cs-CZ"/>
              <a:t>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19287" y="2851029"/>
            <a:ext cx="8353425" cy="13239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463" algn="just">
              <a:spcBef>
                <a:spcPts val="1080"/>
              </a:spcBef>
              <a:buNone/>
            </a:pPr>
            <a:r>
              <a:rPr lang="cs-CZ" sz="2000" dirty="0"/>
              <a:t>Krystalová mřížka působí na rentgenové záření jako optická mřížka na viditelné světlo. Nastávají ohybové jevy a na stínítku se objevuje difrakční obrazec. Tyto obrazce mohou být matematicky analyzovány, aby se získala informace o rozložení elektronů v molekulách tvořících krystal. </a:t>
            </a:r>
          </a:p>
        </p:txBody>
      </p:sp>
    </p:spTree>
    <p:extLst>
      <p:ext uri="{BB962C8B-B14F-4D97-AF65-F5344CB8AC3E}">
        <p14:creationId xmlns:p14="http://schemas.microsoft.com/office/powerpoint/2010/main" val="73892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6816" y="366889"/>
            <a:ext cx="8560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Experimental setup</a:t>
            </a:r>
          </a:p>
        </p:txBody>
      </p:sp>
      <p:pic>
        <p:nvPicPr>
          <p:cNvPr id="5" name="Picture 4" descr="Screen Shot 2012-03-13 at 7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742" y="1020888"/>
            <a:ext cx="8315315" cy="183896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632222" y="3012253"/>
            <a:ext cx="3725334" cy="3527777"/>
            <a:chOff x="141111" y="2935111"/>
            <a:chExt cx="3725334" cy="3527777"/>
          </a:xfrm>
        </p:grpSpPr>
        <p:pic>
          <p:nvPicPr>
            <p:cNvPr id="6" name="Picture 5" descr="Screen Shot 2012-03-13 at 7.07.2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15" y="3325122"/>
              <a:ext cx="3593630" cy="313776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41111" y="2935111"/>
              <a:ext cx="620889" cy="7337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04148" y="3087511"/>
              <a:ext cx="1561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SAXS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56742" y="3172763"/>
            <a:ext cx="3438201" cy="3497088"/>
            <a:chOff x="5012059" y="2965800"/>
            <a:chExt cx="3438201" cy="3497088"/>
          </a:xfrm>
        </p:grpSpPr>
        <p:pic>
          <p:nvPicPr>
            <p:cNvPr id="7" name="Picture 6" descr="Screen Shot 2012-03-13 at 7.07.33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504" y="3335132"/>
              <a:ext cx="3127756" cy="312775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012059" y="3087511"/>
              <a:ext cx="620889" cy="7337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07288" y="2965800"/>
              <a:ext cx="1561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X-ray</a:t>
              </a:r>
            </a:p>
          </p:txBody>
        </p:sp>
      </p:grpSp>
      <p:cxnSp>
        <p:nvCxnSpPr>
          <p:cNvPr id="15" name="Straight Connector 14"/>
          <p:cNvCxnSpPr/>
          <p:nvPr/>
        </p:nvCxnSpPr>
        <p:spPr>
          <a:xfrm flipV="1">
            <a:off x="3810000" y="3631260"/>
            <a:ext cx="4120444" cy="1373482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10001" y="5175957"/>
            <a:ext cx="4270963" cy="1211673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657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28E197-3627-444D-A5C2-6B659AC7F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63" t="9138" r="8466" b="13262"/>
          <a:stretch/>
        </p:blipFill>
        <p:spPr>
          <a:xfrm>
            <a:off x="1080652" y="2369127"/>
            <a:ext cx="10079181" cy="4301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C2183C-EBCA-9447-9EB3-AB59ED5F5398}"/>
              </a:ext>
            </a:extLst>
          </p:cNvPr>
          <p:cNvSpPr txBox="1"/>
          <p:nvPr/>
        </p:nvSpPr>
        <p:spPr>
          <a:xfrm>
            <a:off x="1704107" y="394855"/>
            <a:ext cx="88322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err="1">
                <a:solidFill>
                  <a:schemeClr val="accent1"/>
                </a:solidFill>
              </a:rPr>
              <a:t>Bragg‘s</a:t>
            </a:r>
            <a:r>
              <a:rPr lang="cs-CZ" sz="4400" b="1" dirty="0">
                <a:solidFill>
                  <a:schemeClr val="accent1"/>
                </a:solidFill>
              </a:rPr>
              <a:t> </a:t>
            </a:r>
            <a:r>
              <a:rPr lang="cs-CZ" sz="4400" b="1" dirty="0" err="1">
                <a:solidFill>
                  <a:schemeClr val="accent1"/>
                </a:solidFill>
              </a:rPr>
              <a:t>law</a:t>
            </a:r>
            <a:endParaRPr lang="cs-CZ" sz="4400" b="1" dirty="0">
              <a:solidFill>
                <a:schemeClr val="accent1"/>
              </a:solidFill>
            </a:endParaRPr>
          </a:p>
          <a:p>
            <a:pPr algn="ctr"/>
            <a:endParaRPr lang="cs-CZ" sz="4400" b="1" dirty="0">
              <a:solidFill>
                <a:schemeClr val="accent1"/>
              </a:solidFill>
            </a:endParaRPr>
          </a:p>
          <a:p>
            <a:pPr algn="ctr"/>
            <a:r>
              <a:rPr lang="cs-CZ" sz="4400" dirty="0"/>
              <a:t>2d </a:t>
            </a:r>
            <a:r>
              <a:rPr lang="cs-CZ" sz="4400" dirty="0" err="1"/>
              <a:t>sin</a:t>
            </a:r>
            <a:r>
              <a:rPr lang="cs-CZ" sz="4400" dirty="0" err="1">
                <a:latin typeface="Symbol" pitchFamily="2" charset="2"/>
              </a:rPr>
              <a:t>Q</a:t>
            </a:r>
            <a:r>
              <a:rPr lang="cs-CZ" sz="4400" dirty="0">
                <a:latin typeface="Symbol" pitchFamily="2" charset="2"/>
              </a:rPr>
              <a:t> </a:t>
            </a:r>
            <a:r>
              <a:rPr lang="cs-CZ" sz="4400" dirty="0"/>
              <a:t>= </a:t>
            </a:r>
            <a:r>
              <a:rPr lang="cs-CZ" sz="4400" dirty="0" err="1"/>
              <a:t>n</a:t>
            </a:r>
            <a:r>
              <a:rPr lang="cs-CZ" sz="4400" dirty="0" err="1">
                <a:latin typeface="Symbol" pitchFamily="2" charset="2"/>
              </a:rPr>
              <a:t>l</a:t>
            </a:r>
            <a:endParaRPr lang="cs-CZ" sz="4400" dirty="0">
              <a:latin typeface="Symbol" pitchFamily="2" charset="2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9B3C948-F86F-1944-98E7-F4A1CE2F8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30/11/2018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87EB6E0-BF31-E449-8A2B-BABD7F888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Karel Kubíček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C3C2584-E621-EE4B-A2E3-EE65701D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99CE-73CB-2843-9AC1-B11E11A35584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0401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3C2183C-EBCA-9447-9EB3-AB59ED5F5398}"/>
              </a:ext>
            </a:extLst>
          </p:cNvPr>
          <p:cNvSpPr txBox="1"/>
          <p:nvPr/>
        </p:nvSpPr>
        <p:spPr>
          <a:xfrm>
            <a:off x="1704107" y="394855"/>
            <a:ext cx="88322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err="1">
                <a:solidFill>
                  <a:schemeClr val="accent1"/>
                </a:solidFill>
              </a:rPr>
              <a:t>Bragg‘s</a:t>
            </a:r>
            <a:r>
              <a:rPr lang="cs-CZ" sz="4400" b="1" dirty="0">
                <a:solidFill>
                  <a:schemeClr val="accent1"/>
                </a:solidFill>
              </a:rPr>
              <a:t> </a:t>
            </a:r>
            <a:r>
              <a:rPr lang="cs-CZ" sz="4400" b="1" dirty="0" err="1">
                <a:solidFill>
                  <a:schemeClr val="accent1"/>
                </a:solidFill>
              </a:rPr>
              <a:t>law</a:t>
            </a:r>
            <a:endParaRPr lang="cs-CZ" sz="4400" b="1" dirty="0">
              <a:solidFill>
                <a:schemeClr val="accent1"/>
              </a:solidFill>
            </a:endParaRPr>
          </a:p>
          <a:p>
            <a:pPr algn="ctr"/>
            <a:endParaRPr lang="cs-CZ" sz="4400" b="1" dirty="0">
              <a:solidFill>
                <a:schemeClr val="accent1"/>
              </a:solidFill>
            </a:endParaRPr>
          </a:p>
          <a:p>
            <a:pPr algn="ctr"/>
            <a:r>
              <a:rPr lang="cs-CZ" sz="4400" dirty="0"/>
              <a:t>2d </a:t>
            </a:r>
            <a:r>
              <a:rPr lang="cs-CZ" sz="4400" dirty="0" err="1"/>
              <a:t>sin</a:t>
            </a:r>
            <a:r>
              <a:rPr lang="cs-CZ" sz="4400" dirty="0" err="1">
                <a:latin typeface="Symbol" pitchFamily="2" charset="2"/>
              </a:rPr>
              <a:t>Q</a:t>
            </a:r>
            <a:r>
              <a:rPr lang="cs-CZ" sz="4400" dirty="0">
                <a:latin typeface="Symbol" pitchFamily="2" charset="2"/>
              </a:rPr>
              <a:t> </a:t>
            </a:r>
            <a:r>
              <a:rPr lang="cs-CZ" sz="4400" dirty="0"/>
              <a:t>= </a:t>
            </a:r>
            <a:r>
              <a:rPr lang="cs-CZ" sz="4400" dirty="0" err="1"/>
              <a:t>n</a:t>
            </a:r>
            <a:r>
              <a:rPr lang="cs-CZ" sz="4400" dirty="0" err="1">
                <a:latin typeface="Symbol" pitchFamily="2" charset="2"/>
              </a:rPr>
              <a:t>l</a:t>
            </a:r>
            <a:endParaRPr lang="cs-CZ" sz="4400" dirty="0">
              <a:latin typeface="Symbol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70EB9D-5270-2442-80CC-8CCFDD474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53" y="2368259"/>
            <a:ext cx="10536380" cy="483466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DE0D8E-3004-FA43-B6AB-235671B4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/>
              <a:t>30/11/2018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D2BCBB-723F-B14F-8F29-D9C4BC125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Karel Kubíček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107AE4B-6E5A-2E4F-8817-F4E994B78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C99CE-73CB-2843-9AC1-B11E11A35584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4678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1-02 at 10.10.21 AM.png">
            <a:extLst>
              <a:ext uri="{FF2B5EF4-FFF2-40B4-BE49-F238E27FC236}">
                <a16:creationId xmlns:a16="http://schemas.microsoft.com/office/drawing/2014/main" id="{DF39EF51-AFBC-5548-BFDE-E22B61F65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6" y="923682"/>
            <a:ext cx="7513756" cy="4316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FFB57F-F43E-1D47-845D-01990F8E425D}"/>
              </a:ext>
            </a:extLst>
          </p:cNvPr>
          <p:cNvSpPr txBox="1"/>
          <p:nvPr/>
        </p:nvSpPr>
        <p:spPr>
          <a:xfrm>
            <a:off x="8867335" y="1442838"/>
            <a:ext cx="31066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</a:t>
            </a:r>
            <a:r>
              <a:rPr lang="en-CZ" dirty="0"/>
              <a:t>rojklonná</a:t>
            </a:r>
          </a:p>
          <a:p>
            <a:endParaRPr lang="en-CZ" sz="1400" dirty="0"/>
          </a:p>
          <a:p>
            <a:r>
              <a:rPr lang="en-CZ" dirty="0"/>
              <a:t>Jednoklonná</a:t>
            </a:r>
          </a:p>
          <a:p>
            <a:endParaRPr lang="en-CZ" sz="1400" dirty="0"/>
          </a:p>
          <a:p>
            <a:r>
              <a:rPr lang="en-CZ" dirty="0"/>
              <a:t>Kosočtverečná (ortorombická)</a:t>
            </a:r>
          </a:p>
          <a:p>
            <a:endParaRPr lang="en-GB" dirty="0"/>
          </a:p>
          <a:p>
            <a:r>
              <a:rPr lang="en-GB" dirty="0" err="1"/>
              <a:t>Š</a:t>
            </a:r>
            <a:r>
              <a:rPr lang="en-CZ" dirty="0"/>
              <a:t>esterečná</a:t>
            </a:r>
          </a:p>
          <a:p>
            <a:endParaRPr lang="en-CZ" sz="1400" dirty="0"/>
          </a:p>
          <a:p>
            <a:r>
              <a:rPr lang="en-CZ" dirty="0"/>
              <a:t>Klencová</a:t>
            </a:r>
          </a:p>
          <a:p>
            <a:endParaRPr lang="en-GB" dirty="0"/>
          </a:p>
          <a:p>
            <a:endParaRPr lang="en-GB" sz="1200" dirty="0"/>
          </a:p>
          <a:p>
            <a:r>
              <a:rPr lang="en-GB" dirty="0" err="1"/>
              <a:t>Č</a:t>
            </a:r>
            <a:r>
              <a:rPr lang="en-CZ" dirty="0"/>
              <a:t>tverečná</a:t>
            </a:r>
          </a:p>
          <a:p>
            <a:endParaRPr lang="en-CZ" sz="1600" dirty="0"/>
          </a:p>
          <a:p>
            <a:r>
              <a:rPr lang="en-CZ" dirty="0"/>
              <a:t>Krychlová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C06E22-ED34-C746-9BB2-7E5CD64F8C7C}"/>
              </a:ext>
            </a:extLst>
          </p:cNvPr>
          <p:cNvSpPr txBox="1"/>
          <p:nvPr/>
        </p:nvSpPr>
        <p:spPr>
          <a:xfrm>
            <a:off x="4560277" y="293077"/>
            <a:ext cx="661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Krystalografická soustava</a:t>
            </a:r>
          </a:p>
        </p:txBody>
      </p:sp>
    </p:spTree>
    <p:extLst>
      <p:ext uri="{BB962C8B-B14F-4D97-AF65-F5344CB8AC3E}">
        <p14:creationId xmlns:p14="http://schemas.microsoft.com/office/powerpoint/2010/main" val="2074463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02 at 10.11.11 AM.png">
            <a:extLst>
              <a:ext uri="{FF2B5EF4-FFF2-40B4-BE49-F238E27FC236}">
                <a16:creationId xmlns:a16="http://schemas.microsoft.com/office/drawing/2014/main" id="{0F755662-6936-7344-A86D-94B3A960B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94" y="4162578"/>
            <a:ext cx="7093609" cy="2516787"/>
          </a:xfrm>
          <a:prstGeom prst="rect">
            <a:avLst/>
          </a:prstGeom>
        </p:spPr>
      </p:pic>
      <p:pic>
        <p:nvPicPr>
          <p:cNvPr id="5" name="Picture 4" descr="Screen Shot 2011-11-02 at 10.10.43 AM.png">
            <a:extLst>
              <a:ext uri="{FF2B5EF4-FFF2-40B4-BE49-F238E27FC236}">
                <a16:creationId xmlns:a16="http://schemas.microsoft.com/office/drawing/2014/main" id="{BEF37BFC-F33C-9041-85C6-D3627EC2B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90" y="386863"/>
            <a:ext cx="4383018" cy="355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796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BCCCBFDC-E83A-014D-A7FF-CE4EA03C4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461" y="1473502"/>
            <a:ext cx="8421077" cy="30434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418D82-6E29-A34C-B913-48B98B9CE72E}"/>
              </a:ext>
            </a:extLst>
          </p:cNvPr>
          <p:cNvSpPr txBox="1"/>
          <p:nvPr/>
        </p:nvSpPr>
        <p:spPr>
          <a:xfrm>
            <a:off x="3212123" y="6342184"/>
            <a:ext cx="8979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www.intechopen.com</a:t>
            </a:r>
            <a:r>
              <a:rPr lang="en-GB" sz="1200" dirty="0"/>
              <a:t>/books/x-ray-scattering/x-ray-diffraction-in-biology-how-can-we-see-dna-and-proteins-in-three-dimensions-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4001336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68AB177F-364A-E542-B885-DB2492480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953" y="1132933"/>
            <a:ext cx="3175000" cy="44450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DB1DD4E-0616-E542-8CAF-C8BF2F3035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8049"/>
          <a:stretch/>
        </p:blipFill>
        <p:spPr>
          <a:xfrm>
            <a:off x="5772999" y="1132933"/>
            <a:ext cx="4497584" cy="459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33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4D0E263-BD3D-6D44-BE92-E75F685758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88"/>
          <a:stretch/>
        </p:blipFill>
        <p:spPr>
          <a:xfrm>
            <a:off x="2427744" y="1040220"/>
            <a:ext cx="7336511" cy="477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546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D7539-76A5-EB43-A2B9-6903C20994EF}"/>
              </a:ext>
            </a:extLst>
          </p:cNvPr>
          <p:cNvSpPr txBox="1"/>
          <p:nvPr/>
        </p:nvSpPr>
        <p:spPr>
          <a:xfrm>
            <a:off x="5263376" y="6133171"/>
            <a:ext cx="6928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2"/>
              </a:rPr>
              <a:t>https://doi.org/10.3390/cryst8110434</a:t>
            </a:r>
            <a:endParaRPr lang="en-GB" sz="1200" dirty="0"/>
          </a:p>
          <a:p>
            <a:r>
              <a:rPr lang="en-GB" sz="1200" dirty="0">
                <a:hlinkClick r:id="rId3"/>
              </a:rPr>
              <a:t>http://skuld.bmsc.washington.edu/~merritt/bc530/local_copies/phase_methods_files/vd_xtals.jpg</a:t>
            </a:r>
            <a:endParaRPr lang="en-GB" sz="12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3CF26BA3-7958-4E43-9195-63A068B80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6" y="1119691"/>
            <a:ext cx="5557485" cy="4618618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5AE353C-A8A2-F643-88CD-BBB4DDFA0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7008" y="1181100"/>
            <a:ext cx="4914900" cy="449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010297-3BB7-E24C-B626-EC75B3D2787C}"/>
              </a:ext>
            </a:extLst>
          </p:cNvPr>
          <p:cNvSpPr txBox="1"/>
          <p:nvPr/>
        </p:nvSpPr>
        <p:spPr>
          <a:xfrm>
            <a:off x="643053" y="263164"/>
            <a:ext cx="1090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Phase diagram of solubility of a protein in solutions as a function of the concentration of the precipitant.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108872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02 at 10.08.4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1" r="51742" b="25152"/>
          <a:stretch/>
        </p:blipFill>
        <p:spPr>
          <a:xfrm>
            <a:off x="3307080" y="484631"/>
            <a:ext cx="6001512" cy="51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65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11-02 at 10.08.4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7" t="8721"/>
          <a:stretch/>
        </p:blipFill>
        <p:spPr>
          <a:xfrm>
            <a:off x="286420" y="358050"/>
            <a:ext cx="5627463" cy="6094565"/>
          </a:xfrm>
          <a:prstGeom prst="rect">
            <a:avLst/>
          </a:prstGeom>
        </p:spPr>
      </p:pic>
      <p:pic>
        <p:nvPicPr>
          <p:cNvPr id="7" name="Picture 6" descr="Screen Shot 2011-11-02 at 10.09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019" y="1689592"/>
            <a:ext cx="1043405" cy="110724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FCB3EFA-F0BC-4441-B6C9-E3AECEDA18BB}"/>
              </a:ext>
            </a:extLst>
          </p:cNvPr>
          <p:cNvSpPr/>
          <p:nvPr/>
        </p:nvSpPr>
        <p:spPr>
          <a:xfrm>
            <a:off x="2675541" y="5963059"/>
            <a:ext cx="896112" cy="384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592DE7-5F4A-F044-963B-25A519468D9C}"/>
              </a:ext>
            </a:extLst>
          </p:cNvPr>
          <p:cNvSpPr txBox="1"/>
          <p:nvPr/>
        </p:nvSpPr>
        <p:spPr>
          <a:xfrm>
            <a:off x="6635262" y="1888649"/>
            <a:ext cx="525193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X-Ray Goniometer </a:t>
            </a:r>
          </a:p>
          <a:p>
            <a:endParaRPr lang="en-GB" dirty="0"/>
          </a:p>
          <a:p>
            <a:pPr algn="just"/>
            <a:r>
              <a:rPr lang="en-GB" dirty="0"/>
              <a:t>a device that </a:t>
            </a:r>
            <a:r>
              <a:rPr lang="en-GB" b="1" dirty="0">
                <a:solidFill>
                  <a:srgbClr val="0070C0"/>
                </a:solidFill>
              </a:rPr>
              <a:t>permits the simultaneous recording of the direction of X rays diffracted by a specimen </a:t>
            </a:r>
            <a:r>
              <a:rPr lang="en-GB" dirty="0"/>
              <a:t>under study </a:t>
            </a:r>
            <a:r>
              <a:rPr lang="en-GB" b="1" dirty="0">
                <a:solidFill>
                  <a:srgbClr val="0070C0"/>
                </a:solidFill>
              </a:rPr>
              <a:t>and</a:t>
            </a:r>
            <a:r>
              <a:rPr lang="en-GB" dirty="0"/>
              <a:t> of </a:t>
            </a:r>
            <a:r>
              <a:rPr lang="en-GB" b="1" dirty="0">
                <a:solidFill>
                  <a:srgbClr val="0070C0"/>
                </a:solidFill>
              </a:rPr>
              <a:t>the position of the specimen at the time of diffraction</a:t>
            </a:r>
            <a:r>
              <a:rPr lang="en-GB" dirty="0">
                <a:solidFill>
                  <a:srgbClr val="0070C0"/>
                </a:solidFill>
              </a:rPr>
              <a:t>.</a:t>
            </a:r>
          </a:p>
          <a:p>
            <a:endParaRPr lang="en-GB" dirty="0"/>
          </a:p>
          <a:p>
            <a:pPr algn="just"/>
            <a:r>
              <a:rPr lang="en-GB" dirty="0"/>
              <a:t>An X-ray goniometer can be an independent device recording the diffraction pattern on photographic film; in this case it is an X-ray camera. The term “X-ray goniometer” is also applied to goniometric devices that are components of X-ray diffractometers and are used for mounting the specimen and detector in positions corresponding to the conditions necessary for the occurrence of X-ray diffraction.</a:t>
            </a:r>
          </a:p>
          <a:p>
            <a:pPr algn="just"/>
            <a:endParaRPr lang="en-GB" dirty="0"/>
          </a:p>
          <a:p>
            <a:pPr algn="r"/>
            <a:endParaRPr lang="en-GB" sz="1200" dirty="0"/>
          </a:p>
          <a:p>
            <a:pPr algn="r"/>
            <a:r>
              <a:rPr lang="en-GB" sz="1200" dirty="0"/>
              <a:t>https://encyclopedia2.thefreedictionary.com/</a:t>
            </a:r>
            <a:r>
              <a:rPr lang="en-GB" sz="1200" dirty="0" err="1"/>
              <a:t>X-Ray+Goniometer</a:t>
            </a:r>
            <a:endParaRPr lang="en-CZ" sz="1200" dirty="0"/>
          </a:p>
        </p:txBody>
      </p:sp>
    </p:spTree>
    <p:extLst>
      <p:ext uri="{BB962C8B-B14F-4D97-AF65-F5344CB8AC3E}">
        <p14:creationId xmlns:p14="http://schemas.microsoft.com/office/powerpoint/2010/main" val="40624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547555" y="1883364"/>
            <a:ext cx="3725334" cy="3527777"/>
            <a:chOff x="141111" y="2935111"/>
            <a:chExt cx="3725334" cy="3527777"/>
          </a:xfrm>
        </p:grpSpPr>
        <p:pic>
          <p:nvPicPr>
            <p:cNvPr id="7" name="Picture 6" descr="Screen Shot 2012-03-13 at 7.07.21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15" y="3325122"/>
              <a:ext cx="3593630" cy="313776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41111" y="2935111"/>
              <a:ext cx="620889" cy="7337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4148" y="3087511"/>
              <a:ext cx="1561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SAXS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72075" y="2043874"/>
            <a:ext cx="3438201" cy="3497088"/>
            <a:chOff x="5012059" y="2965800"/>
            <a:chExt cx="3438201" cy="3497088"/>
          </a:xfrm>
        </p:grpSpPr>
        <p:pic>
          <p:nvPicPr>
            <p:cNvPr id="11" name="Picture 10" descr="Screen Shot 2012-03-13 at 7.07.33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2504" y="3335132"/>
              <a:ext cx="3127756" cy="312775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012059" y="3087511"/>
              <a:ext cx="620889" cy="7337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07288" y="2965800"/>
              <a:ext cx="1561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X-ray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 flipV="1">
            <a:off x="3753558" y="2502384"/>
            <a:ext cx="4120444" cy="1373482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53559" y="4047081"/>
            <a:ext cx="4270963" cy="1211673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82520" y="921926"/>
            <a:ext cx="81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Crystalized Sample							Sample in Solution</a:t>
            </a:r>
          </a:p>
        </p:txBody>
      </p:sp>
    </p:spTree>
    <p:extLst>
      <p:ext uri="{BB962C8B-B14F-4D97-AF65-F5344CB8AC3E}">
        <p14:creationId xmlns:p14="http://schemas.microsoft.com/office/powerpoint/2010/main" val="12189978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1-11-02 at 10.1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12" y="539940"/>
            <a:ext cx="9459297" cy="43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34AE62-1A4D-E04E-A8EC-30BE19FBF45D}"/>
              </a:ext>
            </a:extLst>
          </p:cNvPr>
          <p:cNvSpPr txBox="1"/>
          <p:nvPr/>
        </p:nvSpPr>
        <p:spPr>
          <a:xfrm>
            <a:off x="3212123" y="6342184"/>
            <a:ext cx="8979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www.intechopen.com</a:t>
            </a:r>
            <a:r>
              <a:rPr lang="en-GB" sz="1200" dirty="0"/>
              <a:t>/books/x-ray-scattering/x-ray-diffraction-in-biology-how-can-we-see-dna-and-proteins-in-three-dimensions-</a:t>
            </a:r>
            <a:endParaRPr lang="en-CZ" sz="12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224DC44-5575-7D4D-8C3D-1AE6A9E6F8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0" b="43589"/>
          <a:stretch/>
        </p:blipFill>
        <p:spPr>
          <a:xfrm>
            <a:off x="2354385" y="0"/>
            <a:ext cx="7483230" cy="3128025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85C47BC2-C34F-7F45-B108-C4F52831C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538" y="3429000"/>
            <a:ext cx="8342923" cy="26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901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724527" y="47383"/>
            <a:ext cx="8769684" cy="1570037"/>
          </a:xfrm>
        </p:spPr>
        <p:txBody>
          <a:bodyPr>
            <a:normAutofit/>
          </a:bodyPr>
          <a:lstStyle/>
          <a:p>
            <a:pPr algn="l"/>
            <a:r>
              <a:rPr lang="cs-CZ" sz="2000" dirty="0" err="1"/>
              <a:t>Krystalogram</a:t>
            </a:r>
            <a:r>
              <a:rPr lang="cs-CZ" sz="2000" dirty="0"/>
              <a:t> </a:t>
            </a:r>
            <a:r>
              <a:rPr lang="cs-CZ" sz="2000" b="1" dirty="0"/>
              <a:t>B-DNA </a:t>
            </a:r>
            <a:r>
              <a:rPr lang="cs-CZ" sz="2000" dirty="0"/>
              <a:t>získaný v </a:t>
            </a:r>
            <a:r>
              <a:rPr lang="cs-CZ" sz="2000" b="1" dirty="0"/>
              <a:t>r. 1952</a:t>
            </a:r>
            <a:r>
              <a:rPr lang="cs-CZ" sz="2000" dirty="0"/>
              <a:t> Rosalindou E. </a:t>
            </a:r>
            <a:r>
              <a:rPr lang="cs-CZ" sz="2000" b="1" dirty="0"/>
              <a:t>Franklin</a:t>
            </a:r>
            <a:r>
              <a:rPr lang="cs-CZ" sz="2000" dirty="0"/>
              <a:t>ovou, na jehož základě </a:t>
            </a:r>
            <a:r>
              <a:rPr lang="cs-CZ" sz="2000" b="1" dirty="0"/>
              <a:t>Watson </a:t>
            </a:r>
            <a:r>
              <a:rPr lang="cs-CZ" sz="2000" dirty="0"/>
              <a:t>a </a:t>
            </a:r>
            <a:r>
              <a:rPr lang="cs-CZ" sz="2000" b="1" dirty="0"/>
              <a:t>Crick</a:t>
            </a:r>
            <a:r>
              <a:rPr lang="cs-CZ" sz="2000" dirty="0"/>
              <a:t> navrhli dvoušroubovicový model struktury DNA. </a:t>
            </a:r>
            <a:r>
              <a:rPr lang="cs-CZ" sz="2000" b="1" dirty="0"/>
              <a:t>C. &amp; W.</a:t>
            </a:r>
            <a:r>
              <a:rPr lang="cs-CZ" sz="2000" dirty="0"/>
              <a:t> dostali v </a:t>
            </a:r>
            <a:r>
              <a:rPr lang="cs-CZ" sz="2000" b="1" dirty="0"/>
              <a:t>r.1962</a:t>
            </a:r>
            <a:r>
              <a:rPr lang="cs-CZ" sz="2000" dirty="0"/>
              <a:t> společně s Mauricem </a:t>
            </a:r>
            <a:r>
              <a:rPr lang="cs-CZ" sz="2000" dirty="0" err="1"/>
              <a:t>Hugh</a:t>
            </a:r>
            <a:r>
              <a:rPr lang="cs-CZ" sz="2000" dirty="0"/>
              <a:t> Frederick Wilkinsem NC za fyziologii a medicínu „za jejich objevy týkající se molekulární struktury nukleových kyselin a  jejich významu při přenosu informací v živých organizmech“</a:t>
            </a:r>
          </a:p>
        </p:txBody>
      </p:sp>
      <p:pic>
        <p:nvPicPr>
          <p:cNvPr id="5" name="Content Placeholder 4" descr="crick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3564" y="3357564"/>
            <a:ext cx="2001837" cy="2016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 descr="xrayhelix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989139"/>
            <a:ext cx="4392612" cy="41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ranklin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1" y="1844676"/>
            <a:ext cx="15525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7" descr="watso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1" y="4508500"/>
            <a:ext cx="1909763" cy="19446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805863" y="1989138"/>
            <a:ext cx="7921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/>
              <a:t>F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877301" y="6021388"/>
            <a:ext cx="5048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/>
              <a:t>W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885363" y="5445125"/>
            <a:ext cx="4683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221232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1882" y="6449386"/>
            <a:ext cx="675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www.udel.edu</a:t>
            </a:r>
            <a:r>
              <a:rPr lang="en-US" dirty="0"/>
              <a:t>/</a:t>
            </a:r>
            <a:r>
              <a:rPr lang="en-US" dirty="0" err="1"/>
              <a:t>chem</a:t>
            </a:r>
            <a:r>
              <a:rPr lang="en-US" dirty="0"/>
              <a:t>/fox/MassSpecLecture09.pdf</a:t>
            </a:r>
          </a:p>
        </p:txBody>
      </p:sp>
      <p:pic>
        <p:nvPicPr>
          <p:cNvPr id="5" name="Picture 4" descr="Screen Shot 2015-04-14 at 11.18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8484427" cy="637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72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1882" y="6449386"/>
            <a:ext cx="675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www.udel.edu</a:t>
            </a:r>
            <a:r>
              <a:rPr lang="en-US" dirty="0"/>
              <a:t>/</a:t>
            </a:r>
            <a:r>
              <a:rPr lang="en-US" dirty="0" err="1"/>
              <a:t>chem</a:t>
            </a:r>
            <a:r>
              <a:rPr lang="en-US" dirty="0"/>
              <a:t>/fox/MassSpecLecture09.pdf</a:t>
            </a:r>
          </a:p>
        </p:txBody>
      </p:sp>
      <p:pic>
        <p:nvPicPr>
          <p:cNvPr id="2" name="Picture 1" descr="Screen Shot 2015-04-14 at 11.19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8667733" cy="650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78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1882" y="6449386"/>
            <a:ext cx="675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www.udel.edu</a:t>
            </a:r>
            <a:r>
              <a:rPr lang="en-US" dirty="0"/>
              <a:t>/</a:t>
            </a:r>
            <a:r>
              <a:rPr lang="en-US" dirty="0" err="1"/>
              <a:t>chem</a:t>
            </a:r>
            <a:r>
              <a:rPr lang="en-US" dirty="0"/>
              <a:t>/fox/MassSpecLecture09.pdf</a:t>
            </a:r>
          </a:p>
        </p:txBody>
      </p:sp>
      <p:pic>
        <p:nvPicPr>
          <p:cNvPr id="3" name="Picture 2" descr="Screen Shot 2015-04-14 at 11.18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8628453" cy="649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10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1882" y="6449386"/>
            <a:ext cx="675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www.udel.edu</a:t>
            </a:r>
            <a:r>
              <a:rPr lang="en-US" dirty="0"/>
              <a:t>/</a:t>
            </a:r>
            <a:r>
              <a:rPr lang="en-US" dirty="0" err="1"/>
              <a:t>chem</a:t>
            </a:r>
            <a:r>
              <a:rPr lang="en-US" dirty="0"/>
              <a:t>/fox/MassSpecLecture09.pdf</a:t>
            </a:r>
          </a:p>
        </p:txBody>
      </p:sp>
      <p:pic>
        <p:nvPicPr>
          <p:cNvPr id="2" name="Picture 1" descr="Screen Shot 2015-04-14 at 11.20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07" y="0"/>
            <a:ext cx="8588539" cy="64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28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1882" y="6449386"/>
            <a:ext cx="675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www.udel.edu</a:t>
            </a:r>
            <a:r>
              <a:rPr lang="en-US" dirty="0"/>
              <a:t>/</a:t>
            </a:r>
            <a:r>
              <a:rPr lang="en-US" dirty="0" err="1"/>
              <a:t>chem</a:t>
            </a:r>
            <a:r>
              <a:rPr lang="en-US" dirty="0"/>
              <a:t>/fox/MassSpecLecture09.pdf</a:t>
            </a:r>
          </a:p>
        </p:txBody>
      </p:sp>
      <p:pic>
        <p:nvPicPr>
          <p:cNvPr id="2" name="Picture 1" descr="Screen Shot 2015-04-14 at 11.20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8602267" cy="64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945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1882" y="6449386"/>
            <a:ext cx="675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www.udel.edu</a:t>
            </a:r>
            <a:r>
              <a:rPr lang="en-US" dirty="0"/>
              <a:t>/</a:t>
            </a:r>
            <a:r>
              <a:rPr lang="en-US" dirty="0" err="1"/>
              <a:t>chem</a:t>
            </a:r>
            <a:r>
              <a:rPr lang="en-US" dirty="0"/>
              <a:t>/fox/MassSpecLecture09.pdf</a:t>
            </a:r>
          </a:p>
        </p:txBody>
      </p:sp>
      <p:pic>
        <p:nvPicPr>
          <p:cNvPr id="3" name="Picture 2" descr="Screen Shot 2015-04-14 at 11.2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8628453" cy="64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94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1882" y="6449386"/>
            <a:ext cx="675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www.udel.edu</a:t>
            </a:r>
            <a:r>
              <a:rPr lang="en-US" dirty="0"/>
              <a:t>/</a:t>
            </a:r>
            <a:r>
              <a:rPr lang="en-US" dirty="0" err="1"/>
              <a:t>chem</a:t>
            </a:r>
            <a:r>
              <a:rPr lang="en-US" dirty="0"/>
              <a:t>/fox/MassSpecLecture09.pdf</a:t>
            </a:r>
          </a:p>
        </p:txBody>
      </p:sp>
      <p:pic>
        <p:nvPicPr>
          <p:cNvPr id="2" name="Picture 1" descr="Screen Shot 2015-04-14 at 11.23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467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49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9259" y="583259"/>
            <a:ext cx="2355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(very tiny) bit of theory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Screen Shot 2012-03-13 at 7.07.1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8" t="22755"/>
          <a:stretch/>
        </p:blipFill>
        <p:spPr>
          <a:xfrm>
            <a:off x="3414890" y="1326446"/>
            <a:ext cx="6035532" cy="1864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06888" y="1139700"/>
            <a:ext cx="620889" cy="733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69260" y="3574815"/>
            <a:ext cx="55785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q=2k.sin</a:t>
            </a:r>
            <a:r>
              <a:rPr lang="en-US" dirty="0">
                <a:latin typeface="Symbol" charset="2"/>
                <a:cs typeface="Symbol" charset="2"/>
              </a:rPr>
              <a:t>q</a:t>
            </a:r>
            <a:r>
              <a:rPr lang="en-US" dirty="0"/>
              <a:t> 	=&gt; q/2/k=</a:t>
            </a:r>
            <a:r>
              <a:rPr lang="en-US" dirty="0" err="1"/>
              <a:t>sin</a:t>
            </a:r>
            <a:r>
              <a:rPr lang="en-US" dirty="0" err="1">
                <a:latin typeface="Symbol" charset="2"/>
                <a:cs typeface="Symbol" charset="2"/>
              </a:rPr>
              <a:t>q</a:t>
            </a:r>
            <a:r>
              <a:rPr lang="en-US" dirty="0"/>
              <a:t>, </a:t>
            </a:r>
          </a:p>
          <a:p>
            <a:r>
              <a:rPr lang="en-US" dirty="0"/>
              <a:t>k=2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dirty="0"/>
              <a:t>/</a:t>
            </a:r>
            <a:r>
              <a:rPr lang="en-US" dirty="0">
                <a:latin typeface="Symbol" charset="2"/>
                <a:cs typeface="Symbol" charset="2"/>
              </a:rPr>
              <a:t>l</a:t>
            </a:r>
            <a:r>
              <a:rPr lang="en-US" dirty="0"/>
              <a:t>		=&gt; </a:t>
            </a:r>
            <a:r>
              <a:rPr lang="en-US" sz="3600" b="1" dirty="0"/>
              <a:t>q=4</a:t>
            </a:r>
            <a:r>
              <a:rPr lang="en-US" sz="3600" b="1" dirty="0">
                <a:latin typeface="Symbol" charset="2"/>
                <a:cs typeface="Symbol" charset="2"/>
              </a:rPr>
              <a:t>p</a:t>
            </a:r>
            <a:r>
              <a:rPr lang="en-US" sz="3600" b="1" dirty="0"/>
              <a:t>/</a:t>
            </a:r>
            <a:r>
              <a:rPr lang="en-US" sz="3600" b="1" dirty="0" err="1">
                <a:latin typeface="Symbol" charset="2"/>
                <a:cs typeface="Symbol" charset="2"/>
              </a:rPr>
              <a:t>l</a:t>
            </a:r>
            <a:r>
              <a:rPr lang="en-US" sz="3600" b="1" dirty="0" err="1"/>
              <a:t>.sin</a:t>
            </a:r>
            <a:r>
              <a:rPr lang="en-US" sz="3600" b="1" dirty="0" err="1">
                <a:latin typeface="Symbol" charset="2"/>
                <a:cs typeface="Symbol" charset="2"/>
              </a:rPr>
              <a:t>q</a:t>
            </a:r>
            <a:endParaRPr lang="en-US" sz="3600" b="1" dirty="0">
              <a:latin typeface="Symbol" charset="2"/>
              <a:cs typeface="Symbol" charset="2"/>
            </a:endParaRPr>
          </a:p>
          <a:p>
            <a:endParaRPr lang="en-US" dirty="0">
              <a:cs typeface="Symbol" charset="2"/>
            </a:endParaRPr>
          </a:p>
          <a:p>
            <a:r>
              <a:rPr lang="en-US" dirty="0">
                <a:cs typeface="Symbol" charset="2"/>
              </a:rPr>
              <a:t>Often </a:t>
            </a:r>
            <a:r>
              <a:rPr lang="en-US" b="1" i="1" dirty="0">
                <a:solidFill>
                  <a:srgbClr val="FF0000"/>
                </a:solidFill>
                <a:cs typeface="Symbol" charset="2"/>
              </a:rPr>
              <a:t>q</a:t>
            </a:r>
            <a:r>
              <a:rPr lang="en-US" dirty="0">
                <a:cs typeface="Symbol" charset="2"/>
              </a:rPr>
              <a:t> is denoted as </a:t>
            </a:r>
            <a:r>
              <a:rPr lang="en-US" b="1" i="1" dirty="0">
                <a:solidFill>
                  <a:srgbClr val="FF0000"/>
                </a:solidFill>
                <a:cs typeface="Symbol" charset="2"/>
              </a:rPr>
              <a:t>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8297" y="1439333"/>
            <a:ext cx="27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4475" y="1506589"/>
            <a:ext cx="276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9787619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1882" y="6449386"/>
            <a:ext cx="675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www.udel.edu</a:t>
            </a:r>
            <a:r>
              <a:rPr lang="en-US" dirty="0"/>
              <a:t>/</a:t>
            </a:r>
            <a:r>
              <a:rPr lang="en-US" dirty="0" err="1"/>
              <a:t>chem</a:t>
            </a:r>
            <a:r>
              <a:rPr lang="en-US" dirty="0"/>
              <a:t>/fox/MassSpecLecture09.pdf</a:t>
            </a:r>
          </a:p>
        </p:txBody>
      </p:sp>
      <p:pic>
        <p:nvPicPr>
          <p:cNvPr id="3" name="Picture 2" descr="Screen Shot 2015-04-14 at 11.23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8589173" cy="64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222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4 at 11.27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040" y="1728413"/>
            <a:ext cx="8064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448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4 at 11.28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8" y="0"/>
            <a:ext cx="5027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450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4 at 11.30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24" y="0"/>
            <a:ext cx="5718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518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4 at 11.44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9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814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D_electrophore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14" y="838018"/>
            <a:ext cx="74295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251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4-14 at 12.42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3590"/>
            <a:ext cx="9144000" cy="666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157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524000" y="2957513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98307" name="Picture 3" descr="metox.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7"/>
          <a:stretch>
            <a:fillRect/>
          </a:stretch>
        </p:blipFill>
        <p:spPr bwMode="auto">
          <a:xfrm>
            <a:off x="3482976" y="228600"/>
            <a:ext cx="5268913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8308" name="Group 4"/>
          <p:cNvGrpSpPr>
            <a:grpSpLocks/>
          </p:cNvGrpSpPr>
          <p:nvPr/>
        </p:nvGrpSpPr>
        <p:grpSpPr bwMode="auto">
          <a:xfrm>
            <a:off x="2057400" y="3276600"/>
            <a:ext cx="8153400" cy="3200400"/>
            <a:chOff x="-3" y="3145"/>
            <a:chExt cx="2953" cy="3746"/>
          </a:xfrm>
        </p:grpSpPr>
        <p:grpSp>
          <p:nvGrpSpPr>
            <p:cNvPr id="98309" name="Group 5"/>
            <p:cNvGrpSpPr>
              <a:grpSpLocks/>
            </p:cNvGrpSpPr>
            <p:nvPr/>
          </p:nvGrpSpPr>
          <p:grpSpPr bwMode="auto">
            <a:xfrm>
              <a:off x="0" y="3148"/>
              <a:ext cx="2947" cy="3740"/>
              <a:chOff x="0" y="3148"/>
              <a:chExt cx="2947" cy="3740"/>
            </a:xfrm>
          </p:grpSpPr>
          <p:grpSp>
            <p:nvGrpSpPr>
              <p:cNvPr id="98310" name="Group 6"/>
              <p:cNvGrpSpPr>
                <a:grpSpLocks/>
              </p:cNvGrpSpPr>
              <p:nvPr/>
            </p:nvGrpSpPr>
            <p:grpSpPr bwMode="auto">
              <a:xfrm>
                <a:off x="0" y="3148"/>
                <a:ext cx="754" cy="1208"/>
                <a:chOff x="0" y="3148"/>
                <a:chExt cx="754" cy="1208"/>
              </a:xfrm>
            </p:grpSpPr>
            <p:sp>
              <p:nvSpPr>
                <p:cNvPr id="98311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3148"/>
                  <a:ext cx="754" cy="12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Amino Acid</a:t>
                  </a:r>
                </a:p>
              </p:txBody>
            </p:sp>
            <p:sp>
              <p:nvSpPr>
                <p:cNvPr id="98312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3148"/>
                  <a:ext cx="754" cy="120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13" name="Group 9"/>
              <p:cNvGrpSpPr>
                <a:grpSpLocks/>
              </p:cNvGrpSpPr>
              <p:nvPr/>
            </p:nvGrpSpPr>
            <p:grpSpPr bwMode="auto">
              <a:xfrm>
                <a:off x="754" y="3148"/>
                <a:ext cx="767" cy="1208"/>
                <a:chOff x="754" y="3148"/>
                <a:chExt cx="767" cy="1208"/>
              </a:xfrm>
            </p:grpSpPr>
            <p:sp>
              <p:nvSpPr>
                <p:cNvPr id="98314" name="Rectangle 10"/>
                <p:cNvSpPr>
                  <a:spLocks noChangeArrowheads="1"/>
                </p:cNvSpPr>
                <p:nvPr/>
              </p:nvSpPr>
              <p:spPr bwMode="auto">
                <a:xfrm>
                  <a:off x="754" y="3148"/>
                  <a:ext cx="767" cy="12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Residue Composition</a:t>
                  </a:r>
                </a:p>
              </p:txBody>
            </p:sp>
            <p:sp>
              <p:nvSpPr>
                <p:cNvPr id="98315" name="Rectangle 11"/>
                <p:cNvSpPr>
                  <a:spLocks noChangeArrowheads="1"/>
                </p:cNvSpPr>
                <p:nvPr/>
              </p:nvSpPr>
              <p:spPr bwMode="auto">
                <a:xfrm>
                  <a:off x="754" y="3148"/>
                  <a:ext cx="767" cy="120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16" name="Group 12"/>
              <p:cNvGrpSpPr>
                <a:grpSpLocks/>
              </p:cNvGrpSpPr>
              <p:nvPr/>
            </p:nvGrpSpPr>
            <p:grpSpPr bwMode="auto">
              <a:xfrm>
                <a:off x="1521" y="3148"/>
                <a:ext cx="1028" cy="1208"/>
                <a:chOff x="1521" y="3148"/>
                <a:chExt cx="1028" cy="1208"/>
              </a:xfrm>
            </p:grpSpPr>
            <p:sp>
              <p:nvSpPr>
                <p:cNvPr id="98317" name="Rectangle 13"/>
                <p:cNvSpPr>
                  <a:spLocks noChangeArrowheads="1"/>
                </p:cNvSpPr>
                <p:nvPr/>
              </p:nvSpPr>
              <p:spPr bwMode="auto">
                <a:xfrm>
                  <a:off x="1521" y="3148"/>
                  <a:ext cx="1028" cy="12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Residue Monoisotopic Mass</a:t>
                  </a:r>
                </a:p>
                <a:p>
                  <a:pPr algn="ctr" eaLnBrk="0" hangingPunct="0"/>
                  <a:endParaRPr lang="it-IT">
                    <a:latin typeface="Comic Sans MS" charset="0"/>
                  </a:endParaRPr>
                </a:p>
              </p:txBody>
            </p:sp>
            <p:sp>
              <p:nvSpPr>
                <p:cNvPr id="98318" name="Rectangle 14"/>
                <p:cNvSpPr>
                  <a:spLocks noChangeArrowheads="1"/>
                </p:cNvSpPr>
                <p:nvPr/>
              </p:nvSpPr>
              <p:spPr bwMode="auto">
                <a:xfrm>
                  <a:off x="1521" y="3148"/>
                  <a:ext cx="1028" cy="120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19" name="Group 15"/>
              <p:cNvGrpSpPr>
                <a:grpSpLocks/>
              </p:cNvGrpSpPr>
              <p:nvPr/>
            </p:nvGrpSpPr>
            <p:grpSpPr bwMode="auto">
              <a:xfrm>
                <a:off x="2549" y="3148"/>
                <a:ext cx="398" cy="1208"/>
                <a:chOff x="2549" y="3148"/>
                <a:chExt cx="398" cy="1208"/>
              </a:xfrm>
            </p:grpSpPr>
            <p:sp>
              <p:nvSpPr>
                <p:cNvPr id="98320" name="Rectangle 16"/>
                <p:cNvSpPr>
                  <a:spLocks noChangeArrowheads="1"/>
                </p:cNvSpPr>
                <p:nvPr/>
              </p:nvSpPr>
              <p:spPr bwMode="auto">
                <a:xfrm>
                  <a:off x="2549" y="3148"/>
                  <a:ext cx="398" cy="12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Delta Mass</a:t>
                  </a:r>
                </a:p>
                <a:p>
                  <a:pPr algn="ctr" eaLnBrk="0" hangingPunct="0"/>
                  <a:endParaRPr lang="it-IT">
                    <a:latin typeface="Comic Sans MS" charset="0"/>
                  </a:endParaRPr>
                </a:p>
              </p:txBody>
            </p:sp>
            <p:sp>
              <p:nvSpPr>
                <p:cNvPr id="98321" name="Rectangle 17"/>
                <p:cNvSpPr>
                  <a:spLocks noChangeArrowheads="1"/>
                </p:cNvSpPr>
                <p:nvPr/>
              </p:nvSpPr>
              <p:spPr bwMode="auto">
                <a:xfrm>
                  <a:off x="2549" y="3148"/>
                  <a:ext cx="398" cy="120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22" name="Group 18"/>
              <p:cNvGrpSpPr>
                <a:grpSpLocks/>
              </p:cNvGrpSpPr>
              <p:nvPr/>
            </p:nvGrpSpPr>
            <p:grpSpPr bwMode="auto">
              <a:xfrm>
                <a:off x="0" y="4356"/>
                <a:ext cx="754" cy="518"/>
                <a:chOff x="0" y="4356"/>
                <a:chExt cx="754" cy="518"/>
              </a:xfrm>
            </p:grpSpPr>
            <p:sp>
              <p:nvSpPr>
                <p:cNvPr id="98323" name="Rectangle 19"/>
                <p:cNvSpPr>
                  <a:spLocks noChangeArrowheads="1"/>
                </p:cNvSpPr>
                <p:nvPr/>
              </p:nvSpPr>
              <p:spPr bwMode="auto">
                <a:xfrm>
                  <a:off x="0" y="4356"/>
                  <a:ext cx="754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it-IT">
                      <a:latin typeface="Comic Sans MS" charset="0"/>
                    </a:rPr>
                    <a:t>Methionine</a:t>
                  </a:r>
                </a:p>
              </p:txBody>
            </p:sp>
            <p:sp>
              <p:nvSpPr>
                <p:cNvPr id="98324" name="Rectangle 20"/>
                <p:cNvSpPr>
                  <a:spLocks noChangeArrowheads="1"/>
                </p:cNvSpPr>
                <p:nvPr/>
              </p:nvSpPr>
              <p:spPr bwMode="auto">
                <a:xfrm>
                  <a:off x="0" y="4356"/>
                  <a:ext cx="754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25" name="Group 21"/>
              <p:cNvGrpSpPr>
                <a:grpSpLocks/>
              </p:cNvGrpSpPr>
              <p:nvPr/>
            </p:nvGrpSpPr>
            <p:grpSpPr bwMode="auto">
              <a:xfrm>
                <a:off x="754" y="4356"/>
                <a:ext cx="767" cy="518"/>
                <a:chOff x="754" y="4356"/>
                <a:chExt cx="767" cy="518"/>
              </a:xfrm>
            </p:grpSpPr>
            <p:sp>
              <p:nvSpPr>
                <p:cNvPr id="98326" name="Rectangle 22"/>
                <p:cNvSpPr>
                  <a:spLocks noChangeArrowheads="1"/>
                </p:cNvSpPr>
                <p:nvPr/>
              </p:nvSpPr>
              <p:spPr bwMode="auto">
                <a:xfrm>
                  <a:off x="754" y="4356"/>
                  <a:ext cx="767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C</a:t>
                  </a:r>
                  <a:r>
                    <a:rPr lang="it-IT" baseline="-30000">
                      <a:latin typeface="Comic Sans MS" charset="0"/>
                    </a:rPr>
                    <a:t>5</a:t>
                  </a:r>
                  <a:r>
                    <a:rPr lang="it-IT">
                      <a:latin typeface="Comic Sans MS" charset="0"/>
                    </a:rPr>
                    <a:t>H</a:t>
                  </a:r>
                  <a:r>
                    <a:rPr lang="it-IT" baseline="-30000">
                      <a:latin typeface="Comic Sans MS" charset="0"/>
                    </a:rPr>
                    <a:t>9</a:t>
                  </a:r>
                  <a:r>
                    <a:rPr lang="it-IT">
                      <a:latin typeface="Comic Sans MS" charset="0"/>
                    </a:rPr>
                    <a:t>NOS</a:t>
                  </a:r>
                </a:p>
              </p:txBody>
            </p:sp>
            <p:sp>
              <p:nvSpPr>
                <p:cNvPr id="98327" name="Rectangle 23"/>
                <p:cNvSpPr>
                  <a:spLocks noChangeArrowheads="1"/>
                </p:cNvSpPr>
                <p:nvPr/>
              </p:nvSpPr>
              <p:spPr bwMode="auto">
                <a:xfrm>
                  <a:off x="754" y="4356"/>
                  <a:ext cx="76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28" name="Group 24"/>
              <p:cNvGrpSpPr>
                <a:grpSpLocks/>
              </p:cNvGrpSpPr>
              <p:nvPr/>
            </p:nvGrpSpPr>
            <p:grpSpPr bwMode="auto">
              <a:xfrm>
                <a:off x="1521" y="4356"/>
                <a:ext cx="1028" cy="518"/>
                <a:chOff x="1521" y="4356"/>
                <a:chExt cx="1028" cy="518"/>
              </a:xfrm>
            </p:grpSpPr>
            <p:sp>
              <p:nvSpPr>
                <p:cNvPr id="98329" name="Rectangle 25"/>
                <p:cNvSpPr>
                  <a:spLocks noChangeArrowheads="1"/>
                </p:cNvSpPr>
                <p:nvPr/>
              </p:nvSpPr>
              <p:spPr bwMode="auto">
                <a:xfrm>
                  <a:off x="1521" y="4356"/>
                  <a:ext cx="102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131.0405</a:t>
                  </a:r>
                </a:p>
              </p:txBody>
            </p:sp>
            <p:sp>
              <p:nvSpPr>
                <p:cNvPr id="98330" name="Rectangle 26"/>
                <p:cNvSpPr>
                  <a:spLocks noChangeArrowheads="1"/>
                </p:cNvSpPr>
                <p:nvPr/>
              </p:nvSpPr>
              <p:spPr bwMode="auto">
                <a:xfrm>
                  <a:off x="1521" y="4356"/>
                  <a:ext cx="102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31" name="Group 27"/>
              <p:cNvGrpSpPr>
                <a:grpSpLocks/>
              </p:cNvGrpSpPr>
              <p:nvPr/>
            </p:nvGrpSpPr>
            <p:grpSpPr bwMode="auto">
              <a:xfrm>
                <a:off x="2549" y="4356"/>
                <a:ext cx="398" cy="518"/>
                <a:chOff x="2549" y="4356"/>
                <a:chExt cx="398" cy="518"/>
              </a:xfrm>
            </p:grpSpPr>
            <p:sp>
              <p:nvSpPr>
                <p:cNvPr id="98332" name="Rectangle 28"/>
                <p:cNvSpPr>
                  <a:spLocks noChangeArrowheads="1"/>
                </p:cNvSpPr>
                <p:nvPr/>
              </p:nvSpPr>
              <p:spPr bwMode="auto">
                <a:xfrm>
                  <a:off x="2549" y="4356"/>
                  <a:ext cx="398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0</a:t>
                  </a:r>
                </a:p>
              </p:txBody>
            </p:sp>
            <p:sp>
              <p:nvSpPr>
                <p:cNvPr id="98333" name="Rectangle 29"/>
                <p:cNvSpPr>
                  <a:spLocks noChangeArrowheads="1"/>
                </p:cNvSpPr>
                <p:nvPr/>
              </p:nvSpPr>
              <p:spPr bwMode="auto">
                <a:xfrm>
                  <a:off x="2549" y="4356"/>
                  <a:ext cx="398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34" name="Group 30"/>
              <p:cNvGrpSpPr>
                <a:grpSpLocks/>
              </p:cNvGrpSpPr>
              <p:nvPr/>
            </p:nvGrpSpPr>
            <p:grpSpPr bwMode="auto">
              <a:xfrm>
                <a:off x="0" y="4874"/>
                <a:ext cx="754" cy="978"/>
                <a:chOff x="0" y="4874"/>
                <a:chExt cx="754" cy="978"/>
              </a:xfrm>
            </p:grpSpPr>
            <p:sp>
              <p:nvSpPr>
                <p:cNvPr id="98335" name="Rectangle 31"/>
                <p:cNvSpPr>
                  <a:spLocks noChangeArrowheads="1"/>
                </p:cNvSpPr>
                <p:nvPr/>
              </p:nvSpPr>
              <p:spPr bwMode="auto">
                <a:xfrm>
                  <a:off x="0" y="4874"/>
                  <a:ext cx="754" cy="9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it-IT">
                      <a:latin typeface="Comic Sans MS" charset="0"/>
                    </a:rPr>
                    <a:t>Methionine Sulfoxide</a:t>
                  </a:r>
                </a:p>
              </p:txBody>
            </p:sp>
            <p:sp>
              <p:nvSpPr>
                <p:cNvPr id="98336" name="Rectangle 32"/>
                <p:cNvSpPr>
                  <a:spLocks noChangeArrowheads="1"/>
                </p:cNvSpPr>
                <p:nvPr/>
              </p:nvSpPr>
              <p:spPr bwMode="auto">
                <a:xfrm>
                  <a:off x="0" y="4874"/>
                  <a:ext cx="754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37" name="Group 33"/>
              <p:cNvGrpSpPr>
                <a:grpSpLocks/>
              </p:cNvGrpSpPr>
              <p:nvPr/>
            </p:nvGrpSpPr>
            <p:grpSpPr bwMode="auto">
              <a:xfrm>
                <a:off x="754" y="4874"/>
                <a:ext cx="767" cy="978"/>
                <a:chOff x="754" y="4874"/>
                <a:chExt cx="767" cy="978"/>
              </a:xfrm>
            </p:grpSpPr>
            <p:sp>
              <p:nvSpPr>
                <p:cNvPr id="98338" name="Rectangle 34"/>
                <p:cNvSpPr>
                  <a:spLocks noChangeArrowheads="1"/>
                </p:cNvSpPr>
                <p:nvPr/>
              </p:nvSpPr>
              <p:spPr bwMode="auto">
                <a:xfrm>
                  <a:off x="754" y="4874"/>
                  <a:ext cx="767" cy="9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C</a:t>
                  </a:r>
                  <a:r>
                    <a:rPr lang="it-IT" baseline="-30000">
                      <a:latin typeface="Comic Sans MS" charset="0"/>
                    </a:rPr>
                    <a:t>5</a:t>
                  </a:r>
                  <a:r>
                    <a:rPr lang="it-IT">
                      <a:latin typeface="Comic Sans MS" charset="0"/>
                    </a:rPr>
                    <a:t>H</a:t>
                  </a:r>
                  <a:r>
                    <a:rPr lang="it-IT" baseline="-30000">
                      <a:latin typeface="Comic Sans MS" charset="0"/>
                    </a:rPr>
                    <a:t>9</a:t>
                  </a:r>
                  <a:r>
                    <a:rPr lang="it-IT">
                      <a:latin typeface="Comic Sans MS" charset="0"/>
                    </a:rPr>
                    <a:t>NO</a:t>
                  </a:r>
                  <a:r>
                    <a:rPr lang="it-IT" baseline="-30000">
                      <a:latin typeface="Comic Sans MS" charset="0"/>
                    </a:rPr>
                    <a:t>2</a:t>
                  </a:r>
                  <a:r>
                    <a:rPr lang="it-IT">
                      <a:latin typeface="Comic Sans MS" charset="0"/>
                    </a:rPr>
                    <a:t>S</a:t>
                  </a:r>
                </a:p>
              </p:txBody>
            </p:sp>
            <p:sp>
              <p:nvSpPr>
                <p:cNvPr id="98339" name="Rectangle 35"/>
                <p:cNvSpPr>
                  <a:spLocks noChangeArrowheads="1"/>
                </p:cNvSpPr>
                <p:nvPr/>
              </p:nvSpPr>
              <p:spPr bwMode="auto">
                <a:xfrm>
                  <a:off x="754" y="4874"/>
                  <a:ext cx="767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40" name="Group 36"/>
              <p:cNvGrpSpPr>
                <a:grpSpLocks/>
              </p:cNvGrpSpPr>
              <p:nvPr/>
            </p:nvGrpSpPr>
            <p:grpSpPr bwMode="auto">
              <a:xfrm>
                <a:off x="1521" y="4874"/>
                <a:ext cx="1028" cy="978"/>
                <a:chOff x="1521" y="4874"/>
                <a:chExt cx="1028" cy="978"/>
              </a:xfrm>
            </p:grpSpPr>
            <p:sp>
              <p:nvSpPr>
                <p:cNvPr id="98341" name="Rectangle 37"/>
                <p:cNvSpPr>
                  <a:spLocks noChangeArrowheads="1"/>
                </p:cNvSpPr>
                <p:nvPr/>
              </p:nvSpPr>
              <p:spPr bwMode="auto">
                <a:xfrm>
                  <a:off x="1521" y="4874"/>
                  <a:ext cx="1028" cy="9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147.0354</a:t>
                  </a:r>
                </a:p>
              </p:txBody>
            </p:sp>
            <p:sp>
              <p:nvSpPr>
                <p:cNvPr id="98342" name="Rectangle 38"/>
                <p:cNvSpPr>
                  <a:spLocks noChangeArrowheads="1"/>
                </p:cNvSpPr>
                <p:nvPr/>
              </p:nvSpPr>
              <p:spPr bwMode="auto">
                <a:xfrm>
                  <a:off x="1521" y="4874"/>
                  <a:ext cx="1028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43" name="Group 39"/>
              <p:cNvGrpSpPr>
                <a:grpSpLocks/>
              </p:cNvGrpSpPr>
              <p:nvPr/>
            </p:nvGrpSpPr>
            <p:grpSpPr bwMode="auto">
              <a:xfrm>
                <a:off x="2549" y="4874"/>
                <a:ext cx="398" cy="978"/>
                <a:chOff x="2549" y="4874"/>
                <a:chExt cx="398" cy="978"/>
              </a:xfrm>
            </p:grpSpPr>
            <p:sp>
              <p:nvSpPr>
                <p:cNvPr id="98344" name="Rectangle 40"/>
                <p:cNvSpPr>
                  <a:spLocks noChangeArrowheads="1"/>
                </p:cNvSpPr>
                <p:nvPr/>
              </p:nvSpPr>
              <p:spPr bwMode="auto">
                <a:xfrm>
                  <a:off x="2549" y="4874"/>
                  <a:ext cx="398" cy="97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15.9949</a:t>
                  </a:r>
                </a:p>
              </p:txBody>
            </p:sp>
            <p:sp>
              <p:nvSpPr>
                <p:cNvPr id="98345" name="Rectangle 41"/>
                <p:cNvSpPr>
                  <a:spLocks noChangeArrowheads="1"/>
                </p:cNvSpPr>
                <p:nvPr/>
              </p:nvSpPr>
              <p:spPr bwMode="auto">
                <a:xfrm>
                  <a:off x="2549" y="4874"/>
                  <a:ext cx="398" cy="97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46" name="Group 42"/>
              <p:cNvGrpSpPr>
                <a:grpSpLocks/>
              </p:cNvGrpSpPr>
              <p:nvPr/>
            </p:nvGrpSpPr>
            <p:grpSpPr bwMode="auto">
              <a:xfrm>
                <a:off x="0" y="5852"/>
                <a:ext cx="754" cy="748"/>
                <a:chOff x="0" y="5852"/>
                <a:chExt cx="754" cy="748"/>
              </a:xfrm>
            </p:grpSpPr>
            <p:sp>
              <p:nvSpPr>
                <p:cNvPr id="98347" name="Rectangle 43"/>
                <p:cNvSpPr>
                  <a:spLocks noChangeArrowheads="1"/>
                </p:cNvSpPr>
                <p:nvPr/>
              </p:nvSpPr>
              <p:spPr bwMode="auto">
                <a:xfrm>
                  <a:off x="0" y="5852"/>
                  <a:ext cx="754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it-IT">
                      <a:latin typeface="Comic Sans MS" charset="0"/>
                    </a:rPr>
                    <a:t>Methionine Sulfone</a:t>
                  </a:r>
                </a:p>
              </p:txBody>
            </p:sp>
            <p:sp>
              <p:nvSpPr>
                <p:cNvPr id="98348" name="Rectangle 44"/>
                <p:cNvSpPr>
                  <a:spLocks noChangeArrowheads="1"/>
                </p:cNvSpPr>
                <p:nvPr/>
              </p:nvSpPr>
              <p:spPr bwMode="auto">
                <a:xfrm>
                  <a:off x="0" y="5852"/>
                  <a:ext cx="754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49" name="Group 45"/>
              <p:cNvGrpSpPr>
                <a:grpSpLocks/>
              </p:cNvGrpSpPr>
              <p:nvPr/>
            </p:nvGrpSpPr>
            <p:grpSpPr bwMode="auto">
              <a:xfrm>
                <a:off x="754" y="5852"/>
                <a:ext cx="767" cy="748"/>
                <a:chOff x="754" y="5852"/>
                <a:chExt cx="767" cy="748"/>
              </a:xfrm>
            </p:grpSpPr>
            <p:sp>
              <p:nvSpPr>
                <p:cNvPr id="98350" name="Rectangle 46"/>
                <p:cNvSpPr>
                  <a:spLocks noChangeArrowheads="1"/>
                </p:cNvSpPr>
                <p:nvPr/>
              </p:nvSpPr>
              <p:spPr bwMode="auto">
                <a:xfrm>
                  <a:off x="754" y="5852"/>
                  <a:ext cx="767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C</a:t>
                  </a:r>
                  <a:r>
                    <a:rPr lang="it-IT" baseline="-30000">
                      <a:latin typeface="Comic Sans MS" charset="0"/>
                    </a:rPr>
                    <a:t>5</a:t>
                  </a:r>
                  <a:r>
                    <a:rPr lang="it-IT">
                      <a:latin typeface="Comic Sans MS" charset="0"/>
                    </a:rPr>
                    <a:t>H</a:t>
                  </a:r>
                  <a:r>
                    <a:rPr lang="it-IT" baseline="-30000">
                      <a:latin typeface="Comic Sans MS" charset="0"/>
                    </a:rPr>
                    <a:t>9</a:t>
                  </a:r>
                  <a:r>
                    <a:rPr lang="it-IT">
                      <a:latin typeface="Comic Sans MS" charset="0"/>
                    </a:rPr>
                    <a:t>NO</a:t>
                  </a:r>
                  <a:r>
                    <a:rPr lang="it-IT" baseline="-30000">
                      <a:latin typeface="Comic Sans MS" charset="0"/>
                    </a:rPr>
                    <a:t>3</a:t>
                  </a:r>
                  <a:r>
                    <a:rPr lang="it-IT">
                      <a:latin typeface="Comic Sans MS" charset="0"/>
                    </a:rPr>
                    <a:t>S</a:t>
                  </a:r>
                </a:p>
              </p:txBody>
            </p:sp>
            <p:sp>
              <p:nvSpPr>
                <p:cNvPr id="98351" name="Rectangle 47"/>
                <p:cNvSpPr>
                  <a:spLocks noChangeArrowheads="1"/>
                </p:cNvSpPr>
                <p:nvPr/>
              </p:nvSpPr>
              <p:spPr bwMode="auto">
                <a:xfrm>
                  <a:off x="754" y="5852"/>
                  <a:ext cx="767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52" name="Group 48"/>
              <p:cNvGrpSpPr>
                <a:grpSpLocks/>
              </p:cNvGrpSpPr>
              <p:nvPr/>
            </p:nvGrpSpPr>
            <p:grpSpPr bwMode="auto">
              <a:xfrm>
                <a:off x="1521" y="5852"/>
                <a:ext cx="1028" cy="748"/>
                <a:chOff x="1521" y="5852"/>
                <a:chExt cx="1028" cy="748"/>
              </a:xfrm>
            </p:grpSpPr>
            <p:sp>
              <p:nvSpPr>
                <p:cNvPr id="98353" name="Rectangle 49"/>
                <p:cNvSpPr>
                  <a:spLocks noChangeArrowheads="1"/>
                </p:cNvSpPr>
                <p:nvPr/>
              </p:nvSpPr>
              <p:spPr bwMode="auto">
                <a:xfrm>
                  <a:off x="1521" y="5852"/>
                  <a:ext cx="1028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163.0303</a:t>
                  </a:r>
                </a:p>
              </p:txBody>
            </p:sp>
            <p:sp>
              <p:nvSpPr>
                <p:cNvPr id="98354" name="Rectangle 50"/>
                <p:cNvSpPr>
                  <a:spLocks noChangeArrowheads="1"/>
                </p:cNvSpPr>
                <p:nvPr/>
              </p:nvSpPr>
              <p:spPr bwMode="auto">
                <a:xfrm>
                  <a:off x="1521" y="5852"/>
                  <a:ext cx="1028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55" name="Group 51"/>
              <p:cNvGrpSpPr>
                <a:grpSpLocks/>
              </p:cNvGrpSpPr>
              <p:nvPr/>
            </p:nvGrpSpPr>
            <p:grpSpPr bwMode="auto">
              <a:xfrm>
                <a:off x="2549" y="5852"/>
                <a:ext cx="398" cy="748"/>
                <a:chOff x="2549" y="5852"/>
                <a:chExt cx="398" cy="748"/>
              </a:xfrm>
            </p:grpSpPr>
            <p:sp>
              <p:nvSpPr>
                <p:cNvPr id="98356" name="Rectangle 52"/>
                <p:cNvSpPr>
                  <a:spLocks noChangeArrowheads="1"/>
                </p:cNvSpPr>
                <p:nvPr/>
              </p:nvSpPr>
              <p:spPr bwMode="auto">
                <a:xfrm>
                  <a:off x="2549" y="5852"/>
                  <a:ext cx="398" cy="7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31.9898</a:t>
                  </a:r>
                </a:p>
              </p:txBody>
            </p:sp>
            <p:sp>
              <p:nvSpPr>
                <p:cNvPr id="98357" name="Rectangle 53"/>
                <p:cNvSpPr>
                  <a:spLocks noChangeArrowheads="1"/>
                </p:cNvSpPr>
                <p:nvPr/>
              </p:nvSpPr>
              <p:spPr bwMode="auto">
                <a:xfrm>
                  <a:off x="2549" y="5852"/>
                  <a:ext cx="398" cy="74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58" name="Group 54"/>
              <p:cNvGrpSpPr>
                <a:grpSpLocks/>
              </p:cNvGrpSpPr>
              <p:nvPr/>
            </p:nvGrpSpPr>
            <p:grpSpPr bwMode="auto">
              <a:xfrm>
                <a:off x="0" y="6600"/>
                <a:ext cx="754" cy="288"/>
                <a:chOff x="0" y="6600"/>
                <a:chExt cx="754" cy="288"/>
              </a:xfrm>
            </p:grpSpPr>
            <p:sp>
              <p:nvSpPr>
                <p:cNvPr id="98359" name="Rectangle 55"/>
                <p:cNvSpPr>
                  <a:spLocks noChangeArrowheads="1"/>
                </p:cNvSpPr>
                <p:nvPr/>
              </p:nvSpPr>
              <p:spPr bwMode="auto">
                <a:xfrm>
                  <a:off x="0" y="6600"/>
                  <a:ext cx="754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r>
                    <a:rPr lang="it-IT">
                      <a:latin typeface="Comic Sans MS" charset="0"/>
                    </a:rPr>
                    <a:t>Sulfur</a:t>
                  </a:r>
                </a:p>
              </p:txBody>
            </p:sp>
            <p:sp>
              <p:nvSpPr>
                <p:cNvPr id="98360" name="Rectangle 56"/>
                <p:cNvSpPr>
                  <a:spLocks noChangeArrowheads="1"/>
                </p:cNvSpPr>
                <p:nvPr/>
              </p:nvSpPr>
              <p:spPr bwMode="auto">
                <a:xfrm>
                  <a:off x="0" y="6600"/>
                  <a:ext cx="754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61" name="Group 57"/>
              <p:cNvGrpSpPr>
                <a:grpSpLocks/>
              </p:cNvGrpSpPr>
              <p:nvPr/>
            </p:nvGrpSpPr>
            <p:grpSpPr bwMode="auto">
              <a:xfrm>
                <a:off x="754" y="6600"/>
                <a:ext cx="767" cy="288"/>
                <a:chOff x="754" y="6600"/>
                <a:chExt cx="767" cy="288"/>
              </a:xfrm>
            </p:grpSpPr>
            <p:sp>
              <p:nvSpPr>
                <p:cNvPr id="98362" name="Rectangle 58"/>
                <p:cNvSpPr>
                  <a:spLocks noChangeArrowheads="1"/>
                </p:cNvSpPr>
                <p:nvPr/>
              </p:nvSpPr>
              <p:spPr bwMode="auto">
                <a:xfrm>
                  <a:off x="754" y="6600"/>
                  <a:ext cx="767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S</a:t>
                  </a:r>
                </a:p>
              </p:txBody>
            </p:sp>
            <p:sp>
              <p:nvSpPr>
                <p:cNvPr id="98363" name="Rectangle 59"/>
                <p:cNvSpPr>
                  <a:spLocks noChangeArrowheads="1"/>
                </p:cNvSpPr>
                <p:nvPr/>
              </p:nvSpPr>
              <p:spPr bwMode="auto">
                <a:xfrm>
                  <a:off x="754" y="6600"/>
                  <a:ext cx="767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64" name="Group 60"/>
              <p:cNvGrpSpPr>
                <a:grpSpLocks/>
              </p:cNvGrpSpPr>
              <p:nvPr/>
            </p:nvGrpSpPr>
            <p:grpSpPr bwMode="auto">
              <a:xfrm>
                <a:off x="1521" y="6600"/>
                <a:ext cx="1028" cy="288"/>
                <a:chOff x="1521" y="6600"/>
                <a:chExt cx="1028" cy="288"/>
              </a:xfrm>
            </p:grpSpPr>
            <p:sp>
              <p:nvSpPr>
                <p:cNvPr id="98365" name="Rectangle 61"/>
                <p:cNvSpPr>
                  <a:spLocks noChangeArrowheads="1"/>
                </p:cNvSpPr>
                <p:nvPr/>
              </p:nvSpPr>
              <p:spPr bwMode="auto">
                <a:xfrm>
                  <a:off x="1521" y="6600"/>
                  <a:ext cx="102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31.9721</a:t>
                  </a:r>
                </a:p>
              </p:txBody>
            </p:sp>
            <p:sp>
              <p:nvSpPr>
                <p:cNvPr id="98366" name="Rectangle 62"/>
                <p:cNvSpPr>
                  <a:spLocks noChangeArrowheads="1"/>
                </p:cNvSpPr>
                <p:nvPr/>
              </p:nvSpPr>
              <p:spPr bwMode="auto">
                <a:xfrm>
                  <a:off x="1521" y="6600"/>
                  <a:ext cx="102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8367" name="Group 63"/>
              <p:cNvGrpSpPr>
                <a:grpSpLocks/>
              </p:cNvGrpSpPr>
              <p:nvPr/>
            </p:nvGrpSpPr>
            <p:grpSpPr bwMode="auto">
              <a:xfrm>
                <a:off x="2549" y="6600"/>
                <a:ext cx="398" cy="288"/>
                <a:chOff x="2549" y="6600"/>
                <a:chExt cx="398" cy="288"/>
              </a:xfrm>
            </p:grpSpPr>
            <p:sp>
              <p:nvSpPr>
                <p:cNvPr id="98368" name="Rectangle 64"/>
                <p:cNvSpPr>
                  <a:spLocks noChangeArrowheads="1"/>
                </p:cNvSpPr>
                <p:nvPr/>
              </p:nvSpPr>
              <p:spPr bwMode="auto">
                <a:xfrm>
                  <a:off x="2549" y="6600"/>
                  <a:ext cx="39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/>
                  <a:r>
                    <a:rPr lang="it-IT">
                      <a:latin typeface="Comic Sans MS" charset="0"/>
                    </a:rPr>
                    <a:t>-</a:t>
                  </a:r>
                </a:p>
              </p:txBody>
            </p:sp>
            <p:sp>
              <p:nvSpPr>
                <p:cNvPr id="98369" name="Rectangle 65"/>
                <p:cNvSpPr>
                  <a:spLocks noChangeArrowheads="1"/>
                </p:cNvSpPr>
                <p:nvPr/>
              </p:nvSpPr>
              <p:spPr bwMode="auto">
                <a:xfrm>
                  <a:off x="2549" y="6600"/>
                  <a:ext cx="398" cy="28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8370" name="Rectangle 66"/>
            <p:cNvSpPr>
              <a:spLocks noChangeArrowheads="1"/>
            </p:cNvSpPr>
            <p:nvPr/>
          </p:nvSpPr>
          <p:spPr bwMode="auto">
            <a:xfrm>
              <a:off x="-3" y="3145"/>
              <a:ext cx="2953" cy="3746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61752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9" name="Picture 3" descr="Y:\Presentations\071123-PhD_Def\DR1885_digeri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1"/>
            <a:ext cx="6705600" cy="4106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78" name="Picture 2" descr="Y:\Presentations\071123-PhD_Def\PepMapMALD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09600"/>
            <a:ext cx="4108450" cy="5811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1016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3766" y="406972"/>
            <a:ext cx="84476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Spectrometry</a:t>
            </a:r>
          </a:p>
          <a:p>
            <a:endParaRPr lang="en-US" dirty="0"/>
          </a:p>
          <a:p>
            <a:r>
              <a:rPr lang="en-US" dirty="0"/>
              <a:t>	ESI 		- electron spray ionization – high voltage applied to a liquid jet producing 			highly charged droplets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	MALDI	- matrix-assisted laser desorption/ionization</a:t>
            </a:r>
          </a:p>
          <a:p>
            <a:endParaRPr lang="en-US" dirty="0"/>
          </a:p>
          <a:p>
            <a:r>
              <a:rPr lang="en-US" dirty="0"/>
              <a:t>			- three step process: </a:t>
            </a:r>
          </a:p>
          <a:p>
            <a:endParaRPr lang="en-US" dirty="0"/>
          </a:p>
          <a:p>
            <a:pPr lvl="4"/>
            <a:r>
              <a:rPr lang="en-US" dirty="0"/>
              <a:t>1) sample mix with matrix and deposition on a metal plate, </a:t>
            </a:r>
          </a:p>
          <a:p>
            <a:pPr lvl="4"/>
            <a:r>
              <a:rPr lang="en-US" dirty="0"/>
              <a:t>2) laser pulse desorbs the sample with matrix, </a:t>
            </a:r>
          </a:p>
          <a:p>
            <a:pPr lvl="4"/>
            <a:r>
              <a:rPr lang="en-US" dirty="0"/>
              <a:t>3) </a:t>
            </a:r>
            <a:r>
              <a:rPr lang="en-US" dirty="0" err="1"/>
              <a:t>analyte</a:t>
            </a:r>
            <a:r>
              <a:rPr lang="en-US" dirty="0"/>
              <a:t> molecules are ionized and analyzed (TOF – time of flight MS technique)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548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03-13 at 7.13.2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" t="7929" r="64404"/>
          <a:stretch/>
        </p:blipFill>
        <p:spPr>
          <a:xfrm>
            <a:off x="6972503" y="2576276"/>
            <a:ext cx="3173096" cy="271760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78963" y="2532214"/>
            <a:ext cx="2761588" cy="2455333"/>
            <a:chOff x="94073" y="0"/>
            <a:chExt cx="5077413" cy="4514337"/>
          </a:xfrm>
        </p:grpSpPr>
        <p:pic>
          <p:nvPicPr>
            <p:cNvPr id="4" name="Picture 3" descr="Screen Shot 2012-03-13 at 7.07.2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73" y="81011"/>
              <a:ext cx="5077413" cy="44333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4592" y="0"/>
              <a:ext cx="620889" cy="7337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122428" y="3290871"/>
            <a:ext cx="1616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=&gt;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697819" y="2694128"/>
            <a:ext cx="1682574" cy="1751184"/>
            <a:chOff x="1173819" y="2694128"/>
            <a:chExt cx="1682574" cy="1751184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1789593" y="3002029"/>
              <a:ext cx="740852" cy="80823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1789593" y="2761482"/>
              <a:ext cx="457200" cy="103114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789593" y="3290871"/>
              <a:ext cx="991010" cy="51939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1789593" y="3611629"/>
              <a:ext cx="1066800" cy="19928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1789593" y="2694128"/>
              <a:ext cx="0" cy="111678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1462463" y="2694128"/>
              <a:ext cx="327130" cy="111678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1789593" y="3810909"/>
              <a:ext cx="1066800" cy="8595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799214" y="3829511"/>
              <a:ext cx="991010" cy="31733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789593" y="3829511"/>
              <a:ext cx="875553" cy="61580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1173819" y="2838457"/>
              <a:ext cx="615774" cy="95417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 flipH="1" flipV="1">
            <a:off x="2193968" y="3129488"/>
            <a:ext cx="1681200" cy="1749600"/>
            <a:chOff x="1173819" y="2694128"/>
            <a:chExt cx="1682574" cy="1751184"/>
          </a:xfrm>
        </p:grpSpPr>
        <p:cxnSp>
          <p:nvCxnSpPr>
            <p:cNvPr id="49" name="Straight Arrow Connector 48"/>
            <p:cNvCxnSpPr/>
            <p:nvPr/>
          </p:nvCxnSpPr>
          <p:spPr>
            <a:xfrm flipV="1">
              <a:off x="1789593" y="3002029"/>
              <a:ext cx="740852" cy="80823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1789593" y="2761482"/>
              <a:ext cx="457200" cy="1031149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1789593" y="3290871"/>
              <a:ext cx="991010" cy="51939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1789593" y="3611629"/>
              <a:ext cx="1066800" cy="19928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1789593" y="2694128"/>
              <a:ext cx="0" cy="111678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1462463" y="2694128"/>
              <a:ext cx="327130" cy="111678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1789593" y="3810909"/>
              <a:ext cx="1066800" cy="8595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799214" y="3829511"/>
              <a:ext cx="991010" cy="31733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789593" y="3829511"/>
              <a:ext cx="875553" cy="61580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 flipV="1">
              <a:off x="1173819" y="2838457"/>
              <a:ext cx="615774" cy="95417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2060830" y="677333"/>
            <a:ext cx="7939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step: scattering to scattering curve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905036" y="2165324"/>
            <a:ext cx="620889" cy="733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853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ul_Patent_2939952_Fig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21" y="2210279"/>
            <a:ext cx="7183498" cy="4458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012" y="294704"/>
            <a:ext cx="825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Quadrupole</a:t>
            </a:r>
            <a:r>
              <a:rPr lang="en-US" dirty="0"/>
              <a:t> mass analyzer</a:t>
            </a:r>
          </a:p>
        </p:txBody>
      </p:sp>
    </p:spTree>
    <p:extLst>
      <p:ext uri="{BB962C8B-B14F-4D97-AF65-F5344CB8AC3E}">
        <p14:creationId xmlns:p14="http://schemas.microsoft.com/office/powerpoint/2010/main" val="29612731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27 at 22.48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568" y="1760446"/>
            <a:ext cx="5230858" cy="405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433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27 at 22.39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69" y="1327878"/>
            <a:ext cx="4166709" cy="4737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3045" y="301720"/>
            <a:ext cx="8159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HDX MS - Hydrogen Deuterium Exchange with Mass Spec  </a:t>
            </a:r>
          </a:p>
        </p:txBody>
      </p:sp>
    </p:spTree>
    <p:extLst>
      <p:ext uri="{BB962C8B-B14F-4D97-AF65-F5344CB8AC3E}">
        <p14:creationId xmlns:p14="http://schemas.microsoft.com/office/powerpoint/2010/main" val="3793472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DX-MS_Nature2013_GroeL_Fi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6800"/>
            <a:ext cx="9144000" cy="5625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1505" y="133319"/>
            <a:ext cx="8398518" cy="37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ARDD - average relative D-uptake difference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10963" y="6503611"/>
            <a:ext cx="47921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/>
              <a:t>Scientific Reports</a:t>
            </a:r>
            <a:r>
              <a:rPr lang="en-US" sz="1200" dirty="0"/>
              <a:t> </a:t>
            </a:r>
            <a:r>
              <a:rPr lang="en-US" sz="1200" b="1" dirty="0"/>
              <a:t>3</a:t>
            </a:r>
            <a:r>
              <a:rPr lang="en-US" sz="1200" dirty="0"/>
              <a:t>, Article number: 1247, 2013</a:t>
            </a:r>
          </a:p>
        </p:txBody>
      </p:sp>
    </p:spTree>
    <p:extLst>
      <p:ext uri="{BB962C8B-B14F-4D97-AF65-F5344CB8AC3E}">
        <p14:creationId xmlns:p14="http://schemas.microsoft.com/office/powerpoint/2010/main" val="30221331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12 at 14.08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825" y="266638"/>
            <a:ext cx="4022669" cy="59993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9266" y="6462431"/>
            <a:ext cx="7977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http://</a:t>
            </a:r>
            <a:r>
              <a:rPr lang="en-US" sz="1200" dirty="0" err="1"/>
              <a:t>www.biopharminternational.com</a:t>
            </a:r>
            <a:r>
              <a:rPr lang="en-US" sz="1200" dirty="0"/>
              <a:t>/performing-</a:t>
            </a:r>
            <a:r>
              <a:rPr lang="en-US" sz="1200" dirty="0" err="1"/>
              <a:t>hydrogendeuterium</a:t>
            </a:r>
            <a:r>
              <a:rPr lang="en-US" sz="1200" dirty="0"/>
              <a:t>-exchange-mass-spectrometry</a:t>
            </a:r>
          </a:p>
        </p:txBody>
      </p:sp>
    </p:spTree>
    <p:extLst>
      <p:ext uri="{BB962C8B-B14F-4D97-AF65-F5344CB8AC3E}">
        <p14:creationId xmlns:p14="http://schemas.microsoft.com/office/powerpoint/2010/main" val="21561590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1513" y="386562"/>
            <a:ext cx="83381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ITC – isothermal titration </a:t>
            </a:r>
            <a:r>
              <a:rPr lang="en-US" dirty="0" err="1"/>
              <a:t>calorimetry</a:t>
            </a:r>
            <a:endParaRPr lang="en-US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1760s – Black measured the heat capacity and latent heat of water</a:t>
            </a:r>
          </a:p>
          <a:p>
            <a:pPr marL="285750" indent="-285750">
              <a:buFontTx/>
              <a:buChar char="-"/>
            </a:pPr>
            <a:r>
              <a:rPr lang="en-US" dirty="0"/>
              <a:t>1780s – Lavoisier designed an ice calorimeter and used this instrument to measure the metabolic heat produced by a guinea pig confined in the measurement chamber</a:t>
            </a:r>
          </a:p>
          <a:p>
            <a:r>
              <a:rPr lang="en-US" dirty="0"/>
              <a:t>=&gt; Calorimeter was one of the earliest scientific instruments &amp; first calorimetric experiment was a biologically relevant measurement</a:t>
            </a:r>
          </a:p>
        </p:txBody>
      </p:sp>
      <p:pic>
        <p:nvPicPr>
          <p:cNvPr id="5" name="Picture 4" descr="Screen Shot 2013-05-09 at 11.51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35" y="2543096"/>
            <a:ext cx="4596136" cy="431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774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21816" y="397788"/>
            <a:ext cx="849181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/>
                </a:solidFill>
              </a:rPr>
              <a:t>Why ITC?</a:t>
            </a:r>
          </a:p>
          <a:p>
            <a:endParaRPr lang="en-US" sz="2400" dirty="0"/>
          </a:p>
          <a:p>
            <a:pPr marL="342900" indent="-342900">
              <a:buAutoNum type="arabicParenR"/>
            </a:pPr>
            <a:r>
              <a:rPr lang="en-US" sz="2400" dirty="0"/>
              <a:t>ITC is a quantitative technique</a:t>
            </a:r>
          </a:p>
          <a:p>
            <a:pPr marL="342900" indent="-342900">
              <a:buAutoNum type="arabicParenR"/>
            </a:pPr>
            <a:r>
              <a:rPr lang="en-US" sz="2400" dirty="0"/>
              <a:t>can determine: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2400" dirty="0"/>
              <a:t>binding affinity (</a:t>
            </a:r>
            <a:r>
              <a:rPr lang="en-US" sz="2400" b="1" dirty="0" err="1">
                <a:solidFill>
                  <a:srgbClr val="FF0000"/>
                </a:solidFill>
              </a:rPr>
              <a:t>K</a:t>
            </a:r>
            <a:r>
              <a:rPr lang="en-US" sz="2400" b="1" baseline="-25000" dirty="0" err="1">
                <a:solidFill>
                  <a:srgbClr val="FF0000"/>
                </a:solidFill>
              </a:rPr>
              <a:t>a</a:t>
            </a:r>
            <a:r>
              <a:rPr lang="en-US" sz="2400" dirty="0"/>
              <a:t>), 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2400" dirty="0"/>
              <a:t>enthalpy changes (</a:t>
            </a:r>
            <a:r>
              <a:rPr lang="en-US" sz="2400" b="1" dirty="0">
                <a:solidFill>
                  <a:srgbClr val="FF0000"/>
                </a:solidFill>
              </a:rPr>
              <a:t>ΔH</a:t>
            </a:r>
            <a:r>
              <a:rPr lang="en-US" sz="2400" dirty="0"/>
              <a:t>),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sz="2400" dirty="0"/>
              <a:t>binding stoichiometry (</a:t>
            </a:r>
            <a:r>
              <a:rPr lang="en-US" sz="2400" b="1" dirty="0">
                <a:solidFill>
                  <a:srgbClr val="FF0000"/>
                </a:solidFill>
              </a:rPr>
              <a:t>n</a:t>
            </a:r>
            <a:r>
              <a:rPr lang="en-US" sz="2400" dirty="0"/>
              <a:t>) of the interaction between two or more molecules in solution.</a:t>
            </a:r>
          </a:p>
          <a:p>
            <a:pPr marL="857250" lvl="1" indent="-400050">
              <a:buFont typeface="+mj-lt"/>
              <a:buAutoNum type="romanUcPeriod"/>
            </a:pPr>
            <a:endParaRPr lang="en-US" sz="2400" dirty="0"/>
          </a:p>
          <a:p>
            <a:r>
              <a:rPr lang="en-US" sz="2400" dirty="0"/>
              <a:t>From these initial measurements:</a:t>
            </a:r>
          </a:p>
          <a:p>
            <a:pPr marL="342900" indent="-342900">
              <a:buAutoNum type="arabicParenR" startAt="3"/>
            </a:pPr>
            <a:r>
              <a:rPr lang="en-US" sz="2400" dirty="0"/>
              <a:t>Gibbs energy changes (</a:t>
            </a:r>
            <a:r>
              <a:rPr lang="en-US" sz="2400" b="1" dirty="0">
                <a:solidFill>
                  <a:srgbClr val="FF0000"/>
                </a:solidFill>
              </a:rPr>
              <a:t>ΔG</a:t>
            </a:r>
            <a:r>
              <a:rPr lang="en-US" sz="2400" dirty="0"/>
              <a:t>)</a:t>
            </a:r>
          </a:p>
          <a:p>
            <a:pPr marL="342900" indent="-342900">
              <a:buAutoNum type="arabicParenR" startAt="3"/>
            </a:pPr>
            <a:r>
              <a:rPr lang="en-US" sz="2400" dirty="0"/>
              <a:t>entropy changes (</a:t>
            </a:r>
            <a:r>
              <a:rPr lang="en-US" sz="2400" b="1" dirty="0">
                <a:solidFill>
                  <a:srgbClr val="FF0000"/>
                </a:solidFill>
              </a:rPr>
              <a:t>ΔS</a:t>
            </a:r>
            <a:r>
              <a:rPr lang="en-US" sz="2400" dirty="0"/>
              <a:t>)</a:t>
            </a:r>
          </a:p>
          <a:p>
            <a:pPr marL="342900" indent="-342900">
              <a:buAutoNum type="arabicParenR" startAt="3"/>
            </a:pPr>
            <a:endParaRPr lang="en-US" dirty="0"/>
          </a:p>
          <a:p>
            <a:pPr marL="342900" indent="-342900">
              <a:buAutoNum type="arabicParenR" startAt="3"/>
            </a:pPr>
            <a:endParaRPr lang="en-US" dirty="0"/>
          </a:p>
          <a:p>
            <a:pPr algn="ctr"/>
            <a:r>
              <a:rPr lang="en-US" sz="3200" dirty="0"/>
              <a:t> ΔG = -</a:t>
            </a:r>
            <a:r>
              <a:rPr lang="en-US" sz="3200" dirty="0" err="1"/>
              <a:t>RTlnK</a:t>
            </a:r>
            <a:r>
              <a:rPr lang="en-US" sz="3200" baseline="-25000" dirty="0" err="1"/>
              <a:t>a</a:t>
            </a:r>
            <a:r>
              <a:rPr lang="en-US" sz="3200" dirty="0"/>
              <a:t> = ΔH-TΔS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802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09 at 2.38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52" y="1114303"/>
            <a:ext cx="5143500" cy="647700"/>
          </a:xfrm>
          <a:prstGeom prst="rect">
            <a:avLst/>
          </a:prstGeom>
        </p:spPr>
      </p:pic>
      <p:pic>
        <p:nvPicPr>
          <p:cNvPr id="5" name="Picture 4" descr="Screen Shot 2013-05-09 at 2.38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90062"/>
            <a:ext cx="62230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946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09 at 9.48.4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1"/>
            <a:ext cx="3197817" cy="4272045"/>
          </a:xfrm>
          <a:prstGeom prst="rect">
            <a:avLst/>
          </a:prstGeom>
        </p:spPr>
      </p:pic>
      <p:pic>
        <p:nvPicPr>
          <p:cNvPr id="5" name="Picture 4" descr="Screen Shot 2013-05-09 at 9.49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16" y="1"/>
            <a:ext cx="5626313" cy="427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009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09 at 9.49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20" y="122397"/>
            <a:ext cx="5125689" cy="2971414"/>
          </a:xfrm>
          <a:prstGeom prst="rect">
            <a:avLst/>
          </a:prstGeom>
        </p:spPr>
      </p:pic>
      <p:pic>
        <p:nvPicPr>
          <p:cNvPr id="5" name="Picture 4" descr="Screen Shot 2013-05-09 at 9.49.3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20" y="3748377"/>
            <a:ext cx="5308773" cy="3014908"/>
          </a:xfrm>
          <a:prstGeom prst="rect">
            <a:avLst/>
          </a:prstGeom>
        </p:spPr>
      </p:pic>
      <p:pic>
        <p:nvPicPr>
          <p:cNvPr id="6" name="Picture 5" descr="Screen Shot 2013-05-09 at 9.53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124" y="948558"/>
            <a:ext cx="3113673" cy="160644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2614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3 at 7.03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16" y="807257"/>
            <a:ext cx="5239926" cy="57027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0297" y="357481"/>
            <a:ext cx="45908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can we learn from the scattering curve: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Shape of the studied molecule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Fold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Secondary structure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069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09 at 11.52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976" y="1612842"/>
            <a:ext cx="6617989" cy="52451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0612" y="367189"/>
            <a:ext cx="859891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 possibilities of calorimetric measurement: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temperature change (either adiabatic or </a:t>
            </a:r>
            <a:r>
              <a:rPr lang="en-US" dirty="0" err="1"/>
              <a:t>isoperibol</a:t>
            </a:r>
            <a:r>
              <a:rPr lang="en-US" dirty="0"/>
              <a:t>) [°C/time]</a:t>
            </a:r>
          </a:p>
          <a:p>
            <a:pPr marL="342900" indent="-342900">
              <a:buAutoNum type="arabicParenR"/>
            </a:pPr>
            <a:r>
              <a:rPr lang="en-US" dirty="0"/>
              <a:t>power compensation (often called isothermal) [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dirty="0" err="1"/>
              <a:t>cal</a:t>
            </a:r>
            <a:r>
              <a:rPr lang="en-US" dirty="0"/>
              <a:t>/time]</a:t>
            </a:r>
          </a:p>
          <a:p>
            <a:pPr marL="342900" indent="-342900">
              <a:buAutoNum type="arabicParenR"/>
            </a:pPr>
            <a:r>
              <a:rPr lang="en-US" dirty="0"/>
              <a:t>heat conduction (Lavoisier design)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05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09 at 9.45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8888"/>
            <a:ext cx="9144000" cy="596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4958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09 at 9.46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197"/>
            <a:ext cx="9144000" cy="627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863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09 at 9.46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4727875" cy="3597196"/>
          </a:xfrm>
          <a:prstGeom prst="rect">
            <a:avLst/>
          </a:prstGeom>
        </p:spPr>
      </p:pic>
      <p:pic>
        <p:nvPicPr>
          <p:cNvPr id="6" name="Picture 5" descr="Screen Shot 2013-05-09 at 9.46.4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42" y="2891605"/>
            <a:ext cx="5610486" cy="380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160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09 at 9.47.0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8"/>
          <a:stretch/>
        </p:blipFill>
        <p:spPr>
          <a:xfrm>
            <a:off x="1937127" y="336618"/>
            <a:ext cx="6074324" cy="2753388"/>
          </a:xfrm>
          <a:prstGeom prst="rect">
            <a:avLst/>
          </a:prstGeom>
        </p:spPr>
      </p:pic>
      <p:pic>
        <p:nvPicPr>
          <p:cNvPr id="5" name="Picture 4" descr="Screen Shot 2013-05-09 at 9.47.1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38" r="31562"/>
          <a:stretch/>
        </p:blipFill>
        <p:spPr>
          <a:xfrm>
            <a:off x="6190684" y="336618"/>
            <a:ext cx="4131153" cy="2753388"/>
          </a:xfrm>
          <a:prstGeom prst="rect">
            <a:avLst/>
          </a:prstGeom>
        </p:spPr>
      </p:pic>
      <p:pic>
        <p:nvPicPr>
          <p:cNvPr id="6" name="Picture 5" descr="Screen Shot 2013-05-09 at 9.47.5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8"/>
          <a:stretch/>
        </p:blipFill>
        <p:spPr>
          <a:xfrm>
            <a:off x="1524000" y="3564783"/>
            <a:ext cx="9144000" cy="32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443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5-09 at 9.48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11" r="53984" b="6073"/>
          <a:stretch/>
        </p:blipFill>
        <p:spPr>
          <a:xfrm>
            <a:off x="2118122" y="183594"/>
            <a:ext cx="3518470" cy="2968103"/>
          </a:xfrm>
          <a:prstGeom prst="rect">
            <a:avLst/>
          </a:prstGeom>
        </p:spPr>
      </p:pic>
      <p:pic>
        <p:nvPicPr>
          <p:cNvPr id="5" name="Picture 4" descr="Screen Shot 2013-05-09 at 10.54.5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74" y="1790054"/>
            <a:ext cx="4200320" cy="2941328"/>
          </a:xfrm>
          <a:prstGeom prst="rect">
            <a:avLst/>
          </a:prstGeom>
        </p:spPr>
      </p:pic>
      <p:pic>
        <p:nvPicPr>
          <p:cNvPr id="6" name="Picture 5" descr="Screen Shot 2013-05-09 at 9.48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7" t="36246"/>
          <a:stretch/>
        </p:blipFill>
        <p:spPr>
          <a:xfrm>
            <a:off x="2118122" y="3763677"/>
            <a:ext cx="3567630" cy="2952803"/>
          </a:xfrm>
          <a:prstGeom prst="rect">
            <a:avLst/>
          </a:prstGeom>
        </p:spPr>
      </p:pic>
      <p:sp>
        <p:nvSpPr>
          <p:cNvPr id="8" name="Arc 7"/>
          <p:cNvSpPr/>
          <p:nvPr/>
        </p:nvSpPr>
        <p:spPr>
          <a:xfrm>
            <a:off x="4706503" y="764976"/>
            <a:ext cx="3978146" cy="1728843"/>
          </a:xfrm>
          <a:prstGeom prst="arc">
            <a:avLst/>
          </a:prstGeom>
          <a:noFill/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9" name="Arc 8"/>
          <p:cNvSpPr/>
          <p:nvPr/>
        </p:nvSpPr>
        <p:spPr>
          <a:xfrm flipV="1">
            <a:off x="4706503" y="4092197"/>
            <a:ext cx="3978146" cy="1727997"/>
          </a:xfrm>
          <a:prstGeom prst="arc">
            <a:avLst/>
          </a:prstGeom>
          <a:noFill/>
          <a:ln w="38100" cmpd="sng">
            <a:solidFill>
              <a:srgbClr val="000000"/>
            </a:solidFill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652128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09 at 9.50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06" y="2692707"/>
            <a:ext cx="4152395" cy="3280262"/>
          </a:xfrm>
          <a:prstGeom prst="rect">
            <a:avLst/>
          </a:prstGeom>
        </p:spPr>
      </p:pic>
      <p:pic>
        <p:nvPicPr>
          <p:cNvPr id="4" name="Picture 3" descr="Screen Shot 2013-05-09 at 9.50.0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29" y="2618932"/>
            <a:ext cx="4804377" cy="3437647"/>
          </a:xfrm>
          <a:prstGeom prst="rect">
            <a:avLst/>
          </a:prstGeom>
        </p:spPr>
      </p:pic>
      <p:pic>
        <p:nvPicPr>
          <p:cNvPr id="6" name="Picture 5" descr="Screen Shot 2013-05-09 at 2.38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25" y="1754861"/>
            <a:ext cx="2057400" cy="495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9411" y="321291"/>
            <a:ext cx="7379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The experimental binding isotherm can be characterized </a:t>
            </a:r>
          </a:p>
          <a:p>
            <a:pPr algn="ctr"/>
            <a:r>
              <a:rPr lang="en-US" sz="2400" b="1" dirty="0"/>
              <a:t>by the </a:t>
            </a:r>
            <a:r>
              <a:rPr lang="en-US" sz="2400" b="1" dirty="0" err="1"/>
              <a:t>unitless</a:t>
            </a:r>
            <a:r>
              <a:rPr lang="en-US" sz="2400" b="1" dirty="0"/>
              <a:t> value </a:t>
            </a:r>
            <a:r>
              <a:rPr lang="en-US" sz="2400" b="1" i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38933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13 at 7.02.3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800"/>
          <a:stretch/>
        </p:blipFill>
        <p:spPr>
          <a:xfrm>
            <a:off x="1535870" y="1462528"/>
            <a:ext cx="9132130" cy="2447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1888" y="221303"/>
            <a:ext cx="5445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it really that easy?</a:t>
            </a:r>
          </a:p>
        </p:txBody>
      </p:sp>
    </p:spTree>
    <p:extLst>
      <p:ext uri="{BB962C8B-B14F-4D97-AF65-F5344CB8AC3E}">
        <p14:creationId xmlns:p14="http://schemas.microsoft.com/office/powerpoint/2010/main" val="1181974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1473</Words>
  <Application>Microsoft Macintosh PowerPoint</Application>
  <PresentationFormat>Widescreen</PresentationFormat>
  <Paragraphs>292</Paragraphs>
  <Slides>86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6" baseType="lpstr">
      <vt:lpstr>Arial</vt:lpstr>
      <vt:lpstr>Calibri</vt:lpstr>
      <vt:lpstr>Calibri Light</vt:lpstr>
      <vt:lpstr>Comic Sans MS</vt:lpstr>
      <vt:lpstr>Helvetica</vt:lpstr>
      <vt:lpstr>Symbol</vt:lpstr>
      <vt:lpstr>Times New Roman</vt:lpstr>
      <vt:lpstr>Office Theme</vt:lpstr>
      <vt:lpstr>Foglio di lavoro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Rentgenstrukturní analýza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Krystalogram B-DNA získaný v r. 1952 Rosalindou E. Franklinovou, na jehož základě Watson a Crick navrhli dvoušroubovicový model struktury DNA. C. &amp; W. dostali v r.1962 společně s Mauricem Hugh Frederick Wilkinsem NC za fyziologii a medicínu „za jejich objevy týkající se molekulární struktury nukleových kyselin a  jejich významu při přenosu informací v živých organizmech“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Karel Kubíček</dc:creator>
  <cp:lastModifiedBy>Karel Kubíček</cp:lastModifiedBy>
  <cp:revision>20</cp:revision>
  <dcterms:created xsi:type="dcterms:W3CDTF">2020-11-24T08:27:23Z</dcterms:created>
  <dcterms:modified xsi:type="dcterms:W3CDTF">2020-12-01T08:29:34Z</dcterms:modified>
</cp:coreProperties>
</file>