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9"/>
  </p:notesMasterIdLst>
  <p:handoutMasterIdLst>
    <p:handoutMasterId r:id="rId20"/>
  </p:handoutMasterIdLst>
  <p:sldIdLst>
    <p:sldId id="258" r:id="rId2"/>
    <p:sldId id="276" r:id="rId3"/>
    <p:sldId id="279" r:id="rId4"/>
    <p:sldId id="268" r:id="rId5"/>
    <p:sldId id="269" r:id="rId6"/>
    <p:sldId id="270" r:id="rId7"/>
    <p:sldId id="271" r:id="rId8"/>
    <p:sldId id="261" r:id="rId9"/>
    <p:sldId id="264" r:id="rId10"/>
    <p:sldId id="266" r:id="rId11"/>
    <p:sldId id="267" r:id="rId12"/>
    <p:sldId id="272" r:id="rId13"/>
    <p:sldId id="274" r:id="rId14"/>
    <p:sldId id="263" r:id="rId15"/>
    <p:sldId id="273" r:id="rId16"/>
    <p:sldId id="278" r:id="rId17"/>
    <p:sldId id="275" r:id="rId18"/>
  </p:sldIdLst>
  <p:sldSz cx="9144000" cy="6858000" type="screen4x3"/>
  <p:notesSz cx="6781800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CC66"/>
    <a:srgbClr val="FFFF00"/>
    <a:srgbClr val="FF9900"/>
    <a:srgbClr val="CC9900"/>
    <a:srgbClr val="33CC33"/>
    <a:srgbClr val="CC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22" autoAdjust="0"/>
    <p:restoredTop sz="98052" autoAdjust="0"/>
  </p:normalViewPr>
  <p:slideViewPr>
    <p:cSldViewPr>
      <p:cViewPr varScale="1">
        <p:scale>
          <a:sx n="73" d="100"/>
          <a:sy n="73" d="100"/>
        </p:scale>
        <p:origin x="1262" y="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975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2D7BCBD0-1268-4E6C-A8DB-F565BE2022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542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475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8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475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6463"/>
            <a:ext cx="54260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7475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475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975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90FD2D79-872C-4440-94EE-DE91AF4168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758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E7AF0-14E5-47E7-8144-C9D82E2147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715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F131B-440C-4B59-9D2A-A6EBACC6C0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4111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B5CF-2B48-49F5-8904-837446CD9C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759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F9D1D-3AD1-4CEE-8DC3-17BC992692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54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6F4A6-215D-44F1-AEA3-D808C79CF5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18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BD5E8-297E-44C0-9387-AB369C36FB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58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A6341-4DA6-40C2-A618-3C4702E05A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79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ECB50-BF4D-4233-9337-B510410286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45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149EF-0ABF-4C0E-A751-4BEA24FFA1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1557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0F512-2F24-4E21-92EA-64D1C01148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478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CB4A5-DD5B-4093-A0A0-0C6803FC8F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29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00"/>
            </a:gs>
            <a:gs pos="50000">
              <a:srgbClr val="FFDD55"/>
            </a:gs>
            <a:gs pos="100000">
              <a:srgbClr val="FF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9ADAF261-43F1-4491-90D4-53CA99A0DA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50825" y="0"/>
            <a:ext cx="0" cy="68580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765175"/>
            <a:ext cx="8748713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95288" y="0"/>
            <a:ext cx="0" cy="659765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700213"/>
            <a:ext cx="8208962" cy="3097212"/>
          </a:xfrm>
        </p:spPr>
        <p:txBody>
          <a:bodyPr/>
          <a:lstStyle/>
          <a:p>
            <a:pPr eaLnBrk="1" hangingPunct="1"/>
            <a:r>
              <a:rPr lang="cs-CZ" dirty="0"/>
              <a:t>Základy zpracování geologických dat</a:t>
            </a:r>
            <a:br>
              <a:rPr lang="cs-CZ" dirty="0"/>
            </a:br>
            <a:br>
              <a:rPr lang="cs-CZ" dirty="0"/>
            </a:br>
            <a:r>
              <a:rPr lang="cs-CZ" sz="1400" dirty="0"/>
              <a:t> </a:t>
            </a:r>
            <a:r>
              <a:rPr lang="cs-CZ" sz="2400" dirty="0"/>
              <a:t>závislosti ve vícerozměrných souborech dat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5516563"/>
            <a:ext cx="8229600" cy="10096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cs-CZ" sz="2000" b="1" dirty="0"/>
              <a:t>R. </a:t>
            </a:r>
            <a:r>
              <a:rPr lang="cs-CZ" sz="2000" b="1" dirty="0" err="1"/>
              <a:t>Čopjaková</a:t>
            </a:r>
            <a:endParaRPr lang="cs-CZ" sz="2000" dirty="0"/>
          </a:p>
          <a:p>
            <a:pPr algn="ctr" eaLnBrk="1" hangingPunct="1">
              <a:buFont typeface="Wingdings" pitchFamily="2" charset="2"/>
              <a:buNone/>
            </a:pPr>
            <a:endParaRPr lang="cs-CZ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Transformace dat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/>
              <a:t>	</a:t>
            </a:r>
            <a:r>
              <a:rPr lang="cs-CZ" sz="1800">
                <a:cs typeface="Times New Roman" pitchFamily="18" charset="0"/>
              </a:rPr>
              <a:t>V p</a:t>
            </a:r>
            <a:r>
              <a:rPr lang="cs-CZ" sz="1800"/>
              <a:t>ř</a:t>
            </a:r>
            <a:r>
              <a:rPr lang="cs-CZ" sz="1800">
                <a:cs typeface="Times New Roman" pitchFamily="18" charset="0"/>
              </a:rPr>
              <a:t>ípad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 geologických dat vybrané znaky </a:t>
            </a:r>
            <a:r>
              <a:rPr lang="cs-CZ" sz="1800"/>
              <a:t>č</a:t>
            </a:r>
            <a:r>
              <a:rPr lang="cs-CZ" sz="1800">
                <a:cs typeface="Times New Roman" pitchFamily="18" charset="0"/>
              </a:rPr>
              <a:t>i objekty nebývají v</a:t>
            </a:r>
            <a:r>
              <a:rPr lang="cs-CZ" sz="1800"/>
              <a:t>ž</a:t>
            </a:r>
            <a:r>
              <a:rPr lang="cs-CZ" sz="1800">
                <a:cs typeface="Times New Roman" pitchFamily="18" charset="0"/>
              </a:rPr>
              <a:t>dy vzájemn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  soum</a:t>
            </a:r>
            <a:r>
              <a:rPr lang="cs-CZ" sz="1800"/>
              <a:t>ěř</a:t>
            </a:r>
            <a:r>
              <a:rPr lang="cs-CZ" sz="1800">
                <a:cs typeface="Times New Roman" pitchFamily="18" charset="0"/>
              </a:rPr>
              <a:t>itelné, co</a:t>
            </a:r>
            <a:r>
              <a:rPr lang="cs-CZ" sz="1800"/>
              <a:t>ž</a:t>
            </a:r>
            <a:r>
              <a:rPr lang="cs-CZ" sz="1800">
                <a:cs typeface="Times New Roman" pitchFamily="18" charset="0"/>
              </a:rPr>
              <a:t> m</a:t>
            </a:r>
            <a:r>
              <a:rPr lang="cs-CZ" sz="1800"/>
              <a:t>ůž</a:t>
            </a:r>
            <a:r>
              <a:rPr lang="cs-CZ" sz="1800">
                <a:cs typeface="Times New Roman" pitchFamily="18" charset="0"/>
              </a:rPr>
              <a:t>e vést ke špatným výsledk</a:t>
            </a:r>
            <a:r>
              <a:rPr lang="cs-CZ" sz="1800"/>
              <a:t>ů</a:t>
            </a:r>
            <a:r>
              <a:rPr lang="cs-CZ" sz="1800">
                <a:cs typeface="Times New Roman" pitchFamily="18" charset="0"/>
              </a:rPr>
              <a:t>m analýz. N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které mo</a:t>
            </a:r>
            <a:r>
              <a:rPr lang="cs-CZ" sz="1800"/>
              <a:t>ž</a:t>
            </a:r>
            <a:r>
              <a:rPr lang="cs-CZ" sz="1800">
                <a:cs typeface="Times New Roman" pitchFamily="18" charset="0"/>
              </a:rPr>
              <a:t>né p</a:t>
            </a:r>
            <a:r>
              <a:rPr lang="cs-CZ" sz="1800"/>
              <a:t>ř</a:t>
            </a:r>
            <a:r>
              <a:rPr lang="cs-CZ" sz="1800">
                <a:cs typeface="Times New Roman" pitchFamily="18" charset="0"/>
              </a:rPr>
              <a:t>í</a:t>
            </a:r>
            <a:r>
              <a:rPr lang="cs-CZ" sz="1800"/>
              <a:t>č</a:t>
            </a:r>
            <a:r>
              <a:rPr lang="cs-CZ" sz="1800">
                <a:cs typeface="Times New Roman" pitchFamily="18" charset="0"/>
              </a:rPr>
              <a:t>iny: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/>
              <a:t>	</a:t>
            </a:r>
            <a:r>
              <a:rPr lang="cs-CZ" sz="1800">
                <a:cs typeface="Times New Roman" pitchFamily="18" charset="0"/>
              </a:rPr>
              <a:t>-</a:t>
            </a:r>
            <a:r>
              <a:rPr lang="cs-CZ" sz="1800">
                <a:latin typeface="Times New Roman" pitchFamily="18" charset="0"/>
                <a:cs typeface="Times New Roman" pitchFamily="18" charset="0"/>
              </a:rPr>
              <a:t>         </a:t>
            </a:r>
            <a:r>
              <a:rPr lang="cs-CZ" sz="1800">
                <a:cs typeface="Times New Roman" pitchFamily="18" charset="0"/>
              </a:rPr>
              <a:t>znaky mohou být m</a:t>
            </a:r>
            <a:r>
              <a:rPr lang="cs-CZ" sz="1800"/>
              <a:t>ěř</a:t>
            </a:r>
            <a:r>
              <a:rPr lang="cs-CZ" sz="1800">
                <a:cs typeface="Times New Roman" pitchFamily="18" charset="0"/>
              </a:rPr>
              <a:t>eny v r</a:t>
            </a:r>
            <a:r>
              <a:rPr lang="cs-CZ" sz="1800"/>
              <a:t>ů</a:t>
            </a:r>
            <a:r>
              <a:rPr lang="cs-CZ" sz="1800">
                <a:cs typeface="Times New Roman" pitchFamily="18" charset="0"/>
              </a:rPr>
              <a:t>zných jednotkách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/>
              <a:t>	</a:t>
            </a:r>
            <a:r>
              <a:rPr lang="cs-CZ" sz="1800">
                <a:cs typeface="Times New Roman" pitchFamily="18" charset="0"/>
              </a:rPr>
              <a:t>-</a:t>
            </a:r>
            <a:r>
              <a:rPr lang="cs-CZ" sz="1800">
                <a:latin typeface="Times New Roman" pitchFamily="18" charset="0"/>
                <a:cs typeface="Times New Roman" pitchFamily="18" charset="0"/>
              </a:rPr>
              <a:t>         </a:t>
            </a:r>
            <a:r>
              <a:rPr lang="cs-CZ" sz="1800">
                <a:cs typeface="Times New Roman" pitchFamily="18" charset="0"/>
              </a:rPr>
              <a:t>zna</a:t>
            </a:r>
            <a:r>
              <a:rPr lang="cs-CZ" sz="1800"/>
              <a:t>č</a:t>
            </a:r>
            <a:r>
              <a:rPr lang="cs-CZ" sz="1800">
                <a:cs typeface="Times New Roman" pitchFamily="18" charset="0"/>
              </a:rPr>
              <a:t>né rozdíly absolutních hodnot znak</a:t>
            </a:r>
            <a:r>
              <a:rPr lang="cs-CZ" sz="1800"/>
              <a:t>ů</a:t>
            </a:r>
            <a:r>
              <a:rPr lang="cs-CZ" sz="1800">
                <a:cs typeface="Times New Roman" pitchFamily="18" charset="0"/>
              </a:rPr>
              <a:t> (i </a:t>
            </a:r>
            <a:r>
              <a:rPr lang="cs-CZ" sz="1800"/>
              <a:t>ř</a:t>
            </a:r>
            <a:r>
              <a:rPr lang="cs-CZ" sz="1800">
                <a:cs typeface="Times New Roman" pitchFamily="18" charset="0"/>
              </a:rPr>
              <a:t>ádové rozdíly)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/>
              <a:t>	</a:t>
            </a:r>
            <a:r>
              <a:rPr lang="cs-CZ" sz="1800">
                <a:cs typeface="Times New Roman" pitchFamily="18" charset="0"/>
              </a:rPr>
              <a:t>-</a:t>
            </a:r>
            <a:r>
              <a:rPr lang="cs-CZ" sz="1800">
                <a:latin typeface="Times New Roman" pitchFamily="18" charset="0"/>
                <a:cs typeface="Times New Roman" pitchFamily="18" charset="0"/>
              </a:rPr>
              <a:t>       </a:t>
            </a:r>
            <a:r>
              <a:rPr lang="cs-CZ" sz="1800">
                <a:latin typeface="Times New Roman" pitchFamily="18" charset="0"/>
              </a:rPr>
              <a:t> </a:t>
            </a:r>
            <a:r>
              <a:rPr lang="cs-CZ" sz="1800">
                <a:cs typeface="Times New Roman" pitchFamily="18" charset="0"/>
              </a:rPr>
              <a:t>ovlivn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ní výsledk</a:t>
            </a:r>
            <a:r>
              <a:rPr lang="cs-CZ" sz="1800"/>
              <a:t>ů</a:t>
            </a:r>
            <a:r>
              <a:rPr lang="cs-CZ" sz="1800">
                <a:cs typeface="Times New Roman" pitchFamily="18" charset="0"/>
              </a:rPr>
              <a:t> analýzy znakem, jen</a:t>
            </a:r>
            <a:r>
              <a:rPr lang="cs-CZ" sz="1800"/>
              <a:t>ž</a:t>
            </a:r>
            <a:r>
              <a:rPr lang="cs-CZ" sz="1800">
                <a:cs typeface="Times New Roman" pitchFamily="18" charset="0"/>
              </a:rPr>
              <a:t> má výrazn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 v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tší variabilitu (sm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rodatnou odchylku) </a:t>
            </a:r>
            <a:r>
              <a:rPr lang="cs-CZ" sz="1800">
                <a:latin typeface="Times New Roman" pitchFamily="18" charset="0"/>
                <a:cs typeface="Times New Roman" pitchFamily="18" charset="0"/>
              </a:rPr>
              <a:t>      </a:t>
            </a:r>
            <a:endParaRPr lang="cs-CZ" sz="1800"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cs-CZ" sz="180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/>
              <a:t>	</a:t>
            </a:r>
            <a:r>
              <a:rPr lang="cs-CZ" sz="1800">
                <a:cs typeface="Times New Roman" pitchFamily="18" charset="0"/>
              </a:rPr>
              <a:t>Tyto nedostatky lze odstranit transformací výchozích dat tak, aby veškeré znaky (objekty) m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ly stejnou váhu a variabilitu. Hovo</a:t>
            </a:r>
            <a:r>
              <a:rPr lang="cs-CZ" sz="1800"/>
              <a:t>ř</a:t>
            </a:r>
            <a:r>
              <a:rPr lang="cs-CZ" sz="1800">
                <a:cs typeface="Times New Roman" pitchFamily="18" charset="0"/>
              </a:rPr>
              <a:t>íme o tzv. standardizaci (normování) dat. Existují r</a:t>
            </a:r>
            <a:r>
              <a:rPr lang="cs-CZ" sz="1800"/>
              <a:t>ů</a:t>
            </a:r>
            <a:r>
              <a:rPr lang="cs-CZ" sz="1800">
                <a:cs typeface="Times New Roman" pitchFamily="18" charset="0"/>
              </a:rPr>
              <a:t>zné zp</a:t>
            </a:r>
            <a:r>
              <a:rPr lang="cs-CZ" sz="1800"/>
              <a:t>ů</a:t>
            </a:r>
            <a:r>
              <a:rPr lang="cs-CZ" sz="1800">
                <a:cs typeface="Times New Roman" pitchFamily="18" charset="0"/>
              </a:rPr>
              <a:t>soby transformace vstupních dat. Jedním z  </a:t>
            </a:r>
            <a:r>
              <a:rPr lang="cs-CZ" sz="1800"/>
              <a:t>č</a:t>
            </a:r>
            <a:r>
              <a:rPr lang="cs-CZ" sz="1800">
                <a:cs typeface="Times New Roman" pitchFamily="18" charset="0"/>
              </a:rPr>
              <a:t>asto u</a:t>
            </a:r>
            <a:r>
              <a:rPr lang="cs-CZ" sz="1800"/>
              <a:t>ž</a:t>
            </a:r>
            <a:r>
              <a:rPr lang="cs-CZ" sz="1800">
                <a:cs typeface="Times New Roman" pitchFamily="18" charset="0"/>
              </a:rPr>
              <a:t>ívaných zp</a:t>
            </a:r>
            <a:r>
              <a:rPr lang="cs-CZ" sz="1800"/>
              <a:t>ů</a:t>
            </a:r>
            <a:r>
              <a:rPr lang="cs-CZ" sz="1800">
                <a:cs typeface="Times New Roman" pitchFamily="18" charset="0"/>
              </a:rPr>
              <a:t>sob</a:t>
            </a:r>
            <a:r>
              <a:rPr lang="cs-CZ" sz="1800"/>
              <a:t>ů</a:t>
            </a:r>
            <a:r>
              <a:rPr lang="cs-CZ" sz="1800">
                <a:cs typeface="Times New Roman" pitchFamily="18" charset="0"/>
              </a:rPr>
              <a:t> je tato úprava: </a:t>
            </a:r>
            <a:endParaRPr lang="cs-CZ" sz="1800"/>
          </a:p>
          <a:p>
            <a:pPr eaLnBrk="1" hangingPunct="1">
              <a:lnSpc>
                <a:spcPct val="90000"/>
              </a:lnSpc>
            </a:pPr>
            <a:endParaRPr lang="cs-CZ" sz="1800"/>
          </a:p>
          <a:p>
            <a:pPr eaLnBrk="1" hangingPunct="1">
              <a:lnSpc>
                <a:spcPct val="90000"/>
              </a:lnSpc>
            </a:pPr>
            <a:endParaRPr lang="cs-CZ" sz="1800"/>
          </a:p>
          <a:p>
            <a:pPr eaLnBrk="1" hangingPunct="1">
              <a:lnSpc>
                <a:spcPct val="90000"/>
              </a:lnSpc>
            </a:pPr>
            <a:endParaRPr lang="cs-CZ" sz="180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/>
              <a:t>	</a:t>
            </a:r>
            <a:r>
              <a:rPr lang="cs-CZ" sz="1800">
                <a:cs typeface="Times New Roman" pitchFamily="18" charset="0"/>
              </a:rPr>
              <a:t>kde  </a:t>
            </a:r>
            <a:r>
              <a:rPr lang="cs-CZ" sz="1800" i="1"/>
              <a:t>x</a:t>
            </a:r>
            <a:r>
              <a:rPr lang="cs-CZ" sz="2400" i="1" baseline="-25000"/>
              <a:t>i</a:t>
            </a:r>
            <a:r>
              <a:rPr lang="cs-CZ" sz="1800" i="1" baseline="-25000"/>
              <a:t>j</a:t>
            </a:r>
            <a:r>
              <a:rPr lang="cs-CZ" sz="1800" baseline="-25000"/>
              <a:t> </a:t>
            </a:r>
            <a:r>
              <a:rPr lang="cs-CZ" sz="1800">
                <a:cs typeface="Times New Roman" pitchFamily="18" charset="0"/>
              </a:rPr>
              <a:t>je hodnota </a:t>
            </a:r>
            <a:r>
              <a:rPr lang="cs-CZ" sz="1800" i="1">
                <a:cs typeface="Times New Roman" pitchFamily="18" charset="0"/>
              </a:rPr>
              <a:t>i</a:t>
            </a:r>
            <a:r>
              <a:rPr lang="cs-CZ" sz="1800">
                <a:cs typeface="Times New Roman" pitchFamily="18" charset="0"/>
              </a:rPr>
              <a:t>-tého objektu a </a:t>
            </a:r>
            <a:r>
              <a:rPr lang="cs-CZ" sz="1800" i="1">
                <a:cs typeface="Times New Roman" pitchFamily="18" charset="0"/>
              </a:rPr>
              <a:t>j</a:t>
            </a:r>
            <a:r>
              <a:rPr lang="cs-CZ" sz="1800">
                <a:cs typeface="Times New Roman" pitchFamily="18" charset="0"/>
              </a:rPr>
              <a:t>-tého znaku</a:t>
            </a:r>
            <a:r>
              <a:rPr lang="cs-CZ" sz="1800"/>
              <a:t>, kterou chceme standardizovat</a:t>
            </a:r>
            <a:r>
              <a:rPr lang="cs-CZ" sz="1800">
                <a:cs typeface="Times New Roman" pitchFamily="18" charset="0"/>
              </a:rPr>
              <a:t>,  </a:t>
            </a:r>
            <a:r>
              <a:rPr lang="cs-CZ" sz="1800" i="1"/>
              <a:t>x</a:t>
            </a:r>
            <a:r>
              <a:rPr lang="cs-CZ" sz="1800" i="1" baseline="-25000"/>
              <a:t>j</a:t>
            </a:r>
            <a:r>
              <a:rPr lang="cs-CZ" sz="1800" i="1"/>
              <a:t> </a:t>
            </a:r>
            <a:r>
              <a:rPr lang="cs-CZ" sz="1800">
                <a:cs typeface="Times New Roman" pitchFamily="18" charset="0"/>
              </a:rPr>
              <a:t>je st</a:t>
            </a:r>
            <a:r>
              <a:rPr lang="cs-CZ" sz="1800"/>
              <a:t>ř</a:t>
            </a:r>
            <a:r>
              <a:rPr lang="cs-CZ" sz="1800">
                <a:cs typeface="Times New Roman" pitchFamily="18" charset="0"/>
              </a:rPr>
              <a:t>ední hodnota </a:t>
            </a:r>
            <a:r>
              <a:rPr lang="cs-CZ" sz="1800" i="1">
                <a:cs typeface="Times New Roman" pitchFamily="18" charset="0"/>
              </a:rPr>
              <a:t>j</a:t>
            </a:r>
            <a:r>
              <a:rPr lang="cs-CZ" sz="1800">
                <a:cs typeface="Times New Roman" pitchFamily="18" charset="0"/>
              </a:rPr>
              <a:t>-tého znaku, </a:t>
            </a:r>
            <a:r>
              <a:rPr lang="cs-CZ" sz="1800" i="1"/>
              <a:t>S</a:t>
            </a:r>
            <a:r>
              <a:rPr lang="cs-CZ" sz="1800" i="1" baseline="-25000"/>
              <a:t>j</a:t>
            </a:r>
            <a:r>
              <a:rPr lang="cs-CZ" sz="1800"/>
              <a:t> </a:t>
            </a:r>
            <a:r>
              <a:rPr lang="cs-CZ" sz="1800">
                <a:cs typeface="Times New Roman" pitchFamily="18" charset="0"/>
              </a:rPr>
              <a:t>je sm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rodatná odchylka </a:t>
            </a:r>
            <a:r>
              <a:rPr lang="cs-CZ" sz="1800" i="1">
                <a:cs typeface="Times New Roman" pitchFamily="18" charset="0"/>
              </a:rPr>
              <a:t>j</a:t>
            </a:r>
            <a:r>
              <a:rPr lang="cs-CZ" sz="1800">
                <a:cs typeface="Times New Roman" pitchFamily="18" charset="0"/>
              </a:rPr>
              <a:t>-tého znaku. Pro takto standardizovaná data je sm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rodatná odchylka rovna 1 a st</a:t>
            </a:r>
            <a:r>
              <a:rPr lang="cs-CZ" sz="1800"/>
              <a:t>ř</a:t>
            </a:r>
            <a:r>
              <a:rPr lang="cs-CZ" sz="1800">
                <a:cs typeface="Times New Roman" pitchFamily="18" charset="0"/>
              </a:rPr>
              <a:t>ední hodnota 0.</a:t>
            </a:r>
            <a:endParaRPr lang="cs-CZ" sz="180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/>
              <a:t>	Užití chci-li dát stejnou váhu všem znakům (např. hlavním i stopovým prvkům)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4138613" y="3195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10245" name="Object 4"/>
          <p:cNvGraphicFramePr>
            <a:graphicFrameLocks noChangeAspect="1"/>
          </p:cNvGraphicFramePr>
          <p:nvPr/>
        </p:nvGraphicFramePr>
        <p:xfrm>
          <a:off x="3352800" y="4191000"/>
          <a:ext cx="198120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25500" imgH="469900" progId="Equation.3">
                  <p:embed/>
                </p:oleObj>
              </mc:Choice>
              <mc:Fallback>
                <p:oleObj r:id="rId2" imgW="825500" imgH="469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191000"/>
                        <a:ext cx="1981200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Transformace dat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458200" cy="48307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1800"/>
              <a:t>	Některé další</a:t>
            </a:r>
            <a:r>
              <a:rPr lang="cs-CZ" sz="1800">
                <a:cs typeface="Times New Roman" pitchFamily="18" charset="0"/>
              </a:rPr>
              <a:t> mo</a:t>
            </a:r>
            <a:r>
              <a:rPr lang="cs-CZ" sz="1800"/>
              <a:t>ž</a:t>
            </a:r>
            <a:r>
              <a:rPr lang="cs-CZ" sz="1800">
                <a:cs typeface="Times New Roman" pitchFamily="18" charset="0"/>
              </a:rPr>
              <a:t>né zp</a:t>
            </a:r>
            <a:r>
              <a:rPr lang="cs-CZ" sz="1800"/>
              <a:t>ů</a:t>
            </a:r>
            <a:r>
              <a:rPr lang="cs-CZ" sz="1800">
                <a:cs typeface="Times New Roman" pitchFamily="18" charset="0"/>
              </a:rPr>
              <a:t>soby </a:t>
            </a:r>
            <a:r>
              <a:rPr lang="cs-CZ" sz="1800"/>
              <a:t>transformace dat (</a:t>
            </a:r>
            <a:r>
              <a:rPr lang="cs-CZ" sz="1800">
                <a:cs typeface="Times New Roman" pitchFamily="18" charset="0"/>
              </a:rPr>
              <a:t>normování</a:t>
            </a:r>
            <a:r>
              <a:rPr lang="cs-CZ" sz="1800"/>
              <a:t>)</a:t>
            </a:r>
            <a:r>
              <a:rPr lang="cs-CZ" sz="1800">
                <a:cs typeface="Times New Roman" pitchFamily="18" charset="0"/>
              </a:rPr>
              <a:t> jsou: </a:t>
            </a:r>
            <a:endParaRPr lang="cs-CZ" sz="1800"/>
          </a:p>
          <a:p>
            <a:pPr eaLnBrk="1" hangingPunct="1">
              <a:buFont typeface="Wingdings" pitchFamily="2" charset="2"/>
              <a:buNone/>
            </a:pPr>
            <a:endParaRPr lang="cs-CZ" sz="1800"/>
          </a:p>
          <a:p>
            <a:pPr eaLnBrk="1" hangingPunct="1">
              <a:buFont typeface="Wingdings" pitchFamily="2" charset="2"/>
              <a:buNone/>
            </a:pPr>
            <a:r>
              <a:rPr lang="cs-CZ" sz="1800"/>
              <a:t>	</a:t>
            </a:r>
            <a:r>
              <a:rPr lang="cs-CZ" sz="1800">
                <a:cs typeface="Times New Roman" pitchFamily="18" charset="0"/>
              </a:rPr>
              <a:t>normování pr</a:t>
            </a:r>
            <a:r>
              <a:rPr lang="cs-CZ" sz="1800"/>
              <a:t>ů</a:t>
            </a:r>
            <a:r>
              <a:rPr lang="cs-CZ" sz="1800">
                <a:cs typeface="Times New Roman" pitchFamily="18" charset="0"/>
              </a:rPr>
              <a:t>m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rem  </a:t>
            </a:r>
            <a:endParaRPr lang="cs-CZ" sz="1800"/>
          </a:p>
          <a:p>
            <a:pPr eaLnBrk="1" hangingPunct="1">
              <a:buFont typeface="Wingdings" pitchFamily="2" charset="2"/>
              <a:buNone/>
            </a:pPr>
            <a:r>
              <a:rPr lang="cs-CZ" sz="1800">
                <a:cs typeface="Times New Roman" pitchFamily="18" charset="0"/>
              </a:rPr>
              <a:t>                                                                 </a:t>
            </a:r>
            <a:endParaRPr lang="cs-CZ" sz="1800"/>
          </a:p>
          <a:p>
            <a:pPr eaLnBrk="1" hangingPunct="1">
              <a:buFont typeface="Wingdings" pitchFamily="2" charset="2"/>
              <a:buNone/>
            </a:pPr>
            <a:r>
              <a:rPr lang="cs-CZ" sz="1800"/>
              <a:t>	</a:t>
            </a:r>
            <a:r>
              <a:rPr lang="cs-CZ" sz="1800">
                <a:cs typeface="Times New Roman" pitchFamily="18" charset="0"/>
              </a:rPr>
              <a:t>normování dat s lognormálním rozd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lením pravd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podobností </a:t>
            </a:r>
            <a:endParaRPr lang="cs-CZ" sz="1800"/>
          </a:p>
          <a:p>
            <a:pPr eaLnBrk="1" hangingPunct="1">
              <a:buFont typeface="Wingdings" pitchFamily="2" charset="2"/>
              <a:buNone/>
            </a:pPr>
            <a:endParaRPr lang="cs-CZ" sz="1800"/>
          </a:p>
          <a:p>
            <a:pPr eaLnBrk="1" hangingPunct="1">
              <a:buFont typeface="Wingdings" pitchFamily="2" charset="2"/>
              <a:buNone/>
            </a:pPr>
            <a:endParaRPr lang="cs-CZ" sz="1800"/>
          </a:p>
          <a:p>
            <a:pPr algn="just" eaLnBrk="1" hangingPunct="1">
              <a:buFont typeface="Wingdings" pitchFamily="2" charset="2"/>
              <a:buNone/>
            </a:pPr>
            <a:r>
              <a:rPr lang="cs-CZ" sz="1800"/>
              <a:t>	Časté jsou transformace dat v paleontologii a biologii, </a:t>
            </a:r>
            <a:r>
              <a:rPr lang="cs-CZ" sz="1800">
                <a:cs typeface="Times New Roman" pitchFamily="18" charset="0"/>
              </a:rPr>
              <a:t> </a:t>
            </a:r>
            <a:r>
              <a:rPr lang="cs-CZ" sz="1800"/>
              <a:t>z důvodu</a:t>
            </a:r>
            <a:r>
              <a:rPr lang="cs-CZ" sz="1800">
                <a:cs typeface="Times New Roman" pitchFamily="18" charset="0"/>
              </a:rPr>
              <a:t> vyhnu</a:t>
            </a:r>
            <a:r>
              <a:rPr lang="cs-CZ" sz="1800"/>
              <a:t>tí se</a:t>
            </a:r>
            <a:r>
              <a:rPr lang="cs-CZ" sz="1800">
                <a:cs typeface="Times New Roman" pitchFamily="18" charset="0"/>
              </a:rPr>
              <a:t> velikostním rozdíl</a:t>
            </a:r>
            <a:r>
              <a:rPr lang="cs-CZ" sz="1800"/>
              <a:t>ů</a:t>
            </a:r>
            <a:r>
              <a:rPr lang="cs-CZ" sz="1800">
                <a:cs typeface="Times New Roman" pitchFamily="18" charset="0"/>
              </a:rPr>
              <a:t>m zp</a:t>
            </a:r>
            <a:r>
              <a:rPr lang="cs-CZ" sz="1800"/>
              <a:t>ů</a:t>
            </a:r>
            <a:r>
              <a:rPr lang="cs-CZ" sz="1800">
                <a:cs typeface="Times New Roman" pitchFamily="18" charset="0"/>
              </a:rPr>
              <a:t>sobeným v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kem jedinc</a:t>
            </a:r>
            <a:r>
              <a:rPr lang="cs-CZ" sz="1800"/>
              <a:t>ů - hojně užívaná s</a:t>
            </a:r>
            <a:r>
              <a:rPr lang="cs-CZ" sz="1800">
                <a:cs typeface="Times New Roman" pitchFamily="18" charset="0"/>
              </a:rPr>
              <a:t>tandardizac</a:t>
            </a:r>
            <a:r>
              <a:rPr lang="cs-CZ" sz="1800"/>
              <a:t>e</a:t>
            </a:r>
            <a:r>
              <a:rPr lang="cs-CZ" sz="1800">
                <a:cs typeface="Times New Roman" pitchFamily="18" charset="0"/>
              </a:rPr>
              <a:t> dat u</a:t>
            </a:r>
            <a:r>
              <a:rPr lang="cs-CZ" sz="1800"/>
              <a:t>ž</a:t>
            </a:r>
            <a:r>
              <a:rPr lang="cs-CZ" sz="1800">
                <a:cs typeface="Times New Roman" pitchFamily="18" charset="0"/>
              </a:rPr>
              <a:t>itím vzájemných pom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r</a:t>
            </a:r>
            <a:r>
              <a:rPr lang="cs-CZ" sz="1800"/>
              <a:t>ů</a:t>
            </a:r>
            <a:r>
              <a:rPr lang="cs-CZ" sz="1800">
                <a:cs typeface="Times New Roman" pitchFamily="18" charset="0"/>
              </a:rPr>
              <a:t> m</a:t>
            </a:r>
            <a:r>
              <a:rPr lang="cs-CZ" sz="1800"/>
              <a:t>ěř</a:t>
            </a:r>
            <a:r>
              <a:rPr lang="cs-CZ" sz="1800">
                <a:cs typeface="Times New Roman" pitchFamily="18" charset="0"/>
              </a:rPr>
              <a:t>ených biometrických parametr</a:t>
            </a:r>
            <a:r>
              <a:rPr lang="cs-CZ" sz="1800"/>
              <a:t>ů.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205288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11269" name="Object 4"/>
          <p:cNvGraphicFramePr>
            <a:graphicFrameLocks noChangeAspect="1"/>
          </p:cNvGraphicFramePr>
          <p:nvPr/>
        </p:nvGraphicFramePr>
        <p:xfrm>
          <a:off x="3352800" y="1905000"/>
          <a:ext cx="16764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36280" imgH="253890" progId="Equation.3">
                  <p:embed/>
                </p:oleObj>
              </mc:Choice>
              <mc:Fallback>
                <p:oleObj r:id="rId2" imgW="736280" imgH="25389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905000"/>
                        <a:ext cx="16764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4252913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11271" name="Object 6"/>
          <p:cNvGraphicFramePr>
            <a:graphicFrameLocks noChangeAspect="1"/>
          </p:cNvGraphicFramePr>
          <p:nvPr/>
        </p:nvGraphicFramePr>
        <p:xfrm>
          <a:off x="3352800" y="3048000"/>
          <a:ext cx="12954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634725" imgH="253890" progId="Equation.3">
                  <p:embed/>
                </p:oleObj>
              </mc:Choice>
              <mc:Fallback>
                <p:oleObj r:id="rId4" imgW="634725" imgH="25389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048000"/>
                        <a:ext cx="1295400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Shluková analýza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cs-CZ" sz="1800" dirty="0">
                <a:cs typeface="Times New Roman" pitchFamily="18" charset="0"/>
              </a:rPr>
              <a:t>shluková (sdru</a:t>
            </a:r>
            <a:r>
              <a:rPr lang="cs-CZ" sz="1800" dirty="0"/>
              <a:t>ž</a:t>
            </a:r>
            <a:r>
              <a:rPr lang="cs-CZ" sz="1800" dirty="0">
                <a:cs typeface="Times New Roman" pitchFamily="18" charset="0"/>
              </a:rPr>
              <a:t>ovací, klastrová) analýza se u</a:t>
            </a:r>
            <a:r>
              <a:rPr lang="cs-CZ" sz="1800" dirty="0"/>
              <a:t>ž</a:t>
            </a:r>
            <a:r>
              <a:rPr lang="cs-CZ" sz="1800" dirty="0">
                <a:cs typeface="Times New Roman" pitchFamily="18" charset="0"/>
              </a:rPr>
              <a:t>ívá p</a:t>
            </a:r>
            <a:r>
              <a:rPr lang="cs-CZ" sz="1800" dirty="0"/>
              <a:t>ři</a:t>
            </a:r>
            <a:r>
              <a:rPr lang="cs-CZ" sz="1800" dirty="0">
                <a:cs typeface="Times New Roman" pitchFamily="18" charset="0"/>
              </a:rPr>
              <a:t> </a:t>
            </a:r>
            <a:r>
              <a:rPr lang="cs-CZ" sz="1800" dirty="0"/>
              <a:t>řešení</a:t>
            </a:r>
            <a:r>
              <a:rPr lang="cs-CZ" sz="1800" dirty="0">
                <a:cs typeface="Times New Roman" pitchFamily="18" charset="0"/>
              </a:rPr>
              <a:t> klasifikace objekt</a:t>
            </a:r>
            <a:r>
              <a:rPr lang="cs-CZ" sz="1800" dirty="0"/>
              <a:t>ů</a:t>
            </a:r>
            <a:r>
              <a:rPr lang="cs-CZ" sz="1800" dirty="0">
                <a:cs typeface="Times New Roman" pitchFamily="18" charset="0"/>
              </a:rPr>
              <a:t> (Q zp</a:t>
            </a:r>
            <a:r>
              <a:rPr lang="cs-CZ" sz="1800" dirty="0"/>
              <a:t>ů</a:t>
            </a:r>
            <a:r>
              <a:rPr lang="cs-CZ" sz="1800" dirty="0">
                <a:cs typeface="Times New Roman" pitchFamily="18" charset="0"/>
              </a:rPr>
              <a:t>sob)  nebo jejich znak</a:t>
            </a:r>
            <a:r>
              <a:rPr lang="cs-CZ" sz="1800" dirty="0"/>
              <a:t>ů</a:t>
            </a:r>
            <a:r>
              <a:rPr lang="cs-CZ" sz="1800" dirty="0">
                <a:cs typeface="Times New Roman" pitchFamily="18" charset="0"/>
              </a:rPr>
              <a:t> (R zp</a:t>
            </a:r>
            <a:r>
              <a:rPr lang="cs-CZ" sz="1800" dirty="0"/>
              <a:t>ů</a:t>
            </a:r>
            <a:r>
              <a:rPr lang="cs-CZ" sz="1800" dirty="0">
                <a:cs typeface="Times New Roman" pitchFamily="18" charset="0"/>
              </a:rPr>
              <a:t>sob), vyjád</a:t>
            </a:r>
            <a:r>
              <a:rPr lang="cs-CZ" sz="1800" dirty="0"/>
              <a:t>ř</a:t>
            </a:r>
            <a:r>
              <a:rPr lang="cs-CZ" sz="1800" dirty="0">
                <a:cs typeface="Times New Roman" pitchFamily="18" charset="0"/>
              </a:rPr>
              <a:t>ených kvantitativn</a:t>
            </a:r>
            <a:r>
              <a:rPr lang="cs-CZ" sz="1800" dirty="0"/>
              <a:t>ě</a:t>
            </a:r>
            <a:r>
              <a:rPr lang="cs-CZ" sz="1800" dirty="0">
                <a:cs typeface="Times New Roman" pitchFamily="18" charset="0"/>
              </a:rPr>
              <a:t> nebo </a:t>
            </a:r>
            <a:r>
              <a:rPr lang="cs-CZ" sz="1800" dirty="0"/>
              <a:t>i </a:t>
            </a:r>
            <a:r>
              <a:rPr lang="cs-CZ" sz="1800" dirty="0">
                <a:cs typeface="Times New Roman" pitchFamily="18" charset="0"/>
              </a:rPr>
              <a:t>kvalitativn</a:t>
            </a:r>
            <a:r>
              <a:rPr lang="cs-CZ" sz="1800" dirty="0"/>
              <a:t>ě</a:t>
            </a:r>
            <a:r>
              <a:rPr lang="cs-CZ" sz="1800" dirty="0">
                <a:cs typeface="Times New Roman" pitchFamily="18" charset="0"/>
              </a:rPr>
              <a:t> </a:t>
            </a:r>
            <a:endParaRPr lang="cs-CZ" sz="1800" dirty="0"/>
          </a:p>
          <a:p>
            <a:pPr algn="just" eaLnBrk="1" hangingPunct="1">
              <a:lnSpc>
                <a:spcPct val="90000"/>
              </a:lnSpc>
            </a:pPr>
            <a:endParaRPr lang="cs-CZ" sz="1800" dirty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cs-CZ" sz="1800" dirty="0">
                <a:cs typeface="Times New Roman" pitchFamily="18" charset="0"/>
              </a:rPr>
              <a:t>V závislosti na výchozí</a:t>
            </a:r>
            <a:r>
              <a:rPr lang="cs-CZ" sz="1800" dirty="0"/>
              <a:t>ch</a:t>
            </a:r>
            <a:r>
              <a:rPr lang="cs-CZ" sz="1800" dirty="0">
                <a:cs typeface="Times New Roman" pitchFamily="18" charset="0"/>
              </a:rPr>
              <a:t> datech se volí postup, jak sdru</a:t>
            </a:r>
            <a:r>
              <a:rPr lang="cs-CZ" sz="1800" dirty="0"/>
              <a:t>ž</a:t>
            </a:r>
            <a:r>
              <a:rPr lang="cs-CZ" sz="1800" dirty="0">
                <a:cs typeface="Times New Roman" pitchFamily="18" charset="0"/>
              </a:rPr>
              <a:t>it jedince (znaky) do navzájem odd</a:t>
            </a:r>
            <a:r>
              <a:rPr lang="cs-CZ" sz="1800" dirty="0"/>
              <a:t>ěl</a:t>
            </a:r>
            <a:r>
              <a:rPr lang="cs-CZ" sz="1800" dirty="0">
                <a:cs typeface="Times New Roman" pitchFamily="18" charset="0"/>
              </a:rPr>
              <a:t>ených skupin pomocí n</a:t>
            </a:r>
            <a:r>
              <a:rPr lang="cs-CZ" sz="1800" dirty="0"/>
              <a:t>ě</a:t>
            </a:r>
            <a:r>
              <a:rPr lang="cs-CZ" sz="1800" dirty="0">
                <a:cs typeface="Times New Roman" pitchFamily="18" charset="0"/>
              </a:rPr>
              <a:t>kterého z koeficient</a:t>
            </a:r>
            <a:r>
              <a:rPr lang="cs-CZ" sz="1800" dirty="0"/>
              <a:t>ů</a:t>
            </a:r>
            <a:r>
              <a:rPr lang="cs-CZ" sz="1800" dirty="0">
                <a:cs typeface="Times New Roman" pitchFamily="18" charset="0"/>
              </a:rPr>
              <a:t> podobnosti.</a:t>
            </a:r>
          </a:p>
          <a:p>
            <a:pPr algn="just" eaLnBrk="1" hangingPunct="1">
              <a:lnSpc>
                <a:spcPct val="90000"/>
              </a:lnSpc>
            </a:pPr>
            <a:endParaRPr lang="cs-CZ" sz="1800" dirty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cs-CZ" sz="1800" dirty="0" err="1">
                <a:solidFill>
                  <a:srgbClr val="CC0000"/>
                </a:solidFill>
                <a:cs typeface="Times New Roman" pitchFamily="18" charset="0"/>
              </a:rPr>
              <a:t>Aglomerativní</a:t>
            </a:r>
            <a:r>
              <a:rPr lang="cs-CZ" sz="1800" dirty="0">
                <a:solidFill>
                  <a:srgbClr val="CC0000"/>
                </a:solidFill>
                <a:cs typeface="Times New Roman" pitchFamily="18" charset="0"/>
              </a:rPr>
              <a:t> metody</a:t>
            </a:r>
            <a:r>
              <a:rPr lang="cs-CZ" sz="1800" dirty="0">
                <a:cs typeface="Times New Roman" pitchFamily="18" charset="0"/>
              </a:rPr>
              <a:t>, pracují na principu postupného sjednocování shluk</a:t>
            </a:r>
            <a:r>
              <a:rPr lang="cs-CZ" sz="1800" dirty="0"/>
              <a:t>ů (častěji </a:t>
            </a:r>
            <a:r>
              <a:rPr lang="cs-CZ" sz="1800" dirty="0">
                <a:cs typeface="Times New Roman" pitchFamily="18" charset="0"/>
              </a:rPr>
              <a:t>pou</a:t>
            </a:r>
            <a:r>
              <a:rPr lang="cs-CZ" sz="1800" dirty="0"/>
              <a:t>ž</a:t>
            </a:r>
            <a:r>
              <a:rPr lang="cs-CZ" sz="1800" dirty="0">
                <a:cs typeface="Times New Roman" pitchFamily="18" charset="0"/>
              </a:rPr>
              <a:t>íva</a:t>
            </a:r>
            <a:r>
              <a:rPr lang="cs-CZ" sz="1800" dirty="0"/>
              <a:t>né)</a:t>
            </a:r>
            <a:r>
              <a:rPr lang="cs-CZ" sz="1800" dirty="0">
                <a:cs typeface="Times New Roman" pitchFamily="18" charset="0"/>
              </a:rPr>
              <a:t>. V rámci </a:t>
            </a:r>
            <a:r>
              <a:rPr lang="cs-CZ" sz="1800" dirty="0" err="1">
                <a:cs typeface="Times New Roman" pitchFamily="18" charset="0"/>
              </a:rPr>
              <a:t>aglomerativních</a:t>
            </a:r>
            <a:r>
              <a:rPr lang="cs-CZ" sz="1800" dirty="0">
                <a:cs typeface="Times New Roman" pitchFamily="18" charset="0"/>
              </a:rPr>
              <a:t> metod se rozlišují tzv. </a:t>
            </a:r>
            <a:r>
              <a:rPr lang="cs-CZ" sz="1800" i="1" dirty="0">
                <a:solidFill>
                  <a:srgbClr val="CC0000"/>
                </a:solidFill>
                <a:cs typeface="Times New Roman" pitchFamily="18" charset="0"/>
              </a:rPr>
              <a:t>hierarchické metody</a:t>
            </a:r>
            <a:r>
              <a:rPr lang="cs-CZ" sz="1800" i="1" dirty="0">
                <a:cs typeface="Times New Roman" pitchFamily="18" charset="0"/>
              </a:rPr>
              <a:t> (</a:t>
            </a:r>
            <a:r>
              <a:rPr lang="cs-CZ" sz="1800" dirty="0">
                <a:cs typeface="Times New Roman" pitchFamily="18" charset="0"/>
              </a:rPr>
              <a:t>optimalizují postup, kterým získáváme skupiny) a</a:t>
            </a:r>
            <a:r>
              <a:rPr lang="cs-CZ" sz="1800" i="1" dirty="0">
                <a:cs typeface="Times New Roman" pitchFamily="18" charset="0"/>
              </a:rPr>
              <a:t>  </a:t>
            </a:r>
            <a:r>
              <a:rPr lang="cs-CZ" sz="1800" i="1" dirty="0" err="1">
                <a:solidFill>
                  <a:srgbClr val="CC0000"/>
                </a:solidFill>
                <a:cs typeface="Times New Roman" pitchFamily="18" charset="0"/>
              </a:rPr>
              <a:t>nehierarchické</a:t>
            </a:r>
            <a:r>
              <a:rPr lang="cs-CZ" sz="1800" i="1" dirty="0">
                <a:solidFill>
                  <a:srgbClr val="CC0000"/>
                </a:solidFill>
                <a:cs typeface="Times New Roman" pitchFamily="18" charset="0"/>
              </a:rPr>
              <a:t> metody</a:t>
            </a:r>
            <a:r>
              <a:rPr lang="cs-CZ" sz="1800" i="1" dirty="0">
                <a:cs typeface="Times New Roman" pitchFamily="18" charset="0"/>
              </a:rPr>
              <a:t> </a:t>
            </a:r>
            <a:r>
              <a:rPr lang="cs-CZ" sz="1800" dirty="0">
                <a:cs typeface="Times New Roman" pitchFamily="18" charset="0"/>
              </a:rPr>
              <a:t>(optimalizují vnit</a:t>
            </a:r>
            <a:r>
              <a:rPr lang="cs-CZ" sz="1800" dirty="0"/>
              <a:t>ř</a:t>
            </a:r>
            <a:r>
              <a:rPr lang="cs-CZ" sz="1800" dirty="0">
                <a:cs typeface="Times New Roman" pitchFamily="18" charset="0"/>
              </a:rPr>
              <a:t>ní homogenitu skupin).</a:t>
            </a:r>
          </a:p>
          <a:p>
            <a:pPr eaLnBrk="1" hangingPunct="1">
              <a:lnSpc>
                <a:spcPct val="90000"/>
              </a:lnSpc>
            </a:pPr>
            <a:endParaRPr lang="cs-CZ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cs typeface="Times New Roman" pitchFamily="18" charset="0"/>
              </a:rPr>
              <a:t>Hierarchick</a:t>
            </a:r>
            <a:r>
              <a:rPr lang="cs-CZ"/>
              <a:t>é</a:t>
            </a:r>
            <a:r>
              <a:rPr lang="cs-CZ">
                <a:cs typeface="Times New Roman" pitchFamily="18" charset="0"/>
              </a:rPr>
              <a:t> </a:t>
            </a:r>
            <a:r>
              <a:rPr lang="cs-CZ"/>
              <a:t>shlukovací </a:t>
            </a:r>
            <a:r>
              <a:rPr lang="cs-CZ">
                <a:cs typeface="Times New Roman" pitchFamily="18" charset="0"/>
              </a:rPr>
              <a:t>metod</a:t>
            </a:r>
            <a:r>
              <a:rPr lang="cs-CZ"/>
              <a:t>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10600" cy="5715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cs-CZ" sz="1800">
                <a:cs typeface="Times New Roman" pitchFamily="18" charset="0"/>
              </a:rPr>
              <a:t>Na po</a:t>
            </a:r>
            <a:r>
              <a:rPr lang="cs-CZ" sz="1800"/>
              <a:t>č</a:t>
            </a:r>
            <a:r>
              <a:rPr lang="cs-CZ" sz="1800">
                <a:cs typeface="Times New Roman" pitchFamily="18" charset="0"/>
              </a:rPr>
              <a:t>átku sdru</a:t>
            </a:r>
            <a:r>
              <a:rPr lang="cs-CZ" sz="1800"/>
              <a:t>ž</a:t>
            </a:r>
            <a:r>
              <a:rPr lang="cs-CZ" sz="1800">
                <a:cs typeface="Times New Roman" pitchFamily="18" charset="0"/>
              </a:rPr>
              <a:t>ování jsou všechny objekty (znaky) pova</a:t>
            </a:r>
            <a:r>
              <a:rPr lang="cs-CZ" sz="1800"/>
              <a:t>ž</a:t>
            </a:r>
            <a:r>
              <a:rPr lang="cs-CZ" sz="1800">
                <a:cs typeface="Times New Roman" pitchFamily="18" charset="0"/>
              </a:rPr>
              <a:t>ovány za jednoprvkové shluky. Na základ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 podobnosti (vzdálenosti) se slu</a:t>
            </a:r>
            <a:r>
              <a:rPr lang="cs-CZ" sz="1800"/>
              <a:t>č</a:t>
            </a:r>
            <a:r>
              <a:rPr lang="cs-CZ" sz="1800">
                <a:cs typeface="Times New Roman" pitchFamily="18" charset="0"/>
              </a:rPr>
              <a:t>ují dva nejpodobn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jší (nejbli</a:t>
            </a:r>
            <a:r>
              <a:rPr lang="cs-CZ" sz="1800"/>
              <a:t>ž</a:t>
            </a:r>
            <a:r>
              <a:rPr lang="cs-CZ" sz="1800">
                <a:cs typeface="Times New Roman" pitchFamily="18" charset="0"/>
              </a:rPr>
              <a:t>ší) shluky, </a:t>
            </a:r>
            <a:r>
              <a:rPr lang="cs-CZ" sz="1800"/>
              <a:t>č</a:t>
            </a:r>
            <a:r>
              <a:rPr lang="cs-CZ" sz="1800">
                <a:cs typeface="Times New Roman" pitchFamily="18" charset="0"/>
              </a:rPr>
              <a:t>ím</a:t>
            </a:r>
            <a:r>
              <a:rPr lang="cs-CZ" sz="1800"/>
              <a:t>ž</a:t>
            </a:r>
            <a:r>
              <a:rPr lang="cs-CZ" sz="1800">
                <a:cs typeface="Times New Roman" pitchFamily="18" charset="0"/>
              </a:rPr>
              <a:t> se vytvo</a:t>
            </a:r>
            <a:r>
              <a:rPr lang="cs-CZ" sz="1800"/>
              <a:t>ř</a:t>
            </a:r>
            <a:r>
              <a:rPr lang="cs-CZ" sz="1800">
                <a:cs typeface="Times New Roman" pitchFamily="18" charset="0"/>
              </a:rPr>
              <a:t>í shluk nový a k tomuto novému shluku je nutno p</a:t>
            </a:r>
            <a:r>
              <a:rPr lang="cs-CZ" sz="1800"/>
              <a:t>ř</a:t>
            </a:r>
            <a:r>
              <a:rPr lang="cs-CZ" sz="1800">
                <a:cs typeface="Times New Roman" pitchFamily="18" charset="0"/>
              </a:rPr>
              <a:t>epo</a:t>
            </a:r>
            <a:r>
              <a:rPr lang="cs-CZ" sz="1800"/>
              <a:t>č</a:t>
            </a:r>
            <a:r>
              <a:rPr lang="cs-CZ" sz="1800">
                <a:cs typeface="Times New Roman" pitchFamily="18" charset="0"/>
              </a:rPr>
              <a:t>ítat podobnosti ostatních nezm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n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ných shluk</a:t>
            </a:r>
            <a:r>
              <a:rPr lang="cs-CZ" sz="1800"/>
              <a:t>ů</a:t>
            </a:r>
            <a:r>
              <a:rPr lang="cs-CZ" sz="1800">
                <a:cs typeface="Times New Roman" pitchFamily="18" charset="0"/>
              </a:rPr>
              <a:t>.</a:t>
            </a:r>
            <a:r>
              <a:rPr lang="cs-CZ" sz="1800"/>
              <a:t> </a:t>
            </a:r>
            <a:r>
              <a:rPr lang="cs-CZ" sz="1800">
                <a:cs typeface="Times New Roman" pitchFamily="18" charset="0"/>
              </a:rPr>
              <a:t>Proces slu</a:t>
            </a:r>
            <a:r>
              <a:rPr lang="cs-CZ" sz="1800"/>
              <a:t>č</a:t>
            </a:r>
            <a:r>
              <a:rPr lang="cs-CZ" sz="1800">
                <a:cs typeface="Times New Roman" pitchFamily="18" charset="0"/>
              </a:rPr>
              <a:t>ování se opakuje tak dlouho, a</a:t>
            </a:r>
            <a:r>
              <a:rPr lang="cs-CZ" sz="1800"/>
              <a:t>ž</a:t>
            </a:r>
            <a:r>
              <a:rPr lang="cs-CZ" sz="1800">
                <a:cs typeface="Times New Roman" pitchFamily="18" charset="0"/>
              </a:rPr>
              <a:t> jsou všechny objekty (znaky) slou</a:t>
            </a:r>
            <a:r>
              <a:rPr lang="cs-CZ" sz="1800"/>
              <a:t>č</a:t>
            </a:r>
            <a:r>
              <a:rPr lang="cs-CZ" sz="1800">
                <a:cs typeface="Times New Roman" pitchFamily="18" charset="0"/>
              </a:rPr>
              <a:t>eny do jediného shluku. </a:t>
            </a:r>
            <a:endParaRPr lang="cs-CZ" sz="1800"/>
          </a:p>
          <a:p>
            <a:pPr algn="just" eaLnBrk="1" hangingPunct="1">
              <a:lnSpc>
                <a:spcPct val="90000"/>
              </a:lnSpc>
            </a:pPr>
            <a:r>
              <a:rPr lang="cs-CZ" sz="1800"/>
              <a:t>Několik různých strategií tvorby shluků. 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sz="1800"/>
              <a:t>Použitý koeficient</a:t>
            </a:r>
            <a:r>
              <a:rPr lang="cs-CZ" sz="1800">
                <a:cs typeface="Times New Roman" pitchFamily="18" charset="0"/>
              </a:rPr>
              <a:t> podobnosti </a:t>
            </a:r>
            <a:r>
              <a:rPr lang="cs-CZ" sz="1800"/>
              <a:t>může být různý - </a:t>
            </a:r>
            <a:r>
              <a:rPr lang="cs-CZ" sz="1800">
                <a:cs typeface="Times New Roman" pitchFamily="18" charset="0"/>
              </a:rPr>
              <a:t>závisí na povaze dat. Mezi osv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d</a:t>
            </a:r>
            <a:r>
              <a:rPr lang="cs-CZ" sz="1800"/>
              <a:t>č</a:t>
            </a:r>
            <a:r>
              <a:rPr lang="cs-CZ" sz="1800">
                <a:cs typeface="Times New Roman" pitchFamily="18" charset="0"/>
              </a:rPr>
              <a:t>ené koeficienty podobnosti v geologii pat</a:t>
            </a:r>
            <a:r>
              <a:rPr lang="cs-CZ" sz="1800"/>
              <a:t>ř</a:t>
            </a:r>
            <a:r>
              <a:rPr lang="cs-CZ" sz="1800">
                <a:cs typeface="Times New Roman" pitchFamily="18" charset="0"/>
              </a:rPr>
              <a:t>í euklidovská vzdálenost</a:t>
            </a:r>
            <a:r>
              <a:rPr lang="cs-CZ" sz="1800"/>
              <a:t>, </a:t>
            </a:r>
            <a:r>
              <a:rPr lang="cs-CZ" sz="1800">
                <a:cs typeface="Times New Roman" pitchFamily="18" charset="0"/>
              </a:rPr>
              <a:t>Sokal</a:t>
            </a:r>
            <a:r>
              <a:rPr lang="cs-CZ" sz="1800"/>
              <a:t>ů</a:t>
            </a:r>
            <a:r>
              <a:rPr lang="cs-CZ" sz="1800">
                <a:cs typeface="Times New Roman" pitchFamily="18" charset="0"/>
              </a:rPr>
              <a:t>v-Michener</a:t>
            </a:r>
            <a:r>
              <a:rPr lang="cs-CZ" sz="1800"/>
              <a:t>ů</a:t>
            </a:r>
            <a:r>
              <a:rPr lang="cs-CZ" sz="1800">
                <a:cs typeface="Times New Roman" pitchFamily="18" charset="0"/>
              </a:rPr>
              <a:t>v koeficient</a:t>
            </a:r>
            <a:r>
              <a:rPr lang="cs-CZ" sz="1800"/>
              <a:t>, či Manhattan vzdálenost</a:t>
            </a:r>
            <a:r>
              <a:rPr lang="cs-CZ" sz="1800">
                <a:cs typeface="Times New Roman" pitchFamily="18" charset="0"/>
              </a:rPr>
              <a:t>. </a:t>
            </a:r>
            <a:endParaRPr lang="cs-CZ" sz="1800"/>
          </a:p>
          <a:p>
            <a:pPr algn="just" eaLnBrk="1" hangingPunct="1">
              <a:lnSpc>
                <a:spcPct val="90000"/>
              </a:lnSpc>
            </a:pPr>
            <a:r>
              <a:rPr lang="cs-CZ" sz="1800">
                <a:cs typeface="Times New Roman" pitchFamily="18" charset="0"/>
              </a:rPr>
              <a:t>Výsledky se znázor</a:t>
            </a:r>
            <a:r>
              <a:rPr lang="cs-CZ" sz="1800"/>
              <a:t>ň</a:t>
            </a:r>
            <a:r>
              <a:rPr lang="cs-CZ" sz="1800">
                <a:cs typeface="Times New Roman" pitchFamily="18" charset="0"/>
              </a:rPr>
              <a:t>ují graficky pomocí tzv. dendrogram</a:t>
            </a:r>
            <a:r>
              <a:rPr lang="cs-CZ" sz="1800"/>
              <a:t>ů</a:t>
            </a:r>
            <a:r>
              <a:rPr lang="cs-CZ" sz="1800">
                <a:cs typeface="Times New Roman" pitchFamily="18" charset="0"/>
              </a:rPr>
              <a:t> </a:t>
            </a:r>
            <a:r>
              <a:rPr lang="cs-CZ" sz="1800"/>
              <a:t>č</a:t>
            </a:r>
            <a:r>
              <a:rPr lang="cs-CZ" sz="1800">
                <a:cs typeface="Times New Roman" pitchFamily="18" charset="0"/>
              </a:rPr>
              <a:t>i dendrograf</a:t>
            </a:r>
            <a:r>
              <a:rPr lang="cs-CZ" sz="1800"/>
              <a:t>ů 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sz="1800">
                <a:solidFill>
                  <a:srgbClr val="CC0000"/>
                </a:solidFill>
                <a:cs typeface="Times New Roman" pitchFamily="18" charset="0"/>
              </a:rPr>
              <a:t>Dendrogram</a:t>
            </a:r>
            <a:r>
              <a:rPr lang="cs-CZ" sz="1800">
                <a:cs typeface="Times New Roman" pitchFamily="18" charset="0"/>
              </a:rPr>
              <a:t> vytvá</a:t>
            </a:r>
            <a:r>
              <a:rPr lang="cs-CZ" sz="1800"/>
              <a:t>ř</a:t>
            </a:r>
            <a:r>
              <a:rPr lang="cs-CZ" sz="1800">
                <a:cs typeface="Times New Roman" pitchFamily="18" charset="0"/>
              </a:rPr>
              <a:t>í hierarchickou strukturu, kde taxony m</a:t>
            </a:r>
            <a:r>
              <a:rPr lang="cs-CZ" sz="1800"/>
              <a:t>ůž</a:t>
            </a:r>
            <a:r>
              <a:rPr lang="cs-CZ" sz="1800">
                <a:cs typeface="Times New Roman" pitchFamily="18" charset="0"/>
              </a:rPr>
              <a:t>eme srovnávat na ur</a:t>
            </a:r>
            <a:r>
              <a:rPr lang="cs-CZ" sz="1800"/>
              <a:t>č</a:t>
            </a:r>
            <a:r>
              <a:rPr lang="cs-CZ" sz="1800">
                <a:cs typeface="Times New Roman" pitchFamily="18" charset="0"/>
              </a:rPr>
              <a:t>ité zvolené hladin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 podobnosti</a:t>
            </a:r>
            <a:r>
              <a:rPr lang="cs-CZ" sz="1800"/>
              <a:t>. </a:t>
            </a:r>
            <a:r>
              <a:rPr lang="cs-CZ" sz="1800">
                <a:cs typeface="Times New Roman" pitchFamily="18" charset="0"/>
              </a:rPr>
              <a:t>Skupiny vzniklé na ur</a:t>
            </a:r>
            <a:r>
              <a:rPr lang="cs-CZ" sz="1800"/>
              <a:t>č</a:t>
            </a:r>
            <a:r>
              <a:rPr lang="cs-CZ" sz="1800">
                <a:cs typeface="Times New Roman" pitchFamily="18" charset="0"/>
              </a:rPr>
              <a:t>ité hladin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 podobnosti se sna</a:t>
            </a:r>
            <a:r>
              <a:rPr lang="cs-CZ" sz="1800"/>
              <a:t>ž</a:t>
            </a:r>
            <a:r>
              <a:rPr lang="cs-CZ" sz="1800">
                <a:cs typeface="Times New Roman" pitchFamily="18" charset="0"/>
              </a:rPr>
              <a:t>íme geologicky interpretovat. </a:t>
            </a:r>
            <a:endParaRPr lang="cs-CZ" sz="1800"/>
          </a:p>
          <a:p>
            <a:pPr algn="just" eaLnBrk="1" hangingPunct="1">
              <a:lnSpc>
                <a:spcPct val="90000"/>
              </a:lnSpc>
            </a:pPr>
            <a:r>
              <a:rPr lang="cs-CZ" sz="1800">
                <a:solidFill>
                  <a:srgbClr val="CC0000"/>
                </a:solidFill>
                <a:cs typeface="Times New Roman" pitchFamily="18" charset="0"/>
              </a:rPr>
              <a:t>Dendrograf</a:t>
            </a:r>
            <a:r>
              <a:rPr lang="cs-CZ" sz="1800">
                <a:cs typeface="Times New Roman" pitchFamily="18" charset="0"/>
              </a:rPr>
              <a:t> je tvarem shodný s dendrogramem, avšak sledujeme jím nejen vztahy mezi skupinami, nýbr</a:t>
            </a:r>
            <a:r>
              <a:rPr lang="cs-CZ" sz="1800"/>
              <a:t>ž</a:t>
            </a:r>
            <a:r>
              <a:rPr lang="cs-CZ" sz="1800">
                <a:cs typeface="Times New Roman" pitchFamily="18" charset="0"/>
              </a:rPr>
              <a:t> i uvnit</a:t>
            </a:r>
            <a:r>
              <a:rPr lang="cs-CZ" sz="1800"/>
              <a:t>ř</a:t>
            </a:r>
            <a:r>
              <a:rPr lang="cs-CZ" sz="1800">
                <a:cs typeface="Times New Roman" pitchFamily="18" charset="0"/>
              </a:rPr>
              <a:t> skupin mezi jedinci. Ve sm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ru jedné osy vytvá</a:t>
            </a:r>
            <a:r>
              <a:rPr lang="cs-CZ" sz="1800"/>
              <a:t>ř</a:t>
            </a:r>
            <a:r>
              <a:rPr lang="cs-CZ" sz="1800">
                <a:cs typeface="Times New Roman" pitchFamily="18" charset="0"/>
              </a:rPr>
              <a:t>í hierarchickou strukturu jako dendrogram, ve sm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ru druhé osy ukazuje vzdálenost mezi jedinci uvnit</a:t>
            </a:r>
            <a:r>
              <a:rPr lang="cs-CZ" sz="1800"/>
              <a:t>ř</a:t>
            </a:r>
            <a:r>
              <a:rPr lang="cs-CZ" sz="1800">
                <a:cs typeface="Times New Roman" pitchFamily="18" charset="0"/>
              </a:rPr>
              <a:t> skupin.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sz="1800">
                <a:cs typeface="Times New Roman" pitchFamily="18" charset="0"/>
              </a:rPr>
              <a:t>Hierarchická shlukovací analýza se </a:t>
            </a:r>
            <a:r>
              <a:rPr lang="cs-CZ" sz="1800"/>
              <a:t>č</a:t>
            </a:r>
            <a:r>
              <a:rPr lang="cs-CZ" sz="1800">
                <a:cs typeface="Times New Roman" pitchFamily="18" charset="0"/>
              </a:rPr>
              <a:t>asto u</a:t>
            </a:r>
            <a:r>
              <a:rPr lang="cs-CZ" sz="1800"/>
              <a:t>ž</a:t>
            </a:r>
            <a:r>
              <a:rPr lang="cs-CZ" sz="1800">
                <a:cs typeface="Times New Roman" pitchFamily="18" charset="0"/>
              </a:rPr>
              <a:t>ívá jako výchozí metoda usnad</a:t>
            </a:r>
            <a:r>
              <a:rPr lang="cs-CZ" sz="1800"/>
              <a:t>ň</a:t>
            </a:r>
            <a:r>
              <a:rPr lang="cs-CZ" sz="1800">
                <a:cs typeface="Times New Roman" pitchFamily="18" charset="0"/>
              </a:rPr>
              <a:t>ující orientaci ve vícerozm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rných souborech dat. Z jejích výsledk</a:t>
            </a:r>
            <a:r>
              <a:rPr lang="cs-CZ" sz="1800"/>
              <a:t>ů</a:t>
            </a:r>
            <a:r>
              <a:rPr lang="cs-CZ" sz="1800">
                <a:cs typeface="Times New Roman" pitchFamily="18" charset="0"/>
              </a:rPr>
              <a:t> mohou vycházet další metody, jejich</a:t>
            </a:r>
            <a:r>
              <a:rPr lang="cs-CZ" sz="1800"/>
              <a:t>ž</a:t>
            </a:r>
            <a:r>
              <a:rPr lang="cs-CZ" sz="1800">
                <a:cs typeface="Times New Roman" pitchFamily="18" charset="0"/>
              </a:rPr>
              <a:t> aplikace vy</a:t>
            </a:r>
            <a:r>
              <a:rPr lang="cs-CZ" sz="1800"/>
              <a:t>ž</a:t>
            </a:r>
            <a:r>
              <a:rPr lang="cs-CZ" sz="1800">
                <a:cs typeface="Times New Roman" pitchFamily="18" charset="0"/>
              </a:rPr>
              <a:t>aduje</a:t>
            </a:r>
            <a:r>
              <a:rPr lang="cs-CZ" sz="1800"/>
              <a:t> předběžnou znalost struktury souboru (např. nehierarchické sdružovací metody).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:\Renata\DP doktorat\Lithos\figure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54102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609600" y="5334000"/>
            <a:ext cx="82454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cs-CZ">
                <a:latin typeface="Comic Sans MS" pitchFamily="66" charset="0"/>
              </a:rPr>
              <a:t>Dendrogram pro chemického složení granátu z valounů granulitů z lulečských slepenců a granulitů Českého masivu (použity hlavní i stopové prvky – jejich normalizované obsahy). Použita vzdálenost Manhattan a strategie nevážená pár-skupinová.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260648"/>
            <a:ext cx="8229600" cy="4175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cs-CZ" sz="2400" kern="0" dirty="0">
                <a:cs typeface="Times New Roman" pitchFamily="18" charset="0"/>
              </a:rPr>
              <a:t>Hierarchick</a:t>
            </a:r>
            <a:r>
              <a:rPr lang="cs-CZ" sz="2400" kern="0" dirty="0"/>
              <a:t>é</a:t>
            </a:r>
            <a:r>
              <a:rPr lang="cs-CZ" sz="2400" kern="0" dirty="0">
                <a:cs typeface="Times New Roman" pitchFamily="18" charset="0"/>
              </a:rPr>
              <a:t> </a:t>
            </a:r>
            <a:r>
              <a:rPr lang="cs-CZ" sz="2400" kern="0" dirty="0" err="1"/>
              <a:t>shlukovací</a:t>
            </a:r>
            <a:r>
              <a:rPr lang="cs-CZ" sz="2400" kern="0" dirty="0"/>
              <a:t> </a:t>
            </a:r>
            <a:r>
              <a:rPr lang="cs-CZ" sz="2400" kern="0" dirty="0">
                <a:cs typeface="Times New Roman" pitchFamily="18" charset="0"/>
              </a:rPr>
              <a:t>metod</a:t>
            </a:r>
            <a:r>
              <a:rPr lang="cs-CZ" sz="2400" kern="0" dirty="0"/>
              <a:t>y </a:t>
            </a:r>
            <a:br>
              <a:rPr lang="cs-CZ" sz="2400" kern="0" dirty="0"/>
            </a:br>
            <a:br>
              <a:rPr lang="cs-CZ" sz="2000" kern="0" dirty="0">
                <a:cs typeface="Times New Roman" pitchFamily="18" charset="0"/>
              </a:rPr>
            </a:br>
            <a:endParaRPr lang="cs-CZ" sz="2000" kern="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cs typeface="Times New Roman" pitchFamily="18" charset="0"/>
              </a:rPr>
              <a:t>Nehierarchické shlukovací metody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5638800" cy="5867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cs-CZ" sz="1800" dirty="0">
                <a:cs typeface="Times New Roman" pitchFamily="18" charset="0"/>
              </a:rPr>
              <a:t>Vycházejí ze stanovení po</a:t>
            </a:r>
            <a:r>
              <a:rPr lang="cs-CZ" sz="1800" dirty="0"/>
              <a:t>č</a:t>
            </a:r>
            <a:r>
              <a:rPr lang="cs-CZ" sz="1800" dirty="0">
                <a:cs typeface="Times New Roman" pitchFamily="18" charset="0"/>
              </a:rPr>
              <a:t>áte</a:t>
            </a:r>
            <a:r>
              <a:rPr lang="cs-CZ" sz="1800" dirty="0"/>
              <a:t>č</a:t>
            </a:r>
            <a:r>
              <a:rPr lang="cs-CZ" sz="1800" dirty="0">
                <a:cs typeface="Times New Roman" pitchFamily="18" charset="0"/>
              </a:rPr>
              <a:t>ního rozkladu souboru subjektivn</a:t>
            </a:r>
            <a:r>
              <a:rPr lang="cs-CZ" sz="1800" dirty="0"/>
              <a:t>ě</a:t>
            </a:r>
            <a:r>
              <a:rPr lang="cs-CZ" sz="1800" dirty="0">
                <a:cs typeface="Times New Roman" pitchFamily="18" charset="0"/>
              </a:rPr>
              <a:t>, u</a:t>
            </a:r>
            <a:r>
              <a:rPr lang="cs-CZ" sz="1800" dirty="0"/>
              <a:t>ž</a:t>
            </a:r>
            <a:r>
              <a:rPr lang="cs-CZ" sz="1800" dirty="0">
                <a:cs typeface="Times New Roman" pitchFamily="18" charset="0"/>
              </a:rPr>
              <a:t>ivatelem. Na po</a:t>
            </a:r>
            <a:r>
              <a:rPr lang="cs-CZ" sz="1800" dirty="0"/>
              <a:t>č</a:t>
            </a:r>
            <a:r>
              <a:rPr lang="cs-CZ" sz="1800" dirty="0">
                <a:cs typeface="Times New Roman" pitchFamily="18" charset="0"/>
              </a:rPr>
              <a:t>átku se definuje </a:t>
            </a:r>
            <a:r>
              <a:rPr lang="cs-CZ" sz="1800" i="1" dirty="0">
                <a:cs typeface="Times New Roman" pitchFamily="18" charset="0"/>
              </a:rPr>
              <a:t>k</a:t>
            </a:r>
            <a:r>
              <a:rPr lang="cs-CZ" sz="1800" dirty="0">
                <a:cs typeface="Times New Roman" pitchFamily="18" charset="0"/>
              </a:rPr>
              <a:t> skupin </a:t>
            </a:r>
          </a:p>
          <a:p>
            <a:pPr algn="just" eaLnBrk="1" hangingPunct="1">
              <a:lnSpc>
                <a:spcPct val="90000"/>
              </a:lnSpc>
            </a:pPr>
            <a:endParaRPr lang="cs-CZ" sz="1800" dirty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cs-CZ" sz="1800" dirty="0">
                <a:cs typeface="Times New Roman" pitchFamily="18" charset="0"/>
              </a:rPr>
              <a:t>U</a:t>
            </a:r>
            <a:r>
              <a:rPr lang="cs-CZ" sz="1800" dirty="0"/>
              <a:t>ž</a:t>
            </a:r>
            <a:r>
              <a:rPr lang="cs-CZ" sz="1800" dirty="0">
                <a:cs typeface="Times New Roman" pitchFamily="18" charset="0"/>
              </a:rPr>
              <a:t>ívají se v p</a:t>
            </a:r>
            <a:r>
              <a:rPr lang="cs-CZ" sz="1800" dirty="0"/>
              <a:t>ř</a:t>
            </a:r>
            <a:r>
              <a:rPr lang="cs-CZ" sz="1800" dirty="0">
                <a:cs typeface="Times New Roman" pitchFamily="18" charset="0"/>
              </a:rPr>
              <a:t>ípadech, kdy po</a:t>
            </a:r>
            <a:r>
              <a:rPr lang="cs-CZ" sz="1800" dirty="0"/>
              <a:t>č</a:t>
            </a:r>
            <a:r>
              <a:rPr lang="cs-CZ" sz="1800" dirty="0">
                <a:cs typeface="Times New Roman" pitchFamily="18" charset="0"/>
              </a:rPr>
              <a:t>et shluk</a:t>
            </a:r>
            <a:r>
              <a:rPr lang="cs-CZ" sz="1800" dirty="0"/>
              <a:t>ů</a:t>
            </a:r>
            <a:r>
              <a:rPr lang="cs-CZ" sz="1800" dirty="0">
                <a:cs typeface="Times New Roman" pitchFamily="18" charset="0"/>
              </a:rPr>
              <a:t> m</a:t>
            </a:r>
            <a:r>
              <a:rPr lang="cs-CZ" sz="1800" dirty="0"/>
              <a:t>ůž</a:t>
            </a:r>
            <a:r>
              <a:rPr lang="cs-CZ" sz="1800" dirty="0">
                <a:cs typeface="Times New Roman" pitchFamily="18" charset="0"/>
              </a:rPr>
              <a:t>eme předb</a:t>
            </a:r>
            <a:r>
              <a:rPr lang="cs-CZ" sz="1800" dirty="0"/>
              <a:t>ěž</a:t>
            </a:r>
            <a:r>
              <a:rPr lang="cs-CZ" sz="1800" dirty="0">
                <a:cs typeface="Times New Roman" pitchFamily="18" charset="0"/>
              </a:rPr>
              <a:t>n</a:t>
            </a:r>
            <a:r>
              <a:rPr lang="cs-CZ" sz="1800" dirty="0"/>
              <a:t>ě</a:t>
            </a:r>
            <a:r>
              <a:rPr lang="cs-CZ" sz="1800" dirty="0">
                <a:cs typeface="Times New Roman" pitchFamily="18" charset="0"/>
              </a:rPr>
              <a:t> ur</a:t>
            </a:r>
            <a:r>
              <a:rPr lang="cs-CZ" sz="1800" dirty="0"/>
              <a:t>č</a:t>
            </a:r>
            <a:r>
              <a:rPr lang="cs-CZ" sz="1800" dirty="0">
                <a:cs typeface="Times New Roman" pitchFamily="18" charset="0"/>
              </a:rPr>
              <a:t>it na základ</a:t>
            </a:r>
            <a:r>
              <a:rPr lang="cs-CZ" sz="1800" dirty="0"/>
              <a:t>ě</a:t>
            </a:r>
            <a:r>
              <a:rPr lang="cs-CZ" sz="1800" dirty="0">
                <a:cs typeface="Times New Roman" pitchFamily="18" charset="0"/>
              </a:rPr>
              <a:t> d</a:t>
            </a:r>
            <a:r>
              <a:rPr lang="cs-CZ" sz="1800" dirty="0"/>
              <a:t>ř</a:t>
            </a:r>
            <a:r>
              <a:rPr lang="cs-CZ" sz="1800" dirty="0">
                <a:cs typeface="Times New Roman" pitchFamily="18" charset="0"/>
              </a:rPr>
              <a:t>ív</a:t>
            </a:r>
            <a:r>
              <a:rPr lang="cs-CZ" sz="1800" dirty="0"/>
              <a:t>ě</a:t>
            </a:r>
            <a:r>
              <a:rPr lang="cs-CZ" sz="1800" dirty="0">
                <a:cs typeface="Times New Roman" pitchFamily="18" charset="0"/>
              </a:rPr>
              <a:t>jších geologických zkušeností. V p</a:t>
            </a:r>
            <a:r>
              <a:rPr lang="cs-CZ" sz="1800" dirty="0"/>
              <a:t>ř</a:t>
            </a:r>
            <a:r>
              <a:rPr lang="cs-CZ" sz="1800" dirty="0">
                <a:cs typeface="Times New Roman" pitchFamily="18" charset="0"/>
              </a:rPr>
              <a:t>ípad</a:t>
            </a:r>
            <a:r>
              <a:rPr lang="cs-CZ" sz="1800" dirty="0"/>
              <a:t>ě</a:t>
            </a:r>
            <a:r>
              <a:rPr lang="cs-CZ" sz="1800" dirty="0">
                <a:cs typeface="Times New Roman" pitchFamily="18" charset="0"/>
              </a:rPr>
              <a:t> práce s neznámým souborem dat je nutno navázat na výsledky jiné metody vícerozm</a:t>
            </a:r>
            <a:r>
              <a:rPr lang="cs-CZ" sz="1800" dirty="0"/>
              <a:t>ě</a:t>
            </a:r>
            <a:r>
              <a:rPr lang="cs-CZ" sz="1800" dirty="0">
                <a:cs typeface="Times New Roman" pitchFamily="18" charset="0"/>
              </a:rPr>
              <a:t>rné analýzy</a:t>
            </a:r>
            <a:r>
              <a:rPr lang="cs-CZ" sz="1800" dirty="0"/>
              <a:t> – např. </a:t>
            </a:r>
            <a:r>
              <a:rPr lang="cs-CZ" sz="1800" dirty="0" err="1"/>
              <a:t>dendrogramu</a:t>
            </a:r>
            <a:r>
              <a:rPr lang="cs-CZ" sz="1800" dirty="0">
                <a:cs typeface="Times New Roman" pitchFamily="18" charset="0"/>
              </a:rPr>
              <a:t>.</a:t>
            </a:r>
            <a:endParaRPr lang="cs-CZ" sz="1800" dirty="0"/>
          </a:p>
          <a:p>
            <a:pPr algn="just" eaLnBrk="1" hangingPunct="1">
              <a:lnSpc>
                <a:spcPct val="90000"/>
              </a:lnSpc>
            </a:pPr>
            <a:endParaRPr lang="cs-CZ" sz="1600" dirty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600" dirty="0"/>
              <a:t>	</a:t>
            </a:r>
            <a:r>
              <a:rPr lang="cs-CZ" sz="1600" dirty="0">
                <a:cs typeface="Times New Roman" pitchFamily="18" charset="0"/>
              </a:rPr>
              <a:t>P</a:t>
            </a:r>
            <a:r>
              <a:rPr lang="cs-CZ" sz="1600" dirty="0"/>
              <a:t>ř</a:t>
            </a:r>
            <a:r>
              <a:rPr lang="cs-CZ" sz="1600" dirty="0">
                <a:cs typeface="Times New Roman" pitchFamily="18" charset="0"/>
              </a:rPr>
              <a:t>íklad výsledk</a:t>
            </a:r>
            <a:r>
              <a:rPr lang="cs-CZ" sz="1600" dirty="0"/>
              <a:t>ů</a:t>
            </a:r>
            <a:r>
              <a:rPr lang="cs-CZ" sz="1600" dirty="0">
                <a:cs typeface="Times New Roman" pitchFamily="18" charset="0"/>
              </a:rPr>
              <a:t> </a:t>
            </a:r>
            <a:r>
              <a:rPr lang="cs-CZ" sz="1600" dirty="0" err="1">
                <a:cs typeface="Times New Roman" pitchFamily="18" charset="0"/>
              </a:rPr>
              <a:t>nehierarchického</a:t>
            </a:r>
            <a:r>
              <a:rPr lang="cs-CZ" sz="1600" dirty="0">
                <a:cs typeface="Times New Roman" pitchFamily="18" charset="0"/>
              </a:rPr>
              <a:t> sdru</a:t>
            </a:r>
            <a:r>
              <a:rPr lang="cs-CZ" sz="1600" dirty="0"/>
              <a:t>ž</a:t>
            </a:r>
            <a:r>
              <a:rPr lang="cs-CZ" sz="1600" dirty="0">
                <a:cs typeface="Times New Roman" pitchFamily="18" charset="0"/>
              </a:rPr>
              <a:t>ování. Zařazení vzork</a:t>
            </a:r>
            <a:r>
              <a:rPr lang="cs-CZ" sz="1600" dirty="0"/>
              <a:t>ů</a:t>
            </a:r>
            <a:r>
              <a:rPr lang="cs-CZ" sz="1600" dirty="0">
                <a:cs typeface="Times New Roman" pitchFamily="18" charset="0"/>
              </a:rPr>
              <a:t> </a:t>
            </a:r>
            <a:r>
              <a:rPr lang="cs-CZ" sz="1600" dirty="0"/>
              <a:t>asociací těžkých minerálů do</a:t>
            </a:r>
            <a:r>
              <a:rPr lang="cs-CZ" sz="1600" dirty="0">
                <a:cs typeface="Times New Roman" pitchFamily="18" charset="0"/>
              </a:rPr>
              <a:t> t</a:t>
            </a:r>
            <a:r>
              <a:rPr lang="cs-CZ" sz="1600" dirty="0"/>
              <a:t>ř</a:t>
            </a:r>
            <a:r>
              <a:rPr lang="cs-CZ" sz="1600" dirty="0">
                <a:cs typeface="Times New Roman" pitchFamily="18" charset="0"/>
              </a:rPr>
              <a:t>í klastr</a:t>
            </a:r>
            <a:r>
              <a:rPr lang="cs-CZ" sz="1600" dirty="0"/>
              <a:t>ů</a:t>
            </a:r>
            <a:r>
              <a:rPr lang="cs-CZ" sz="1600" dirty="0">
                <a:cs typeface="Times New Roman" pitchFamily="18" charset="0"/>
              </a:rPr>
              <a:t> s uvedením vzdálenosti ka</a:t>
            </a:r>
            <a:r>
              <a:rPr lang="cs-CZ" sz="1600" dirty="0"/>
              <a:t>ž</a:t>
            </a:r>
            <a:r>
              <a:rPr lang="cs-CZ" sz="1600" dirty="0">
                <a:cs typeface="Times New Roman" pitchFamily="18" charset="0"/>
              </a:rPr>
              <a:t>dého vzorku od typického  bodu, kde po</a:t>
            </a:r>
            <a:r>
              <a:rPr lang="cs-CZ" sz="1600" dirty="0"/>
              <a:t>č</a:t>
            </a:r>
            <a:r>
              <a:rPr lang="cs-CZ" sz="1600" dirty="0">
                <a:cs typeface="Times New Roman" pitchFamily="18" charset="0"/>
              </a:rPr>
              <a:t>et klastr</a:t>
            </a:r>
            <a:r>
              <a:rPr lang="cs-CZ" sz="1600" dirty="0"/>
              <a:t>ů</a:t>
            </a:r>
            <a:r>
              <a:rPr lang="cs-CZ" sz="1600" dirty="0">
                <a:cs typeface="Times New Roman" pitchFamily="18" charset="0"/>
              </a:rPr>
              <a:t> byl stanovený na základ</a:t>
            </a:r>
            <a:r>
              <a:rPr lang="cs-CZ" sz="1600" dirty="0"/>
              <a:t>ě</a:t>
            </a:r>
            <a:r>
              <a:rPr lang="cs-CZ" sz="1600" dirty="0">
                <a:cs typeface="Times New Roman" pitchFamily="18" charset="0"/>
              </a:rPr>
              <a:t> studia tvaru </a:t>
            </a:r>
            <a:r>
              <a:rPr lang="cs-CZ" sz="1600" dirty="0" err="1">
                <a:cs typeface="Times New Roman" pitchFamily="18" charset="0"/>
              </a:rPr>
              <a:t>dendrogramu</a:t>
            </a:r>
            <a:r>
              <a:rPr lang="cs-CZ" sz="1600" dirty="0"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cs-CZ" sz="1600" dirty="0"/>
          </a:p>
        </p:txBody>
      </p:sp>
      <p:pic>
        <p:nvPicPr>
          <p:cNvPr id="17412" name="Picture 6" descr="C:\Renata\statistica\statistika 2007\klastr an tab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90600"/>
            <a:ext cx="2794000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cs typeface="Times New Roman" pitchFamily="18" charset="0"/>
              </a:rPr>
              <a:t>Nehierarchické shlukovací metody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44958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1800"/>
              <a:t>	Vyčlenění několika typů detritických granátů z drob myslejovického souvrství</a:t>
            </a:r>
          </a:p>
        </p:txBody>
      </p:sp>
      <p:pic>
        <p:nvPicPr>
          <p:cNvPr id="18436" name="Picture 4" descr="skupiny detrit grt polymikt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33425"/>
            <a:ext cx="6619875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cs typeface="Times New Roman" pitchFamily="18" charset="0"/>
              </a:rPr>
              <a:t>P</a:t>
            </a:r>
            <a:r>
              <a:rPr lang="cs-CZ"/>
              <a:t>ř</a:t>
            </a:r>
            <a:r>
              <a:rPr lang="cs-CZ">
                <a:cs typeface="Times New Roman" pitchFamily="18" charset="0"/>
              </a:rPr>
              <a:t>íklady pou</a:t>
            </a:r>
            <a:r>
              <a:rPr lang="cs-CZ"/>
              <a:t>ž</a:t>
            </a:r>
            <a:r>
              <a:rPr lang="cs-CZ">
                <a:cs typeface="Times New Roman" pitchFamily="18" charset="0"/>
              </a:rPr>
              <a:t>ití sdru</a:t>
            </a:r>
            <a:r>
              <a:rPr lang="cs-CZ"/>
              <a:t>ž</a:t>
            </a:r>
            <a:r>
              <a:rPr lang="cs-CZ">
                <a:cs typeface="Times New Roman" pitchFamily="18" charset="0"/>
              </a:rPr>
              <a:t>ovacích analýz v geologii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077200" cy="53340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000">
                <a:cs typeface="Times New Roman" pitchFamily="18" charset="0"/>
              </a:rPr>
              <a:t>-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2000">
                <a:latin typeface="Times New Roman" pitchFamily="18" charset="0"/>
              </a:rPr>
              <a:t>	</a:t>
            </a:r>
            <a:r>
              <a:rPr lang="cs-CZ" sz="1800">
                <a:cs typeface="Times New Roman" pitchFamily="18" charset="0"/>
              </a:rPr>
              <a:t>klasifikace belemnit</a:t>
            </a:r>
            <a:r>
              <a:rPr lang="cs-CZ" sz="1800"/>
              <a:t>ů</a:t>
            </a:r>
            <a:r>
              <a:rPr lang="cs-CZ" sz="1800">
                <a:cs typeface="Times New Roman" pitchFamily="18" charset="0"/>
              </a:rPr>
              <a:t> rodu Duvalia na základ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 biometrických m</a:t>
            </a:r>
            <a:r>
              <a:rPr lang="cs-CZ" sz="1800"/>
              <a:t>ěř</a:t>
            </a:r>
            <a:r>
              <a:rPr lang="cs-CZ" sz="1800">
                <a:cs typeface="Times New Roman" pitchFamily="18" charset="0"/>
              </a:rPr>
              <a:t>ení</a:t>
            </a:r>
            <a:r>
              <a:rPr lang="cs-CZ" sz="1800"/>
              <a:t> </a:t>
            </a:r>
            <a:r>
              <a:rPr lang="cs-CZ" sz="1800">
                <a:cs typeface="Times New Roman" pitchFamily="18" charset="0"/>
              </a:rPr>
              <a:t>roster belemnit</a:t>
            </a:r>
            <a:r>
              <a:rPr lang="cs-CZ" sz="1800"/>
              <a:t>ů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1800">
                <a:cs typeface="Times New Roman" pitchFamily="18" charset="0"/>
              </a:rPr>
              <a:t>-</a:t>
            </a:r>
            <a:r>
              <a:rPr lang="cs-CZ" sz="1800"/>
              <a:t> 	</a:t>
            </a:r>
            <a:r>
              <a:rPr lang="cs-CZ" sz="1800">
                <a:cs typeface="Times New Roman" pitchFamily="18" charset="0"/>
              </a:rPr>
              <a:t>rozlišení pectinoidních fosilních ml</a:t>
            </a:r>
            <a:r>
              <a:rPr lang="cs-CZ" sz="1800"/>
              <a:t>žů</a:t>
            </a:r>
            <a:r>
              <a:rPr lang="cs-CZ" sz="1800">
                <a:cs typeface="Times New Roman" pitchFamily="18" charset="0"/>
              </a:rPr>
              <a:t> podle tvarové variability schránek</a:t>
            </a:r>
            <a:endParaRPr lang="cs-CZ" sz="1800"/>
          </a:p>
          <a:p>
            <a:pPr algn="just" eaLnBrk="1" hangingPunct="1">
              <a:buFont typeface="Wingdings" pitchFamily="2" charset="2"/>
              <a:buNone/>
            </a:pPr>
            <a:r>
              <a:rPr lang="cs-CZ" sz="1800"/>
              <a:t>	</a:t>
            </a:r>
            <a:r>
              <a:rPr lang="cs-CZ" sz="1800">
                <a:cs typeface="Times New Roman" pitchFamily="18" charset="0"/>
              </a:rPr>
              <a:t>k</a:t>
            </a:r>
            <a:r>
              <a:rPr lang="cs-CZ" sz="1800"/>
              <a:t>la</a:t>
            </a:r>
            <a:r>
              <a:rPr lang="cs-CZ" sz="1800">
                <a:cs typeface="Times New Roman" pitchFamily="18" charset="0"/>
              </a:rPr>
              <a:t>sifikace d</a:t>
            </a:r>
            <a:r>
              <a:rPr lang="cs-CZ" sz="1800"/>
              <a:t>ů</a:t>
            </a:r>
            <a:r>
              <a:rPr lang="cs-CZ" sz="1800">
                <a:cs typeface="Times New Roman" pitchFamily="18" charset="0"/>
              </a:rPr>
              <a:t>lních ot</a:t>
            </a:r>
            <a:r>
              <a:rPr lang="cs-CZ" sz="1800"/>
              <a:t>ř</a:t>
            </a:r>
            <a:r>
              <a:rPr lang="cs-CZ" sz="1800">
                <a:cs typeface="Times New Roman" pitchFamily="18" charset="0"/>
              </a:rPr>
              <a:t>es</a:t>
            </a:r>
            <a:r>
              <a:rPr lang="cs-CZ" sz="1800"/>
              <a:t>ů</a:t>
            </a:r>
            <a:r>
              <a:rPr lang="cs-CZ" sz="1800">
                <a:cs typeface="Times New Roman" pitchFamily="18" charset="0"/>
              </a:rPr>
              <a:t> na dole </a:t>
            </a:r>
            <a:r>
              <a:rPr lang="cs-CZ" sz="1800"/>
              <a:t>Č</a:t>
            </a:r>
            <a:r>
              <a:rPr lang="cs-CZ" sz="1800">
                <a:cs typeface="Times New Roman" pitchFamily="18" charset="0"/>
              </a:rPr>
              <a:t>SA</a:t>
            </a:r>
            <a:r>
              <a:rPr lang="cs-CZ" sz="1800"/>
              <a:t> pro</a:t>
            </a:r>
            <a:r>
              <a:rPr lang="cs-CZ" sz="1800">
                <a:cs typeface="Times New Roman" pitchFamily="18" charset="0"/>
              </a:rPr>
              <a:t> stanovení porušování horninového masívu (tzv. ploch porušení) s postupem d</a:t>
            </a:r>
            <a:r>
              <a:rPr lang="cs-CZ" sz="1800"/>
              <a:t>ů</a:t>
            </a:r>
            <a:r>
              <a:rPr lang="cs-CZ" sz="1800">
                <a:cs typeface="Times New Roman" pitchFamily="18" charset="0"/>
              </a:rPr>
              <a:t>lních prací </a:t>
            </a:r>
            <a:endParaRPr lang="cs-CZ" sz="1800"/>
          </a:p>
          <a:p>
            <a:pPr algn="just" eaLnBrk="1" hangingPunct="1">
              <a:buFont typeface="Wingdings" pitchFamily="2" charset="2"/>
              <a:buNone/>
            </a:pPr>
            <a:r>
              <a:rPr lang="cs-CZ" sz="1800">
                <a:cs typeface="Times New Roman" pitchFamily="18" charset="0"/>
              </a:rPr>
              <a:t>-</a:t>
            </a:r>
            <a:r>
              <a:rPr lang="cs-CZ" sz="18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1800">
                <a:latin typeface="Times New Roman" pitchFamily="18" charset="0"/>
              </a:rPr>
              <a:t>	</a:t>
            </a:r>
            <a:r>
              <a:rPr lang="cs-CZ" sz="1800">
                <a:cs typeface="Times New Roman" pitchFamily="18" charset="0"/>
              </a:rPr>
              <a:t>rozd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lení pyroxen</a:t>
            </a:r>
            <a:r>
              <a:rPr lang="cs-CZ" sz="1800"/>
              <a:t>ů</a:t>
            </a:r>
            <a:r>
              <a:rPr lang="cs-CZ" sz="1800">
                <a:cs typeface="Times New Roman" pitchFamily="18" charset="0"/>
              </a:rPr>
              <a:t> a amfibol</a:t>
            </a:r>
            <a:r>
              <a:rPr lang="cs-CZ" sz="1800"/>
              <a:t>ů</a:t>
            </a:r>
            <a:r>
              <a:rPr lang="cs-CZ" sz="1800">
                <a:cs typeface="Times New Roman" pitchFamily="18" charset="0"/>
              </a:rPr>
              <a:t> hornin t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šínitové asociace na základ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 chemického slo</a:t>
            </a:r>
            <a:r>
              <a:rPr lang="cs-CZ" sz="1800"/>
              <a:t>ž</a:t>
            </a:r>
            <a:r>
              <a:rPr lang="cs-CZ" sz="1800">
                <a:cs typeface="Times New Roman" pitchFamily="18" charset="0"/>
              </a:rPr>
              <a:t>ení</a:t>
            </a:r>
            <a:endParaRPr lang="cs-CZ" sz="1800"/>
          </a:p>
          <a:p>
            <a:pPr algn="just" eaLnBrk="1" hangingPunct="1">
              <a:buFont typeface="Wingdings" pitchFamily="2" charset="2"/>
              <a:buNone/>
            </a:pPr>
            <a:r>
              <a:rPr lang="cs-CZ" sz="1800">
                <a:cs typeface="Times New Roman" pitchFamily="18" charset="0"/>
              </a:rPr>
              <a:t>-</a:t>
            </a:r>
            <a:r>
              <a:rPr lang="cs-CZ" sz="18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1800">
                <a:latin typeface="Times New Roman" pitchFamily="18" charset="0"/>
              </a:rPr>
              <a:t>	</a:t>
            </a:r>
            <a:r>
              <a:rPr lang="cs-CZ" sz="1800">
                <a:cs typeface="Times New Roman" pitchFamily="18" charset="0"/>
              </a:rPr>
              <a:t>klasifikace šedých a pestrých vrstev OKR na základ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 chemického slo</a:t>
            </a:r>
            <a:r>
              <a:rPr lang="cs-CZ" sz="1800"/>
              <a:t>ž</a:t>
            </a:r>
            <a:r>
              <a:rPr lang="cs-CZ" sz="1800">
                <a:cs typeface="Times New Roman" pitchFamily="18" charset="0"/>
              </a:rPr>
              <a:t>ení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1800">
                <a:cs typeface="Times New Roman" pitchFamily="18" charset="0"/>
              </a:rPr>
              <a:t>-</a:t>
            </a:r>
            <a:r>
              <a:rPr lang="cs-CZ" sz="180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cs-CZ" sz="1800">
                <a:latin typeface="Times New Roman" pitchFamily="18" charset="0"/>
              </a:rPr>
              <a:t>	</a:t>
            </a:r>
            <a:r>
              <a:rPr lang="cs-CZ" sz="1800">
                <a:cs typeface="Times New Roman" pitchFamily="18" charset="0"/>
              </a:rPr>
              <a:t>t</a:t>
            </a:r>
            <a:r>
              <a:rPr lang="cs-CZ" sz="1800"/>
              <a:t>ř</a:t>
            </a:r>
            <a:r>
              <a:rPr lang="cs-CZ" sz="1800">
                <a:cs typeface="Times New Roman" pitchFamily="18" charset="0"/>
              </a:rPr>
              <a:t>íd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ní fluviálních jeskynních št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rk</a:t>
            </a:r>
            <a:r>
              <a:rPr lang="cs-CZ" sz="1800"/>
              <a:t>ů</a:t>
            </a:r>
            <a:r>
              <a:rPr lang="cs-CZ" sz="1800">
                <a:cs typeface="Times New Roman" pitchFamily="18" charset="0"/>
              </a:rPr>
              <a:t> na základ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 valounové analýzy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1800">
                <a:cs typeface="Times New Roman" pitchFamily="18" charset="0"/>
              </a:rPr>
              <a:t>-</a:t>
            </a:r>
            <a:r>
              <a:rPr lang="cs-CZ" sz="18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1800">
                <a:latin typeface="Times New Roman" pitchFamily="18" charset="0"/>
              </a:rPr>
              <a:t>	</a:t>
            </a:r>
            <a:r>
              <a:rPr lang="cs-CZ" sz="1800">
                <a:cs typeface="Times New Roman" pitchFamily="18" charset="0"/>
              </a:rPr>
              <a:t>vytvo</a:t>
            </a:r>
            <a:r>
              <a:rPr lang="cs-CZ" sz="1800"/>
              <a:t>ř</a:t>
            </a:r>
            <a:r>
              <a:rPr lang="cs-CZ" sz="1800">
                <a:cs typeface="Times New Roman" pitchFamily="18" charset="0"/>
              </a:rPr>
              <a:t>ení etalon</a:t>
            </a:r>
            <a:r>
              <a:rPr lang="cs-CZ" sz="1800"/>
              <a:t>ů</a:t>
            </a:r>
            <a:r>
              <a:rPr lang="cs-CZ" sz="1800">
                <a:cs typeface="Times New Roman" pitchFamily="18" charset="0"/>
              </a:rPr>
              <a:t> typ</a:t>
            </a:r>
            <a:r>
              <a:rPr lang="cs-CZ" sz="1800"/>
              <a:t>ů</a:t>
            </a:r>
            <a:r>
              <a:rPr lang="cs-CZ" sz="1800">
                <a:cs typeface="Times New Roman" pitchFamily="18" charset="0"/>
              </a:rPr>
              <a:t> d</a:t>
            </a:r>
            <a:r>
              <a:rPr lang="cs-CZ" sz="1800"/>
              <a:t>ů</a:t>
            </a:r>
            <a:r>
              <a:rPr lang="cs-CZ" sz="1800">
                <a:cs typeface="Times New Roman" pitchFamily="18" charset="0"/>
              </a:rPr>
              <a:t>lních vod pro jednotlivé oblasti OKR podle základních hydrogeochemických charakteristik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1800">
                <a:cs typeface="Times New Roman" pitchFamily="18" charset="0"/>
              </a:rPr>
              <a:t>-</a:t>
            </a:r>
            <a:r>
              <a:rPr lang="cs-CZ" sz="1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>
                <a:latin typeface="Times New Roman" pitchFamily="18" charset="0"/>
              </a:rPr>
              <a:t>	</a:t>
            </a:r>
            <a:r>
              <a:rPr lang="cs-CZ" sz="1800">
                <a:cs typeface="Times New Roman" pitchFamily="18" charset="0"/>
              </a:rPr>
              <a:t>klasifikace metamorfovaných hornin doma</a:t>
            </a:r>
            <a:r>
              <a:rPr lang="cs-CZ" sz="1800"/>
              <a:t>ž</a:t>
            </a:r>
            <a:r>
              <a:rPr lang="cs-CZ" sz="1800">
                <a:cs typeface="Times New Roman" pitchFamily="18" charset="0"/>
              </a:rPr>
              <a:t>lické oblasti vycházející z analýzy geochemických dat </a:t>
            </a:r>
          </a:p>
          <a:p>
            <a:pPr eaLnBrk="1" hangingPunct="1"/>
            <a:endParaRPr lang="cs-CZ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Matice korelačních koeficientů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4678363"/>
          </a:xfrm>
        </p:spPr>
        <p:txBody>
          <a:bodyPr/>
          <a:lstStyle/>
          <a:p>
            <a:pPr eaLnBrk="1" hangingPunct="1"/>
            <a:r>
              <a:rPr lang="cs-CZ" sz="1700" dirty="0"/>
              <a:t>Spočte sílu korelace (</a:t>
            </a:r>
            <a:r>
              <a:rPr lang="cs-CZ" sz="1700" dirty="0" err="1"/>
              <a:t>Pearsonův</a:t>
            </a:r>
            <a:r>
              <a:rPr lang="cs-CZ" sz="1700" dirty="0"/>
              <a:t> korelační koeficient) pro všechny páry</a:t>
            </a:r>
          </a:p>
          <a:p>
            <a:pPr eaLnBrk="1" hangingPunct="1"/>
            <a:r>
              <a:rPr lang="cs-CZ" sz="1700" dirty="0"/>
              <a:t>Využití např. při vyšetřování substitucí v minerálech (ukázka pro plagioklasy)</a:t>
            </a:r>
          </a:p>
          <a:p>
            <a:pPr eaLnBrk="1" hangingPunct="1"/>
            <a:r>
              <a:rPr lang="cs-CZ" sz="1700" dirty="0"/>
              <a:t>V </a:t>
            </a:r>
            <a:r>
              <a:rPr lang="cs-CZ" sz="1700" dirty="0" err="1"/>
              <a:t>excelu</a:t>
            </a:r>
            <a:r>
              <a:rPr lang="cs-CZ" sz="1700" dirty="0"/>
              <a:t> pomocí: Analýza dat-korelace</a:t>
            </a:r>
          </a:p>
        </p:txBody>
      </p:sp>
      <p:pic>
        <p:nvPicPr>
          <p:cNvPr id="3076" name="Picture 5" descr="C:\Renata\statistica\statistika 2007\korel matic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489950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r>
              <a:rPr lang="cs-CZ" sz="2400" dirty="0" err="1"/>
              <a:t>Homovalentní</a:t>
            </a:r>
            <a:r>
              <a:rPr lang="cs-CZ" sz="2400" dirty="0"/>
              <a:t> substituce</a:t>
            </a:r>
          </a:p>
          <a:p>
            <a:pPr lvl="1"/>
            <a:r>
              <a:rPr lang="cs-CZ" sz="2000" dirty="0"/>
              <a:t>zastupují se ionty o stejné valenci</a:t>
            </a:r>
          </a:p>
          <a:p>
            <a:pPr lvl="1"/>
            <a:r>
              <a:rPr lang="cs-CZ" sz="2000" dirty="0"/>
              <a:t>např. Mg</a:t>
            </a:r>
            <a:r>
              <a:rPr lang="cs-CZ" sz="2000" baseline="30000" dirty="0"/>
              <a:t>2+</a:t>
            </a:r>
            <a:r>
              <a:rPr lang="cs-CZ" sz="2000" dirty="0"/>
              <a:t>      Fe</a:t>
            </a:r>
            <a:r>
              <a:rPr lang="cs-CZ" sz="2000" baseline="30000" dirty="0"/>
              <a:t>2+</a:t>
            </a:r>
            <a:r>
              <a:rPr lang="cs-CZ" sz="2000" dirty="0"/>
              <a:t> - v turmalínech, amfibolech, biotitech, olivínech</a:t>
            </a:r>
          </a:p>
          <a:p>
            <a:r>
              <a:rPr lang="cs-CZ" sz="2400" dirty="0" err="1"/>
              <a:t>Heterovalentní</a:t>
            </a:r>
            <a:r>
              <a:rPr lang="cs-CZ" sz="2400" dirty="0"/>
              <a:t> substituce</a:t>
            </a:r>
          </a:p>
          <a:p>
            <a:pPr lvl="1"/>
            <a:r>
              <a:rPr lang="cs-CZ" sz="2000" dirty="0"/>
              <a:t>zastupují se ionty s různou valencí </a:t>
            </a:r>
          </a:p>
          <a:p>
            <a:pPr lvl="1"/>
            <a:r>
              <a:rPr lang="cs-CZ" sz="2000" dirty="0"/>
              <a:t>musí být zajištěna elektrická neutralita struktury </a:t>
            </a:r>
          </a:p>
          <a:p>
            <a:pPr lvl="1"/>
            <a:r>
              <a:rPr lang="cs-CZ" sz="2000" dirty="0"/>
              <a:t>Např.</a:t>
            </a:r>
          </a:p>
          <a:p>
            <a:pPr marL="457200" lvl="1" indent="0">
              <a:buNone/>
            </a:pPr>
            <a:r>
              <a:rPr lang="cs-CZ" sz="2000" dirty="0"/>
              <a:t>	Na</a:t>
            </a:r>
            <a:r>
              <a:rPr lang="cs-CZ" sz="2000" baseline="30000" dirty="0"/>
              <a:t>+</a:t>
            </a:r>
            <a:r>
              <a:rPr lang="cs-CZ" sz="2000" dirty="0"/>
              <a:t> Si</a:t>
            </a:r>
            <a:r>
              <a:rPr lang="cs-CZ" sz="2000" baseline="30000" dirty="0"/>
              <a:t>4+</a:t>
            </a:r>
            <a:r>
              <a:rPr lang="cs-CZ" sz="2000" dirty="0"/>
              <a:t>       Ca</a:t>
            </a:r>
            <a:r>
              <a:rPr lang="cs-CZ" sz="2000" baseline="30000" dirty="0"/>
              <a:t>2+</a:t>
            </a:r>
            <a:r>
              <a:rPr lang="cs-CZ" sz="2000" dirty="0"/>
              <a:t> Al</a:t>
            </a:r>
            <a:r>
              <a:rPr lang="cs-CZ" sz="2000" baseline="30000" dirty="0"/>
              <a:t>3+  </a:t>
            </a:r>
            <a:r>
              <a:rPr lang="cs-CZ" sz="2000" dirty="0"/>
              <a:t>v plagioklasech</a:t>
            </a:r>
          </a:p>
          <a:p>
            <a:pPr marL="457200" lvl="1" indent="0">
              <a:buNone/>
            </a:pPr>
            <a:r>
              <a:rPr lang="cs-CZ" sz="2000" dirty="0"/>
              <a:t>	Al</a:t>
            </a:r>
            <a:r>
              <a:rPr lang="cs-CZ" sz="2000" baseline="30000" dirty="0"/>
              <a:t>3+</a:t>
            </a:r>
            <a:r>
              <a:rPr lang="cs-CZ" sz="2000" dirty="0"/>
              <a:t> F</a:t>
            </a:r>
            <a:r>
              <a:rPr lang="cs-CZ" sz="2000" baseline="30000" dirty="0"/>
              <a:t>-</a:t>
            </a:r>
            <a:r>
              <a:rPr lang="cs-CZ" sz="2000" dirty="0"/>
              <a:t>       Ti</a:t>
            </a:r>
            <a:r>
              <a:rPr lang="cs-CZ" sz="2000" baseline="30000" dirty="0"/>
              <a:t>+4</a:t>
            </a:r>
            <a:r>
              <a:rPr lang="cs-CZ" sz="2000" dirty="0"/>
              <a:t> O</a:t>
            </a:r>
            <a:r>
              <a:rPr lang="cs-CZ" sz="2000" baseline="30000" dirty="0"/>
              <a:t>2- </a:t>
            </a:r>
            <a:r>
              <a:rPr lang="cs-CZ" sz="2000" dirty="0"/>
              <a:t>v titanitech</a:t>
            </a:r>
          </a:p>
          <a:p>
            <a:pPr marL="457200" lvl="1" indent="0">
              <a:buNone/>
            </a:pPr>
            <a:r>
              <a:rPr lang="cs-CZ" sz="2000" dirty="0"/>
              <a:t>	Ca</a:t>
            </a:r>
            <a:r>
              <a:rPr lang="cs-CZ" sz="2000" baseline="30000" dirty="0"/>
              <a:t>2+</a:t>
            </a:r>
            <a:r>
              <a:rPr lang="cs-CZ" sz="2000" dirty="0"/>
              <a:t> Th</a:t>
            </a:r>
            <a:r>
              <a:rPr lang="cs-CZ" sz="2000" baseline="30000" dirty="0"/>
              <a:t>4+</a:t>
            </a:r>
            <a:r>
              <a:rPr lang="cs-CZ" sz="2000" dirty="0"/>
              <a:t>       2REE</a:t>
            </a:r>
            <a:r>
              <a:rPr lang="cs-CZ" sz="2000" baseline="30000" dirty="0"/>
              <a:t>3+</a:t>
            </a:r>
            <a:r>
              <a:rPr lang="cs-CZ" sz="2000" dirty="0"/>
              <a:t> v monazitech</a:t>
            </a:r>
            <a:endParaRPr lang="cs-CZ" sz="2000" baseline="30000" dirty="0"/>
          </a:p>
          <a:p>
            <a:pPr lvl="1"/>
            <a:endParaRPr lang="cs-CZ" sz="2000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483768" y="1945432"/>
            <a:ext cx="432048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2436891" y="4077072"/>
            <a:ext cx="432048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2271729" y="4437112"/>
            <a:ext cx="432048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2555776" y="4869160"/>
            <a:ext cx="432048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94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cs typeface="Times New Roman" pitchFamily="18" charset="0"/>
              </a:rPr>
              <a:t>Koeficienty podobnosti v geologii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229600" cy="4525963"/>
          </a:xfrm>
        </p:spPr>
        <p:txBody>
          <a:bodyPr/>
          <a:lstStyle/>
          <a:p>
            <a:pPr algn="just" eaLnBrk="1" hangingPunct="1"/>
            <a:r>
              <a:rPr lang="cs-CZ" sz="2000"/>
              <a:t> slouží pro</a:t>
            </a:r>
            <a:r>
              <a:rPr lang="cs-CZ" sz="2000">
                <a:cs typeface="Times New Roman" pitchFamily="18" charset="0"/>
              </a:rPr>
              <a:t> stanov</a:t>
            </a:r>
            <a:r>
              <a:rPr lang="cs-CZ" sz="2000"/>
              <a:t>ení</a:t>
            </a:r>
            <a:r>
              <a:rPr lang="cs-CZ" sz="2000">
                <a:cs typeface="Times New Roman" pitchFamily="18" charset="0"/>
              </a:rPr>
              <a:t> mír</a:t>
            </a:r>
            <a:r>
              <a:rPr lang="cs-CZ" sz="2000"/>
              <a:t>y</a:t>
            </a:r>
            <a:r>
              <a:rPr lang="cs-CZ" sz="2000">
                <a:cs typeface="Times New Roman" pitchFamily="18" charset="0"/>
              </a:rPr>
              <a:t> podobnosti objekt</a:t>
            </a:r>
            <a:r>
              <a:rPr lang="cs-CZ" sz="2000"/>
              <a:t>ů</a:t>
            </a:r>
            <a:r>
              <a:rPr lang="cs-CZ" sz="2000">
                <a:cs typeface="Times New Roman" pitchFamily="18" charset="0"/>
              </a:rPr>
              <a:t> (znak</a:t>
            </a:r>
            <a:r>
              <a:rPr lang="cs-CZ" sz="2000"/>
              <a:t>ů</a:t>
            </a:r>
            <a:r>
              <a:rPr lang="cs-CZ" sz="2000">
                <a:cs typeface="Times New Roman" pitchFamily="18" charset="0"/>
              </a:rPr>
              <a:t>). </a:t>
            </a:r>
            <a:endParaRPr lang="cs-CZ" sz="2000"/>
          </a:p>
          <a:p>
            <a:pPr algn="just" eaLnBrk="1" hangingPunct="1"/>
            <a:r>
              <a:rPr lang="cs-CZ" sz="2000"/>
              <a:t> </a:t>
            </a:r>
            <a:r>
              <a:rPr lang="cs-CZ" sz="2000">
                <a:cs typeface="Times New Roman" pitchFamily="18" charset="0"/>
              </a:rPr>
              <a:t>Koeficienty podobnosti lze d</a:t>
            </a:r>
            <a:r>
              <a:rPr lang="cs-CZ" sz="2000"/>
              <a:t>ě</a:t>
            </a:r>
            <a:r>
              <a:rPr lang="cs-CZ" sz="2000">
                <a:cs typeface="Times New Roman" pitchFamily="18" charset="0"/>
              </a:rPr>
              <a:t>lit do t</a:t>
            </a:r>
            <a:r>
              <a:rPr lang="cs-CZ" sz="2000"/>
              <a:t>ř</a:t>
            </a:r>
            <a:r>
              <a:rPr lang="cs-CZ" sz="2000">
                <a:cs typeface="Times New Roman" pitchFamily="18" charset="0"/>
              </a:rPr>
              <a:t>í skupin.</a:t>
            </a:r>
            <a:endParaRPr lang="cs-CZ" sz="2000"/>
          </a:p>
          <a:p>
            <a:pPr algn="just" eaLnBrk="1" hangingPunct="1"/>
            <a:endParaRPr lang="cs-CZ" sz="2000"/>
          </a:p>
          <a:p>
            <a:pPr lvl="1" algn="just" eaLnBrk="1" hangingPunct="1">
              <a:buFontTx/>
              <a:buChar char="­"/>
            </a:pPr>
            <a:r>
              <a:rPr lang="cs-CZ" sz="1800">
                <a:cs typeface="Times New Roman" pitchFamily="18" charset="0"/>
              </a:rPr>
              <a:t>     </a:t>
            </a:r>
            <a:r>
              <a:rPr lang="cs-CZ" sz="2000">
                <a:cs typeface="Times New Roman" pitchFamily="18" charset="0"/>
              </a:rPr>
              <a:t>vlastní korela</a:t>
            </a:r>
            <a:r>
              <a:rPr lang="cs-CZ" sz="2000"/>
              <a:t>č</a:t>
            </a:r>
            <a:r>
              <a:rPr lang="cs-CZ" sz="2000">
                <a:cs typeface="Times New Roman" pitchFamily="18" charset="0"/>
              </a:rPr>
              <a:t>ní koeficienty</a:t>
            </a:r>
            <a:endParaRPr lang="cs-CZ" sz="2000"/>
          </a:p>
          <a:p>
            <a:pPr lvl="1" algn="just" eaLnBrk="1" hangingPunct="1">
              <a:buFontTx/>
              <a:buChar char="­"/>
            </a:pPr>
            <a:r>
              <a:rPr lang="cs-CZ" sz="2000">
                <a:cs typeface="Times New Roman" pitchFamily="18" charset="0"/>
              </a:rPr>
              <a:t> </a:t>
            </a:r>
            <a:r>
              <a:rPr lang="cs-CZ" sz="2000"/>
              <a:t>    </a:t>
            </a:r>
            <a:r>
              <a:rPr lang="cs-CZ" sz="2000">
                <a:cs typeface="Times New Roman" pitchFamily="18" charset="0"/>
              </a:rPr>
              <a:t>asocia</a:t>
            </a:r>
            <a:r>
              <a:rPr lang="cs-CZ" sz="2000"/>
              <a:t>č</a:t>
            </a:r>
            <a:r>
              <a:rPr lang="cs-CZ" sz="2000">
                <a:cs typeface="Times New Roman" pitchFamily="18" charset="0"/>
              </a:rPr>
              <a:t>ní koeficienty</a:t>
            </a:r>
            <a:endParaRPr lang="cs-CZ" sz="2000"/>
          </a:p>
          <a:p>
            <a:pPr lvl="1" algn="just" eaLnBrk="1" hangingPunct="1">
              <a:buFontTx/>
              <a:buChar char="­"/>
            </a:pPr>
            <a:r>
              <a:rPr lang="cs-CZ" sz="2000">
                <a:cs typeface="Times New Roman" pitchFamily="18" charset="0"/>
              </a:rPr>
              <a:t>     míry vzdálenosti</a:t>
            </a:r>
          </a:p>
          <a:p>
            <a:pPr eaLnBrk="1" hangingPunct="1">
              <a:buFontTx/>
              <a:buChar char="o"/>
            </a:pPr>
            <a:endParaRPr lang="cs-CZ" sz="2400"/>
          </a:p>
          <a:p>
            <a:pPr algn="ctr" eaLnBrk="1" hangingPunct="1">
              <a:buFont typeface="Wingdings" pitchFamily="2" charset="2"/>
              <a:buNone/>
            </a:pPr>
            <a:endParaRPr lang="cs-CZ"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Vlastní korelační koeficienty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cs-CZ" sz="2000" b="1" dirty="0" err="1"/>
              <a:t>Pearsonův</a:t>
            </a:r>
            <a:r>
              <a:rPr lang="cs-CZ" sz="2000" b="1" dirty="0"/>
              <a:t> korelační koeficient</a:t>
            </a:r>
          </a:p>
          <a:p>
            <a:pPr algn="just" eaLnBrk="1" hangingPunct="1">
              <a:lnSpc>
                <a:spcPct val="90000"/>
              </a:lnSpc>
            </a:pPr>
            <a:endParaRPr lang="cs-CZ" sz="2000" b="1" dirty="0"/>
          </a:p>
          <a:p>
            <a:pPr algn="just" eaLnBrk="1" hangingPunct="1">
              <a:lnSpc>
                <a:spcPct val="90000"/>
              </a:lnSpc>
            </a:pPr>
            <a:r>
              <a:rPr lang="cs-CZ" sz="2000" b="1" dirty="0" err="1"/>
              <a:t>Spearmanův</a:t>
            </a:r>
            <a:r>
              <a:rPr lang="cs-CZ" sz="2000" b="1" dirty="0"/>
              <a:t> koeficient pořadové korelace</a:t>
            </a:r>
          </a:p>
          <a:p>
            <a:pPr algn="just" eaLnBrk="1" hangingPunct="1">
              <a:lnSpc>
                <a:spcPct val="90000"/>
              </a:lnSpc>
            </a:pPr>
            <a:endParaRPr lang="cs-CZ" sz="2000" b="1" dirty="0"/>
          </a:p>
          <a:p>
            <a:pPr algn="just" eaLnBrk="1" hangingPunct="1">
              <a:lnSpc>
                <a:spcPct val="90000"/>
              </a:lnSpc>
            </a:pPr>
            <a:r>
              <a:rPr lang="cs-CZ" sz="2000" b="1" dirty="0">
                <a:cs typeface="Times New Roman" pitchFamily="18" charset="0"/>
              </a:rPr>
              <a:t>Binární korela</a:t>
            </a:r>
            <a:r>
              <a:rPr lang="cs-CZ" sz="2000" b="1" dirty="0"/>
              <a:t>č</a:t>
            </a:r>
            <a:r>
              <a:rPr lang="cs-CZ" sz="2000" b="1" dirty="0">
                <a:cs typeface="Times New Roman" pitchFamily="18" charset="0"/>
              </a:rPr>
              <a:t>ní koeficient </a:t>
            </a:r>
            <a:r>
              <a:rPr lang="cs-CZ" sz="2000" b="1" i="1" dirty="0" err="1">
                <a:cs typeface="Times New Roman" pitchFamily="18" charset="0"/>
              </a:rPr>
              <a:t>r</a:t>
            </a:r>
            <a:r>
              <a:rPr lang="cs-CZ" sz="2000" b="1" i="1" baseline="-30000" dirty="0" err="1">
                <a:cs typeface="Times New Roman" pitchFamily="18" charset="0"/>
              </a:rPr>
              <a:t>D</a:t>
            </a:r>
            <a:r>
              <a:rPr lang="cs-CZ" sz="2000" b="1" dirty="0">
                <a:cs typeface="Times New Roman" pitchFamily="18" charset="0"/>
              </a:rPr>
              <a:t> </a:t>
            </a:r>
            <a:r>
              <a:rPr lang="cs-CZ" sz="2000" dirty="0">
                <a:cs typeface="Times New Roman" pitchFamily="18" charset="0"/>
              </a:rPr>
              <a:t>pro </a:t>
            </a:r>
            <a:r>
              <a:rPr lang="cs-CZ" sz="2000" dirty="0" err="1">
                <a:cs typeface="Times New Roman" pitchFamily="18" charset="0"/>
              </a:rPr>
              <a:t>metalogenetické</a:t>
            </a:r>
            <a:r>
              <a:rPr lang="cs-CZ" sz="2000" dirty="0">
                <a:cs typeface="Times New Roman" pitchFamily="18" charset="0"/>
              </a:rPr>
              <a:t> studie je po</a:t>
            </a:r>
            <a:r>
              <a:rPr lang="cs-CZ" sz="2000" dirty="0"/>
              <a:t>č</a:t>
            </a:r>
            <a:r>
              <a:rPr lang="cs-CZ" sz="2000" dirty="0">
                <a:cs typeface="Times New Roman" pitchFamily="18" charset="0"/>
              </a:rPr>
              <a:t>ítán </a:t>
            </a:r>
            <a:r>
              <a:rPr lang="cs-CZ" sz="2000" dirty="0">
                <a:solidFill>
                  <a:srgbClr val="C00000"/>
                </a:solidFill>
                <a:cs typeface="Times New Roman" pitchFamily="18" charset="0"/>
              </a:rPr>
              <a:t>z kvalitativních geologických údajů</a:t>
            </a:r>
            <a:r>
              <a:rPr lang="cs-CZ" sz="2000" dirty="0">
                <a:cs typeface="Times New Roman" pitchFamily="18" charset="0"/>
              </a:rPr>
              <a:t>. Spočtení </a:t>
            </a:r>
            <a:r>
              <a:rPr lang="cs-CZ" sz="2000" dirty="0">
                <a:solidFill>
                  <a:srgbClr val="C00000"/>
                </a:solidFill>
                <a:cs typeface="Times New Roman" pitchFamily="18" charset="0"/>
              </a:rPr>
              <a:t>síly závislosti mezi výskytem charakteristiky A </a:t>
            </a:r>
            <a:r>
              <a:rPr lang="cs-CZ" sz="2000" dirty="0" err="1">
                <a:solidFill>
                  <a:srgbClr val="C00000"/>
                </a:solidFill>
                <a:cs typeface="Times New Roman" pitchFamily="18" charset="0"/>
              </a:rPr>
              <a:t>a</a:t>
            </a:r>
            <a:r>
              <a:rPr lang="cs-CZ" sz="2000" dirty="0">
                <a:solidFill>
                  <a:srgbClr val="C00000"/>
                </a:solidFill>
                <a:cs typeface="Times New Roman" pitchFamily="18" charset="0"/>
              </a:rPr>
              <a:t> B</a:t>
            </a:r>
            <a:r>
              <a:rPr lang="cs-CZ" sz="2000" dirty="0">
                <a:cs typeface="Times New Roman" pitchFamily="18" charset="0"/>
              </a:rPr>
              <a:t>.  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dirty="0"/>
              <a:t>	</a:t>
            </a:r>
            <a:r>
              <a:rPr lang="cs-CZ" sz="2000" dirty="0">
                <a:cs typeface="Times New Roman" pitchFamily="18" charset="0"/>
              </a:rPr>
              <a:t>kde  </a:t>
            </a:r>
            <a:r>
              <a:rPr lang="cs-CZ" sz="2000" i="1" dirty="0">
                <a:cs typeface="Times New Roman" pitchFamily="18" charset="0"/>
              </a:rPr>
              <a:t>a</a:t>
            </a:r>
            <a:r>
              <a:rPr lang="cs-CZ" sz="2000" dirty="0">
                <a:cs typeface="Times New Roman" pitchFamily="18" charset="0"/>
              </a:rPr>
              <a:t> (</a:t>
            </a:r>
            <a:r>
              <a:rPr lang="cs-CZ" sz="2000" i="1" dirty="0">
                <a:cs typeface="Times New Roman" pitchFamily="18" charset="0"/>
              </a:rPr>
              <a:t>b</a:t>
            </a:r>
            <a:r>
              <a:rPr lang="cs-CZ" sz="2000" dirty="0">
                <a:cs typeface="Times New Roman" pitchFamily="18" charset="0"/>
              </a:rPr>
              <a:t>) je po</a:t>
            </a:r>
            <a:r>
              <a:rPr lang="cs-CZ" sz="2000" dirty="0"/>
              <a:t>č</a:t>
            </a:r>
            <a:r>
              <a:rPr lang="cs-CZ" sz="2000" dirty="0">
                <a:cs typeface="Times New Roman" pitchFamily="18" charset="0"/>
              </a:rPr>
              <a:t>et lo</a:t>
            </a:r>
            <a:r>
              <a:rPr lang="cs-CZ" sz="2000" dirty="0"/>
              <a:t>ž</a:t>
            </a:r>
            <a:r>
              <a:rPr lang="cs-CZ" sz="2000" dirty="0">
                <a:cs typeface="Times New Roman" pitchFamily="18" charset="0"/>
              </a:rPr>
              <a:t>isek obsahujících charakteristiku  </a:t>
            </a:r>
            <a:r>
              <a:rPr lang="cs-CZ" sz="2000" i="1" dirty="0">
                <a:cs typeface="Times New Roman" pitchFamily="18" charset="0"/>
              </a:rPr>
              <a:t>A </a:t>
            </a:r>
            <a:r>
              <a:rPr lang="cs-CZ" sz="2000" dirty="0">
                <a:cs typeface="Times New Roman" pitchFamily="18" charset="0"/>
              </a:rPr>
              <a:t>(</a:t>
            </a:r>
            <a:r>
              <a:rPr lang="cs-CZ" sz="2000" i="1" dirty="0">
                <a:cs typeface="Times New Roman" pitchFamily="18" charset="0"/>
              </a:rPr>
              <a:t>B</a:t>
            </a:r>
            <a:r>
              <a:rPr lang="cs-CZ" sz="2000" dirty="0">
                <a:cs typeface="Times New Roman" pitchFamily="18" charset="0"/>
              </a:rPr>
              <a:t>), </a:t>
            </a:r>
            <a:endParaRPr lang="cs-CZ" sz="2000" dirty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dirty="0"/>
              <a:t>	</a:t>
            </a:r>
            <a:r>
              <a:rPr lang="cs-CZ" sz="2000" i="1" dirty="0">
                <a:cs typeface="Times New Roman" pitchFamily="18" charset="0"/>
              </a:rPr>
              <a:t>n</a:t>
            </a:r>
            <a:r>
              <a:rPr lang="cs-CZ" sz="2000" dirty="0">
                <a:cs typeface="Times New Roman" pitchFamily="18" charset="0"/>
              </a:rPr>
              <a:t> je po</a:t>
            </a:r>
            <a:r>
              <a:rPr lang="cs-CZ" sz="2000" dirty="0"/>
              <a:t>č</a:t>
            </a:r>
            <a:r>
              <a:rPr lang="cs-CZ" sz="2000" dirty="0">
                <a:cs typeface="Times New Roman" pitchFamily="18" charset="0"/>
              </a:rPr>
              <a:t>et p</a:t>
            </a:r>
            <a:r>
              <a:rPr lang="cs-CZ" sz="2000" dirty="0"/>
              <a:t>ř</a:t>
            </a:r>
            <a:r>
              <a:rPr lang="cs-CZ" sz="2000" dirty="0">
                <a:cs typeface="Times New Roman" pitchFamily="18" charset="0"/>
              </a:rPr>
              <a:t>ípadů v souboru, </a:t>
            </a:r>
            <a:endParaRPr lang="cs-CZ" sz="2000" dirty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dirty="0"/>
              <a:t>	</a:t>
            </a:r>
            <a:r>
              <a:rPr lang="cs-CZ" sz="2000" i="1" dirty="0" err="1">
                <a:cs typeface="Times New Roman" pitchFamily="18" charset="0"/>
              </a:rPr>
              <a:t>e</a:t>
            </a:r>
            <a:r>
              <a:rPr lang="cs-CZ" sz="2000" i="1" baseline="-30000" dirty="0" err="1">
                <a:cs typeface="Times New Roman" pitchFamily="18" charset="0"/>
              </a:rPr>
              <a:t>ab</a:t>
            </a:r>
            <a:r>
              <a:rPr lang="cs-CZ" sz="2000" dirty="0">
                <a:cs typeface="Times New Roman" pitchFamily="18" charset="0"/>
              </a:rPr>
              <a:t> je po</a:t>
            </a:r>
            <a:r>
              <a:rPr lang="cs-CZ" sz="2000" dirty="0"/>
              <a:t>č</a:t>
            </a:r>
            <a:r>
              <a:rPr lang="cs-CZ" sz="2000" dirty="0">
                <a:cs typeface="Times New Roman" pitchFamily="18" charset="0"/>
              </a:rPr>
              <a:t>et p</a:t>
            </a:r>
            <a:r>
              <a:rPr lang="cs-CZ" sz="2000" dirty="0"/>
              <a:t>ř</a:t>
            </a:r>
            <a:r>
              <a:rPr lang="cs-CZ" sz="2000" dirty="0">
                <a:cs typeface="Times New Roman" pitchFamily="18" charset="0"/>
              </a:rPr>
              <a:t>ípadů obsahujících zárove</a:t>
            </a:r>
            <a:r>
              <a:rPr lang="cs-CZ" sz="2000" dirty="0"/>
              <a:t>ň</a:t>
            </a:r>
            <a:r>
              <a:rPr lang="cs-CZ" sz="2000" dirty="0">
                <a:cs typeface="Times New Roman" pitchFamily="18" charset="0"/>
              </a:rPr>
              <a:t> charakteristiky </a:t>
            </a:r>
            <a:r>
              <a:rPr lang="cs-CZ" sz="2000" i="1" dirty="0">
                <a:cs typeface="Times New Roman" pitchFamily="18" charset="0"/>
              </a:rPr>
              <a:t>A </a:t>
            </a:r>
            <a:r>
              <a:rPr lang="cs-CZ" sz="2000" dirty="0" err="1">
                <a:cs typeface="Times New Roman" pitchFamily="18" charset="0"/>
              </a:rPr>
              <a:t>a</a:t>
            </a:r>
            <a:r>
              <a:rPr lang="cs-CZ" sz="2000" dirty="0">
                <a:cs typeface="Times New Roman" pitchFamily="18" charset="0"/>
              </a:rPr>
              <a:t> </a:t>
            </a:r>
            <a:r>
              <a:rPr lang="cs-CZ" sz="2000" i="1" dirty="0">
                <a:cs typeface="Times New Roman" pitchFamily="18" charset="0"/>
              </a:rPr>
              <a:t>B.</a:t>
            </a:r>
            <a:endParaRPr lang="cs-CZ" sz="2000" i="1" dirty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dirty="0"/>
              <a:t>	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dirty="0"/>
              <a:t>	Všechny korelační koeficienty nabývají hodnot </a:t>
            </a:r>
            <a:r>
              <a:rPr lang="cs-CZ" sz="2800" dirty="0">
                <a:solidFill>
                  <a:srgbClr val="C00000"/>
                </a:solidFill>
              </a:rPr>
              <a:t>&lt;</a:t>
            </a:r>
            <a:r>
              <a:rPr lang="cs-CZ" sz="2000" dirty="0">
                <a:solidFill>
                  <a:srgbClr val="C00000"/>
                </a:solidFill>
              </a:rPr>
              <a:t>–1;1</a:t>
            </a:r>
            <a:r>
              <a:rPr lang="cs-CZ" sz="2800" dirty="0">
                <a:solidFill>
                  <a:srgbClr val="C00000"/>
                </a:solidFill>
              </a:rPr>
              <a:t>&gt;</a:t>
            </a:r>
          </a:p>
          <a:p>
            <a:pPr eaLnBrk="1" hangingPunct="1">
              <a:lnSpc>
                <a:spcPct val="90000"/>
              </a:lnSpc>
            </a:pPr>
            <a:endParaRPr lang="cs-CZ" sz="2000" dirty="0"/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3805238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5125" name="Object 4"/>
          <p:cNvGraphicFramePr>
            <a:graphicFrameLocks noChangeAspect="1"/>
          </p:cNvGraphicFramePr>
          <p:nvPr/>
        </p:nvGraphicFramePr>
        <p:xfrm>
          <a:off x="6096000" y="1828800"/>
          <a:ext cx="22098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536700" imgH="431800" progId="Equation.3">
                  <p:embed/>
                </p:oleObj>
              </mc:Choice>
              <mc:Fallback>
                <p:oleObj r:id="rId2" imgW="15367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828800"/>
                        <a:ext cx="2209800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4243388" y="3195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5127" name="Object 6"/>
          <p:cNvGraphicFramePr>
            <a:graphicFrameLocks noChangeAspect="1"/>
          </p:cNvGraphicFramePr>
          <p:nvPr/>
        </p:nvGraphicFramePr>
        <p:xfrm>
          <a:off x="4876800" y="990600"/>
          <a:ext cx="10668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660113" imgH="469696" progId="Equation.3">
                  <p:embed/>
                </p:oleObj>
              </mc:Choice>
              <mc:Fallback>
                <p:oleObj r:id="rId4" imgW="660113" imgH="46969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990600"/>
                        <a:ext cx="1066800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Rectangle 9"/>
          <p:cNvSpPr>
            <a:spLocks noChangeArrowheads="1"/>
          </p:cNvSpPr>
          <p:nvPr/>
        </p:nvSpPr>
        <p:spPr bwMode="auto">
          <a:xfrm>
            <a:off x="3852863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5129" name="Object 8"/>
          <p:cNvGraphicFramePr>
            <a:graphicFrameLocks noChangeAspect="1"/>
          </p:cNvGraphicFramePr>
          <p:nvPr/>
        </p:nvGraphicFramePr>
        <p:xfrm>
          <a:off x="3048000" y="3429000"/>
          <a:ext cx="22860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435100" imgH="457200" progId="Equation.3">
                  <p:embed/>
                </p:oleObj>
              </mc:Choice>
              <mc:Fallback>
                <p:oleObj r:id="rId6" imgW="143510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429000"/>
                        <a:ext cx="228600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cs typeface="Times New Roman" pitchFamily="18" charset="0"/>
              </a:rPr>
              <a:t>Asocia</a:t>
            </a:r>
            <a:r>
              <a:rPr lang="cs-CZ"/>
              <a:t>č</a:t>
            </a:r>
            <a:r>
              <a:rPr lang="cs-CZ">
                <a:cs typeface="Times New Roman" pitchFamily="18" charset="0"/>
              </a:rPr>
              <a:t>ní koeficienty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82000" cy="5943600"/>
          </a:xfrm>
        </p:spPr>
        <p:txBody>
          <a:bodyPr/>
          <a:lstStyle/>
          <a:p>
            <a:pPr eaLnBrk="1" hangingPunct="1"/>
            <a:r>
              <a:rPr lang="cs-CZ" sz="1800" dirty="0">
                <a:cs typeface="Times New Roman" pitchFamily="18" charset="0"/>
              </a:rPr>
              <a:t>Asocia</a:t>
            </a:r>
            <a:r>
              <a:rPr lang="cs-CZ" sz="1800" dirty="0"/>
              <a:t>č</a:t>
            </a:r>
            <a:r>
              <a:rPr lang="cs-CZ" sz="1800" dirty="0">
                <a:cs typeface="Times New Roman" pitchFamily="18" charset="0"/>
              </a:rPr>
              <a:t>ní koeficienty jsou </a:t>
            </a:r>
            <a:r>
              <a:rPr lang="cs-CZ" sz="1800" dirty="0">
                <a:solidFill>
                  <a:srgbClr val="C00000"/>
                </a:solidFill>
                <a:cs typeface="Times New Roman" pitchFamily="18" charset="0"/>
              </a:rPr>
              <a:t>zalo</a:t>
            </a:r>
            <a:r>
              <a:rPr lang="cs-CZ" sz="1800" dirty="0">
                <a:solidFill>
                  <a:srgbClr val="C00000"/>
                </a:solidFill>
              </a:rPr>
              <a:t>ž</a:t>
            </a:r>
            <a:r>
              <a:rPr lang="cs-CZ" sz="1800" dirty="0">
                <a:solidFill>
                  <a:srgbClr val="C00000"/>
                </a:solidFill>
                <a:cs typeface="Times New Roman" pitchFamily="18" charset="0"/>
              </a:rPr>
              <a:t>eny na po</a:t>
            </a:r>
            <a:r>
              <a:rPr lang="cs-CZ" sz="1800" dirty="0">
                <a:solidFill>
                  <a:srgbClr val="C00000"/>
                </a:solidFill>
              </a:rPr>
              <a:t>č</a:t>
            </a:r>
            <a:r>
              <a:rPr lang="cs-CZ" sz="1800" dirty="0">
                <a:solidFill>
                  <a:srgbClr val="C00000"/>
                </a:solidFill>
                <a:cs typeface="Times New Roman" pitchFamily="18" charset="0"/>
              </a:rPr>
              <a:t>tu shod a rozdíl</a:t>
            </a:r>
            <a:r>
              <a:rPr lang="cs-CZ" sz="1800" dirty="0">
                <a:solidFill>
                  <a:srgbClr val="C00000"/>
                </a:solidFill>
              </a:rPr>
              <a:t>ů</a:t>
            </a:r>
            <a:r>
              <a:rPr lang="cs-CZ" sz="1800" dirty="0">
                <a:solidFill>
                  <a:srgbClr val="C00000"/>
                </a:solidFill>
                <a:cs typeface="Times New Roman" pitchFamily="18" charset="0"/>
              </a:rPr>
              <a:t> mezi znaky </a:t>
            </a:r>
            <a:r>
              <a:rPr lang="cs-CZ" sz="1800" dirty="0">
                <a:cs typeface="Times New Roman" pitchFamily="18" charset="0"/>
              </a:rPr>
              <a:t>srovnávaných objekt</a:t>
            </a:r>
            <a:r>
              <a:rPr lang="cs-CZ" sz="1800" dirty="0"/>
              <a:t>ů</a:t>
            </a:r>
            <a:r>
              <a:rPr lang="cs-CZ" sz="1800" dirty="0">
                <a:cs typeface="Times New Roman" pitchFamily="18" charset="0"/>
              </a:rPr>
              <a:t>.</a:t>
            </a:r>
            <a:r>
              <a:rPr lang="cs-CZ" sz="1800" dirty="0"/>
              <a:t> Užití pro binární data.</a:t>
            </a:r>
            <a:r>
              <a:rPr lang="cs-CZ" sz="1800" dirty="0">
                <a:cs typeface="Times New Roman" pitchFamily="18" charset="0"/>
              </a:rPr>
              <a:t> </a:t>
            </a:r>
            <a:endParaRPr lang="cs-CZ" sz="1800" dirty="0"/>
          </a:p>
          <a:p>
            <a:pPr eaLnBrk="1" hangingPunct="1"/>
            <a:r>
              <a:rPr lang="cs-CZ" sz="1800" dirty="0">
                <a:cs typeface="Times New Roman" pitchFamily="18" charset="0"/>
              </a:rPr>
              <a:t>Znaky pova</a:t>
            </a:r>
            <a:r>
              <a:rPr lang="cs-CZ" sz="1800" dirty="0"/>
              <a:t>ž</a:t>
            </a:r>
            <a:r>
              <a:rPr lang="cs-CZ" sz="1800" dirty="0">
                <a:cs typeface="Times New Roman" pitchFamily="18" charset="0"/>
              </a:rPr>
              <a:t>ujeme za shodné, jsou-li jejich stavy u srovnávaného páru sob</a:t>
            </a:r>
            <a:r>
              <a:rPr lang="cs-CZ" sz="1800" dirty="0"/>
              <a:t>ě</a:t>
            </a:r>
            <a:r>
              <a:rPr lang="cs-CZ" sz="1800" dirty="0">
                <a:cs typeface="Times New Roman" pitchFamily="18" charset="0"/>
              </a:rPr>
              <a:t> rovny. </a:t>
            </a:r>
            <a:r>
              <a:rPr lang="cs-CZ" sz="1800" dirty="0">
                <a:solidFill>
                  <a:srgbClr val="C00000"/>
                </a:solidFill>
              </a:rPr>
              <a:t>R</a:t>
            </a:r>
            <a:r>
              <a:rPr lang="cs-CZ" sz="1800" dirty="0">
                <a:solidFill>
                  <a:srgbClr val="C00000"/>
                </a:solidFill>
                <a:cs typeface="Times New Roman" pitchFamily="18" charset="0"/>
              </a:rPr>
              <a:t>ozlišujeme shodu pozitivní </a:t>
            </a:r>
            <a:r>
              <a:rPr lang="cs-CZ" sz="1800" dirty="0">
                <a:cs typeface="Times New Roman" pitchFamily="18" charset="0"/>
              </a:rPr>
              <a:t>(oba znaky mají hodnotu jedna) </a:t>
            </a:r>
            <a:r>
              <a:rPr lang="cs-CZ" sz="1800" dirty="0">
                <a:solidFill>
                  <a:srgbClr val="C00000"/>
                </a:solidFill>
                <a:cs typeface="Times New Roman" pitchFamily="18" charset="0"/>
              </a:rPr>
              <a:t>a negativní</a:t>
            </a:r>
            <a:r>
              <a:rPr lang="cs-CZ" sz="1800" dirty="0">
                <a:cs typeface="Times New Roman" pitchFamily="18" charset="0"/>
              </a:rPr>
              <a:t> (oba znaky nulové). </a:t>
            </a:r>
            <a:endParaRPr lang="cs-CZ" sz="1800" dirty="0"/>
          </a:p>
          <a:p>
            <a:pPr eaLnBrk="1" hangingPunct="1"/>
            <a:r>
              <a:rPr lang="cs-CZ" sz="1800" dirty="0">
                <a:cs typeface="Times New Roman" pitchFamily="18" charset="0"/>
              </a:rPr>
              <a:t>Asocia</a:t>
            </a:r>
            <a:r>
              <a:rPr lang="cs-CZ" sz="1800" dirty="0"/>
              <a:t>č</a:t>
            </a:r>
            <a:r>
              <a:rPr lang="cs-CZ" sz="1800" dirty="0">
                <a:cs typeface="Times New Roman" pitchFamily="18" charset="0"/>
              </a:rPr>
              <a:t>ních koeficient</a:t>
            </a:r>
            <a:r>
              <a:rPr lang="cs-CZ" sz="1800" dirty="0"/>
              <a:t>ů</a:t>
            </a:r>
            <a:r>
              <a:rPr lang="cs-CZ" sz="1800" dirty="0">
                <a:cs typeface="Times New Roman" pitchFamily="18" charset="0"/>
              </a:rPr>
              <a:t> byla navr</a:t>
            </a:r>
            <a:r>
              <a:rPr lang="cs-CZ" sz="1800" dirty="0"/>
              <a:t>ž</a:t>
            </a:r>
            <a:r>
              <a:rPr lang="cs-CZ" sz="1800" dirty="0">
                <a:cs typeface="Times New Roman" pitchFamily="18" charset="0"/>
              </a:rPr>
              <a:t>ena celá </a:t>
            </a:r>
            <a:r>
              <a:rPr lang="cs-CZ" sz="1800" dirty="0"/>
              <a:t>ř</a:t>
            </a:r>
            <a:r>
              <a:rPr lang="cs-CZ" sz="1800" dirty="0">
                <a:cs typeface="Times New Roman" pitchFamily="18" charset="0"/>
              </a:rPr>
              <a:t>ada, b</a:t>
            </a:r>
            <a:r>
              <a:rPr lang="cs-CZ" sz="1800" dirty="0"/>
              <a:t>ěž</a:t>
            </a:r>
            <a:r>
              <a:rPr lang="cs-CZ" sz="1800" dirty="0">
                <a:cs typeface="Times New Roman" pitchFamily="18" charset="0"/>
              </a:rPr>
              <a:t>n</a:t>
            </a:r>
            <a:r>
              <a:rPr lang="cs-CZ" sz="1800" dirty="0"/>
              <a:t>ě</a:t>
            </a:r>
            <a:r>
              <a:rPr lang="cs-CZ" sz="1800" dirty="0">
                <a:cs typeface="Times New Roman" pitchFamily="18" charset="0"/>
              </a:rPr>
              <a:t> se jich u</a:t>
            </a:r>
            <a:r>
              <a:rPr lang="cs-CZ" sz="1800" dirty="0"/>
              <a:t>ž</a:t>
            </a:r>
            <a:r>
              <a:rPr lang="cs-CZ" sz="1800" dirty="0">
                <a:cs typeface="Times New Roman" pitchFamily="18" charset="0"/>
              </a:rPr>
              <a:t>ívá v lo</a:t>
            </a:r>
            <a:r>
              <a:rPr lang="cs-CZ" sz="1800" dirty="0"/>
              <a:t>ž</a:t>
            </a:r>
            <a:r>
              <a:rPr lang="cs-CZ" sz="1800" dirty="0">
                <a:cs typeface="Times New Roman" pitchFamily="18" charset="0"/>
              </a:rPr>
              <a:t>iskové geologii, </a:t>
            </a:r>
            <a:endParaRPr lang="cs-CZ" sz="1800" dirty="0"/>
          </a:p>
          <a:p>
            <a:pPr eaLnBrk="1" hangingPunct="1"/>
            <a:r>
              <a:rPr lang="cs-CZ" sz="1800" dirty="0"/>
              <a:t>A</a:t>
            </a:r>
            <a:r>
              <a:rPr lang="cs-CZ" sz="1800" dirty="0">
                <a:cs typeface="Times New Roman" pitchFamily="18" charset="0"/>
              </a:rPr>
              <a:t>socia</a:t>
            </a:r>
            <a:r>
              <a:rPr lang="cs-CZ" sz="1800" dirty="0"/>
              <a:t>č</a:t>
            </a:r>
            <a:r>
              <a:rPr lang="cs-CZ" sz="1800" dirty="0">
                <a:cs typeface="Times New Roman" pitchFamily="18" charset="0"/>
              </a:rPr>
              <a:t>ní koeficienty nabývají hodnot od nuly do jedné </a:t>
            </a:r>
            <a:r>
              <a:rPr lang="cs-CZ" sz="2400" dirty="0">
                <a:solidFill>
                  <a:srgbClr val="C00000"/>
                </a:solidFill>
                <a:cs typeface="Times New Roman" pitchFamily="18" charset="0"/>
              </a:rPr>
              <a:t>‹</a:t>
            </a:r>
            <a:r>
              <a:rPr lang="cs-CZ" sz="1800" dirty="0">
                <a:solidFill>
                  <a:srgbClr val="C00000"/>
                </a:solidFill>
                <a:cs typeface="Times New Roman" pitchFamily="18" charset="0"/>
              </a:rPr>
              <a:t>0;1</a:t>
            </a:r>
            <a:r>
              <a:rPr lang="cs-CZ" sz="2400" dirty="0">
                <a:solidFill>
                  <a:srgbClr val="C00000"/>
                </a:solidFill>
                <a:cs typeface="Times New Roman" pitchFamily="18" charset="0"/>
              </a:rPr>
              <a:t>›</a:t>
            </a:r>
            <a:r>
              <a:rPr lang="cs-CZ" sz="1800" dirty="0"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cs-CZ" sz="1800" dirty="0">
                <a:cs typeface="Times New Roman" pitchFamily="18" charset="0"/>
              </a:rPr>
              <a:t>V geologických v</a:t>
            </a:r>
            <a:r>
              <a:rPr lang="cs-CZ" sz="1800" dirty="0"/>
              <a:t>ě</a:t>
            </a:r>
            <a:r>
              <a:rPr lang="cs-CZ" sz="1800" dirty="0">
                <a:cs typeface="Times New Roman" pitchFamily="18" charset="0"/>
              </a:rPr>
              <a:t>dách pat</a:t>
            </a:r>
            <a:r>
              <a:rPr lang="cs-CZ" sz="1800" dirty="0"/>
              <a:t>ř</a:t>
            </a:r>
            <a:r>
              <a:rPr lang="cs-CZ" sz="1800" dirty="0">
                <a:cs typeface="Times New Roman" pitchFamily="18" charset="0"/>
              </a:rPr>
              <a:t>í mezi nej</a:t>
            </a:r>
            <a:r>
              <a:rPr lang="cs-CZ" sz="1800" dirty="0"/>
              <a:t>č</a:t>
            </a:r>
            <a:r>
              <a:rPr lang="cs-CZ" sz="1800" dirty="0">
                <a:cs typeface="Times New Roman" pitchFamily="18" charset="0"/>
              </a:rPr>
              <a:t>ast</a:t>
            </a:r>
            <a:r>
              <a:rPr lang="cs-CZ" sz="1800" dirty="0"/>
              <a:t>ě</a:t>
            </a:r>
            <a:r>
              <a:rPr lang="cs-CZ" sz="1800" dirty="0">
                <a:cs typeface="Times New Roman" pitchFamily="18" charset="0"/>
              </a:rPr>
              <a:t>ji u</a:t>
            </a:r>
            <a:r>
              <a:rPr lang="cs-CZ" sz="1800" dirty="0"/>
              <a:t>ž</a:t>
            </a:r>
            <a:r>
              <a:rPr lang="cs-CZ" sz="1800" dirty="0">
                <a:cs typeface="Times New Roman" pitchFamily="18" charset="0"/>
              </a:rPr>
              <a:t>ívané </a:t>
            </a:r>
            <a:r>
              <a:rPr lang="cs-CZ" sz="1800" dirty="0">
                <a:solidFill>
                  <a:srgbClr val="CC0000"/>
                </a:solidFill>
                <a:cs typeface="Times New Roman" pitchFamily="18" charset="0"/>
              </a:rPr>
              <a:t>koeficient </a:t>
            </a:r>
            <a:r>
              <a:rPr lang="cs-CZ" sz="1800" dirty="0" err="1">
                <a:solidFill>
                  <a:srgbClr val="CC0000"/>
                </a:solidFill>
                <a:cs typeface="Times New Roman" pitchFamily="18" charset="0"/>
              </a:rPr>
              <a:t>Jaccard</a:t>
            </a:r>
            <a:r>
              <a:rPr lang="cs-CZ" sz="1800" dirty="0" err="1">
                <a:solidFill>
                  <a:srgbClr val="CC0000"/>
                </a:solidFill>
              </a:rPr>
              <a:t>ů</a:t>
            </a:r>
            <a:r>
              <a:rPr lang="cs-CZ" sz="1800" dirty="0" err="1">
                <a:solidFill>
                  <a:srgbClr val="CC0000"/>
                </a:solidFill>
                <a:cs typeface="Times New Roman" pitchFamily="18" charset="0"/>
              </a:rPr>
              <a:t>v</a:t>
            </a:r>
            <a:r>
              <a:rPr lang="cs-CZ" sz="1800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cs-CZ" sz="1800" dirty="0">
                <a:solidFill>
                  <a:srgbClr val="CC0000"/>
                </a:solidFill>
              </a:rPr>
              <a:t>a </a:t>
            </a:r>
            <a:r>
              <a:rPr lang="cs-CZ" sz="1800" dirty="0" err="1">
                <a:solidFill>
                  <a:srgbClr val="CC0000"/>
                </a:solidFill>
                <a:cs typeface="Times New Roman" pitchFamily="18" charset="0"/>
              </a:rPr>
              <a:t>Sokal</a:t>
            </a:r>
            <a:r>
              <a:rPr lang="cs-CZ" sz="1800" dirty="0" err="1">
                <a:solidFill>
                  <a:srgbClr val="CC0000"/>
                </a:solidFill>
              </a:rPr>
              <a:t>ů</a:t>
            </a:r>
            <a:r>
              <a:rPr lang="cs-CZ" sz="1800" dirty="0" err="1">
                <a:solidFill>
                  <a:srgbClr val="CC0000"/>
                </a:solidFill>
                <a:cs typeface="Times New Roman" pitchFamily="18" charset="0"/>
              </a:rPr>
              <a:t>v-Michener</a:t>
            </a:r>
            <a:r>
              <a:rPr lang="cs-CZ" sz="1800" dirty="0" err="1">
                <a:solidFill>
                  <a:srgbClr val="CC0000"/>
                </a:solidFill>
              </a:rPr>
              <a:t>ů</a:t>
            </a:r>
            <a:r>
              <a:rPr lang="cs-CZ" sz="1800" dirty="0" err="1">
                <a:solidFill>
                  <a:srgbClr val="CC0000"/>
                </a:solidFill>
                <a:cs typeface="Times New Roman" pitchFamily="18" charset="0"/>
              </a:rPr>
              <a:t>v</a:t>
            </a:r>
            <a:r>
              <a:rPr lang="cs-CZ" sz="1800" dirty="0">
                <a:cs typeface="Times New Roman" pitchFamily="18" charset="0"/>
              </a:rPr>
              <a:t>. </a:t>
            </a:r>
            <a:r>
              <a:rPr lang="cs-CZ" sz="1800" dirty="0"/>
              <a:t>Volba mezi </a:t>
            </a:r>
            <a:r>
              <a:rPr lang="cs-CZ" sz="1800" dirty="0" err="1"/>
              <a:t>Jaccardovým</a:t>
            </a:r>
            <a:r>
              <a:rPr lang="cs-CZ" sz="1800" dirty="0"/>
              <a:t> a </a:t>
            </a:r>
            <a:r>
              <a:rPr lang="cs-CZ" sz="1800" dirty="0" err="1"/>
              <a:t>Sokal-Michenerovým</a:t>
            </a:r>
            <a:r>
              <a:rPr lang="cs-CZ" sz="1800" dirty="0"/>
              <a:t> koeficientem závisí na tom, jestli pro dané znaky má nebo nemá smysl negativní shoda</a:t>
            </a:r>
          </a:p>
          <a:p>
            <a:pPr eaLnBrk="1" hangingPunct="1"/>
            <a:endParaRPr lang="cs-CZ" sz="1800" dirty="0"/>
          </a:p>
          <a:p>
            <a:pPr eaLnBrk="1" hangingPunct="1">
              <a:buFont typeface="Wingdings" pitchFamily="2" charset="2"/>
              <a:buNone/>
            </a:pPr>
            <a:r>
              <a:rPr lang="cs-CZ" sz="1800" dirty="0"/>
              <a:t>Kde </a:t>
            </a:r>
            <a:r>
              <a:rPr lang="cs-CZ" sz="1800" i="1" dirty="0"/>
              <a:t> </a:t>
            </a:r>
            <a:r>
              <a:rPr lang="cs-CZ" sz="1800" i="1" dirty="0" err="1">
                <a:cs typeface="Times New Roman" pitchFamily="18" charset="0"/>
              </a:rPr>
              <a:t>n</a:t>
            </a:r>
            <a:r>
              <a:rPr lang="cs-CZ" sz="1800" i="1" baseline="-30000" dirty="0" err="1">
                <a:cs typeface="Times New Roman" pitchFamily="18" charset="0"/>
              </a:rPr>
              <a:t>JK</a:t>
            </a:r>
            <a:r>
              <a:rPr lang="cs-CZ" sz="1800" dirty="0">
                <a:cs typeface="Times New Roman" pitchFamily="18" charset="0"/>
              </a:rPr>
              <a:t> - po</a:t>
            </a:r>
            <a:r>
              <a:rPr lang="cs-CZ" sz="1800" dirty="0"/>
              <a:t>č</a:t>
            </a:r>
            <a:r>
              <a:rPr lang="cs-CZ" sz="1800" dirty="0">
                <a:cs typeface="Times New Roman" pitchFamily="18" charset="0"/>
              </a:rPr>
              <a:t>et pozitivních shod mezi znaky jedinc</a:t>
            </a:r>
            <a:r>
              <a:rPr lang="cs-CZ" sz="1800" dirty="0"/>
              <a:t>ů</a:t>
            </a:r>
            <a:r>
              <a:rPr lang="cs-CZ" sz="1800" dirty="0">
                <a:cs typeface="Times New Roman" pitchFamily="18" charset="0"/>
              </a:rPr>
              <a:t> J a K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1800" i="1" dirty="0"/>
              <a:t>       </a:t>
            </a:r>
            <a:r>
              <a:rPr lang="cs-CZ" sz="1800" i="1" dirty="0" err="1">
                <a:cs typeface="Times New Roman" pitchFamily="18" charset="0"/>
              </a:rPr>
              <a:t>n</a:t>
            </a:r>
            <a:r>
              <a:rPr lang="cs-CZ" sz="1800" i="1" baseline="-30000" dirty="0" err="1">
                <a:cs typeface="Times New Roman" pitchFamily="18" charset="0"/>
              </a:rPr>
              <a:t>jk</a:t>
            </a:r>
            <a:r>
              <a:rPr lang="cs-CZ" sz="1800" dirty="0">
                <a:cs typeface="Times New Roman" pitchFamily="18" charset="0"/>
              </a:rPr>
              <a:t>  - po</a:t>
            </a:r>
            <a:r>
              <a:rPr lang="cs-CZ" sz="1800" dirty="0"/>
              <a:t>č</a:t>
            </a:r>
            <a:r>
              <a:rPr lang="cs-CZ" sz="1800" dirty="0">
                <a:cs typeface="Times New Roman" pitchFamily="18" charset="0"/>
              </a:rPr>
              <a:t>et negativních shod mezi znaky jedinc</a:t>
            </a:r>
            <a:r>
              <a:rPr lang="cs-CZ" sz="1800" dirty="0"/>
              <a:t>ů</a:t>
            </a:r>
            <a:r>
              <a:rPr lang="cs-CZ" sz="1800" dirty="0">
                <a:cs typeface="Times New Roman" pitchFamily="18" charset="0"/>
              </a:rPr>
              <a:t> J a K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1800" i="1" dirty="0"/>
              <a:t>       </a:t>
            </a:r>
            <a:r>
              <a:rPr lang="cs-CZ" sz="1800" i="1" dirty="0">
                <a:cs typeface="Times New Roman" pitchFamily="18" charset="0"/>
              </a:rPr>
              <a:t>m</a:t>
            </a:r>
            <a:r>
              <a:rPr lang="cs-CZ" sz="1800" dirty="0">
                <a:cs typeface="Times New Roman" pitchFamily="18" charset="0"/>
              </a:rPr>
              <a:t>   - po</a:t>
            </a:r>
            <a:r>
              <a:rPr lang="cs-CZ" sz="1800" dirty="0"/>
              <a:t>č</a:t>
            </a:r>
            <a:r>
              <a:rPr lang="cs-CZ" sz="1800" dirty="0">
                <a:cs typeface="Times New Roman" pitchFamily="18" charset="0"/>
              </a:rPr>
              <a:t>et všech shodných pár</a:t>
            </a:r>
            <a:r>
              <a:rPr lang="cs-CZ" sz="1800" dirty="0"/>
              <a:t>ů</a:t>
            </a:r>
            <a:r>
              <a:rPr lang="cs-CZ" sz="1800" dirty="0">
                <a:cs typeface="Times New Roman" pitchFamily="18" charset="0"/>
              </a:rPr>
              <a:t> znak</a:t>
            </a:r>
            <a:r>
              <a:rPr lang="cs-CZ" sz="1800" dirty="0"/>
              <a:t>ů</a:t>
            </a:r>
            <a:r>
              <a:rPr lang="cs-CZ" sz="1800" dirty="0">
                <a:cs typeface="Times New Roman" pitchFamily="18" charset="0"/>
              </a:rPr>
              <a:t> (</a:t>
            </a:r>
            <a:r>
              <a:rPr lang="cs-CZ" sz="1800" i="1" dirty="0">
                <a:cs typeface="Times New Roman" pitchFamily="18" charset="0"/>
              </a:rPr>
              <a:t>m = </a:t>
            </a:r>
            <a:r>
              <a:rPr lang="cs-CZ" sz="1800" i="1" dirty="0" err="1">
                <a:cs typeface="Times New Roman" pitchFamily="18" charset="0"/>
              </a:rPr>
              <a:t>n</a:t>
            </a:r>
            <a:r>
              <a:rPr lang="cs-CZ" sz="1800" i="1" baseline="-30000" dirty="0" err="1">
                <a:cs typeface="Times New Roman" pitchFamily="18" charset="0"/>
              </a:rPr>
              <a:t>JK</a:t>
            </a:r>
            <a:r>
              <a:rPr lang="cs-CZ" sz="1800" i="1" dirty="0">
                <a:cs typeface="Times New Roman" pitchFamily="18" charset="0"/>
              </a:rPr>
              <a:t> + </a:t>
            </a:r>
            <a:r>
              <a:rPr lang="cs-CZ" sz="1800" i="1" dirty="0" err="1">
                <a:cs typeface="Times New Roman" pitchFamily="18" charset="0"/>
              </a:rPr>
              <a:t>n</a:t>
            </a:r>
            <a:r>
              <a:rPr lang="cs-CZ" sz="1800" i="1" baseline="-30000" dirty="0" err="1">
                <a:cs typeface="Times New Roman" pitchFamily="18" charset="0"/>
              </a:rPr>
              <a:t>jk</a:t>
            </a:r>
            <a:r>
              <a:rPr lang="cs-CZ" sz="1800" dirty="0">
                <a:cs typeface="Times New Roman" pitchFamily="18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1800" i="1" dirty="0"/>
              <a:t>       </a:t>
            </a:r>
            <a:r>
              <a:rPr lang="cs-CZ" sz="1800" i="1" dirty="0">
                <a:cs typeface="Times New Roman" pitchFamily="18" charset="0"/>
              </a:rPr>
              <a:t>u</a:t>
            </a:r>
            <a:r>
              <a:rPr lang="cs-CZ" sz="1800" dirty="0">
                <a:cs typeface="Times New Roman" pitchFamily="18" charset="0"/>
              </a:rPr>
              <a:t>    - po</a:t>
            </a:r>
            <a:r>
              <a:rPr lang="cs-CZ" sz="1800" dirty="0"/>
              <a:t>č</a:t>
            </a:r>
            <a:r>
              <a:rPr lang="cs-CZ" sz="1800" dirty="0">
                <a:cs typeface="Times New Roman" pitchFamily="18" charset="0"/>
              </a:rPr>
              <a:t>et všech nesouhlasných pár</a:t>
            </a:r>
            <a:r>
              <a:rPr lang="cs-CZ" sz="1800" dirty="0"/>
              <a:t>ů</a:t>
            </a:r>
            <a:r>
              <a:rPr lang="cs-CZ" sz="1800" dirty="0">
                <a:cs typeface="Times New Roman" pitchFamily="18" charset="0"/>
              </a:rPr>
              <a:t> znak</a:t>
            </a:r>
            <a:r>
              <a:rPr lang="cs-CZ" sz="1800" dirty="0"/>
              <a:t>ů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1800" i="1" dirty="0"/>
              <a:t>       </a:t>
            </a:r>
            <a:r>
              <a:rPr lang="cs-CZ" sz="1800" i="1" dirty="0">
                <a:cs typeface="Times New Roman" pitchFamily="18" charset="0"/>
              </a:rPr>
              <a:t>n</a:t>
            </a:r>
            <a:r>
              <a:rPr lang="cs-CZ" sz="1800" dirty="0">
                <a:cs typeface="Times New Roman" pitchFamily="18" charset="0"/>
              </a:rPr>
              <a:t>    - celkový po</a:t>
            </a:r>
            <a:r>
              <a:rPr lang="cs-CZ" sz="1800" dirty="0"/>
              <a:t>č</a:t>
            </a:r>
            <a:r>
              <a:rPr lang="cs-CZ" sz="1800" dirty="0">
                <a:cs typeface="Times New Roman" pitchFamily="18" charset="0"/>
              </a:rPr>
              <a:t>et porovnávaných znak</a:t>
            </a:r>
            <a:r>
              <a:rPr lang="cs-CZ" sz="1800" dirty="0"/>
              <a:t>ů</a:t>
            </a:r>
            <a:r>
              <a:rPr lang="cs-CZ" sz="1800" dirty="0">
                <a:cs typeface="Times New Roman" pitchFamily="18" charset="0"/>
              </a:rPr>
              <a:t> mezi jedinci J a K</a:t>
            </a:r>
          </a:p>
          <a:p>
            <a:pPr eaLnBrk="1" hangingPunct="1"/>
            <a:endParaRPr lang="cs-CZ" sz="1800" dirty="0"/>
          </a:p>
          <a:p>
            <a:pPr eaLnBrk="1" hangingPunct="1"/>
            <a:endParaRPr lang="cs-CZ" sz="1800" dirty="0"/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398145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6149" name="Object 4"/>
          <p:cNvGraphicFramePr>
            <a:graphicFrameLocks noChangeAspect="1"/>
          </p:cNvGraphicFramePr>
          <p:nvPr/>
        </p:nvGraphicFramePr>
        <p:xfrm>
          <a:off x="2743200" y="4343400"/>
          <a:ext cx="22479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181100" imgH="228600" progId="Equation.3">
                  <p:embed/>
                </p:oleObj>
              </mc:Choice>
              <mc:Fallback>
                <p:oleObj r:id="rId2" imgW="11811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343400"/>
                        <a:ext cx="22479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4224338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6151" name="Object 6"/>
          <p:cNvGraphicFramePr>
            <a:graphicFrameLocks noChangeAspect="1"/>
          </p:cNvGraphicFramePr>
          <p:nvPr/>
        </p:nvGraphicFramePr>
        <p:xfrm>
          <a:off x="5562600" y="4343400"/>
          <a:ext cx="12954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698500" imgH="228600" progId="Equation.3">
                  <p:embed/>
                </p:oleObj>
              </mc:Choice>
              <mc:Fallback>
                <p:oleObj r:id="rId4" imgW="6985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343400"/>
                        <a:ext cx="12954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cs typeface="Times New Roman" pitchFamily="18" charset="0"/>
              </a:rPr>
              <a:t>Míry vzdálenosti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endParaRPr lang="cs-CZ" sz="1800"/>
          </a:p>
          <a:p>
            <a:pPr algn="just" eaLnBrk="1" hangingPunct="1"/>
            <a:r>
              <a:rPr lang="cs-CZ" sz="1800">
                <a:cs typeface="Times New Roman" pitchFamily="18" charset="0"/>
              </a:rPr>
              <a:t>Míry vzdálenosti lze pova</a:t>
            </a:r>
            <a:r>
              <a:rPr lang="cs-CZ" sz="1800"/>
              <a:t>ž</a:t>
            </a:r>
            <a:r>
              <a:rPr lang="cs-CZ" sz="1800">
                <a:cs typeface="Times New Roman" pitchFamily="18" charset="0"/>
              </a:rPr>
              <a:t>ovat spíše za míry nepodobnosti (dissimilarity). </a:t>
            </a:r>
            <a:endParaRPr lang="cs-CZ" sz="1800"/>
          </a:p>
          <a:p>
            <a:pPr algn="just" eaLnBrk="1" hangingPunct="1"/>
            <a:r>
              <a:rPr lang="cs-CZ" sz="1800">
                <a:cs typeface="Times New Roman" pitchFamily="18" charset="0"/>
              </a:rPr>
              <a:t>Nej</a:t>
            </a:r>
            <a:r>
              <a:rPr lang="cs-CZ" sz="1800"/>
              <a:t>č</a:t>
            </a:r>
            <a:r>
              <a:rPr lang="cs-CZ" sz="1800">
                <a:cs typeface="Times New Roman" pitchFamily="18" charset="0"/>
              </a:rPr>
              <a:t>ast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ji se u</a:t>
            </a:r>
            <a:r>
              <a:rPr lang="cs-CZ" sz="1800"/>
              <a:t>ž</a:t>
            </a:r>
            <a:r>
              <a:rPr lang="cs-CZ" sz="1800">
                <a:cs typeface="Times New Roman" pitchFamily="18" charset="0"/>
              </a:rPr>
              <a:t>ívá </a:t>
            </a:r>
            <a:r>
              <a:rPr lang="cs-CZ" sz="1800" b="1">
                <a:solidFill>
                  <a:srgbClr val="0099FF"/>
                </a:solidFill>
                <a:cs typeface="Times New Roman" pitchFamily="18" charset="0"/>
              </a:rPr>
              <a:t>euklidovská vzdálenost</a:t>
            </a:r>
            <a:r>
              <a:rPr lang="cs-CZ" sz="1800" b="1">
                <a:cs typeface="Times New Roman" pitchFamily="18" charset="0"/>
              </a:rPr>
              <a:t>,</a:t>
            </a:r>
            <a:r>
              <a:rPr lang="cs-CZ" sz="1800">
                <a:cs typeface="Times New Roman" pitchFamily="18" charset="0"/>
              </a:rPr>
              <a:t> kterou m</a:t>
            </a:r>
            <a:r>
              <a:rPr lang="cs-CZ" sz="1800"/>
              <a:t>ůž</a:t>
            </a:r>
            <a:r>
              <a:rPr lang="cs-CZ" sz="1800">
                <a:cs typeface="Times New Roman" pitchFamily="18" charset="0"/>
              </a:rPr>
              <a:t>eme chápat jako geometrickou vzdálenost dvou bod</a:t>
            </a:r>
            <a:r>
              <a:rPr lang="cs-CZ" sz="1800"/>
              <a:t>ů</a:t>
            </a:r>
            <a:r>
              <a:rPr lang="cs-CZ" sz="1800">
                <a:cs typeface="Times New Roman" pitchFamily="18" charset="0"/>
              </a:rPr>
              <a:t> (jedinc</a:t>
            </a:r>
            <a:r>
              <a:rPr lang="cs-CZ" sz="1800"/>
              <a:t>ů</a:t>
            </a:r>
            <a:r>
              <a:rPr lang="cs-CZ" sz="1800">
                <a:cs typeface="Times New Roman" pitchFamily="18" charset="0"/>
              </a:rPr>
              <a:t> </a:t>
            </a:r>
            <a:r>
              <a:rPr lang="cs-CZ" sz="1800" i="1">
                <a:cs typeface="Times New Roman" pitchFamily="18" charset="0"/>
              </a:rPr>
              <a:t>x</a:t>
            </a:r>
            <a:r>
              <a:rPr lang="cs-CZ" sz="1800">
                <a:cs typeface="Times New Roman" pitchFamily="18" charset="0"/>
              </a:rPr>
              <a:t>, </a:t>
            </a:r>
            <a:r>
              <a:rPr lang="cs-CZ" sz="1800" i="1">
                <a:cs typeface="Times New Roman" pitchFamily="18" charset="0"/>
              </a:rPr>
              <a:t>y</a:t>
            </a:r>
            <a:r>
              <a:rPr lang="cs-CZ" sz="1800">
                <a:cs typeface="Times New Roman" pitchFamily="18" charset="0"/>
              </a:rPr>
              <a:t> charakterizovaných pomocí </a:t>
            </a:r>
            <a:r>
              <a:rPr lang="cs-CZ" sz="1800" i="1">
                <a:cs typeface="Times New Roman" pitchFamily="18" charset="0"/>
              </a:rPr>
              <a:t>p</a:t>
            </a:r>
            <a:r>
              <a:rPr lang="cs-CZ" sz="1800">
                <a:cs typeface="Times New Roman" pitchFamily="18" charset="0"/>
              </a:rPr>
              <a:t> znak</a:t>
            </a:r>
            <a:r>
              <a:rPr lang="cs-CZ" sz="1800"/>
              <a:t>ů</a:t>
            </a:r>
            <a:r>
              <a:rPr lang="cs-CZ" sz="1800">
                <a:cs typeface="Times New Roman" pitchFamily="18" charset="0"/>
              </a:rPr>
              <a:t>) v </a:t>
            </a:r>
            <a:r>
              <a:rPr lang="cs-CZ" sz="1800" i="1">
                <a:cs typeface="Times New Roman" pitchFamily="18" charset="0"/>
              </a:rPr>
              <a:t>p</a:t>
            </a:r>
            <a:r>
              <a:rPr lang="cs-CZ" sz="1800">
                <a:cs typeface="Times New Roman" pitchFamily="18" charset="0"/>
              </a:rPr>
              <a:t>-dimenzionálním prostoru.</a:t>
            </a:r>
            <a:r>
              <a:rPr lang="cs-CZ">
                <a:cs typeface="Times New Roman" pitchFamily="18" charset="0"/>
              </a:rPr>
              <a:t> </a:t>
            </a:r>
            <a:endParaRPr lang="cs-CZ"/>
          </a:p>
          <a:p>
            <a:pPr algn="just" eaLnBrk="1" hangingPunct="1"/>
            <a:endParaRPr lang="cs-CZ"/>
          </a:p>
          <a:p>
            <a:pPr algn="just" eaLnBrk="1" hangingPunct="1"/>
            <a:endParaRPr lang="cs-CZ"/>
          </a:p>
          <a:p>
            <a:pPr algn="just" eaLnBrk="1" hangingPunct="1"/>
            <a:r>
              <a:rPr lang="cs-CZ" sz="1800" b="1">
                <a:cs typeface="Times New Roman" pitchFamily="18" charset="0"/>
              </a:rPr>
              <a:t>Vzdálenost Manhattan</a:t>
            </a:r>
            <a:r>
              <a:rPr lang="cs-CZ" sz="1800">
                <a:cs typeface="Times New Roman" pitchFamily="18" charset="0"/>
              </a:rPr>
              <a:t> </a:t>
            </a:r>
            <a:endParaRPr lang="cs-CZ" sz="1800"/>
          </a:p>
          <a:p>
            <a:pPr algn="just" eaLnBrk="1" hangingPunct="1">
              <a:buFont typeface="Wingdings" pitchFamily="2" charset="2"/>
              <a:buNone/>
            </a:pPr>
            <a:r>
              <a:rPr lang="cs-CZ" sz="1800"/>
              <a:t>	</a:t>
            </a:r>
            <a:r>
              <a:rPr lang="cs-CZ" sz="1800">
                <a:cs typeface="Times New Roman" pitchFamily="18" charset="0"/>
              </a:rPr>
              <a:t>sni</a:t>
            </a:r>
            <a:r>
              <a:rPr lang="cs-CZ" sz="1800"/>
              <a:t>ž</a:t>
            </a:r>
            <a:r>
              <a:rPr lang="cs-CZ" sz="1800">
                <a:cs typeface="Times New Roman" pitchFamily="18" charset="0"/>
              </a:rPr>
              <a:t>uje vliv odlehlých hodnot</a:t>
            </a:r>
            <a:endParaRPr lang="cs-CZ" sz="1800"/>
          </a:p>
          <a:p>
            <a:pPr algn="just" eaLnBrk="1" hangingPunct="1"/>
            <a:endParaRPr lang="cs-CZ" sz="1800"/>
          </a:p>
          <a:p>
            <a:pPr algn="just" eaLnBrk="1" hangingPunct="1"/>
            <a:endParaRPr lang="cs-CZ" sz="1800"/>
          </a:p>
          <a:p>
            <a:pPr algn="just" eaLnBrk="1" hangingPunct="1"/>
            <a:r>
              <a:rPr lang="cs-CZ" sz="1800" b="1"/>
              <a:t>Č</a:t>
            </a:r>
            <a:r>
              <a:rPr lang="cs-CZ" sz="1800" b="1">
                <a:cs typeface="Times New Roman" pitchFamily="18" charset="0"/>
              </a:rPr>
              <a:t>ebyševova vzdálenost </a:t>
            </a:r>
            <a:endParaRPr lang="cs-CZ" sz="1800"/>
          </a:p>
          <a:p>
            <a:pPr eaLnBrk="1" hangingPunct="1"/>
            <a:endParaRPr lang="cs-CZ" sz="1800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392906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7173" name="Object 4"/>
          <p:cNvGraphicFramePr>
            <a:graphicFrameLocks noChangeAspect="1"/>
          </p:cNvGraphicFramePr>
          <p:nvPr/>
        </p:nvGraphicFramePr>
        <p:xfrm>
          <a:off x="1676400" y="2743200"/>
          <a:ext cx="24384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82700" imgH="482600" progId="Equation.3">
                  <p:embed/>
                </p:oleObj>
              </mc:Choice>
              <mc:Fallback>
                <p:oleObj r:id="rId2" imgW="12827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24384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4052888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7175" name="Object 6"/>
          <p:cNvGraphicFramePr>
            <a:graphicFrameLocks noChangeAspect="1"/>
          </p:cNvGraphicFramePr>
          <p:nvPr/>
        </p:nvGraphicFramePr>
        <p:xfrm>
          <a:off x="1676400" y="4572000"/>
          <a:ext cx="15240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040948" imgH="444307" progId="Equation.3">
                  <p:embed/>
                </p:oleObj>
              </mc:Choice>
              <mc:Fallback>
                <p:oleObj r:id="rId4" imgW="1040948" imgH="444307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572000"/>
                        <a:ext cx="15240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4005263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7177" name="Object 8"/>
          <p:cNvGraphicFramePr>
            <a:graphicFrameLocks noChangeAspect="1"/>
          </p:cNvGraphicFramePr>
          <p:nvPr/>
        </p:nvGraphicFramePr>
        <p:xfrm>
          <a:off x="1600200" y="5791200"/>
          <a:ext cx="20574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129810" imgH="253890" progId="Equation.3">
                  <p:embed/>
                </p:oleObj>
              </mc:Choice>
              <mc:Fallback>
                <p:oleObj r:id="rId6" imgW="1129810" imgH="25389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791200"/>
                        <a:ext cx="20574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8" name="Picture 10" descr="C:\Renata\statistica\statistika 2007\euklid vzd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43200"/>
            <a:ext cx="4038600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cs typeface="Times New Roman" pitchFamily="18" charset="0"/>
              </a:rPr>
              <a:t>Multivaria</a:t>
            </a:r>
            <a:r>
              <a:rPr lang="cs-CZ"/>
              <a:t>č</a:t>
            </a:r>
            <a:r>
              <a:rPr lang="cs-CZ">
                <a:cs typeface="Times New Roman" pitchFamily="18" charset="0"/>
              </a:rPr>
              <a:t>ní statistické metody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135563"/>
          </a:xfrm>
        </p:spPr>
        <p:txBody>
          <a:bodyPr/>
          <a:lstStyle/>
          <a:p>
            <a:pPr eaLnBrk="1" hangingPunct="1"/>
            <a:r>
              <a:rPr lang="cs-CZ" sz="1800">
                <a:cs typeface="Times New Roman" pitchFamily="18" charset="0"/>
              </a:rPr>
              <a:t>Multivaria</a:t>
            </a:r>
            <a:r>
              <a:rPr lang="cs-CZ" sz="1800"/>
              <a:t>č</a:t>
            </a:r>
            <a:r>
              <a:rPr lang="cs-CZ" sz="1800">
                <a:cs typeface="Times New Roman" pitchFamily="18" charset="0"/>
              </a:rPr>
              <a:t>ní statistické metody umo</a:t>
            </a:r>
            <a:r>
              <a:rPr lang="cs-CZ" sz="1800"/>
              <a:t>žň</a:t>
            </a:r>
            <a:r>
              <a:rPr lang="cs-CZ" sz="1800">
                <a:cs typeface="Times New Roman" pitchFamily="18" charset="0"/>
              </a:rPr>
              <a:t>ují analýzu mnohorozm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rných soubor</a:t>
            </a:r>
            <a:r>
              <a:rPr lang="cs-CZ" sz="1800"/>
              <a:t>ů</a:t>
            </a:r>
            <a:r>
              <a:rPr lang="cs-CZ" sz="1800">
                <a:cs typeface="Times New Roman" pitchFamily="18" charset="0"/>
              </a:rPr>
              <a:t> dat. </a:t>
            </a:r>
            <a:endParaRPr lang="cs-CZ" sz="1800"/>
          </a:p>
          <a:p>
            <a:pPr eaLnBrk="1" hangingPunct="1"/>
            <a:r>
              <a:rPr lang="cs-CZ" sz="1800">
                <a:cs typeface="Times New Roman" pitchFamily="18" charset="0"/>
              </a:rPr>
              <a:t>P</a:t>
            </a:r>
            <a:r>
              <a:rPr lang="cs-CZ" sz="1800"/>
              <a:t>ř</a:t>
            </a:r>
            <a:r>
              <a:rPr lang="cs-CZ" sz="1800">
                <a:cs typeface="Times New Roman" pitchFamily="18" charset="0"/>
              </a:rPr>
              <a:t>íkladem takového vícerozm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rného souboru dat m</a:t>
            </a:r>
            <a:r>
              <a:rPr lang="cs-CZ" sz="1800"/>
              <a:t>ůž</a:t>
            </a:r>
            <a:r>
              <a:rPr lang="cs-CZ" sz="1800">
                <a:cs typeface="Times New Roman" pitchFamily="18" charset="0"/>
              </a:rPr>
              <a:t>e být nap</a:t>
            </a:r>
            <a:r>
              <a:rPr lang="cs-CZ" sz="1800"/>
              <a:t>ř</a:t>
            </a:r>
            <a:r>
              <a:rPr lang="cs-CZ" sz="1800">
                <a:cs typeface="Times New Roman" pitchFamily="18" charset="0"/>
              </a:rPr>
              <a:t>. chemická analýza hornin, kde ka</a:t>
            </a:r>
            <a:r>
              <a:rPr lang="cs-CZ" sz="1800"/>
              <a:t>ž</a:t>
            </a:r>
            <a:r>
              <a:rPr lang="cs-CZ" sz="1800">
                <a:cs typeface="Times New Roman" pitchFamily="18" charset="0"/>
              </a:rPr>
              <a:t>dý objekt (horninový vzorek) je popsán pomocí </a:t>
            </a:r>
            <a:r>
              <a:rPr lang="cs-CZ" sz="1800" i="1">
                <a:cs typeface="Times New Roman" pitchFamily="18" charset="0"/>
              </a:rPr>
              <a:t>p</a:t>
            </a:r>
            <a:r>
              <a:rPr lang="cs-CZ" sz="1800">
                <a:cs typeface="Times New Roman" pitchFamily="18" charset="0"/>
              </a:rPr>
              <a:t> charakteristik (procentuálních obsah</a:t>
            </a:r>
            <a:r>
              <a:rPr lang="cs-CZ" sz="1800"/>
              <a:t>ů</a:t>
            </a:r>
            <a:r>
              <a:rPr lang="cs-CZ" sz="1800">
                <a:cs typeface="Times New Roman" pitchFamily="18" charset="0"/>
              </a:rPr>
              <a:t> hlavních oxid</a:t>
            </a:r>
            <a:r>
              <a:rPr lang="cs-CZ" sz="1800"/>
              <a:t>ů</a:t>
            </a:r>
            <a:r>
              <a:rPr lang="cs-CZ" sz="1800">
                <a:cs typeface="Times New Roman" pitchFamily="18" charset="0"/>
              </a:rPr>
              <a:t>). </a:t>
            </a:r>
            <a:endParaRPr lang="cs-CZ" sz="1800"/>
          </a:p>
          <a:p>
            <a:pPr eaLnBrk="1" hangingPunct="1"/>
            <a:r>
              <a:rPr lang="cs-CZ" sz="1800">
                <a:cs typeface="Times New Roman" pitchFamily="18" charset="0"/>
              </a:rPr>
              <a:t>Pro zpracování vícerozm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rných dat lze pou</a:t>
            </a:r>
            <a:r>
              <a:rPr lang="cs-CZ" sz="1800"/>
              <a:t>ž</a:t>
            </a:r>
            <a:r>
              <a:rPr lang="cs-CZ" sz="1800">
                <a:cs typeface="Times New Roman" pitchFamily="18" charset="0"/>
              </a:rPr>
              <a:t>ít „tradi</a:t>
            </a:r>
            <a:r>
              <a:rPr lang="cs-CZ" sz="1800"/>
              <a:t>č</a:t>
            </a:r>
            <a:r>
              <a:rPr lang="cs-CZ" sz="1800">
                <a:cs typeface="Times New Roman" pitchFamily="18" charset="0"/>
              </a:rPr>
              <a:t>ní“ metody, nap</a:t>
            </a:r>
            <a:r>
              <a:rPr lang="cs-CZ" sz="1800"/>
              <a:t>ř</a:t>
            </a:r>
            <a:r>
              <a:rPr lang="cs-CZ" sz="1800">
                <a:cs typeface="Times New Roman" pitchFamily="18" charset="0"/>
              </a:rPr>
              <a:t>. chemické p</a:t>
            </a:r>
            <a:r>
              <a:rPr lang="cs-CZ" sz="1800"/>
              <a:t>ř</a:t>
            </a:r>
            <a:r>
              <a:rPr lang="cs-CZ" sz="1800">
                <a:cs typeface="Times New Roman" pitchFamily="18" charset="0"/>
              </a:rPr>
              <a:t>epo</a:t>
            </a:r>
            <a:r>
              <a:rPr lang="cs-CZ" sz="1800"/>
              <a:t>č</a:t>
            </a:r>
            <a:r>
              <a:rPr lang="cs-CZ" sz="1800">
                <a:cs typeface="Times New Roman" pitchFamily="18" charset="0"/>
              </a:rPr>
              <a:t>ty (CIPW klasifikace), znázorn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ní pomocí trojúhelníkových diagram</a:t>
            </a:r>
            <a:r>
              <a:rPr lang="cs-CZ" sz="1800"/>
              <a:t>ů</a:t>
            </a:r>
            <a:r>
              <a:rPr lang="cs-CZ" sz="1800">
                <a:cs typeface="Times New Roman" pitchFamily="18" charset="0"/>
              </a:rPr>
              <a:t>, které však redukují po</a:t>
            </a:r>
            <a:r>
              <a:rPr lang="cs-CZ" sz="1800"/>
              <a:t>č</a:t>
            </a:r>
            <a:r>
              <a:rPr lang="cs-CZ" sz="1800">
                <a:cs typeface="Times New Roman" pitchFamily="18" charset="0"/>
              </a:rPr>
              <a:t>et charakteristik p</a:t>
            </a:r>
            <a:r>
              <a:rPr lang="cs-CZ" sz="1800"/>
              <a:t>ů</a:t>
            </a:r>
            <a:r>
              <a:rPr lang="cs-CZ" sz="1800">
                <a:cs typeface="Times New Roman" pitchFamily="18" charset="0"/>
              </a:rPr>
              <a:t>vodních dat. </a:t>
            </a:r>
            <a:endParaRPr lang="cs-CZ" sz="1800"/>
          </a:p>
          <a:p>
            <a:pPr eaLnBrk="1" hangingPunct="1"/>
            <a:r>
              <a:rPr lang="cs-CZ" sz="1800">
                <a:cs typeface="Times New Roman" pitchFamily="18" charset="0"/>
              </a:rPr>
              <a:t>Multivaria</a:t>
            </a:r>
            <a:r>
              <a:rPr lang="cs-CZ" sz="1800"/>
              <a:t>č</a:t>
            </a:r>
            <a:r>
              <a:rPr lang="cs-CZ" sz="1800">
                <a:cs typeface="Times New Roman" pitchFamily="18" charset="0"/>
              </a:rPr>
              <a:t>ní statistické metody pracují se všemi zadanými údaji a jejich matematicko-statistický aparát umo</a:t>
            </a:r>
            <a:r>
              <a:rPr lang="cs-CZ" sz="1800"/>
              <a:t>žň</a:t>
            </a:r>
            <a:r>
              <a:rPr lang="cs-CZ" sz="1800">
                <a:cs typeface="Times New Roman" pitchFamily="18" charset="0"/>
              </a:rPr>
              <a:t>uje nalézt a vyjád</a:t>
            </a:r>
            <a:r>
              <a:rPr lang="cs-CZ" sz="1800"/>
              <a:t>ř</a:t>
            </a:r>
            <a:r>
              <a:rPr lang="cs-CZ" sz="1800">
                <a:cs typeface="Times New Roman" pitchFamily="18" charset="0"/>
              </a:rPr>
              <a:t>it charakter variability objekt</a:t>
            </a:r>
            <a:r>
              <a:rPr lang="cs-CZ" sz="1800"/>
              <a:t>ů</a:t>
            </a:r>
            <a:r>
              <a:rPr lang="cs-CZ" sz="1800">
                <a:cs typeface="Times New Roman" pitchFamily="18" charset="0"/>
              </a:rPr>
              <a:t> (prom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nných), hlavní faktory, které tuto variabilitu zp</a:t>
            </a:r>
            <a:r>
              <a:rPr lang="cs-CZ" sz="1800"/>
              <a:t>ů</a:t>
            </a:r>
            <a:r>
              <a:rPr lang="cs-CZ" sz="1800">
                <a:cs typeface="Times New Roman" pitchFamily="18" charset="0"/>
              </a:rPr>
              <a:t>sobují, i kvantifikovat podíl jednotlivých faktor</a:t>
            </a:r>
            <a:r>
              <a:rPr lang="cs-CZ" sz="1800"/>
              <a:t>ů</a:t>
            </a:r>
            <a:r>
              <a:rPr lang="cs-CZ" sz="1800">
                <a:cs typeface="Times New Roman" pitchFamily="18" charset="0"/>
              </a:rPr>
              <a:t> na variabilit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. </a:t>
            </a:r>
            <a:endParaRPr lang="cs-CZ" sz="1800"/>
          </a:p>
          <a:p>
            <a:pPr eaLnBrk="1" hangingPunct="1"/>
            <a:r>
              <a:rPr lang="cs-CZ" sz="1800">
                <a:cs typeface="Times New Roman" pitchFamily="18" charset="0"/>
              </a:rPr>
              <a:t>Obvykle p</a:t>
            </a:r>
            <a:r>
              <a:rPr lang="cs-CZ" sz="1800"/>
              <a:t>ř</a:t>
            </a:r>
            <a:r>
              <a:rPr lang="cs-CZ" sz="1800">
                <a:cs typeface="Times New Roman" pitchFamily="18" charset="0"/>
              </a:rPr>
              <a:t>edtím, ne</a:t>
            </a:r>
            <a:r>
              <a:rPr lang="cs-CZ" sz="1800"/>
              <a:t>ž</a:t>
            </a:r>
            <a:r>
              <a:rPr lang="cs-CZ" sz="1800">
                <a:cs typeface="Times New Roman" pitchFamily="18" charset="0"/>
              </a:rPr>
              <a:t> p</a:t>
            </a:r>
            <a:r>
              <a:rPr lang="cs-CZ" sz="1800"/>
              <a:t>ř</a:t>
            </a:r>
            <a:r>
              <a:rPr lang="cs-CZ" sz="1800">
                <a:cs typeface="Times New Roman" pitchFamily="18" charset="0"/>
              </a:rPr>
              <a:t>istoupíme k multivaria</a:t>
            </a:r>
            <a:r>
              <a:rPr lang="cs-CZ" sz="1800"/>
              <a:t>č</a:t>
            </a:r>
            <a:r>
              <a:rPr lang="cs-CZ" sz="1800">
                <a:cs typeface="Times New Roman" pitchFamily="18" charset="0"/>
              </a:rPr>
              <a:t>ním statistickým metodám, vyhodnotíme jednotlivé prom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nné jednoduchými statistickými metodami (výpo</a:t>
            </a:r>
            <a:r>
              <a:rPr lang="cs-CZ" sz="1800"/>
              <a:t>č</a:t>
            </a:r>
            <a:r>
              <a:rPr lang="cs-CZ" sz="1800">
                <a:cs typeface="Times New Roman" pitchFamily="18" charset="0"/>
              </a:rPr>
              <a:t>et  pr</a:t>
            </a:r>
            <a:r>
              <a:rPr lang="cs-CZ" sz="1800"/>
              <a:t>ů</a:t>
            </a:r>
            <a:r>
              <a:rPr lang="cs-CZ" sz="1800">
                <a:cs typeface="Times New Roman" pitchFamily="18" charset="0"/>
              </a:rPr>
              <a:t>m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ru, rozptylu, utvo</a:t>
            </a:r>
            <a:r>
              <a:rPr lang="cs-CZ" sz="1800"/>
              <a:t>ř</a:t>
            </a:r>
            <a:r>
              <a:rPr lang="cs-CZ" sz="1800">
                <a:cs typeface="Times New Roman" pitchFamily="18" charset="0"/>
              </a:rPr>
              <a:t>ení histogramu, testování typu rozd</a:t>
            </a:r>
            <a:r>
              <a:rPr lang="cs-CZ" sz="1800"/>
              <a:t>ě</a:t>
            </a:r>
            <a:r>
              <a:rPr lang="cs-CZ" sz="1800">
                <a:cs typeface="Times New Roman" pitchFamily="18" charset="0"/>
              </a:rPr>
              <a:t>lení apod.).</a:t>
            </a:r>
          </a:p>
          <a:p>
            <a:pPr eaLnBrk="1" hangingPunct="1"/>
            <a:endParaRPr lang="cs-CZ" sz="1800"/>
          </a:p>
          <a:p>
            <a:pPr eaLnBrk="1" hangingPunct="1"/>
            <a:endParaRPr lang="cs-CZ"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cs typeface="Times New Roman" pitchFamily="18" charset="0"/>
              </a:rPr>
              <a:t>Multivaria</a:t>
            </a:r>
            <a:r>
              <a:rPr lang="cs-CZ"/>
              <a:t>č</a:t>
            </a:r>
            <a:r>
              <a:rPr lang="cs-CZ">
                <a:cs typeface="Times New Roman" pitchFamily="18" charset="0"/>
              </a:rPr>
              <a:t>ní statistické metody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7150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sz="2000" dirty="0">
                <a:cs typeface="Times New Roman" pitchFamily="18" charset="0"/>
              </a:rPr>
              <a:t>V </a:t>
            </a:r>
            <a:r>
              <a:rPr lang="cs-CZ" sz="2000" dirty="0">
                <a:cs typeface="Times New Roman" pitchFamily="18" charset="0"/>
              </a:rPr>
              <a:t>rámci </a:t>
            </a:r>
            <a:r>
              <a:rPr lang="cs-CZ" sz="2000" dirty="0" err="1">
                <a:cs typeface="Times New Roman" pitchFamily="18" charset="0"/>
              </a:rPr>
              <a:t>multivaria</a:t>
            </a:r>
            <a:r>
              <a:rPr lang="cs-CZ" sz="2000" dirty="0" err="1"/>
              <a:t>č</a:t>
            </a:r>
            <a:r>
              <a:rPr lang="cs-CZ" sz="2000" dirty="0" err="1">
                <a:cs typeface="Times New Roman" pitchFamily="18" charset="0"/>
              </a:rPr>
              <a:t>ních</a:t>
            </a:r>
            <a:r>
              <a:rPr lang="cs-CZ" sz="2000" dirty="0">
                <a:cs typeface="Times New Roman" pitchFamily="18" charset="0"/>
              </a:rPr>
              <a:t> statistických metod m</a:t>
            </a:r>
            <a:r>
              <a:rPr lang="cs-CZ" sz="2000" dirty="0"/>
              <a:t>ůž</a:t>
            </a:r>
            <a:r>
              <a:rPr lang="cs-CZ" sz="2000" dirty="0">
                <a:cs typeface="Times New Roman" pitchFamily="18" charset="0"/>
              </a:rPr>
              <a:t>eme rozlišit: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000" dirty="0">
                <a:cs typeface="Times New Roman" pitchFamily="18" charset="0"/>
              </a:rPr>
              <a:t>-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2000" dirty="0">
                <a:latin typeface="Times New Roman" pitchFamily="18" charset="0"/>
              </a:rPr>
              <a:t> </a:t>
            </a:r>
            <a:r>
              <a:rPr lang="cs-CZ" sz="2000" dirty="0">
                <a:cs typeface="Times New Roman" pitchFamily="18" charset="0"/>
              </a:rPr>
              <a:t>metody, které umo</a:t>
            </a:r>
            <a:r>
              <a:rPr lang="cs-CZ" sz="2000" dirty="0"/>
              <a:t>žň</a:t>
            </a:r>
            <a:r>
              <a:rPr lang="cs-CZ" sz="2000" dirty="0">
                <a:cs typeface="Times New Roman" pitchFamily="18" charset="0"/>
              </a:rPr>
              <a:t>ují t</a:t>
            </a:r>
            <a:r>
              <a:rPr lang="cs-CZ" sz="2000" dirty="0"/>
              <a:t>ř</a:t>
            </a:r>
            <a:r>
              <a:rPr lang="cs-CZ" sz="2000" dirty="0">
                <a:cs typeface="Times New Roman" pitchFamily="18" charset="0"/>
              </a:rPr>
              <a:t>íd</a:t>
            </a:r>
            <a:r>
              <a:rPr lang="cs-CZ" sz="2000" dirty="0"/>
              <a:t>ě</a:t>
            </a:r>
            <a:r>
              <a:rPr lang="cs-CZ" sz="2000" dirty="0">
                <a:cs typeface="Times New Roman" pitchFamily="18" charset="0"/>
              </a:rPr>
              <a:t>ní objekt</a:t>
            </a:r>
            <a:r>
              <a:rPr lang="cs-CZ" sz="2000" dirty="0"/>
              <a:t>ů</a:t>
            </a:r>
            <a:r>
              <a:rPr lang="cs-CZ" sz="2000" dirty="0">
                <a:cs typeface="Times New Roman" pitchFamily="18" charset="0"/>
              </a:rPr>
              <a:t> nebo znak</a:t>
            </a:r>
            <a:r>
              <a:rPr lang="cs-CZ" sz="2000" dirty="0"/>
              <a:t>ů</a:t>
            </a:r>
            <a:r>
              <a:rPr lang="cs-CZ" sz="2000" dirty="0">
                <a:cs typeface="Times New Roman" pitchFamily="18" charset="0"/>
              </a:rPr>
              <a:t> (zejména </a:t>
            </a:r>
            <a:r>
              <a:rPr lang="cs-CZ" sz="2000" dirty="0"/>
              <a:t>  </a:t>
            </a:r>
            <a:r>
              <a:rPr lang="cs-CZ" sz="2000" b="1" dirty="0">
                <a:cs typeface="Times New Roman" pitchFamily="18" charset="0"/>
              </a:rPr>
              <a:t>shlukové analýzy</a:t>
            </a:r>
            <a:r>
              <a:rPr lang="cs-CZ" sz="2000" dirty="0">
                <a:cs typeface="Times New Roman" pitchFamily="18" charset="0"/>
              </a:rPr>
              <a:t>)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000" dirty="0">
                <a:cs typeface="Times New Roman" pitchFamily="18" charset="0"/>
              </a:rPr>
              <a:t>-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2000" dirty="0">
                <a:latin typeface="Times New Roman" pitchFamily="18" charset="0"/>
              </a:rPr>
              <a:t> </a:t>
            </a:r>
            <a:r>
              <a:rPr lang="cs-CZ" sz="2000" dirty="0">
                <a:cs typeface="Times New Roman" pitchFamily="18" charset="0"/>
              </a:rPr>
              <a:t>metody provád</a:t>
            </a:r>
            <a:r>
              <a:rPr lang="cs-CZ" sz="2000" dirty="0"/>
              <a:t>ě</a:t>
            </a:r>
            <a:r>
              <a:rPr lang="cs-CZ" sz="2000" dirty="0">
                <a:cs typeface="Times New Roman" pitchFamily="18" charset="0"/>
              </a:rPr>
              <a:t>jící zat</a:t>
            </a:r>
            <a:r>
              <a:rPr lang="cs-CZ" sz="2000" dirty="0"/>
              <a:t>ř</a:t>
            </a:r>
            <a:r>
              <a:rPr lang="cs-CZ" sz="2000" dirty="0">
                <a:cs typeface="Times New Roman" pitchFamily="18" charset="0"/>
              </a:rPr>
              <a:t>íd</a:t>
            </a:r>
            <a:r>
              <a:rPr lang="cs-CZ" sz="2000" dirty="0"/>
              <a:t>ě</a:t>
            </a:r>
            <a:r>
              <a:rPr lang="cs-CZ" sz="2000" dirty="0">
                <a:cs typeface="Times New Roman" pitchFamily="18" charset="0"/>
              </a:rPr>
              <a:t>ní neznámých objekt</a:t>
            </a:r>
            <a:r>
              <a:rPr lang="cs-CZ" sz="2000" dirty="0"/>
              <a:t>ů</a:t>
            </a:r>
            <a:r>
              <a:rPr lang="cs-CZ" sz="2000" dirty="0">
                <a:cs typeface="Times New Roman" pitchFamily="18" charset="0"/>
              </a:rPr>
              <a:t> do p</a:t>
            </a:r>
            <a:r>
              <a:rPr lang="cs-CZ" sz="2000" dirty="0"/>
              <a:t>ř</a:t>
            </a:r>
            <a:r>
              <a:rPr lang="cs-CZ" sz="2000" dirty="0">
                <a:cs typeface="Times New Roman" pitchFamily="18" charset="0"/>
              </a:rPr>
              <a:t>edem definovaných skupin (r</a:t>
            </a:r>
            <a:r>
              <a:rPr lang="cs-CZ" sz="2000" dirty="0"/>
              <a:t>ů</a:t>
            </a:r>
            <a:r>
              <a:rPr lang="cs-CZ" sz="2000" dirty="0">
                <a:cs typeface="Times New Roman" pitchFamily="18" charset="0"/>
              </a:rPr>
              <a:t>zné druhy </a:t>
            </a:r>
            <a:r>
              <a:rPr lang="cs-CZ" sz="2000" b="1" dirty="0">
                <a:cs typeface="Times New Roman" pitchFamily="18" charset="0"/>
              </a:rPr>
              <a:t>diskrimina</a:t>
            </a:r>
            <a:r>
              <a:rPr lang="cs-CZ" sz="2000" b="1" dirty="0"/>
              <a:t>č</a:t>
            </a:r>
            <a:r>
              <a:rPr lang="cs-CZ" sz="2000" b="1" dirty="0">
                <a:cs typeface="Times New Roman" pitchFamily="18" charset="0"/>
              </a:rPr>
              <a:t>ní analýzy</a:t>
            </a:r>
            <a:r>
              <a:rPr lang="cs-CZ" sz="2000" dirty="0">
                <a:cs typeface="Times New Roman" pitchFamily="18" charset="0"/>
              </a:rPr>
              <a:t>)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000" dirty="0">
                <a:cs typeface="Times New Roman" pitchFamily="18" charset="0"/>
              </a:rPr>
              <a:t>-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2000" dirty="0">
                <a:latin typeface="Times New Roman" pitchFamily="18" charset="0"/>
              </a:rPr>
              <a:t> </a:t>
            </a:r>
            <a:r>
              <a:rPr lang="cs-CZ" sz="2000" dirty="0">
                <a:cs typeface="Times New Roman" pitchFamily="18" charset="0"/>
              </a:rPr>
              <a:t>metody sni</a:t>
            </a:r>
            <a:r>
              <a:rPr lang="cs-CZ" sz="2000" dirty="0"/>
              <a:t>ž</a:t>
            </a:r>
            <a:r>
              <a:rPr lang="cs-CZ" sz="2000" dirty="0">
                <a:cs typeface="Times New Roman" pitchFamily="18" charset="0"/>
              </a:rPr>
              <a:t>ující dimenzi prostoru a tvo</a:t>
            </a:r>
            <a:r>
              <a:rPr lang="cs-CZ" sz="2000" dirty="0"/>
              <a:t>ř</a:t>
            </a:r>
            <a:r>
              <a:rPr lang="cs-CZ" sz="2000" dirty="0">
                <a:cs typeface="Times New Roman" pitchFamily="18" charset="0"/>
              </a:rPr>
              <a:t>ící faktory ovliv</a:t>
            </a:r>
            <a:r>
              <a:rPr lang="cs-CZ" sz="2000" dirty="0"/>
              <a:t>ň</a:t>
            </a:r>
            <a:r>
              <a:rPr lang="cs-CZ" sz="2000" dirty="0">
                <a:cs typeface="Times New Roman" pitchFamily="18" charset="0"/>
              </a:rPr>
              <a:t>ující variabilitu souboru (</a:t>
            </a:r>
            <a:r>
              <a:rPr lang="cs-CZ" sz="2000" b="1" dirty="0">
                <a:cs typeface="Times New Roman" pitchFamily="18" charset="0"/>
              </a:rPr>
              <a:t>faktorové analýzy</a:t>
            </a:r>
            <a:r>
              <a:rPr lang="cs-CZ" sz="2000" dirty="0">
                <a:cs typeface="Times New Roman" pitchFamily="18" charset="0"/>
              </a:rPr>
              <a:t>)</a:t>
            </a:r>
          </a:p>
          <a:p>
            <a:pPr algn="just" eaLnBrk="1" hangingPunct="1"/>
            <a:r>
              <a:rPr lang="cs-CZ" sz="2000" dirty="0">
                <a:cs typeface="Times New Roman" pitchFamily="18" charset="0"/>
              </a:rPr>
              <a:t>P</a:t>
            </a:r>
            <a:r>
              <a:rPr lang="cs-CZ" sz="2000" dirty="0"/>
              <a:t>ř</a:t>
            </a:r>
            <a:r>
              <a:rPr lang="cs-CZ" sz="2000" dirty="0">
                <a:cs typeface="Times New Roman" pitchFamily="18" charset="0"/>
              </a:rPr>
              <a:t>i vícerozm</a:t>
            </a:r>
            <a:r>
              <a:rPr lang="cs-CZ" sz="2000" dirty="0"/>
              <a:t>ě</a:t>
            </a:r>
            <a:r>
              <a:rPr lang="cs-CZ" sz="2000" dirty="0">
                <a:cs typeface="Times New Roman" pitchFamily="18" charset="0"/>
              </a:rPr>
              <a:t>rných analýzách pracujeme se souborem dat obsahujícím </a:t>
            </a:r>
            <a:r>
              <a:rPr lang="cs-CZ" sz="2000" i="1" dirty="0">
                <a:cs typeface="Times New Roman" pitchFamily="18" charset="0"/>
              </a:rPr>
              <a:t>n</a:t>
            </a:r>
            <a:r>
              <a:rPr lang="cs-CZ" sz="2000" dirty="0">
                <a:cs typeface="Times New Roman" pitchFamily="18" charset="0"/>
              </a:rPr>
              <a:t> objekt</a:t>
            </a:r>
            <a:r>
              <a:rPr lang="cs-CZ" sz="2000" dirty="0"/>
              <a:t>ů</a:t>
            </a:r>
            <a:r>
              <a:rPr lang="cs-CZ" sz="2000" dirty="0">
                <a:cs typeface="Times New Roman" pitchFamily="18" charset="0"/>
              </a:rPr>
              <a:t> (pozorování), kde ka</a:t>
            </a:r>
            <a:r>
              <a:rPr lang="cs-CZ" sz="2000" dirty="0"/>
              <a:t>ž</a:t>
            </a:r>
            <a:r>
              <a:rPr lang="cs-CZ" sz="2000" dirty="0">
                <a:cs typeface="Times New Roman" pitchFamily="18" charset="0"/>
              </a:rPr>
              <a:t>dý objekt je charakterizován </a:t>
            </a:r>
            <a:r>
              <a:rPr lang="cs-CZ" sz="2000" i="1" dirty="0">
                <a:cs typeface="Times New Roman" pitchFamily="18" charset="0"/>
              </a:rPr>
              <a:t>p</a:t>
            </a:r>
            <a:r>
              <a:rPr lang="cs-CZ" sz="2000" dirty="0">
                <a:cs typeface="Times New Roman" pitchFamily="18" charset="0"/>
              </a:rPr>
              <a:t> znaky (prom</a:t>
            </a:r>
            <a:r>
              <a:rPr lang="cs-CZ" sz="2000" dirty="0"/>
              <a:t>ě</a:t>
            </a:r>
            <a:r>
              <a:rPr lang="cs-CZ" sz="2000" dirty="0">
                <a:cs typeface="Times New Roman" pitchFamily="18" charset="0"/>
              </a:rPr>
              <a:t>nnými). Jednotlivé objekty si lze p</a:t>
            </a:r>
            <a:r>
              <a:rPr lang="cs-CZ" sz="2000" dirty="0"/>
              <a:t>ř</a:t>
            </a:r>
            <a:r>
              <a:rPr lang="cs-CZ" sz="2000" dirty="0">
                <a:cs typeface="Times New Roman" pitchFamily="18" charset="0"/>
              </a:rPr>
              <a:t>edstavit jako body v </a:t>
            </a:r>
            <a:r>
              <a:rPr lang="cs-CZ" sz="2000" i="1" dirty="0">
                <a:cs typeface="Times New Roman" pitchFamily="18" charset="0"/>
              </a:rPr>
              <a:t>p</a:t>
            </a:r>
            <a:r>
              <a:rPr lang="cs-CZ" sz="2000" dirty="0">
                <a:cs typeface="Times New Roman" pitchFamily="18" charset="0"/>
              </a:rPr>
              <a:t>-dimenzionálním prostoru, kde pozice bodu v prostoru je ur</a:t>
            </a:r>
            <a:r>
              <a:rPr lang="cs-CZ" sz="2000" dirty="0"/>
              <a:t>č</a:t>
            </a:r>
            <a:r>
              <a:rPr lang="cs-CZ" sz="2000" dirty="0">
                <a:cs typeface="Times New Roman" pitchFamily="18" charset="0"/>
              </a:rPr>
              <a:t>ena pomocí </a:t>
            </a:r>
            <a:r>
              <a:rPr lang="cs-CZ" sz="2000" i="1" dirty="0">
                <a:cs typeface="Times New Roman" pitchFamily="18" charset="0"/>
              </a:rPr>
              <a:t>p</a:t>
            </a:r>
            <a:r>
              <a:rPr lang="cs-CZ" sz="2000" dirty="0">
                <a:cs typeface="Times New Roman" pitchFamily="18" charset="0"/>
              </a:rPr>
              <a:t> úsek</a:t>
            </a:r>
            <a:r>
              <a:rPr lang="cs-CZ" sz="2000" dirty="0"/>
              <a:t>ů</a:t>
            </a:r>
            <a:r>
              <a:rPr lang="cs-CZ" sz="2000" dirty="0">
                <a:cs typeface="Times New Roman" pitchFamily="18" charset="0"/>
              </a:rPr>
              <a:t> na jednotlivých sou</a:t>
            </a:r>
            <a:r>
              <a:rPr lang="cs-CZ" sz="2000" dirty="0"/>
              <a:t>ř</a:t>
            </a:r>
            <a:r>
              <a:rPr lang="cs-CZ" sz="2000" dirty="0">
                <a:cs typeface="Times New Roman" pitchFamily="18" charset="0"/>
              </a:rPr>
              <a:t>adných osách. </a:t>
            </a:r>
            <a:endParaRPr lang="cs-CZ" sz="2000" dirty="0"/>
          </a:p>
          <a:p>
            <a:pPr algn="just" eaLnBrk="1" hangingPunct="1"/>
            <a:r>
              <a:rPr lang="cs-CZ" sz="2000" dirty="0">
                <a:cs typeface="Times New Roman" pitchFamily="18" charset="0"/>
              </a:rPr>
              <a:t>M</a:t>
            </a:r>
            <a:r>
              <a:rPr lang="cs-CZ" sz="2000" dirty="0"/>
              <a:t>ůž</a:t>
            </a:r>
            <a:r>
              <a:rPr lang="cs-CZ" sz="2000" dirty="0">
                <a:cs typeface="Times New Roman" pitchFamily="18" charset="0"/>
              </a:rPr>
              <a:t>eme rozlišit </a:t>
            </a:r>
            <a:r>
              <a:rPr lang="cs-CZ" sz="2000" dirty="0">
                <a:solidFill>
                  <a:srgbClr val="CC0000"/>
                </a:solidFill>
                <a:cs typeface="Times New Roman" pitchFamily="18" charset="0"/>
              </a:rPr>
              <a:t>Q zp</a:t>
            </a:r>
            <a:r>
              <a:rPr lang="cs-CZ" sz="2000" dirty="0">
                <a:solidFill>
                  <a:srgbClr val="CC0000"/>
                </a:solidFill>
              </a:rPr>
              <a:t>ů</a:t>
            </a:r>
            <a:r>
              <a:rPr lang="cs-CZ" sz="2000" dirty="0">
                <a:solidFill>
                  <a:srgbClr val="CC0000"/>
                </a:solidFill>
                <a:cs typeface="Times New Roman" pitchFamily="18" charset="0"/>
              </a:rPr>
              <a:t>sob</a:t>
            </a:r>
            <a:r>
              <a:rPr lang="cs-CZ" sz="2000" i="1" dirty="0">
                <a:cs typeface="Times New Roman" pitchFamily="18" charset="0"/>
              </a:rPr>
              <a:t> </a:t>
            </a:r>
            <a:r>
              <a:rPr lang="cs-CZ" sz="2000" dirty="0">
                <a:cs typeface="Times New Roman" pitchFamily="18" charset="0"/>
              </a:rPr>
              <a:t>analýzy, p</a:t>
            </a:r>
            <a:r>
              <a:rPr lang="cs-CZ" sz="2000" dirty="0"/>
              <a:t>ř</a:t>
            </a:r>
            <a:r>
              <a:rPr lang="cs-CZ" sz="2000" dirty="0">
                <a:cs typeface="Times New Roman" pitchFamily="18" charset="0"/>
              </a:rPr>
              <a:t>i ní</a:t>
            </a:r>
            <a:r>
              <a:rPr lang="cs-CZ" sz="2000" dirty="0"/>
              <a:t>ž</a:t>
            </a:r>
            <a:r>
              <a:rPr lang="cs-CZ" sz="2000" dirty="0">
                <a:cs typeface="Times New Roman" pitchFamily="18" charset="0"/>
              </a:rPr>
              <a:t> sledujeme vztahy mezi </a:t>
            </a:r>
            <a:r>
              <a:rPr lang="cs-CZ" sz="2000" i="1" dirty="0">
                <a:cs typeface="Times New Roman" pitchFamily="18" charset="0"/>
              </a:rPr>
              <a:t>n</a:t>
            </a:r>
            <a:r>
              <a:rPr lang="cs-CZ" sz="2000" dirty="0">
                <a:cs typeface="Times New Roman" pitchFamily="18" charset="0"/>
              </a:rPr>
              <a:t> objekty popsanými prost</a:t>
            </a:r>
            <a:r>
              <a:rPr lang="cs-CZ" sz="2000" dirty="0"/>
              <a:t>ř</a:t>
            </a:r>
            <a:r>
              <a:rPr lang="cs-CZ" sz="2000" dirty="0">
                <a:cs typeface="Times New Roman" pitchFamily="18" charset="0"/>
              </a:rPr>
              <a:t>ednictvím </a:t>
            </a:r>
            <a:r>
              <a:rPr lang="cs-CZ" sz="2000" i="1" dirty="0">
                <a:cs typeface="Times New Roman" pitchFamily="18" charset="0"/>
              </a:rPr>
              <a:t>p</a:t>
            </a:r>
            <a:r>
              <a:rPr lang="cs-CZ" sz="2000" dirty="0">
                <a:cs typeface="Times New Roman" pitchFamily="18" charset="0"/>
              </a:rPr>
              <a:t> znak</a:t>
            </a:r>
            <a:r>
              <a:rPr lang="cs-CZ" sz="2000" dirty="0"/>
              <a:t>ů</a:t>
            </a:r>
            <a:r>
              <a:rPr lang="cs-CZ" sz="2000" dirty="0">
                <a:cs typeface="Times New Roman" pitchFamily="18" charset="0"/>
              </a:rPr>
              <a:t>, a </a:t>
            </a:r>
            <a:r>
              <a:rPr lang="cs-CZ" sz="2000" dirty="0">
                <a:solidFill>
                  <a:srgbClr val="CC0000"/>
                </a:solidFill>
                <a:cs typeface="Times New Roman" pitchFamily="18" charset="0"/>
              </a:rPr>
              <a:t>R zp</a:t>
            </a:r>
            <a:r>
              <a:rPr lang="cs-CZ" sz="2000" dirty="0">
                <a:solidFill>
                  <a:srgbClr val="CC0000"/>
                </a:solidFill>
              </a:rPr>
              <a:t>ů</a:t>
            </a:r>
            <a:r>
              <a:rPr lang="cs-CZ" sz="2000" dirty="0">
                <a:solidFill>
                  <a:srgbClr val="CC0000"/>
                </a:solidFill>
                <a:cs typeface="Times New Roman" pitchFamily="18" charset="0"/>
              </a:rPr>
              <a:t>sob</a:t>
            </a:r>
            <a:r>
              <a:rPr lang="cs-CZ" sz="2000" i="1" dirty="0">
                <a:cs typeface="Times New Roman" pitchFamily="18" charset="0"/>
              </a:rPr>
              <a:t> </a:t>
            </a:r>
            <a:r>
              <a:rPr lang="cs-CZ" sz="2000" dirty="0">
                <a:cs typeface="Times New Roman" pitchFamily="18" charset="0"/>
              </a:rPr>
              <a:t>analýzy, kterým zkoumáme vztah mezi </a:t>
            </a:r>
            <a:r>
              <a:rPr lang="cs-CZ" sz="2000" i="1" dirty="0">
                <a:cs typeface="Times New Roman" pitchFamily="18" charset="0"/>
              </a:rPr>
              <a:t>p</a:t>
            </a:r>
            <a:r>
              <a:rPr lang="cs-CZ" sz="2000" dirty="0">
                <a:cs typeface="Times New Roman" pitchFamily="18" charset="0"/>
              </a:rPr>
              <a:t> prom</a:t>
            </a:r>
            <a:r>
              <a:rPr lang="cs-CZ" sz="2000" dirty="0"/>
              <a:t>ě</a:t>
            </a:r>
            <a:r>
              <a:rPr lang="cs-CZ" sz="2000" dirty="0">
                <a:cs typeface="Times New Roman" pitchFamily="18" charset="0"/>
              </a:rPr>
              <a:t>nnými ur</a:t>
            </a:r>
            <a:r>
              <a:rPr lang="cs-CZ" sz="2000" dirty="0"/>
              <a:t>č</a:t>
            </a:r>
            <a:r>
              <a:rPr lang="cs-CZ" sz="2000" dirty="0">
                <a:cs typeface="Times New Roman" pitchFamily="18" charset="0"/>
              </a:rPr>
              <a:t>enými pomocí </a:t>
            </a:r>
            <a:r>
              <a:rPr lang="cs-CZ" sz="2000" i="1" dirty="0">
                <a:cs typeface="Times New Roman" pitchFamily="18" charset="0"/>
              </a:rPr>
              <a:t>n</a:t>
            </a:r>
            <a:r>
              <a:rPr lang="cs-CZ" sz="2000" dirty="0">
                <a:cs typeface="Times New Roman" pitchFamily="18" charset="0"/>
              </a:rPr>
              <a:t> objekt</a:t>
            </a:r>
            <a:r>
              <a:rPr lang="cs-CZ" sz="2000" dirty="0"/>
              <a:t>ů</a:t>
            </a:r>
            <a:r>
              <a:rPr lang="cs-CZ" sz="2000" dirty="0">
                <a:cs typeface="Times New Roman" pitchFamily="18" charset="0"/>
              </a:rPr>
              <a:t>. </a:t>
            </a:r>
          </a:p>
          <a:p>
            <a:pPr eaLnBrk="1" hangingPunct="1"/>
            <a:endParaRPr lang="cs-CZ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urmalinity">
  <a:themeElements>
    <a:clrScheme name="turmalinit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urmalinit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urmalini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malinit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malinit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malinit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malinit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malinit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malinit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malinit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malinit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malinit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malinit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malinit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26473</TotalTime>
  <Words>1530</Words>
  <Application>Microsoft Office PowerPoint</Application>
  <PresentationFormat>Předvádění na obrazovce (4:3)</PresentationFormat>
  <Paragraphs>129</Paragraphs>
  <Slides>17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Comic Sans MS</vt:lpstr>
      <vt:lpstr>Times New Roman</vt:lpstr>
      <vt:lpstr>Wingdings</vt:lpstr>
      <vt:lpstr>turmalinity</vt:lpstr>
      <vt:lpstr>Equation.3</vt:lpstr>
      <vt:lpstr>Základy zpracování geologických dat   závislosti ve vícerozměrných souborech dat</vt:lpstr>
      <vt:lpstr>Matice korelačních koeficientů</vt:lpstr>
      <vt:lpstr>Prezentace aplikace PowerPoint</vt:lpstr>
      <vt:lpstr>Koeficienty podobnosti v geologii</vt:lpstr>
      <vt:lpstr>Vlastní korelační koeficienty</vt:lpstr>
      <vt:lpstr>Asociační koeficienty</vt:lpstr>
      <vt:lpstr>Míry vzdálenosti</vt:lpstr>
      <vt:lpstr>Multivariační statistické metody</vt:lpstr>
      <vt:lpstr>Multivariační statistické metody</vt:lpstr>
      <vt:lpstr>Transformace dat</vt:lpstr>
      <vt:lpstr>Transformace dat</vt:lpstr>
      <vt:lpstr>Shluková analýza</vt:lpstr>
      <vt:lpstr>Hierarchické shlukovací metody</vt:lpstr>
      <vt:lpstr>Prezentace aplikace PowerPoint</vt:lpstr>
      <vt:lpstr>Nehierarchické shlukovací metody</vt:lpstr>
      <vt:lpstr>Nehierarchické shlukovací metody</vt:lpstr>
      <vt:lpstr>Příklady použití sdružovacích analýz v geologii</vt:lpstr>
    </vt:vector>
  </TitlesOfParts>
  <Company>LEMM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Renata Copjakova</dc:creator>
  <cp:lastModifiedBy>Renata Čopjaková</cp:lastModifiedBy>
  <cp:revision>210</cp:revision>
  <dcterms:created xsi:type="dcterms:W3CDTF">2007-09-15T09:52:43Z</dcterms:created>
  <dcterms:modified xsi:type="dcterms:W3CDTF">2024-12-10T08:59:42Z</dcterms:modified>
</cp:coreProperties>
</file>