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</p:sldMasterIdLst>
  <p:handoutMasterIdLst>
    <p:handoutMasterId r:id="rId17"/>
  </p:handoutMasterIdLst>
  <p:sldIdLst>
    <p:sldId id="258" r:id="rId3"/>
    <p:sldId id="285" r:id="rId4"/>
    <p:sldId id="286" r:id="rId5"/>
    <p:sldId id="287" r:id="rId6"/>
    <p:sldId id="274" r:id="rId7"/>
    <p:sldId id="288" r:id="rId8"/>
    <p:sldId id="276" r:id="rId9"/>
    <p:sldId id="263" r:id="rId10"/>
    <p:sldId id="290" r:id="rId11"/>
    <p:sldId id="277" r:id="rId12"/>
    <p:sldId id="275" r:id="rId13"/>
    <p:sldId id="279" r:id="rId14"/>
    <p:sldId id="280" r:id="rId15"/>
    <p:sldId id="278" r:id="rId16"/>
  </p:sldIdLst>
  <p:sldSz cx="9144000" cy="6858000" type="screen4x3"/>
  <p:notesSz cx="6781800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51"/>
    <a:srgbClr val="FFD42A"/>
    <a:srgbClr val="FFD52F"/>
    <a:srgbClr val="FFFF66"/>
    <a:srgbClr val="FFCC66"/>
    <a:srgbClr val="FFFF00"/>
    <a:srgbClr val="FF9900"/>
    <a:srgbClr val="CC9900"/>
    <a:srgbClr val="33CC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>
      <p:cViewPr varScale="1">
        <p:scale>
          <a:sx n="73" d="100"/>
          <a:sy n="73" d="100"/>
        </p:scale>
        <p:origin x="1533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3A934C-2A8D-459A-B4D5-1B2B66229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527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482B-BEAD-4DEA-A5FD-987899E851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08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BFF5-2982-41C1-AD90-BA8ACACA76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7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B568-4788-435F-9A44-8499E1953F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6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6F72-E76B-4E0E-BD61-1B940799C5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81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B4F8-55D6-4F50-87BB-CBD22BAA31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58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B8CF-A8F4-42A8-BE34-F094D15A44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66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3A54-5B68-4B0E-95A9-077ECF3DD6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01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38F6-79A4-44AC-9AF3-9C7F36D2F0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34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8DD64-925E-477C-AAB9-2419101CE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124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A254-1D80-4953-802C-620B36F00B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62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0BF0-7E41-4C6A-90CB-81F689A1C0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02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0539-9AEC-4507-A750-068663FF1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21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C10E-8D8E-4655-B4B5-3DA6094711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283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8ED6-70A4-4EE4-84E7-5B1D7436B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043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3383-2AD9-491F-BCBA-29BFFF9C08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593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E6A6-75D4-467A-A71D-D3691923EA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72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2CCC-3E32-4F48-9D19-C90A3F1DA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01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9474-F6AD-4E9B-93C9-58B06F9D8B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47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2B10B-57A3-41B1-A5E2-853F44ED39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8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D7A9-8297-43D8-B465-7319201B8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0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F06B-BF77-42DA-AF17-55DDC44F73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17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5342-1C82-452D-9649-16B384B63D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01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1BC1-A592-44D4-849E-B809822289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6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rgbClr val="FFDD55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70B766-E824-49B6-8577-A126840C5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65175"/>
            <a:ext cx="874871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95288" y="0"/>
            <a:ext cx="0" cy="659765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1CFB56-4B3A-45DA-BB2F-B0800BA0AC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Microsoft_Excel_Chart.xls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Char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700213"/>
            <a:ext cx="8785225" cy="1655762"/>
          </a:xfrm>
        </p:spPr>
        <p:txBody>
          <a:bodyPr/>
          <a:lstStyle/>
          <a:p>
            <a:pPr eaLnBrk="1" hangingPunct="1"/>
            <a:r>
              <a:rPr lang="cs-CZ" sz="3600" dirty="0"/>
              <a:t>Základy zpracování geologických dat</a:t>
            </a:r>
            <a:br>
              <a:rPr lang="cs-CZ" sz="3600" dirty="0"/>
            </a:br>
            <a:br>
              <a:rPr lang="cs-CZ" sz="3600" dirty="0"/>
            </a:br>
            <a:endParaRPr lang="cs-CZ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149725"/>
            <a:ext cx="8229600" cy="23764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2000" b="1"/>
              <a:t>R. Čopjaková</a:t>
            </a:r>
            <a:endParaRPr lang="cs-CZ" sz="2000"/>
          </a:p>
          <a:p>
            <a:pPr algn="ctr" eaLnBrk="1" hangingPunct="1">
              <a:buFont typeface="Wingdings" pitchFamily="2" charset="2"/>
              <a:buNone/>
            </a:pPr>
            <a:endParaRPr lang="cs-CZ" sz="2000"/>
          </a:p>
          <a:p>
            <a:pPr algn="ctr" eaLnBrk="1" hangingPunct="1">
              <a:buFont typeface="Wingdings" pitchFamily="2" charset="2"/>
              <a:buNone/>
            </a:pPr>
            <a:endParaRPr lang="cs-CZ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96752"/>
            <a:ext cx="7964830" cy="417512"/>
          </a:xfrm>
        </p:spPr>
        <p:txBody>
          <a:bodyPr/>
          <a:lstStyle/>
          <a:p>
            <a:pPr eaLnBrk="1" hangingPunct="1"/>
            <a:r>
              <a:rPr lang="cs-CZ" sz="1600" dirty="0"/>
              <a:t>sloupcové grafy – např. histogram = graf rozdělení četností</a:t>
            </a:r>
          </a:p>
        </p:txBody>
      </p:sp>
      <p:graphicFrame>
        <p:nvGraphicFramePr>
          <p:cNvPr id="10245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10982658"/>
              </p:ext>
            </p:extLst>
          </p:nvPr>
        </p:nvGraphicFramePr>
        <p:xfrm>
          <a:off x="5141913" y="2027238"/>
          <a:ext cx="2894012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1763690" imgH="11258491" progId="Excel.Chart.8">
                  <p:embed/>
                </p:oleObj>
              </mc:Choice>
              <mc:Fallback>
                <p:oleObj name="Chart" r:id="rId2" imgW="11763690" imgH="11258491" progId="Excel.Chart.8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027238"/>
                        <a:ext cx="2894012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97232965"/>
              </p:ext>
            </p:extLst>
          </p:nvPr>
        </p:nvGraphicFramePr>
        <p:xfrm>
          <a:off x="1181100" y="2028825"/>
          <a:ext cx="2892425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11763690" imgH="11258491" progId="Excel.Chart.8">
                  <p:embed/>
                </p:oleObj>
              </mc:Choice>
              <mc:Fallback>
                <p:oleObj name="Chart" r:id="rId4" imgW="11763690" imgH="11258491" progId="Excel.Chart.8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028825"/>
                        <a:ext cx="2892425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1619672" y="247479"/>
            <a:ext cx="6596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+mj-lt"/>
              </a:rPr>
              <a:t>Grafické zpracování dat – sloupcové grafy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1560" y="5001096"/>
            <a:ext cx="796483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cs-CZ" sz="1600" kern="0" dirty="0"/>
              <a:t>histogram rozdělení četností pro stáří hornin</a:t>
            </a:r>
          </a:p>
          <a:p>
            <a:pPr eaLnBrk="1" hangingPunct="1"/>
            <a:r>
              <a:rPr lang="cs-CZ" sz="1600" kern="0" dirty="0"/>
              <a:t>Osa y – četnosti </a:t>
            </a:r>
          </a:p>
          <a:p>
            <a:pPr eaLnBrk="1" hangingPunct="1"/>
            <a:r>
              <a:rPr lang="cs-CZ" sz="1600" kern="0" dirty="0"/>
              <a:t>Osa x –intervaly</a:t>
            </a:r>
          </a:p>
          <a:p>
            <a:pPr eaLnBrk="1" hangingPunct="1"/>
            <a:r>
              <a:rPr lang="cs-CZ" sz="1600" kern="0" dirty="0" err="1"/>
              <a:t>monomodální</a:t>
            </a:r>
            <a:r>
              <a:rPr lang="cs-CZ" sz="1600" kern="0" dirty="0"/>
              <a:t> rozdělení (jedno maximum)      bimodální rozdělení (dvě maxima)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569325" cy="417512"/>
          </a:xfrm>
        </p:spPr>
        <p:txBody>
          <a:bodyPr/>
          <a:lstStyle/>
          <a:p>
            <a:pPr eaLnBrk="1" hangingPunct="1"/>
            <a:r>
              <a:rPr lang="cs-CZ" sz="2400"/>
              <a:t>Zpracování kvantitativních dat-jednorozměrné soubory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2881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dirty="0"/>
              <a:t>Tvorba histogramu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soubor dat: x1, x2, . . . , </a:t>
            </a:r>
            <a:r>
              <a:rPr lang="cs-CZ" sz="2000" dirty="0" err="1"/>
              <a:t>xn</a:t>
            </a:r>
            <a:r>
              <a:rPr lang="cs-CZ" sz="20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soubor uspořádáme podle velikosti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stanovení intervalů (počet intervalů k)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dolní hranice třídy (DH)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horní hranice třídy (HH)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střed třídy je průměr horní a dolní hranice třídy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err="1"/>
              <a:t>šírka</a:t>
            </a:r>
            <a:r>
              <a:rPr lang="cs-CZ" sz="2000" dirty="0"/>
              <a:t> třídy (h) je rozdíl horní a dolní hranice třídy – (5 </a:t>
            </a:r>
            <a:r>
              <a:rPr lang="cs-CZ" sz="2000" dirty="0" err="1"/>
              <a:t>Ma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</p:txBody>
      </p:sp>
      <p:pic>
        <p:nvPicPr>
          <p:cNvPr id="13316" name="Picture 133" descr="hist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46463"/>
            <a:ext cx="799306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Tvorba histogramu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dirty="0"/>
              <a:t>najít logické hledisko pro stanovení šířky intervalu (třídy) nebo počtu intervalů 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dirty="0"/>
              <a:t>šířka intervalů nemusí být konstantní – často zejména krajní intervaly jsou širší, případně neomezené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dirty="0"/>
              <a:t>počet intervalů musí být takový, aby vynikly podstatné a charakteristické rysy souboru</a:t>
            </a:r>
          </a:p>
          <a:p>
            <a:pPr eaLnBrk="1" hangingPunct="1">
              <a:lnSpc>
                <a:spcPct val="90000"/>
              </a:lnSpc>
            </a:pPr>
            <a:r>
              <a:rPr lang="cs-CZ" sz="1600" dirty="0"/>
              <a:t>jednoznačnost přiřazení statistických jednotek do určité třídy</a:t>
            </a:r>
          </a:p>
          <a:p>
            <a:pPr eaLnBrk="1" hangingPunct="1">
              <a:lnSpc>
                <a:spcPct val="90000"/>
              </a:lnSpc>
            </a:pPr>
            <a:endParaRPr lang="cs-CZ" sz="1600" dirty="0"/>
          </a:p>
          <a:p>
            <a:pPr eaLnBrk="1" hangingPunct="1">
              <a:lnSpc>
                <a:spcPct val="90000"/>
              </a:lnSpc>
            </a:pPr>
            <a:r>
              <a:rPr lang="cs-CZ" sz="1600" dirty="0"/>
              <a:t>Pravidla pro stanovení šířky či počtu intervalů: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	</a:t>
            </a:r>
            <a:r>
              <a:rPr lang="cs-CZ" sz="1800" dirty="0" err="1"/>
              <a:t>Sturgersovo</a:t>
            </a:r>
            <a:r>
              <a:rPr lang="cs-CZ" sz="1800" dirty="0"/>
              <a:t> pravidlo K = 1 + 3,3 log 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k = √n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000000"/>
                </a:solidFill>
                <a:cs typeface="Times New Roman" pitchFamily="18" charset="0"/>
              </a:rPr>
              <a:t>k=celá </a:t>
            </a:r>
            <a:r>
              <a:rPr lang="cs-CZ" sz="1800" dirty="0">
                <a:solidFill>
                  <a:srgbClr val="000000"/>
                </a:solidFill>
              </a:rPr>
              <a:t>č</a:t>
            </a:r>
            <a:r>
              <a:rPr lang="cs-CZ" sz="1800" dirty="0">
                <a:solidFill>
                  <a:srgbClr val="000000"/>
                </a:solidFill>
                <a:cs typeface="Times New Roman" pitchFamily="18" charset="0"/>
              </a:rPr>
              <a:t>ást </a:t>
            </a:r>
            <a:r>
              <a:rPr lang="cs-CZ" sz="1800" dirty="0">
                <a:solidFill>
                  <a:srgbClr val="000000"/>
                </a:solidFill>
              </a:rPr>
              <a:t>(</a:t>
            </a:r>
            <a:r>
              <a:rPr lang="cs-CZ" sz="1800" dirty="0">
                <a:solidFill>
                  <a:srgbClr val="000000"/>
                </a:solidFill>
                <a:cs typeface="Times New Roman" pitchFamily="18" charset="0"/>
              </a:rPr>
              <a:t>5*log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  <a:cs typeface="Times New Roman" pitchFamily="18" charset="0"/>
              </a:rPr>
              <a:t>n)</a:t>
            </a:r>
            <a:endParaRPr lang="cs-CZ" sz="1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kde k je počet intervalů a n je rozsah souboru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0,05R ≤ h ≤ 0,08R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	kde h je šířka intervalu a R variační rozpětí tj. R = </a:t>
            </a:r>
            <a:r>
              <a:rPr lang="cs-CZ" sz="1800" dirty="0" err="1"/>
              <a:t>X</a:t>
            </a:r>
            <a:r>
              <a:rPr lang="cs-CZ" sz="1800" baseline="-25000" dirty="0" err="1"/>
              <a:t>max</a:t>
            </a:r>
            <a:r>
              <a:rPr lang="cs-CZ" sz="1800" dirty="0" err="1"/>
              <a:t>-X</a:t>
            </a:r>
            <a:r>
              <a:rPr lang="cs-CZ" sz="1800" baseline="-25000" dirty="0" err="1"/>
              <a:t>min</a:t>
            </a:r>
            <a:endParaRPr lang="cs-CZ" sz="1800" baseline="-25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  <a:p>
            <a:pPr eaLnBrk="1" hangingPunct="1">
              <a:lnSpc>
                <a:spcPct val="90000"/>
              </a:lnSpc>
            </a:pP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93115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/>
              <a:t>histogram (sloupcový graf)          polygon četností (spojnicový graf)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600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9608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  <p:pic>
        <p:nvPicPr>
          <p:cNvPr id="16388" name="Picture 5" descr="histogr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2739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2000" y="1052736"/>
            <a:ext cx="216024" cy="216024"/>
          </a:xfrm>
          <a:prstGeom prst="rect">
            <a:avLst/>
          </a:prstGeom>
          <a:solidFill>
            <a:srgbClr val="FFD52F"/>
          </a:solidFill>
          <a:ln>
            <a:solidFill>
              <a:srgbClr val="FFD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43608" y="3863181"/>
            <a:ext cx="216024" cy="216024"/>
          </a:xfrm>
          <a:prstGeom prst="rect">
            <a:avLst/>
          </a:prstGeom>
          <a:solidFill>
            <a:srgbClr val="FFDC51"/>
          </a:solidFill>
          <a:ln>
            <a:solidFill>
              <a:srgbClr val="FFDC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724400" y="1205136"/>
            <a:ext cx="216024" cy="216024"/>
          </a:xfrm>
          <a:prstGeom prst="rect">
            <a:avLst/>
          </a:prstGeom>
          <a:solidFill>
            <a:srgbClr val="FFD52F"/>
          </a:solidFill>
          <a:ln>
            <a:solidFill>
              <a:srgbClr val="FFD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16388" y="3971193"/>
            <a:ext cx="216024" cy="216024"/>
          </a:xfrm>
          <a:prstGeom prst="rect">
            <a:avLst/>
          </a:prstGeom>
          <a:solidFill>
            <a:srgbClr val="FFDC51"/>
          </a:solidFill>
          <a:ln>
            <a:solidFill>
              <a:srgbClr val="FFDC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677351" y="103147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44608" y="370987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561535" y="386318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sz="2400"/>
              <a:t>Předmět je zaměřen na získání teoretických základů statistické analýzy numerických dat v geologických vědách a její praktické provádění pomocí programu Microsoft Excel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/>
              <a:t>Zpracování geologických dat</a:t>
            </a:r>
            <a:endParaRPr lang="cs-CZ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just" eaLnBrk="1" hangingPunct="1"/>
            <a:r>
              <a:rPr lang="cs-CZ" sz="1800" b="1"/>
              <a:t>Úvod. </a:t>
            </a:r>
            <a:r>
              <a:rPr lang="cs-CZ" sz="1800"/>
              <a:t>Sběr dat. Analýza a výběr dat. Vlastní zpracování dat, grafická prezentace.</a:t>
            </a:r>
          </a:p>
          <a:p>
            <a:pPr algn="just" eaLnBrk="1" hangingPunct="1"/>
            <a:r>
              <a:rPr lang="cs-CZ" sz="1800" b="1"/>
              <a:t>Popis jednorozměrných statistických souborů. </a:t>
            </a:r>
            <a:r>
              <a:rPr lang="cs-CZ" sz="1800"/>
              <a:t>Náhodný výběr, Uspořádání dat zákl. souboru - rozdělení četností. Četnost absolutní, relativní, kumulativní. </a:t>
            </a:r>
          </a:p>
          <a:p>
            <a:pPr algn="just" eaLnBrk="1" hangingPunct="1"/>
            <a:r>
              <a:rPr lang="cs-CZ" sz="1800" b="1"/>
              <a:t>Základní typy rozdělení četností – </a:t>
            </a:r>
            <a:r>
              <a:rPr lang="cs-CZ" sz="1800"/>
              <a:t>rozdělení četností u geologických jevů. </a:t>
            </a:r>
          </a:p>
          <a:p>
            <a:pPr algn="just" eaLnBrk="1" hangingPunct="1"/>
            <a:r>
              <a:rPr lang="cs-CZ" sz="1800" b="1"/>
              <a:t>Základní statistické charakteristiky. </a:t>
            </a:r>
            <a:r>
              <a:rPr lang="cs-CZ" sz="1800"/>
              <a:t>Míry polohy - aritmetický průměr, medián, kvantily, modus; Míry variability - rozptyl, směrodatná odchylka, variační rozpětí;  bodové a intervalové odhady.</a:t>
            </a:r>
          </a:p>
          <a:p>
            <a:pPr algn="just" eaLnBrk="1" hangingPunct="1"/>
            <a:r>
              <a:rPr lang="cs-CZ" sz="1800" b="1"/>
              <a:t>Testování statistických hypotéz</a:t>
            </a:r>
            <a:r>
              <a:rPr lang="cs-CZ" sz="1800"/>
              <a:t> - Základní pojmy a postup testování. Základní parametrické a neparametrické testy.</a:t>
            </a:r>
          </a:p>
          <a:p>
            <a:pPr algn="just" eaLnBrk="1" hangingPunct="1"/>
            <a:r>
              <a:rPr lang="cs-CZ" sz="1800" b="1"/>
              <a:t>Vzájemné vztahy veličin - </a:t>
            </a:r>
            <a:r>
              <a:rPr lang="cs-CZ" sz="1800"/>
              <a:t>Regresní analýza a korelační analýza.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/>
              <a:t>Doporučená literatura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684213" y="1196975"/>
            <a:ext cx="8002587" cy="4929188"/>
          </a:xfrm>
        </p:spPr>
        <p:txBody>
          <a:bodyPr/>
          <a:lstStyle/>
          <a:p>
            <a:pPr eaLnBrk="1" hangingPunct="1"/>
            <a:r>
              <a:rPr lang="cs-CZ" sz="2000"/>
              <a:t>Brázdil, Rudolf - Kolář, Miroslav - Prošek, Pavel. </a:t>
            </a:r>
            <a:r>
              <a:rPr lang="cs-CZ" sz="2000" i="1"/>
              <a:t>Statistické metody v geografii</a:t>
            </a:r>
            <a:r>
              <a:rPr lang="cs-CZ" sz="2000"/>
              <a:t>. Brno : Masarykova univerzita Brno, 1993. 177 s. </a:t>
            </a:r>
          </a:p>
          <a:p>
            <a:pPr eaLnBrk="1" hangingPunct="1"/>
            <a:r>
              <a:rPr lang="cs-CZ" sz="2000"/>
              <a:t>Brázdil, Rudolf. </a:t>
            </a:r>
            <a:r>
              <a:rPr lang="cs-CZ" sz="2000" i="1"/>
              <a:t>Statistické metody v geografii :cvičení</a:t>
            </a:r>
            <a:r>
              <a:rPr lang="cs-CZ" sz="2000"/>
              <a:t>. 3. vyd. Brno : Vydavatelství Masarykovy univerzity, 1995. 177 s.</a:t>
            </a:r>
          </a:p>
          <a:p>
            <a:pPr eaLnBrk="1" hangingPunct="1"/>
            <a:r>
              <a:rPr lang="cs-CZ" sz="2000"/>
              <a:t>Sattran, Vladimír - Soukup, Blahomil. </a:t>
            </a:r>
            <a:r>
              <a:rPr lang="cs-CZ" sz="2000" i="1"/>
              <a:t>Použití matematických metod v geologii</a:t>
            </a:r>
            <a:r>
              <a:rPr lang="cs-CZ" sz="2000"/>
              <a:t>. Vyd. 1. Praha : Ústřední ústav geologický v Academii, 1973. 153 s.</a:t>
            </a:r>
          </a:p>
          <a:p>
            <a:pPr eaLnBrk="1" hangingPunct="1"/>
            <a:r>
              <a:rPr lang="cs-CZ" sz="2000" i="1"/>
              <a:t>Biostatistika</a:t>
            </a:r>
            <a:r>
              <a:rPr lang="cs-CZ" sz="2000"/>
              <a:t>. Edited by Karel Zvára. 1. vyd. Praha : Univerzita Karlova-Vydavatelství Karolinum, 2001. 210 s. </a:t>
            </a:r>
          </a:p>
          <a:p>
            <a:pPr eaLnBrk="1" hangingPunct="1"/>
            <a:r>
              <a:rPr lang="cs-CZ" sz="2000"/>
              <a:t>Hanousek, Jan - Charamza, Pavel. </a:t>
            </a:r>
            <a:r>
              <a:rPr lang="cs-CZ" sz="2000" i="1"/>
              <a:t>Moderní metody zpracování dat :matematická statistika pro každého</a:t>
            </a:r>
            <a:r>
              <a:rPr lang="cs-CZ" sz="2000"/>
              <a:t>. 1. vyd. Praha : Grada, 1992. 210 s. </a:t>
            </a:r>
            <a:br>
              <a:rPr lang="cs-CZ"/>
            </a:b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4359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/>
              <a:t>Při statistickém zkoumání nás zajímají hromadné jevy a procesy, u kterých zkoumáme zákonitosti, které se projevují u velkého počtu prvků.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/>
              <a:t>Petrologie - celohorninové analýzy, mineralogie - analýzy minerálů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/>
              <a:t>Geochemie, hydrologie – kontaminace půd, vod atd.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/>
              <a:t>Pórovitost, hustota hornin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/>
              <a:t>Měření geologickým kompasem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/>
              <a:t>Měření morfologických parametrů na schránkách organismů</a:t>
            </a:r>
          </a:p>
          <a:p>
            <a:pPr eaLnBrk="1" hangingPunct="1">
              <a:lnSpc>
                <a:spcPct val="80000"/>
              </a:lnSpc>
            </a:pPr>
            <a:r>
              <a:rPr lang="cs-CZ" sz="1800"/>
              <a:t>Prvky zkoumání nazýváme statistické jednotky.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/>
              <a:t>Pozorovaním nebo měřením hodnot zkoumaného znaku (veličiny) na několika statistických jednotkách získáme datový soubor.</a:t>
            </a:r>
          </a:p>
          <a:p>
            <a:pPr eaLnBrk="1" hangingPunct="1">
              <a:lnSpc>
                <a:spcPct val="80000"/>
              </a:lnSpc>
            </a:pPr>
            <a:endParaRPr lang="cs-CZ" sz="1800"/>
          </a:p>
          <a:p>
            <a:pPr eaLnBrk="1" hangingPunct="1">
              <a:lnSpc>
                <a:spcPct val="80000"/>
              </a:lnSpc>
            </a:pPr>
            <a:r>
              <a:rPr lang="cs-CZ" sz="1800" b="1"/>
              <a:t>Statistický soubor jednorozměrný</a:t>
            </a:r>
            <a:r>
              <a:rPr lang="cs-CZ" sz="1800"/>
              <a:t>, jestliže sledujeme jeden znak – stanovení stáří, pórovitost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/>
              <a:t>	nebo </a:t>
            </a:r>
            <a:r>
              <a:rPr lang="cs-CZ" sz="1800" b="1"/>
              <a:t>vícerozměrný</a:t>
            </a:r>
            <a:r>
              <a:rPr lang="cs-CZ" sz="1800"/>
              <a:t>, pokud sledujeme více znaků - celohorninové analýzy, chemické analýzy minerálů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cs-CZ" sz="1800"/>
              <a:t>statistické znaky: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/>
              <a:t>	- kvantitativní, popsané číselnou hodnotou (průtok, stáří, hustota);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/>
              <a:t>		kvantitativní pořadové – např. stupeň vybělení horniny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/>
              <a:t>	- kvalitativní, popsané vlastnostmi (barva)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/>
              <a:t>	Statistický soubor: z pohledu úplnosti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cs-CZ" sz="2000" b="1"/>
              <a:t>základní soubor</a:t>
            </a:r>
            <a:r>
              <a:rPr lang="cs-CZ" sz="2000"/>
              <a:t> je soubor všech statistických jednotek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/>
              <a:t>výběrový soubor </a:t>
            </a:r>
            <a:r>
              <a:rPr lang="cs-CZ" sz="2000"/>
              <a:t>je vybraná část ze základního souboru</a:t>
            </a:r>
          </a:p>
          <a:p>
            <a:pPr eaLnBrk="1" hangingPunct="1"/>
            <a:endParaRPr lang="cs-CZ" sz="2000"/>
          </a:p>
          <a:p>
            <a:pPr eaLnBrk="1" hangingPunct="1"/>
            <a:r>
              <a:rPr lang="cs-CZ" sz="2000" b="1"/>
              <a:t>Základní soubor </a:t>
            </a:r>
            <a:r>
              <a:rPr lang="cs-CZ" sz="2000"/>
              <a:t>není vždy k dispozici (např. změřit všechny objekty je časově nebo finančně neúnosné nebo nemožné). </a:t>
            </a:r>
          </a:p>
          <a:p>
            <a:pPr eaLnBrk="1" hangingPunct="1"/>
            <a:r>
              <a:rPr lang="cs-CZ" sz="2000"/>
              <a:t>Data pak zobrazují jen část objektů (</a:t>
            </a:r>
            <a:r>
              <a:rPr lang="cs-CZ" sz="2000" b="1"/>
              <a:t>výběrový soubor</a:t>
            </a:r>
            <a:r>
              <a:rPr lang="cs-CZ" sz="2000"/>
              <a:t>), avšak my chceme získat obraz o parametrech celého základního souboru. Z výběrového souboru samozřejmě nemůžeme určit přesné parametry základního souboru, ale pouze jejich </a:t>
            </a:r>
            <a:r>
              <a:rPr lang="cs-CZ" sz="2000" b="1"/>
              <a:t>odhady</a:t>
            </a:r>
            <a:r>
              <a:rPr lang="cs-CZ" sz="2000"/>
              <a:t>. </a:t>
            </a:r>
          </a:p>
          <a:p>
            <a:pPr eaLnBrk="1" hangingPunct="1"/>
            <a:endParaRPr lang="cs-CZ" sz="2000"/>
          </a:p>
          <a:p>
            <a:pPr eaLnBrk="1" hangingPunct="1"/>
            <a:r>
              <a:rPr lang="cs-CZ" sz="2000"/>
              <a:t>rozsah základního (výběrového) souboru je počet jednotek v souboru; n = počet statistických jednotek</a:t>
            </a:r>
          </a:p>
          <a:p>
            <a:pPr eaLnBrk="1" hangingPunct="1"/>
            <a:endParaRPr lang="cs-CZ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cs-CZ" sz="2000" dirty="0"/>
              <a:t>Grafické zpracování – správné čtení a interpretace</a:t>
            </a:r>
          </a:p>
          <a:p>
            <a:pPr lvl="1" eaLnBrk="1" hangingPunct="1"/>
            <a:r>
              <a:rPr lang="cs-CZ" sz="1600" dirty="0"/>
              <a:t>Funkce – lineární, kvadratické, logaritmické, exponenciální</a:t>
            </a:r>
          </a:p>
          <a:p>
            <a:pPr eaLnBrk="1" hangingPunct="1"/>
            <a:r>
              <a:rPr lang="cs-CZ" sz="2000" dirty="0"/>
              <a:t>Početní – míry polohy a variability – např. aritmetický průměr, směrodatná odchylka, minimum, maximum, </a:t>
            </a:r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/>
          </a:p>
          <a:p>
            <a:pPr eaLnBrk="1" hangingPunct="1"/>
            <a:r>
              <a:rPr lang="cs-CZ" sz="2000" dirty="0"/>
              <a:t>Vzájemné vztahy a závislosti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2400"/>
              <a:t>Zpracování kvantitativních dat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1640" y="3356992"/>
            <a:ext cx="5328592" cy="46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	</a:t>
            </a:r>
            <a:r>
              <a:rPr lang="cs-CZ" altLang="cs-CZ" sz="1800" dirty="0"/>
              <a:t>aritmetický průměr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lvl="1"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  <p:pic>
        <p:nvPicPr>
          <p:cNvPr id="5" name="Picture 11" descr="\bar{x} = \frac{1}{n} \left ( x_1 + x_2 + \ldots + x_n \right ) = \frac{1}{n} \sum_{i=1}^{n} x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42497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24744"/>
            <a:ext cx="6552728" cy="1080120"/>
          </a:xfrm>
        </p:spPr>
        <p:txBody>
          <a:bodyPr/>
          <a:lstStyle/>
          <a:p>
            <a:pPr algn="l" eaLnBrk="1" hangingPunct="1"/>
            <a:r>
              <a:rPr lang="cs-CZ" sz="2000" b="0" dirty="0"/>
              <a:t>dva soubory dat  - hodnoty pro osy x, y </a:t>
            </a:r>
            <a:br>
              <a:rPr lang="cs-CZ" sz="2000" b="0" dirty="0"/>
            </a:br>
            <a:r>
              <a:rPr lang="cs-CZ" sz="2000" b="0" dirty="0"/>
              <a:t>nejčastěji při hledání závislostí mezi 2 soubory dat</a:t>
            </a:r>
            <a:br>
              <a:rPr lang="cs-CZ" sz="2000" b="0" dirty="0"/>
            </a:br>
            <a:br>
              <a:rPr lang="cs-CZ" sz="2000" b="0" dirty="0"/>
            </a:br>
            <a:r>
              <a:rPr lang="cs-CZ" sz="2000" b="0" dirty="0"/>
              <a:t>např. substituce v minerálech</a:t>
            </a:r>
            <a:br>
              <a:rPr lang="cs-CZ" sz="2000" b="0" dirty="0"/>
            </a:br>
            <a:r>
              <a:rPr lang="cs-CZ" sz="1800" dirty="0"/>
              <a:t>substituce v turmalínech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937" y="2492896"/>
            <a:ext cx="4033837" cy="50736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800" b="1" dirty="0"/>
              <a:t>	</a:t>
            </a:r>
            <a:r>
              <a:rPr lang="cs-CZ" sz="1800" b="1" dirty="0"/>
              <a:t>XY</a:t>
            </a:r>
            <a:r>
              <a:rPr lang="cs-CZ" sz="1800" b="1" baseline="-25000" dirty="0"/>
              <a:t>3</a:t>
            </a:r>
            <a:r>
              <a:rPr lang="cs-CZ" sz="1800" b="1" dirty="0"/>
              <a:t>Z</a:t>
            </a:r>
            <a:r>
              <a:rPr lang="cs-CZ" sz="1800" b="1" baseline="-25000" dirty="0"/>
              <a:t>6</a:t>
            </a:r>
            <a:r>
              <a:rPr lang="cs-CZ" sz="1800" b="1" dirty="0"/>
              <a:t>T</a:t>
            </a:r>
            <a:r>
              <a:rPr lang="cs-CZ" sz="1800" b="1" baseline="-25000" dirty="0"/>
              <a:t>6</a:t>
            </a:r>
            <a:r>
              <a:rPr lang="cs-CZ" sz="1800" b="1" dirty="0"/>
              <a:t>O</a:t>
            </a:r>
            <a:r>
              <a:rPr lang="cs-CZ" sz="1800" b="1" baseline="-25000" dirty="0"/>
              <a:t>18</a:t>
            </a:r>
            <a:r>
              <a:rPr lang="cs-CZ" sz="1800" b="1" dirty="0"/>
              <a:t>(BO</a:t>
            </a:r>
            <a:r>
              <a:rPr lang="cs-CZ" sz="1800" b="1" baseline="-25000" dirty="0"/>
              <a:t>3</a:t>
            </a:r>
            <a:r>
              <a:rPr lang="cs-CZ" sz="1800" b="1" dirty="0"/>
              <a:t>)</a:t>
            </a:r>
            <a:r>
              <a:rPr lang="cs-CZ" sz="1800" b="1" baseline="-25000" dirty="0"/>
              <a:t>3</a:t>
            </a:r>
            <a:r>
              <a:rPr lang="cs-CZ" sz="1800" b="1" dirty="0"/>
              <a:t>V</a:t>
            </a:r>
            <a:r>
              <a:rPr lang="cs-CZ" sz="1800" b="1" baseline="-25000" dirty="0"/>
              <a:t>3</a:t>
            </a:r>
            <a:r>
              <a:rPr lang="cs-CZ" sz="1800" b="1" dirty="0"/>
              <a:t>W</a:t>
            </a:r>
          </a:p>
          <a:p>
            <a:pPr algn="just" eaLnBrk="1" hangingPunct="1">
              <a:buFont typeface="Wingdings" pitchFamily="2" charset="2"/>
              <a:buNone/>
            </a:pPr>
            <a:endParaRPr lang="cs-CZ" sz="1800" dirty="0"/>
          </a:p>
          <a:p>
            <a:pPr algn="just" eaLnBrk="1" hangingPunct="1"/>
            <a:r>
              <a:rPr lang="cs-CZ" sz="1400" dirty="0"/>
              <a:t>dva substituční vektory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400" b="1" dirty="0"/>
              <a:t>	substituce:  </a:t>
            </a:r>
            <a:r>
              <a:rPr lang="cs-CZ" sz="1400" b="1" baseline="30000" dirty="0" err="1"/>
              <a:t>X</a:t>
            </a:r>
            <a:r>
              <a:rPr lang="cs-CZ" sz="1400" b="1" dirty="0" err="1"/>
              <a:t></a:t>
            </a:r>
            <a:r>
              <a:rPr lang="cs-CZ" sz="1400" b="1" baseline="30000" dirty="0" err="1"/>
              <a:t>Y</a:t>
            </a:r>
            <a:r>
              <a:rPr lang="cs-CZ" sz="1400" b="1" dirty="0" err="1"/>
              <a:t>Al</a:t>
            </a:r>
            <a:r>
              <a:rPr lang="cs-CZ" sz="1400" b="1" baseline="30000" dirty="0" err="1"/>
              <a:t>W</a:t>
            </a:r>
            <a:r>
              <a:rPr lang="cs-CZ" sz="1400" b="1" dirty="0" err="1"/>
              <a:t>OH</a:t>
            </a:r>
            <a:r>
              <a:rPr lang="cs-CZ" sz="1400" b="1" dirty="0"/>
              <a:t> </a:t>
            </a:r>
            <a:r>
              <a:rPr lang="cs-CZ" sz="1400" b="1" baseline="30000" dirty="0"/>
              <a:t>X</a:t>
            </a:r>
            <a:r>
              <a:rPr lang="cs-CZ" sz="1400" b="1" dirty="0"/>
              <a:t>Na</a:t>
            </a:r>
            <a:r>
              <a:rPr lang="cs-CZ" sz="1400" b="1" baseline="-25000" dirty="0"/>
              <a:t>-1</a:t>
            </a:r>
            <a:r>
              <a:rPr lang="cs-CZ" sz="1400" b="1" baseline="30000" dirty="0"/>
              <a:t>Y</a:t>
            </a:r>
            <a:r>
              <a:rPr lang="cs-CZ" sz="1400" b="1" dirty="0"/>
              <a:t>Mg</a:t>
            </a:r>
            <a:r>
              <a:rPr lang="cs-CZ" sz="1400" b="1" baseline="-25000" dirty="0"/>
              <a:t>-1</a:t>
            </a:r>
            <a:r>
              <a:rPr lang="cs-CZ" sz="1400" b="1" baseline="30000" dirty="0"/>
              <a:t>W</a:t>
            </a:r>
            <a:r>
              <a:rPr lang="cs-CZ" sz="1400" b="1" dirty="0"/>
              <a:t>F</a:t>
            </a:r>
            <a:r>
              <a:rPr lang="cs-CZ" sz="1400" b="1" baseline="-25000" dirty="0"/>
              <a:t>-1</a:t>
            </a:r>
            <a:r>
              <a:rPr lang="cs-CZ" sz="1400" b="1" dirty="0"/>
              <a:t> substituce:  </a:t>
            </a:r>
            <a:r>
              <a:rPr lang="cs-CZ" sz="1400" b="1" baseline="30000" dirty="0"/>
              <a:t>Y</a:t>
            </a:r>
            <a:r>
              <a:rPr lang="cs-CZ" sz="1400" b="1" dirty="0"/>
              <a:t>Fe</a:t>
            </a:r>
            <a:r>
              <a:rPr lang="cs-CZ" sz="1400" b="1" baseline="30000" dirty="0"/>
              <a:t>Y</a:t>
            </a:r>
            <a:r>
              <a:rPr lang="cs-CZ" sz="1400" b="1" dirty="0"/>
              <a:t>Mg</a:t>
            </a:r>
            <a:r>
              <a:rPr lang="cs-CZ" sz="1400" b="1" baseline="-25000" dirty="0"/>
              <a:t>-1</a:t>
            </a:r>
          </a:p>
        </p:txBody>
      </p:sp>
      <p:pic>
        <p:nvPicPr>
          <p:cNvPr id="12292" name="Picture 10" descr="substituce t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38" y="1615590"/>
            <a:ext cx="5736472" cy="521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247479"/>
            <a:ext cx="6242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+mj-lt"/>
              </a:rPr>
              <a:t>Grafické zpracování dat – bodové grafy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0394" y="1058351"/>
            <a:ext cx="4537670" cy="100249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000" dirty="0"/>
              <a:t>soubor dat – hodnoty na ose 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000" dirty="0"/>
              <a:t>			osa x - popisky	</a:t>
            </a:r>
          </a:p>
          <a:p>
            <a:pPr eaLnBrk="1" hangingPunct="1">
              <a:buFont typeface="Wingdings" pitchFamily="2" charset="2"/>
              <a:buNone/>
            </a:pPr>
            <a:endParaRPr lang="cs-CZ" sz="2000" dirty="0"/>
          </a:p>
          <a:p>
            <a:pPr eaLnBrk="1" hangingPunct="1">
              <a:buFont typeface="Wingdings" pitchFamily="2" charset="2"/>
              <a:buNone/>
            </a:pPr>
            <a:endParaRPr lang="cs-CZ" sz="1800" dirty="0"/>
          </a:p>
          <a:p>
            <a:pPr eaLnBrk="1" hangingPunct="1">
              <a:buFont typeface="Wingdings" pitchFamily="2" charset="2"/>
              <a:buNone/>
            </a:pPr>
            <a:endParaRPr lang="cs-CZ" sz="1800" dirty="0"/>
          </a:p>
        </p:txBody>
      </p:sp>
      <p:pic>
        <p:nvPicPr>
          <p:cNvPr id="10244" name="Picture 4" descr="obr Whole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343403" cy="28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0394" y="252843"/>
            <a:ext cx="8116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+mj-lt"/>
              </a:rPr>
              <a:t>Grafické zpracování dat – spojnicové, (liniové) grafy </a:t>
            </a:r>
          </a:p>
        </p:txBody>
      </p:sp>
      <p:pic>
        <p:nvPicPr>
          <p:cNvPr id="11" name="Picture 6" descr="grt zon od D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0"/>
          <a:stretch/>
        </p:blipFill>
        <p:spPr bwMode="auto">
          <a:xfrm>
            <a:off x="5856267" y="-243408"/>
            <a:ext cx="274398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86796" y="6309123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např. </a:t>
            </a:r>
            <a:r>
              <a:rPr lang="cs-CZ" dirty="0" err="1"/>
              <a:t>celohorninové</a:t>
            </a:r>
            <a:r>
              <a:rPr lang="cs-CZ" dirty="0"/>
              <a:t> chemické složení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619672" y="2848365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např. zonálnost v minerálech (v granátu)</a:t>
            </a:r>
          </a:p>
        </p:txBody>
      </p:sp>
    </p:spTree>
    <p:extLst>
      <p:ext uri="{BB962C8B-B14F-4D97-AF65-F5344CB8AC3E}">
        <p14:creationId xmlns:p14="http://schemas.microsoft.com/office/powerpoint/2010/main" val="3322384132"/>
      </p:ext>
    </p:extLst>
  </p:cSld>
  <p:clrMapOvr>
    <a:masterClrMapping/>
  </p:clrMapOvr>
</p:sld>
</file>

<file path=ppt/theme/theme1.xml><?xml version="1.0" encoding="utf-8"?>
<a:theme xmlns:a="http://schemas.openxmlformats.org/drawingml/2006/main" name="turmalinity">
  <a:themeElements>
    <a:clrScheme name="turmalini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rmalinit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rmalin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malin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malin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6797</TotalTime>
  <Words>902</Words>
  <Application>Microsoft Office PowerPoint</Application>
  <PresentationFormat>Předvádění na obrazovce (4:3)</PresentationFormat>
  <Paragraphs>99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Comic Sans MS</vt:lpstr>
      <vt:lpstr>Times New Roman</vt:lpstr>
      <vt:lpstr>Wingdings</vt:lpstr>
      <vt:lpstr>turmalinity</vt:lpstr>
      <vt:lpstr>Vlastní návrh</vt:lpstr>
      <vt:lpstr>Graf Microsoft Excelu</vt:lpstr>
      <vt:lpstr>Základy zpracování geologických dat  </vt:lpstr>
      <vt:lpstr>Prezentace aplikace PowerPoint</vt:lpstr>
      <vt:lpstr>Zpracování geologických dat</vt:lpstr>
      <vt:lpstr>Doporučená literatura</vt:lpstr>
      <vt:lpstr>Prezentace aplikace PowerPoint</vt:lpstr>
      <vt:lpstr>Prezentace aplikace PowerPoint</vt:lpstr>
      <vt:lpstr>Zpracování kvantitativních dat</vt:lpstr>
      <vt:lpstr>dva soubory dat  - hodnoty pro osy x, y  nejčastěji při hledání závislostí mezi 2 soubory dat  např. substituce v minerálech substituce v turmalínech</vt:lpstr>
      <vt:lpstr>Prezentace aplikace PowerPoint</vt:lpstr>
      <vt:lpstr>sloupcové grafy – např. histogram = graf rozdělení četností</vt:lpstr>
      <vt:lpstr>Zpracování kvantitativních dat-jednorozměrné soubory</vt:lpstr>
      <vt:lpstr>Prezentace aplikace PowerPoint</vt:lpstr>
      <vt:lpstr>Prezentace aplikace PowerPoint</vt:lpstr>
      <vt:lpstr>Prezentace aplikace PowerPoint</vt:lpstr>
    </vt:vector>
  </TitlesOfParts>
  <Company>LEMM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Renata Copjakova</dc:creator>
  <cp:lastModifiedBy>Renata Čopjaková</cp:lastModifiedBy>
  <cp:revision>102</cp:revision>
  <dcterms:created xsi:type="dcterms:W3CDTF">2007-09-15T09:52:43Z</dcterms:created>
  <dcterms:modified xsi:type="dcterms:W3CDTF">2024-09-24T07:41:22Z</dcterms:modified>
</cp:coreProperties>
</file>