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70" r:id="rId4"/>
    <p:sldId id="258" r:id="rId5"/>
    <p:sldId id="259" r:id="rId6"/>
    <p:sldId id="267" r:id="rId7"/>
    <p:sldId id="27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6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C37CF-550D-44E6-92A5-CE240FF61B1B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A1700-B19C-44FB-B4C0-16B7C0C804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20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A1700-B19C-44FB-B4C0-16B7C0C804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14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A1700-B19C-44FB-B4C0-16B7C0C804C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47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97C48-8871-610A-7BC4-0445A7E82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1D62044-F703-0DB4-D27D-820EB3B5B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0715708-DA1F-D3F3-4370-03ADA42D2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7D0362-97CC-850C-C482-812980A96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A1700-B19C-44FB-B4C0-16B7C0C804C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71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C7E202-B6F6-38CE-9954-0F9CA2000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B6DED9-AA5C-4769-9CD6-82EEFE4C2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3DC4CF-AF44-BA8B-C20F-F51A16F7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EDF21A-39D5-FAEA-A980-082313EF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A9BF77-9516-C838-F32B-CFB2F461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55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08F29-829B-6D0D-1A7F-1E47E6FC4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C88A22-6AA0-5F8F-C379-C317BFD23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66CC75-2225-E747-78FA-50104ABE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FFB7D9-D5D6-BB91-65E9-519CFF9ED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04468E-2A05-BABC-F2F3-EEA081BE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34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BE2F243-225B-E8C8-BAD6-AA7E12E9F0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7FBF7BB-4B76-FA36-4D85-35E84E389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9F7DEA-3C3E-F292-DF1A-9FD2B138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9156F7-5646-0D23-9824-0AD8244B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300549-4A0C-2DA8-9E88-6D004F03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89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3EC7A-1A5E-661A-35E6-D96AEF8D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FC543D-75F0-645A-9D5B-EB6954E00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0353D8-F943-B7A3-8FDD-319BF3A5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C81E78-BA69-C736-C07C-30A34DBB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F01F43-85A0-B0CA-ADE2-420BAC8A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47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F0196C-D9D0-AA7E-FAAE-0AA2A34D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178D78-F2F4-40A1-616C-120B9952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E88FF6-1C46-C330-F41D-A8E3B1D6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B2C4B3-6814-9900-119A-B06E7161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6B515C-F53E-EAFD-32B4-D9D6257F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19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DEF52-263C-98BF-3FF3-DF4273C3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34B742-A84C-DABA-2F75-9C0DE9B53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919455-A6DB-2BDB-D061-11079C97F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796CAA-764A-3B4A-F749-F5631946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E3F011-2884-4FFA-9EE6-461719A5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F17737-20E8-76AD-AFE6-60DF4031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79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65FE02-5D99-870B-B3EC-6762B7DE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38ACCD-4A5B-0E6A-60FC-5D735F373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812454-8A7E-3687-20A1-B40092D6B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D46416-0D71-0480-91FD-C3A08CD26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4A6F4E-7219-5640-FF22-F7B6D7026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A7620DE-3FD2-C9A8-2C1B-04609CBD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1D077BA-C4A4-725F-E15D-0C7B8912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02DBACE-EA1E-5703-9587-09AB37B6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9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9D287-BE8C-0695-B45F-3D58FCC8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E251D96-0F1B-FA15-BE87-33499E7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419098-260C-E103-5DD5-EC71303D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C7D294-D07B-6A62-67DD-74609F28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23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105435C-CE28-4122-6579-CA3ADFF50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FBACF03-66C7-9D9E-71A5-A0DF54F0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05F3B8-E7D3-B02C-630E-9A98C7B8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9679E-1E49-CADD-9B65-FA027390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17BC2E-D26B-8D23-FF97-A29724164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3AD405-9E99-729C-86C7-188FACEE2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4866EE-9CDC-EFFF-A339-582F3F9F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E4FF01-A6C5-897C-73B7-2F0447B5E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5AF275-0EED-56A6-9883-676AB0CE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39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A95F7-3EEA-45DB-35F6-840B36A7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C2BBFB7-36A6-08C3-AFB3-8C56BECFE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8E5922-8889-6B79-B86E-0B66855D9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B93841-D06E-3A77-3F23-12FF7A19B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A1C888-4CCB-FC17-D21F-045155BD7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135F52-D5B1-ADEE-49BD-F3F5646B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63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4B8EAEE-A660-B426-AE63-5003AAD2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56603E-61B1-9771-205C-E2195C8CD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080767-9926-4883-0D13-791DD4083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2656DF-8195-4F96-88FF-77BD68618CB5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715939-2864-16EE-D1CD-60F8D798C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D8C15C-2D83-113E-B0C7-1D0B49A5D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2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FFA15-13BF-4572-18E0-A8C53D24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21" y="1122363"/>
            <a:ext cx="10412785" cy="20014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4800" b="0" i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937681-4A3C-4675-AA49-BE6339F4E8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sz="3600" b="1" dirty="0">
                <a:solidFill>
                  <a:srgbClr val="0070C0"/>
                </a:solidFill>
              </a:rPr>
              <a:t>Úvod</a:t>
            </a:r>
            <a:endParaRPr lang="en-GB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5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9432A-0E70-45AB-A7A4-0612FBED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F703A-6C7D-20D3-FCC6-0EC0F2D7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400" b="1" dirty="0">
                <a:solidFill>
                  <a:srgbClr val="0070C0"/>
                </a:solidFill>
              </a:rPr>
              <a:t>Hlavní cíle předmětu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environmentální koncept vodních zdrojů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hydrologické a hydrogeologické metody nezbytné pro optimální navržení, udržitelný provoz a ochranu kvality vod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postupy spojené s analýzou a interpretací v terénu získaných dat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příprava podkladů pro sestavení matematických modelů vodních zdrojů</a:t>
            </a:r>
          </a:p>
        </p:txBody>
      </p:sp>
    </p:spTree>
    <p:extLst>
      <p:ext uri="{BB962C8B-B14F-4D97-AF65-F5344CB8AC3E}">
        <p14:creationId xmlns:p14="http://schemas.microsoft.com/office/powerpoint/2010/main" val="375710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9432A-0E70-45AB-A7A4-0612FBED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F703A-6C7D-20D3-FCC6-0EC0F2D75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030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600" b="1" dirty="0">
                <a:solidFill>
                  <a:srgbClr val="00B050"/>
                </a:solidFill>
              </a:rPr>
              <a:t>Průběh výuky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200" dirty="0"/>
              <a:t>široké spektrum příkladů z praxe (komplexní zpracování 3 lokalit – 10 cvičení)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200" dirty="0"/>
              <a:t>nastínění problematiky skutečně řešených lokalit vodních zdrojů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200" dirty="0"/>
              <a:t>identifikace potřebných údajů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200" dirty="0"/>
              <a:t>metodika jejich získání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200" dirty="0"/>
              <a:t>zpracování reálných dat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2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600" b="1" dirty="0">
                <a:solidFill>
                  <a:schemeClr val="accent2"/>
                </a:solidFill>
              </a:rPr>
              <a:t>Ukončení předmětu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200" dirty="0"/>
              <a:t>odevzdání vypracovaných cvičení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200" dirty="0"/>
              <a:t>zkouška - vypracování a obhajoba odborné zprávy k úloze ve vodním hospodářství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154183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9432A-0E70-45AB-A7A4-0612FBED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4904"/>
          </a:xfrm>
        </p:spPr>
        <p:txBody>
          <a:bodyPr>
            <a:normAutofit/>
          </a:bodyPr>
          <a:lstStyle/>
          <a:p>
            <a:r>
              <a:rPr lang="cs-CZ" sz="3600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F703A-6C7D-20D3-FCC6-0EC0F2D75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1187845"/>
            <a:ext cx="10515600" cy="567015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1600" b="1" dirty="0">
                <a:solidFill>
                  <a:srgbClr val="0070C0"/>
                </a:solidFill>
              </a:rPr>
              <a:t>Sylabus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1400" dirty="0"/>
              <a:t>3 lokality, 10 cvičení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1400" b="1" dirty="0"/>
              <a:t>Čeperka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koncepční model vodního zdroje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kvantifikace jednotlivých složek vodního cyklu – výpar, efektivní infiltrace (analytický model), vliv změny klimatu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stanovení hydraulických parametrů horninového prostředí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hydrogeologická charakteristika – směry proudění, hydraulické gradienty, transmisivity, hydraulické vodivosti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analytický model vodního zdroje (</a:t>
            </a:r>
            <a:r>
              <a:rPr lang="cs-CZ" sz="1400" dirty="0" err="1"/>
              <a:t>Darcyho</a:t>
            </a:r>
            <a:r>
              <a:rPr lang="cs-CZ" sz="1400" dirty="0"/>
              <a:t> zákon, ověření přesnosti modelu)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1400" b="1" dirty="0"/>
              <a:t>Sainshand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koncepční model vodního zdroje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hydrochemické metody – odběr vzorků a chemická analýza orientovaná na charakterizaci režimu proudění podzemních vod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plošné rozložení hydrogeologických parametrů – program Surfer a interpolační metody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optimální situování jímacích vrtů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využití získaných dat pro sestavení numerického modelu vodního zdroje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1400" b="1" dirty="0"/>
              <a:t>Mnichovice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nadvyužívání podzemních vod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odběry vs. doplňování podzemních vod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metody stanovení doplňování podzemních vod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separace hydrogramu – </a:t>
            </a:r>
            <a:r>
              <a:rPr lang="cs-CZ" sz="1400" dirty="0" err="1"/>
              <a:t>Hydrologic</a:t>
            </a:r>
            <a:r>
              <a:rPr lang="cs-CZ" sz="1400" dirty="0"/>
              <a:t> </a:t>
            </a:r>
            <a:r>
              <a:rPr lang="cs-CZ" sz="1400" dirty="0" err="1"/>
              <a:t>toolbox</a:t>
            </a:r>
            <a:r>
              <a:rPr lang="cs-CZ" sz="1400" dirty="0"/>
              <a:t> (USGS)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1400" dirty="0"/>
              <a:t>charakterizace podzemního odtoku, specifického podzemního odtoku a efektivní infiltrace</a:t>
            </a:r>
          </a:p>
        </p:txBody>
      </p:sp>
    </p:spTree>
    <p:extLst>
      <p:ext uri="{BB962C8B-B14F-4D97-AF65-F5344CB8AC3E}">
        <p14:creationId xmlns:p14="http://schemas.microsoft.com/office/powerpoint/2010/main" val="155601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B4293-A421-808F-A67E-98791BF95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6" y="192312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Čeperka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14DDDB-7395-A4C6-3B15-A971743B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66" y="1485450"/>
            <a:ext cx="6551005" cy="512535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zhoršování kvality „povrchových“ vod v písníku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navýšení odběru podzemních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jímací kříž – násoskový systém, interference čerpaných vrtů, stárnutí studní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střet zájmů s těžbou písků a štěrků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změna klimatu – vývoj vydatnosti vodního zdroje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chemeClr val="accent2"/>
                </a:solidFill>
              </a:rPr>
              <a:t>Cíle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600" dirty="0"/>
              <a:t>bilance vod v ploše těžebních jezer – výparoměr, empirické metody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600" dirty="0"/>
              <a:t>identifikace zdrojů podzemních vod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interakce podzemních a povrchových vod – měření a vyhodnocení průtoků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směry proudění podzemních vod – mapa hydroizohyps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toky podzemních vod – </a:t>
            </a:r>
            <a:r>
              <a:rPr lang="cs-CZ" sz="1600" dirty="0" err="1"/>
              <a:t>Darcyho</a:t>
            </a:r>
            <a:r>
              <a:rPr lang="cs-CZ" sz="1600" dirty="0"/>
              <a:t> zákon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600" dirty="0"/>
              <a:t>vliv změny klimatu na vodní zdroj – bilance vod těžeben a doplňování podzemních vod </a:t>
            </a:r>
            <a:r>
              <a:rPr lang="cs-CZ" sz="1600" dirty="0">
                <a:sym typeface="Wingdings" panose="05000000000000000000" pitchFamily="2" charset="2"/>
              </a:rPr>
              <a:t></a:t>
            </a:r>
            <a:r>
              <a:rPr lang="cs-CZ" sz="1600" dirty="0"/>
              <a:t> srážky, výpar, klimatické prognózy, průtoky, hladiny, analytické a numerické modely</a:t>
            </a:r>
          </a:p>
        </p:txBody>
      </p:sp>
      <p:pic>
        <p:nvPicPr>
          <p:cNvPr id="7" name="Obrázek 6" descr="Obsah obrázku venku, voda, jezero, obloha&#10;&#10;Popis byl vytvořen automaticky">
            <a:extLst>
              <a:ext uri="{FF2B5EF4-FFF2-40B4-BE49-F238E27FC236}">
                <a16:creationId xmlns:a16="http://schemas.microsoft.com/office/drawing/2014/main" id="{B43FB9FA-B309-26E9-9B13-48DE51E8B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6" t="18062" r="30638" b="27366"/>
          <a:stretch/>
        </p:blipFill>
        <p:spPr>
          <a:xfrm>
            <a:off x="9980044" y="2909777"/>
            <a:ext cx="2160000" cy="1880305"/>
          </a:xfrm>
          <a:prstGeom prst="rect">
            <a:avLst/>
          </a:prstGeom>
        </p:spPr>
      </p:pic>
      <p:pic>
        <p:nvPicPr>
          <p:cNvPr id="5" name="Obrázek 4" descr="Obsah obrázku venku, tráva, osoba, boty&#10;&#10;Popis byl vytvořen automaticky">
            <a:extLst>
              <a:ext uri="{FF2B5EF4-FFF2-40B4-BE49-F238E27FC236}">
                <a16:creationId xmlns:a16="http://schemas.microsoft.com/office/drawing/2014/main" id="{F9F101D3-2649-3BC2-569E-4DD6792C1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17032"/>
          <a:stretch/>
        </p:blipFill>
        <p:spPr>
          <a:xfrm rot="10800000">
            <a:off x="9980044" y="4911038"/>
            <a:ext cx="2160000" cy="1754649"/>
          </a:xfrm>
          <a:prstGeom prst="rect">
            <a:avLst/>
          </a:prstGeom>
        </p:spPr>
      </p:pic>
      <p:pic>
        <p:nvPicPr>
          <p:cNvPr id="4" name="Obrázek 3" descr="Obsah obrázku venku, obloha, voda, příroda&#10;&#10;Popis byl vytvořen automaticky">
            <a:extLst>
              <a:ext uri="{FF2B5EF4-FFF2-40B4-BE49-F238E27FC236}">
                <a16:creationId xmlns:a16="http://schemas.microsoft.com/office/drawing/2014/main" id="{669D0A99-3143-4CFF-5E76-5C385C046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63" y="-14843"/>
            <a:ext cx="5106381" cy="2880000"/>
          </a:xfrm>
          <a:prstGeom prst="rect">
            <a:avLst/>
          </a:prstGeom>
        </p:spPr>
      </p:pic>
      <p:pic>
        <p:nvPicPr>
          <p:cNvPr id="6" name="Obrázek 5" descr="Obsah obrázku venku, území, rostlina, strom&#10;&#10;Popis byl vytvořen automaticky">
            <a:extLst>
              <a:ext uri="{FF2B5EF4-FFF2-40B4-BE49-F238E27FC236}">
                <a16:creationId xmlns:a16="http://schemas.microsoft.com/office/drawing/2014/main" id="{26484810-4812-37C1-BC72-3378A694D4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49" y="2916458"/>
            <a:ext cx="2505601" cy="18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82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98D51-45BB-1749-B19F-9C0071F4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17262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Sainshand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62B1C67-ECF4-1666-D6A0-764DBC8DD940}"/>
              </a:ext>
            </a:extLst>
          </p:cNvPr>
          <p:cNvSpPr txBox="1"/>
          <p:nvPr/>
        </p:nvSpPr>
        <p:spPr>
          <a:xfrm>
            <a:off x="524225" y="1475488"/>
            <a:ext cx="6096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rgbClr val="0070C0"/>
                </a:solidFill>
              </a:rPr>
              <a:t>Problematika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město Sainshand v provincii </a:t>
            </a:r>
            <a:r>
              <a:rPr lang="cs-CZ" dirty="0" err="1"/>
              <a:t>Dorno</a:t>
            </a:r>
            <a:r>
              <a:rPr lang="cs-CZ" dirty="0"/>
              <a:t> Gobi v Mongolsku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prostředí pouště Gobi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rozvoj průmyslu – plánován nový průmyslový komplex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očekávané zvýšení obyvatel z 20 000 na cca 200 000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zásobování značným množstvím vody (250 l/s)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2000" b="1" dirty="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chemeClr val="accent2"/>
                </a:solidFill>
              </a:rPr>
              <a:t>Cíle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dirty="0"/>
              <a:t>stanovení směrů proudění podzemních vod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dirty="0"/>
              <a:t>prostorové rozložení transmisivity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dirty="0"/>
              <a:t>stanovení přítoku vod do pánve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dirty="0"/>
              <a:t>chemismus podzemních vod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dirty="0"/>
              <a:t>optimální situování jímacích vrtů</a:t>
            </a:r>
          </a:p>
        </p:txBody>
      </p:sp>
      <p:pic>
        <p:nvPicPr>
          <p:cNvPr id="6" name="Obrázek 5" descr="Obsah obrázku venku, obloha, území, Pozemní vozidlo&#10;&#10;Popis byl vytvořen automaticky">
            <a:extLst>
              <a:ext uri="{FF2B5EF4-FFF2-40B4-BE49-F238E27FC236}">
                <a16:creationId xmlns:a16="http://schemas.microsoft.com/office/drawing/2014/main" id="{66E3605E-4BA2-0F43-0EC5-9DBF1323C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94" y="0"/>
            <a:ext cx="4984906" cy="3738680"/>
          </a:xfrm>
          <a:prstGeom prst="rect">
            <a:avLst/>
          </a:prstGeom>
        </p:spPr>
      </p:pic>
      <p:pic>
        <p:nvPicPr>
          <p:cNvPr id="8" name="Obrázek 7" descr="Obsah obrázku obloha, venku, území, kovové předměty&#10;&#10;Popis byl vytvořen automaticky">
            <a:extLst>
              <a:ext uri="{FF2B5EF4-FFF2-40B4-BE49-F238E27FC236}">
                <a16:creationId xmlns:a16="http://schemas.microsoft.com/office/drawing/2014/main" id="{1C755DFF-7393-3DAF-6432-67634A775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94" y="3117600"/>
            <a:ext cx="4987200" cy="3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30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37ACE-6228-6E47-7C80-10385AD1F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FF7EB-C60B-C50F-99EF-45EA813F1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18137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Mnichovice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8F5B6FC-5F89-3A67-9921-0D0919E3AE9F}"/>
              </a:ext>
            </a:extLst>
          </p:cNvPr>
          <p:cNvSpPr txBox="1"/>
          <p:nvPr/>
        </p:nvSpPr>
        <p:spPr>
          <a:xfrm>
            <a:off x="537350" y="1502558"/>
            <a:ext cx="6096000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nadvyužívání podzemních vod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nízký vodní sloupec vody ve stávajících studnách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stížnosti občanů proti zákazu budování nových studní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chemeClr val="accent2"/>
                </a:solidFill>
              </a:rPr>
              <a:t>Cíle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stanovení hodnoty přírodních zdrojů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analýza a separace podzemního odtoku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stanovení specifického podzemního odtoku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zhodnocení možnosti navýšení odběru podzemních vod v oblasti Mnichovic</a:t>
            </a:r>
          </a:p>
        </p:txBody>
      </p:sp>
      <p:pic>
        <p:nvPicPr>
          <p:cNvPr id="3" name="Obrázek 2" descr="Obsah obrázku kresba, kreslené, ilustrace, brnění&#10;&#10;Popis byl vytvořen automaticky">
            <a:extLst>
              <a:ext uri="{FF2B5EF4-FFF2-40B4-BE49-F238E27FC236}">
                <a16:creationId xmlns:a16="http://schemas.microsoft.com/office/drawing/2014/main" id="{D896D35B-5951-F07B-C729-5AA66C2B7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99" y="3537256"/>
            <a:ext cx="2664590" cy="3172131"/>
          </a:xfrm>
          <a:prstGeom prst="rect">
            <a:avLst/>
          </a:prstGeom>
        </p:spPr>
      </p:pic>
      <p:pic>
        <p:nvPicPr>
          <p:cNvPr id="5" name="Obrázek 4" descr="Obsah obrázku Letecké snímkování, Pohled z ptačí perspektivy, ve vzduchu, venku&#10;&#10;Popis byl vytvořen automaticky">
            <a:extLst>
              <a:ext uri="{FF2B5EF4-FFF2-40B4-BE49-F238E27FC236}">
                <a16:creationId xmlns:a16="http://schemas.microsoft.com/office/drawing/2014/main" id="{3669E339-9B95-338D-5A8C-482361D3D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57" y="69861"/>
            <a:ext cx="4755874" cy="31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35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455</Words>
  <Application>Microsoft Office PowerPoint</Application>
  <PresentationFormat>Širokoúhlá obrazovka</PresentationFormat>
  <Paragraphs>84</Paragraphs>
  <Slides>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4" baseType="lpstr">
      <vt:lpstr>Aptos</vt:lpstr>
      <vt:lpstr>Aptos Display</vt:lpstr>
      <vt:lpstr>Arial</vt:lpstr>
      <vt:lpstr>Courier New</vt:lpstr>
      <vt:lpstr>Open Sans</vt:lpstr>
      <vt:lpstr>Wingdings</vt:lpstr>
      <vt:lpstr>Motiv Office</vt:lpstr>
      <vt:lpstr>Praktické úlohy vodního hospodářství</vt:lpstr>
      <vt:lpstr>Praktické úlohy vodního hospodářství</vt:lpstr>
      <vt:lpstr>Praktické úlohy vodního hospodářství</vt:lpstr>
      <vt:lpstr>Praktické úlohy vodního hospodářství</vt:lpstr>
      <vt:lpstr>Čeperka</vt:lpstr>
      <vt:lpstr>Sainshand</vt:lpstr>
      <vt:lpstr>Mnichovice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Říčka</dc:creator>
  <cp:lastModifiedBy>Adam Říčka</cp:lastModifiedBy>
  <cp:revision>100</cp:revision>
  <dcterms:created xsi:type="dcterms:W3CDTF">2024-09-18T08:36:20Z</dcterms:created>
  <dcterms:modified xsi:type="dcterms:W3CDTF">2025-09-18T06:44:12Z</dcterms:modified>
</cp:coreProperties>
</file>