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262" r:id="rId3"/>
    <p:sldId id="264" r:id="rId4"/>
    <p:sldId id="265" r:id="rId5"/>
    <p:sldId id="266" r:id="rId6"/>
    <p:sldId id="267" r:id="rId7"/>
    <p:sldId id="268" r:id="rId8"/>
    <p:sldId id="292" r:id="rId9"/>
    <p:sldId id="271" r:id="rId10"/>
    <p:sldId id="270" r:id="rId11"/>
    <p:sldId id="272" r:id="rId12"/>
    <p:sldId id="274" r:id="rId13"/>
    <p:sldId id="273" r:id="rId14"/>
    <p:sldId id="276" r:id="rId15"/>
    <p:sldId id="277" r:id="rId16"/>
    <p:sldId id="295" r:id="rId17"/>
    <p:sldId id="316" r:id="rId18"/>
    <p:sldId id="324" r:id="rId19"/>
    <p:sldId id="317" r:id="rId20"/>
    <p:sldId id="279" r:id="rId21"/>
    <p:sldId id="322" r:id="rId22"/>
    <p:sldId id="321" r:id="rId23"/>
    <p:sldId id="282" r:id="rId24"/>
    <p:sldId id="283" r:id="rId25"/>
    <p:sldId id="310" r:id="rId26"/>
    <p:sldId id="309" r:id="rId27"/>
    <p:sldId id="313" r:id="rId28"/>
    <p:sldId id="285" r:id="rId29"/>
    <p:sldId id="314" r:id="rId30"/>
    <p:sldId id="286" r:id="rId31"/>
    <p:sldId id="305" r:id="rId32"/>
    <p:sldId id="307" r:id="rId33"/>
    <p:sldId id="306" r:id="rId34"/>
    <p:sldId id="302" r:id="rId35"/>
    <p:sldId id="300" r:id="rId36"/>
    <p:sldId id="308" r:id="rId37"/>
    <p:sldId id="298" r:id="rId38"/>
    <p:sldId id="278" r:id="rId39"/>
    <p:sldId id="325" r:id="rId4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643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327AD-0227-4342-97A3-A4CA6224001D}" type="datetimeFigureOut">
              <a:rPr lang="cs-CZ" smtClean="0"/>
              <a:t>01.10.2025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5449F-E729-48F3-86C6-B73ADB903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2602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06C4B-EB76-4A56-9322-5BD3427D611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34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06C4B-EB76-4A56-9322-5BD3427D611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522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06C4B-EB76-4A56-9322-5BD3427D611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058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06C4B-EB76-4A56-9322-5BD3427D611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160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06C4B-EB76-4A56-9322-5BD3427D611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641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06C4B-EB76-4A56-9322-5BD3427D611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117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2CAB9-C822-E975-3198-87594508A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80199BE-30AD-8C50-293E-20F267BB1D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4F9FA77-CB17-B69D-4261-02C406B097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67E1C89-FF0B-FFCF-71A5-C42F0C6253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06C4B-EB76-4A56-9322-5BD3427D611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00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18551-A781-2B86-0008-83A73F358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B92ADC7-9817-9C25-52C4-5963078B84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504EBC1-7B1D-D0EE-B21B-676EFA3F41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E9B7532-A6C5-207D-F1EF-01A3F7E88F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06C4B-EB76-4A56-9322-5BD3427D611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7693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2B31B-3FB7-169E-2EAA-6D5CDB8AB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B3F434E-8EA6-4158-190A-BCFBFF0B19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DCF20D4-0B31-533F-B488-4EA601E1D9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2790B93-ECDA-D1C0-F5BA-6B1131A2B8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06C4B-EB76-4A56-9322-5BD3427D611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0893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37C74-B3D9-29EE-8CBE-66C2CB82B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F653DD6-9840-5A05-5989-BB0AB72A5C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1904DB4-6E27-7F0E-C8E8-A94380D7B5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814565-4FA1-E72B-7383-3F8D3F6DCC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06C4B-EB76-4A56-9322-5BD3427D611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5675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06C4B-EB76-4A56-9322-5BD3427D611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27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06C4B-EB76-4A56-9322-5BD3427D611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0042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F737C-DA42-CBA7-6236-24D51A5A0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FB3934A-9DC8-4589-640C-1EB16185CC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DF16773-2CB0-AD3D-B650-EA4D42A6EF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0D19356-B7B7-2F31-1FF4-592FC24B8E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06C4B-EB76-4A56-9322-5BD3427D611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8635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11DFC-4758-B135-38F9-25D0FD23A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BB8D7BB-CACB-CAEB-EB50-E3F4620102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C6FE12E-D0DD-8DA7-5977-C7D0C980DB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9E5D12B-8544-898A-C0DD-36260577B4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06C4B-EB76-4A56-9322-5BD3427D611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262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06C4B-EB76-4A56-9322-5BD3427D611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9639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06C4B-EB76-4A56-9322-5BD3427D611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3731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83570-424B-4A26-F893-2F5574308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E7B42A9-EB23-1EB3-6E3C-1167CD127C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E98FD7C-115E-9D70-B452-63207AE345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03CD9E6-DABC-42A2-73D1-5DACE74BA7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06C4B-EB76-4A56-9322-5BD3427D611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8261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4AA44-A741-1F5E-4B54-FDB8CFDC3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6015949-BBC5-11FF-7B2F-EF324BB11F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0058FB0-EAF6-4FEA-3C3D-82102213B4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B8259A-F17A-EB02-845C-57C6F0E5F4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06C4B-EB76-4A56-9322-5BD3427D611D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0250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F7DCE-DEB5-603E-80FD-C84704179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79CCFEB-EEDA-F9E5-9B61-DF95C80939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4D24A52-81BE-A451-984F-0BA49BEB76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0729414-BC3E-2118-7257-2355F8C0D6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06C4B-EB76-4A56-9322-5BD3427D611D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6571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06C4B-EB76-4A56-9322-5BD3427D611D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4205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2C559-53FF-925C-2325-BA84973E0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12478D5-CAFE-C7BF-DA28-8DD8F3809A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7FD66EA-0A3A-751B-604B-CC033EA364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2A34789-D486-0FCF-9E2D-E61B203AD7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06C4B-EB76-4A56-9322-5BD3427D611D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8458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06C4B-EB76-4A56-9322-5BD3427D611D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35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06C4B-EB76-4A56-9322-5BD3427D611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2711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E70E2-BC10-5428-A44F-49F088BD6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C9A5F0A-2EEF-CF62-F9DA-9B8A167A43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4A0FEBC-AF52-37FA-BCEE-383C5F4A44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F0A9022-383A-9D32-4C60-E109E896D7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06C4B-EB76-4A56-9322-5BD3427D611D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3967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B20B6-E51F-951A-B33F-2798F08E8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1AD1A99-C66E-0DC7-BEC3-C398ECE9AA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86FFBF3-F64C-F354-DC31-C5D83B4EDC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6C1152F-730A-DC78-D38F-0F6CD7B7C6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06C4B-EB76-4A56-9322-5BD3427D611D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0579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94CBF-0F9B-6840-CDB4-BD54143A3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F60E6E3-BDE7-375E-780F-BD6194C20A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AE56A4A-BE23-3C6B-B10B-1E667DC42F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86F0C89-45AE-6178-165C-C86A2D6423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06C4B-EB76-4A56-9322-5BD3427D611D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104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05280-28EF-2C27-B5F5-82A562B04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5A735DE-181F-D003-93F7-E0112CB321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E404222-D184-842D-F101-07DECBA2BF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34ECE31-66FF-C812-4494-B189096699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06C4B-EB76-4A56-9322-5BD3427D611D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5590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3F9E4-1A1E-9BD7-DC5E-9CFA9D946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F5E2ACE-7C4D-A3D7-1ED1-180D60D971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CCD13F6-28A9-DF79-BFEC-C0A40197F6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45C769-8391-F653-CA6E-55B5F409F1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06C4B-EB76-4A56-9322-5BD3427D611D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8233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E9528-C4B6-8557-D32F-74E0BD4D2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4FAF179-FC71-ECE4-0C48-B3E3FFFF34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76A1522-EC29-619F-AECF-3D1776116F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8FBF77-DDD4-3CA9-05B1-62D0879670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06C4B-EB76-4A56-9322-5BD3427D611D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713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38103-24D6-5524-FF0C-ADE78B6A5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125C807-D3F0-DF8C-3BB0-174E529D1C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DE893A9-3F95-1B09-7857-BC7213F1FA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86A9260-D51C-79BA-4E2B-8F32B16702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06C4B-EB76-4A56-9322-5BD3427D611D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2480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06C4B-EB76-4A56-9322-5BD3427D611D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3617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FB51D-68DA-2E31-3BC6-1944562F2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D634CF3-5A0D-96E0-D23C-00410231DB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F007138-B56B-ABB7-F532-9B3E62653B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BBF784F-63FE-8519-25A1-03061AECD1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06C4B-EB76-4A56-9322-5BD3427D611D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478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06C4B-EB76-4A56-9322-5BD3427D611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273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06C4B-EB76-4A56-9322-5BD3427D611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274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06C4B-EB76-4A56-9322-5BD3427D611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048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D2385-0481-EA08-10CE-0EC5D9722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0A8FC48-7D03-1B01-4263-C35D9D52C4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F20FFAC-D02E-E2D0-487E-CC3202F0FB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BCBF44A-3CE7-912E-DC45-0264671D04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06C4B-EB76-4A56-9322-5BD3427D611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706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06C4B-EB76-4A56-9322-5BD3427D611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256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06C4B-EB76-4A56-9322-5BD3427D611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007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1D25D7-7B49-5456-75B6-63DA7E0D7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952A3BC-5A19-DA45-3DBA-FE0BB2E3D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F3DCB3-AD06-4BCD-351A-D3976508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6F43D-1243-4BA6-BD4E-3F9F4AF98948}" type="datetimeFigureOut">
              <a:rPr lang="cs-CZ" smtClean="0"/>
              <a:t>01.10.2025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1DF8A3-4B10-88B1-2576-1AE99D247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3745FE-059B-AF0A-B257-3837BF67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34D1-7713-4F28-8320-780F23F61C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6070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335E98-5627-92E0-4301-066840258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527D2ED-8DDB-4F04-0B4A-4214F51EE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B4118D-02EC-8050-2FB2-F54318855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6F43D-1243-4BA6-BD4E-3F9F4AF98948}" type="datetimeFigureOut">
              <a:rPr lang="cs-CZ" smtClean="0"/>
              <a:t>01.10.2025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D03183-5528-CEA2-6A1F-DBF0B3069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322558-C094-D374-32E7-78E3D7690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34D1-7713-4F28-8320-780F23F61C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9768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46B9D7F-E9D8-740A-CFF4-6DD32571D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FA885AD-23D7-91B5-4C42-D3A538708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2EE233-1F54-4B5B-9E31-F4A83FE8F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6F43D-1243-4BA6-BD4E-3F9F4AF98948}" type="datetimeFigureOut">
              <a:rPr lang="cs-CZ" smtClean="0"/>
              <a:t>01.10.2025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6DB1B3-1FE9-7617-CB12-D7384B8F5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47C272-3959-D567-5550-15906161D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34D1-7713-4F28-8320-780F23F61C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339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091899-5BEE-AB92-4881-383C06373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3EE3B1-B079-5297-79CC-EBE6D6C5B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56924B-D14C-D815-7765-AA1B34FB9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6F43D-1243-4BA6-BD4E-3F9F4AF98948}" type="datetimeFigureOut">
              <a:rPr lang="cs-CZ" smtClean="0"/>
              <a:t>01.10.2025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77509B-E839-09C4-1008-474EB1F8C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BE9736-6E0B-E873-71D7-B377ABF47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34D1-7713-4F28-8320-780F23F61C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79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988877-D27A-9AA9-9969-CD5C43306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20DA302-AD16-3DA5-758C-00551BBF8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E07BC0-1C79-282B-060B-86F6AD0C5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6F43D-1243-4BA6-BD4E-3F9F4AF98948}" type="datetimeFigureOut">
              <a:rPr lang="cs-CZ" smtClean="0"/>
              <a:t>01.10.2025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5D5CED-A820-001D-590E-561D625AA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0336A6-9F62-2267-F304-B4E908FD7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34D1-7713-4F28-8320-780F23F61C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9304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B101F2-65BB-C775-AF02-757E2D3E3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A45B72-C5FD-8989-7A21-95DD083C0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C6B7585-B208-2E13-20C9-AD865247C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1298E4A-EB77-58CB-48F2-AD21FF8EF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6F43D-1243-4BA6-BD4E-3F9F4AF98948}" type="datetimeFigureOut">
              <a:rPr lang="cs-CZ" smtClean="0"/>
              <a:t>01.10.2025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649C0A9-C535-8A82-6E8E-CB93A175D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6A34E00-FF0B-7839-1D2F-AD7BB89C9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34D1-7713-4F28-8320-780F23F61C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6320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ABBF27-0E05-744C-9A1C-589D94DB7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E850BC0-5E9A-DD8B-C79C-1DF7B27AB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BE0F9A3-ED55-E837-2694-F52E629A62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7296F32-6846-B80E-D80B-1F7F03D44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08EB0FC-FB54-333A-293B-0EECFF2834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9609DF7-F5B2-E3C2-1560-AAD81979D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6F43D-1243-4BA6-BD4E-3F9F4AF98948}" type="datetimeFigureOut">
              <a:rPr lang="cs-CZ" smtClean="0"/>
              <a:t>01.10.2025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1418C8D-6855-A293-F6EF-43DDD15A6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DC38E28-2974-5A08-30F1-9D9A5A2C5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34D1-7713-4F28-8320-780F23F61C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745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BB8255-5524-CA46-12B1-98434C20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E10F7FD-320B-39BD-3260-99C2396C5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6F43D-1243-4BA6-BD4E-3F9F4AF98948}" type="datetimeFigureOut">
              <a:rPr lang="cs-CZ" smtClean="0"/>
              <a:t>01.10.2025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87C9FDE-FD43-F40A-F2D1-520246DE1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AA54B03-DAB5-5674-54EA-829843F54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34D1-7713-4F28-8320-780F23F61C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6278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483DDAE-FDC2-7795-D6A9-61B79C20E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6F43D-1243-4BA6-BD4E-3F9F4AF98948}" type="datetimeFigureOut">
              <a:rPr lang="cs-CZ" smtClean="0"/>
              <a:t>01.10.2025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090D406-7CA0-596D-AF05-7796D14E5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C580758-8E0F-8564-2968-C344BB4E9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34D1-7713-4F28-8320-780F23F61C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865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59E7CC-6D33-4C6D-BB56-53A9DA404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BE9C87-67EB-FD8D-8425-46EC3296C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E1169E4-C204-619E-236F-50329AC05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3F5A499-2133-38C0-B233-F02EE7497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6F43D-1243-4BA6-BD4E-3F9F4AF98948}" type="datetimeFigureOut">
              <a:rPr lang="cs-CZ" smtClean="0"/>
              <a:t>01.10.2025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3460FAE-C3DA-D682-1266-C3E57D29A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01D79BA-0DB7-5B5F-E61C-8162F27C1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34D1-7713-4F28-8320-780F23F61C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216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0259CD-4E44-7CA2-92E7-2B4F28DA7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8A2A183-CD74-6AB1-7092-212F4F5C3A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F00BC51-48D0-746A-113F-C16655346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8E8DF43-2C54-FDAE-A16A-6ED906B55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6F43D-1243-4BA6-BD4E-3F9F4AF98948}" type="datetimeFigureOut">
              <a:rPr lang="cs-CZ" smtClean="0"/>
              <a:t>01.10.2025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78E15C1-354D-301F-B12E-68369C1BA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3033C6B-F1B0-79BC-0366-6525C03AB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34D1-7713-4F28-8320-780F23F61C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080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DE03881-5D8D-859A-84B6-961023E22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65D8CC0-E9FF-FD71-891C-E09E8FEF7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83CB56-3730-8E6C-F135-11B868F814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B6F43D-1243-4BA6-BD4E-3F9F4AF98948}" type="datetimeFigureOut">
              <a:rPr lang="cs-CZ" smtClean="0"/>
              <a:t>01.10.2025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91D4778-1845-EF9F-C8E8-3AB50E983A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1132C3-F732-EA09-A659-4FF88FE80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5034D1-7713-4F28-8320-780F23F61C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97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konyprolidi.cz/cs/2004-252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kpp.vumop.cz/?core=app" TargetMode="External"/><Relationship Id="rId13" Type="http://schemas.openxmlformats.org/officeDocument/2006/relationships/hyperlink" Target="https://mapy.geology.cz/vrtna_prozkoumanost/" TargetMode="External"/><Relationship Id="rId3" Type="http://schemas.openxmlformats.org/officeDocument/2006/relationships/hyperlink" Target="https://ags.cuzk.gov.cz/geoprohlizec/" TargetMode="External"/><Relationship Id="rId7" Type="http://schemas.openxmlformats.org/officeDocument/2006/relationships/hyperlink" Target="https://mapy.vumop.cz/" TargetMode="External"/><Relationship Id="rId12" Type="http://schemas.openxmlformats.org/officeDocument/2006/relationships/hyperlink" Target="https://ags.cuzk.cz/archiv/" TargetMode="External"/><Relationship Id="rId17" Type="http://schemas.openxmlformats.org/officeDocument/2006/relationships/hyperlink" Target="https://www.climrisk.cz/mapa-cr/" TargetMode="External"/><Relationship Id="rId2" Type="http://schemas.openxmlformats.org/officeDocument/2006/relationships/notesSlide" Target="../notesSlides/notesSlide7.xml"/><Relationship Id="rId16" Type="http://schemas.openxmlformats.org/officeDocument/2006/relationships/hyperlink" Target="https://www.chmi.cz/historicka-data/pocasi/denni-dat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py.geology.cz/pudy/" TargetMode="External"/><Relationship Id="rId11" Type="http://schemas.openxmlformats.org/officeDocument/2006/relationships/hyperlink" Target="https://app.geology.cz/asgi/" TargetMode="External"/><Relationship Id="rId5" Type="http://schemas.openxmlformats.org/officeDocument/2006/relationships/hyperlink" Target="https://mapy.geology.cz/geocr50/" TargetMode="External"/><Relationship Id="rId15" Type="http://schemas.openxmlformats.org/officeDocument/2006/relationships/hyperlink" Target="https://heis.vuv.cz/data/webmap/isapi.dll?map=mp_heis_voda&amp;TMPL=HVMAP_MAIN&amp;IFRAME=0&amp;lon=15.4871695&amp;lat=49.7692482&amp;scale=1935360" TargetMode="External"/><Relationship Id="rId10" Type="http://schemas.openxmlformats.org/officeDocument/2006/relationships/hyperlink" Target="https://mapy.geology.cz/hydro_rajony/" TargetMode="External"/><Relationship Id="rId4" Type="http://schemas.openxmlformats.org/officeDocument/2006/relationships/hyperlink" Target="https://geoportal.gov.cz/web/guest/map" TargetMode="External"/><Relationship Id="rId9" Type="http://schemas.openxmlformats.org/officeDocument/2006/relationships/hyperlink" Target="https://bpej.vumop.cz/" TargetMode="External"/><Relationship Id="rId14" Type="http://schemas.openxmlformats.org/officeDocument/2006/relationships/hyperlink" Target="https://isvs.chmi.cz/ords/f?p=11009:HOME:103176436007157:::::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  <p:sp>
        <p:nvSpPr>
          <p:cNvPr id="13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18A5455-212D-92D0-7FED-FE1AC7985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cs-CZ" sz="4800" b="1" noProof="0" dirty="0">
                <a:solidFill>
                  <a:srgbClr val="FFFFFF"/>
                </a:solidFill>
              </a:rPr>
              <a:t>Metody jímání podzemních vod I.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469BA08-EC8C-FED4-106C-FE3ACA57E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cs-CZ" b="1" noProof="0" dirty="0"/>
              <a:t>Hydrogeologický průzkum – Vyhledávání zdrojů podzemních vod</a:t>
            </a:r>
          </a:p>
        </p:txBody>
      </p:sp>
    </p:spTree>
    <p:extLst>
      <p:ext uri="{BB962C8B-B14F-4D97-AF65-F5344CB8AC3E}">
        <p14:creationId xmlns:p14="http://schemas.microsoft.com/office/powerpoint/2010/main" val="48538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A9A779-0825-C823-C0C3-EEFC7D473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64" y="382920"/>
            <a:ext cx="10681571" cy="68643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cs-CZ" sz="3200" noProof="0" dirty="0">
                <a:solidFill>
                  <a:schemeClr val="accent1"/>
                </a:solidFill>
              </a:rPr>
              <a:t>Rekognoskace terénu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9B74CB-953E-D652-FF4B-590D09904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351" y="1385989"/>
            <a:ext cx="7484751" cy="5384265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cs-CZ" sz="2200" noProof="0" dirty="0"/>
              <a:t>Terénní průzkum je podstatný pro ověření a doplnění rešeršních údajů: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cs-CZ" sz="1800" b="1" noProof="0" dirty="0"/>
              <a:t>Hydrogeologické poměry hodnocené oblasti </a:t>
            </a:r>
            <a:r>
              <a:rPr lang="cs-CZ" sz="1800" noProof="0" dirty="0"/>
              <a:t>–  vylepšení koncepčního </a:t>
            </a:r>
            <a:r>
              <a:rPr lang="cs-CZ" sz="1700" noProof="0" dirty="0"/>
              <a:t>modelu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cs-CZ" sz="1700" noProof="0" dirty="0"/>
              <a:t>Průzkum výchozů, geomorfologie – odtokové poměry, identifikace oblastí doplňování a odvodňování podzemních vod (influkce povrchových vod / meliorace,..), atd. 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cs-CZ" sz="1700" b="1" noProof="0" dirty="0"/>
              <a:t>Informace od místních obyvatel na existující vodní zdroje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cs-CZ" sz="1700" noProof="0" dirty="0"/>
              <a:t>Vydatnost vodních zdrojů, kvalita vod, atd.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cs-CZ" sz="1700" b="1" noProof="0" dirty="0"/>
              <a:t>Zhodnocení praktických aspektů realizace geofyzikálního průzkumu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cs-CZ" sz="1700" noProof="0" dirty="0"/>
              <a:t>Přítomnost elektrického vedení, které by bránilo použití elektromagnetických technik, nebo významné hladiny hluku, která by mohla ovlivnit mělké seismické průzkumy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cs-CZ" sz="1700" b="1" noProof="0" dirty="0"/>
              <a:t>Potenciální zdroje znečištění 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cs-CZ" sz="1700" noProof="0" dirty="0"/>
              <a:t>Odhad zranitelnosti podzemních vod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cs-CZ" sz="1700" b="1" noProof="0" dirty="0"/>
              <a:t>Identifikování potencionálních míst pro situování průzkumných vrtů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cs-CZ" sz="1700" noProof="0" dirty="0"/>
              <a:t>Na základě hydrogeologických kritérií, dále pozemkového vlastnictví a přístupnosti pro vrtnou soupravu, ohrožení povodněmi,…</a:t>
            </a:r>
          </a:p>
        </p:txBody>
      </p:sp>
      <p:pic>
        <p:nvPicPr>
          <p:cNvPr id="6" name="Obrázek 5" descr="Obsah obrázku venku, tráva, rostlina, turistika&#10;&#10;Obsah generovaný pomocí AI může být nesprávný.">
            <a:extLst>
              <a:ext uri="{FF2B5EF4-FFF2-40B4-BE49-F238E27FC236}">
                <a16:creationId xmlns:a16="http://schemas.microsoft.com/office/drawing/2014/main" id="{9D7D4408-2DA4-4FD5-1AB7-6E667472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1" t="11989" r="8164" b="16072"/>
          <a:stretch>
            <a:fillRect/>
          </a:stretch>
        </p:blipFill>
        <p:spPr>
          <a:xfrm>
            <a:off x="7676707" y="1477427"/>
            <a:ext cx="4387703" cy="493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36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A9A779-0825-C823-C0C3-EEFC7D473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65" y="382920"/>
            <a:ext cx="10515600" cy="68643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cs-CZ" sz="3200" noProof="0" dirty="0">
                <a:solidFill>
                  <a:schemeClr val="accent1"/>
                </a:solidFill>
              </a:rPr>
              <a:t>Vrtná prozkoumanost hodnocené oblasti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9B74CB-953E-D652-FF4B-590D09904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865" y="1314218"/>
            <a:ext cx="10275874" cy="5160862"/>
          </a:xfrm>
        </p:spPr>
        <p:txBody>
          <a:bodyPr>
            <a:normAutofit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cs-CZ" sz="1800" noProof="0" dirty="0"/>
              <a:t>Na terénní průzkum často navazuje </a:t>
            </a:r>
            <a:r>
              <a:rPr lang="cs-CZ" sz="1800" b="1" noProof="0" dirty="0"/>
              <a:t>systematický průzkum stávajících vrtů ve studované oblasti:</a:t>
            </a:r>
          </a:p>
          <a:p>
            <a:pPr>
              <a:spcBef>
                <a:spcPts val="1500"/>
              </a:spcBef>
            </a:pPr>
            <a:r>
              <a:rPr lang="cs-CZ" sz="1800" noProof="0" dirty="0"/>
              <a:t>Zásadní je zaznamenání přesné polohy hydrogeologických objektů – </a:t>
            </a:r>
            <a:r>
              <a:rPr lang="cs-CZ" sz="1800" b="1" noProof="0" dirty="0"/>
              <a:t>geodetické zaměření</a:t>
            </a:r>
            <a:endParaRPr lang="cs-CZ" sz="1800" noProof="0" dirty="0"/>
          </a:p>
          <a:p>
            <a:pPr>
              <a:spcBef>
                <a:spcPts val="1500"/>
              </a:spcBef>
            </a:pPr>
            <a:r>
              <a:rPr lang="cs-CZ" sz="1800" dirty="0"/>
              <a:t>Informace z p</a:t>
            </a:r>
            <a:r>
              <a:rPr lang="cs-CZ" sz="1800" noProof="0" dirty="0" err="1"/>
              <a:t>růzkumu</a:t>
            </a:r>
            <a:r>
              <a:rPr lang="cs-CZ" sz="1800" noProof="0" dirty="0"/>
              <a:t> stávajících vrtů:</a:t>
            </a:r>
          </a:p>
          <a:p>
            <a:pPr lvl="1">
              <a:spcBef>
                <a:spcPts val="1500"/>
              </a:spcBef>
              <a:buFont typeface="Courier New" panose="02070309020205020404" pitchFamily="49" charset="0"/>
              <a:buChar char="o"/>
            </a:pPr>
            <a:r>
              <a:rPr lang="cs-CZ" sz="1600" noProof="0" dirty="0"/>
              <a:t>hladina podzemních vod (v neovlivněném stavu a při čerpání)</a:t>
            </a:r>
          </a:p>
          <a:p>
            <a:pPr lvl="1">
              <a:spcBef>
                <a:spcPts val="1500"/>
              </a:spcBef>
              <a:buFont typeface="Courier New" panose="02070309020205020404" pitchFamily="49" charset="0"/>
              <a:buChar char="o"/>
            </a:pPr>
            <a:r>
              <a:rPr lang="cs-CZ" sz="1600" noProof="0" dirty="0"/>
              <a:t>konstrukce studny nebo vrtu (např. pomocí kamery)</a:t>
            </a:r>
          </a:p>
          <a:p>
            <a:pPr lvl="1">
              <a:spcBef>
                <a:spcPts val="1500"/>
              </a:spcBef>
              <a:buFont typeface="Courier New" panose="02070309020205020404" pitchFamily="49" charset="0"/>
              <a:buChar char="o"/>
            </a:pPr>
            <a:r>
              <a:rPr lang="cs-CZ" sz="1600" noProof="0" dirty="0" err="1"/>
              <a:t>současn</a:t>
            </a:r>
            <a:r>
              <a:rPr lang="cs-CZ" sz="1600" dirty="0"/>
              <a:t>ý</a:t>
            </a:r>
            <a:r>
              <a:rPr lang="cs-CZ" sz="1600" noProof="0" dirty="0"/>
              <a:t> stav a využívání HG objektu</a:t>
            </a:r>
          </a:p>
          <a:p>
            <a:pPr lvl="1">
              <a:spcBef>
                <a:spcPts val="1500"/>
              </a:spcBef>
              <a:buFont typeface="Courier New" panose="02070309020205020404" pitchFamily="49" charset="0"/>
              <a:buChar char="o"/>
            </a:pPr>
            <a:r>
              <a:rPr lang="cs-CZ" sz="1600" noProof="0" dirty="0"/>
              <a:t>čerpané množství a době odběru</a:t>
            </a:r>
          </a:p>
          <a:p>
            <a:pPr lvl="1">
              <a:spcBef>
                <a:spcPts val="1500"/>
              </a:spcBef>
              <a:buFont typeface="Courier New" panose="02070309020205020404" pitchFamily="49" charset="0"/>
              <a:buChar char="o"/>
            </a:pPr>
            <a:r>
              <a:rPr lang="cs-CZ" sz="1600" noProof="0" dirty="0"/>
              <a:t>využívání podzemní vody</a:t>
            </a:r>
          </a:p>
          <a:p>
            <a:pPr lvl="1">
              <a:spcBef>
                <a:spcPts val="1500"/>
              </a:spcBef>
              <a:buFont typeface="Courier New" panose="02070309020205020404" pitchFamily="49" charset="0"/>
              <a:buChar char="o"/>
            </a:pPr>
            <a:r>
              <a:rPr lang="cs-CZ" sz="1600" noProof="0" dirty="0"/>
              <a:t>kvalita podzemní vody </a:t>
            </a:r>
          </a:p>
          <a:p>
            <a:pPr>
              <a:spcBef>
                <a:spcPts val="1500"/>
              </a:spcBef>
            </a:pPr>
            <a:r>
              <a:rPr lang="cs-CZ" sz="1800" noProof="0" dirty="0"/>
              <a:t>Na </a:t>
            </a:r>
            <a:r>
              <a:rPr lang="cs-CZ" sz="1800" dirty="0"/>
              <a:t>vybraných </a:t>
            </a:r>
            <a:r>
              <a:rPr lang="cs-CZ" sz="1800" noProof="0" dirty="0"/>
              <a:t>stávajících vrtech můžeme realizovat dlouhodobý monitoring podzemních vod – zjištění sezónního kolísání hladiny a kvality vod či dlouhodobých trendů</a:t>
            </a:r>
          </a:p>
          <a:p>
            <a:pPr>
              <a:spcBef>
                <a:spcPts val="1500"/>
              </a:spcBef>
            </a:pPr>
            <a:r>
              <a:rPr lang="cs-CZ" sz="1800" noProof="0" dirty="0"/>
              <a:t>Získaná data přidáme do sestavené databáze (s rešeršními údaji) – můžeme sestavit mapy rozložením hydraulických výšek a kvality podzemní vody (ručně, nebo např. v programu Surfer) </a:t>
            </a:r>
          </a:p>
          <a:p>
            <a:pPr lvl="1">
              <a:spcBef>
                <a:spcPts val="1500"/>
              </a:spcBef>
            </a:pPr>
            <a:endParaRPr lang="cs-CZ" sz="1600" noProof="0" dirty="0"/>
          </a:p>
        </p:txBody>
      </p:sp>
    </p:spTree>
    <p:extLst>
      <p:ext uri="{BB962C8B-B14F-4D97-AF65-F5344CB8AC3E}">
        <p14:creationId xmlns:p14="http://schemas.microsoft.com/office/powerpoint/2010/main" val="2624066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A9A779-0825-C823-C0C3-EEFC7D473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643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cs-CZ" sz="3200" noProof="0" dirty="0">
                <a:solidFill>
                  <a:schemeClr val="accent1"/>
                </a:solidFill>
              </a:rPr>
              <a:t>Geofyzikální průzkum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9B74CB-953E-D652-FF4B-590D09904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4362"/>
            <a:ext cx="6394704" cy="3632541"/>
          </a:xfrm>
        </p:spPr>
        <p:txBody>
          <a:bodyPr>
            <a:normAutofit/>
          </a:bodyPr>
          <a:lstStyle/>
          <a:p>
            <a:pPr>
              <a:spcBef>
                <a:spcPts val="1500"/>
              </a:spcBef>
            </a:pPr>
            <a:r>
              <a:rPr lang="cs-CZ" sz="1700" noProof="0" dirty="0"/>
              <a:t>Geofyzikální průzkum může poskytnout užitečné údaje o geologii, geometrii zvodnělých vrstev a kvalitě vody</a:t>
            </a:r>
          </a:p>
          <a:p>
            <a:pPr>
              <a:spcBef>
                <a:spcPts val="1500"/>
              </a:spcBef>
            </a:pPr>
            <a:r>
              <a:rPr lang="cs-CZ" sz="1700" noProof="0" dirty="0"/>
              <a:t>Nevede k jedinému geologickému modelu (vícero možných interpretací získaných dat)</a:t>
            </a:r>
          </a:p>
          <a:p>
            <a:pPr>
              <a:spcBef>
                <a:spcPts val="1500"/>
              </a:spcBef>
            </a:pPr>
            <a:r>
              <a:rPr lang="cs-CZ" sz="1700" noProof="0" dirty="0"/>
              <a:t>Vrtný průzkum je nezbytný pro snížení nejednoznačnosti (nejvýhodnější je kombinace obou přístupů)</a:t>
            </a:r>
          </a:p>
          <a:p>
            <a:r>
              <a:rPr lang="cs-CZ" sz="1700" b="1" noProof="0" dirty="0"/>
              <a:t>Hlavní metody používané při hydrogeologickém průzkumu: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7565E51-6398-C4F7-7AE1-791A6EF8D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99" y="162395"/>
            <a:ext cx="4258056" cy="414704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5DAADCA-A071-6E8B-F4D3-CA428E3A7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323" y="3723805"/>
            <a:ext cx="8109489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77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A9A779-0825-C823-C0C3-EEFC7D473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643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cs-CZ" sz="3200" noProof="0" dirty="0">
                <a:solidFill>
                  <a:schemeClr val="accent1"/>
                </a:solidFill>
              </a:rPr>
              <a:t>Geofyzikální průzkum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592A10B-9C72-F2BE-D9A4-BA9C80D0E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25627"/>
            <a:ext cx="8546965" cy="523237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46CA1059-7310-B1FC-1A9B-FDC573DE4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180159"/>
            <a:ext cx="8501659" cy="44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02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A9A779-0825-C823-C0C3-EEFC7D473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65" y="382920"/>
            <a:ext cx="10515600" cy="68643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cs-CZ" sz="3200" noProof="0" dirty="0">
                <a:solidFill>
                  <a:schemeClr val="accent1"/>
                </a:solidFill>
              </a:rPr>
              <a:t>Vrtný průzkum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9B74CB-953E-D652-FF4B-590D09904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753" y="1314218"/>
            <a:ext cx="7754112" cy="5607790"/>
          </a:xfrm>
        </p:spPr>
        <p:txBody>
          <a:bodyPr>
            <a:normAutofit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cs-CZ" sz="1600" b="1" noProof="0" dirty="0"/>
              <a:t>Nové průzkumné vrty </a:t>
            </a:r>
            <a:r>
              <a:rPr lang="cs-CZ" sz="1600" noProof="0" dirty="0"/>
              <a:t>se budují pro potvrzení předběžné představy o hydrogeologických poměrech získané prostřednictvím rešerše, terénní rekognoskace, průzkumu stávajících vrtů a geofyziky</a:t>
            </a:r>
          </a:p>
          <a:p>
            <a:pPr>
              <a:spcBef>
                <a:spcPts val="1500"/>
              </a:spcBef>
            </a:pPr>
            <a:r>
              <a:rPr lang="cs-CZ" sz="1600" noProof="0" dirty="0"/>
              <a:t>Průzkum by měl být situován tak, aby objasnil existenci zvodnělé vrstvy, její mocnost a mocnost nadložních jednotek</a:t>
            </a:r>
          </a:p>
          <a:p>
            <a:pPr>
              <a:spcBef>
                <a:spcPts val="1500"/>
              </a:spcBef>
            </a:pPr>
            <a:r>
              <a:rPr lang="cs-CZ" sz="1600" noProof="0" dirty="0"/>
              <a:t>Většina průzkumných vrtů je vertikálních</a:t>
            </a:r>
          </a:p>
          <a:p>
            <a:pPr>
              <a:spcBef>
                <a:spcPts val="1500"/>
              </a:spcBef>
            </a:pPr>
            <a:r>
              <a:rPr lang="cs-CZ" sz="1600" noProof="0" dirty="0"/>
              <a:t>Realizace šikmých vrtů může být výhodnější, pokud jsou podzemní vody vázány na velké množství vertikálních nebo sub-vertikálních puklin 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cs-CZ" sz="1600" b="1" noProof="0" dirty="0"/>
              <a:t>Pozorovací vrty jsou zapotřebí pro :</a:t>
            </a:r>
          </a:p>
          <a:p>
            <a:pPr>
              <a:spcBef>
                <a:spcPts val="1500"/>
              </a:spcBef>
            </a:pPr>
            <a:r>
              <a:rPr lang="cs-CZ" sz="1500" noProof="0" dirty="0"/>
              <a:t>Sledování odezvy hladiny na doplňování podzemních vod v průběhu hydrologického roku – ideálně kontinuálně pomocí </a:t>
            </a:r>
            <a:r>
              <a:rPr lang="cs-CZ" sz="1500" noProof="0" dirty="0" err="1"/>
              <a:t>dataloggeru</a:t>
            </a:r>
            <a:r>
              <a:rPr lang="cs-CZ" sz="1500" noProof="0" dirty="0"/>
              <a:t> (</a:t>
            </a:r>
            <a:r>
              <a:rPr lang="cs-CZ" sz="1500" noProof="0" dirty="0" err="1"/>
              <a:t>hydrologger</a:t>
            </a:r>
            <a:r>
              <a:rPr lang="cs-CZ" sz="1500" noProof="0" dirty="0"/>
              <a:t>)</a:t>
            </a:r>
          </a:p>
          <a:p>
            <a:pPr>
              <a:spcBef>
                <a:spcPts val="1500"/>
              </a:spcBef>
            </a:pPr>
            <a:r>
              <a:rPr lang="cs-CZ" sz="1500" noProof="0" dirty="0"/>
              <a:t>Sledování Interakce mezi povrchovou a podzemní vodou v blízkosti vodních toků </a:t>
            </a:r>
          </a:p>
          <a:p>
            <a:pPr>
              <a:spcBef>
                <a:spcPts val="1500"/>
              </a:spcBef>
            </a:pPr>
            <a:r>
              <a:rPr lang="cs-CZ" sz="1500" noProof="0" dirty="0"/>
              <a:t>Měření fyzikálně-chemických parametrů a odběr vzorků na laboratorní rozbory pro stanovení proměnlivosti v kvalitě podzemních vod v hodnocené oblasti</a:t>
            </a:r>
          </a:p>
          <a:p>
            <a:pPr>
              <a:spcBef>
                <a:spcPts val="1500"/>
              </a:spcBef>
            </a:pPr>
            <a:r>
              <a:rPr lang="cs-CZ" sz="1500" noProof="0" dirty="0"/>
              <a:t>Stanovení transmisivity a storativity prostřednictvím hydrodynamických zkoušek - tyto parametry jsou nezbytné pro projekci vlivu čerpání na režim podzemních vod</a:t>
            </a:r>
            <a:endParaRPr lang="cs-CZ" sz="1600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F71948-3520-326F-FDCA-891675483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1480" y="1158548"/>
            <a:ext cx="3948767" cy="219572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67996BA-D61F-9A6F-53AC-6D983EF20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1810" y="3503726"/>
            <a:ext cx="2428693" cy="314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45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A9A779-0825-C823-C0C3-EEFC7D473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65" y="382920"/>
            <a:ext cx="10515600" cy="68643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cs-CZ" sz="3200" noProof="0" dirty="0">
                <a:solidFill>
                  <a:schemeClr val="accent1"/>
                </a:solidFill>
              </a:rPr>
              <a:t> Posouzení zdrojů podzemních vod (využitelných zásob)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9B74CB-953E-D652-FF4B-590D09904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864" y="1314218"/>
            <a:ext cx="8693168" cy="5031718"/>
          </a:xfrm>
        </p:spPr>
        <p:txBody>
          <a:bodyPr>
            <a:normAutofit/>
          </a:bodyPr>
          <a:lstStyle/>
          <a:p>
            <a:pPr>
              <a:spcBef>
                <a:spcPts val="1500"/>
              </a:spcBef>
            </a:pPr>
            <a:r>
              <a:rPr lang="cs-CZ" sz="1800" noProof="0" dirty="0"/>
              <a:t>Čerpacími zkouškami lze stanovit pouze potenciální krátkodobou vydatnost </a:t>
            </a:r>
          </a:p>
          <a:p>
            <a:pPr>
              <a:spcBef>
                <a:spcPts val="1500"/>
              </a:spcBef>
            </a:pPr>
            <a:r>
              <a:rPr lang="cs-CZ" sz="1800" noProof="0" dirty="0"/>
              <a:t>Při navrhování jímacího vrtu nebo soustavy vrtů musíme vždy zohlednit dlouhodobou udržitelnost jímání podzemních vod</a:t>
            </a:r>
          </a:p>
          <a:p>
            <a:pPr>
              <a:spcBef>
                <a:spcPts val="1500"/>
              </a:spcBef>
            </a:pPr>
            <a:r>
              <a:rPr lang="cs-CZ" sz="1800" noProof="0" dirty="0"/>
              <a:t>To vyžaduje stanovení (odhad) </a:t>
            </a:r>
            <a:r>
              <a:rPr lang="cs-CZ" sz="1800" b="1" noProof="0" dirty="0"/>
              <a:t>efektivní infiltrace</a:t>
            </a:r>
            <a:r>
              <a:rPr lang="cs-CZ" sz="1800" noProof="0" dirty="0"/>
              <a:t> a </a:t>
            </a:r>
            <a:r>
              <a:rPr lang="cs-CZ" sz="1800" b="1" noProof="0" dirty="0"/>
              <a:t>celkové vodní bilance</a:t>
            </a:r>
            <a:r>
              <a:rPr lang="cs-CZ" sz="1800" noProof="0" dirty="0"/>
              <a:t> hodnoceného systému  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cs-CZ" sz="1800" b="1" noProof="0" dirty="0"/>
              <a:t>Hlavní faktory které ovlivňují množství infiltrovaných vod:</a:t>
            </a:r>
          </a:p>
          <a:p>
            <a:pPr>
              <a:spcBef>
                <a:spcPts val="1500"/>
              </a:spcBef>
            </a:pPr>
            <a:r>
              <a:rPr lang="cs-CZ" sz="1600" noProof="0" dirty="0"/>
              <a:t>srážky (objem, intenzita, doba trvání)</a:t>
            </a:r>
          </a:p>
          <a:p>
            <a:pPr>
              <a:spcBef>
                <a:spcPts val="1500"/>
              </a:spcBef>
            </a:pPr>
            <a:r>
              <a:rPr lang="cs-CZ" sz="1600" noProof="0" dirty="0"/>
              <a:t>topografie</a:t>
            </a:r>
          </a:p>
          <a:p>
            <a:pPr>
              <a:spcBef>
                <a:spcPts val="1500"/>
              </a:spcBef>
            </a:pPr>
            <a:r>
              <a:rPr lang="cs-CZ" sz="1600" noProof="0" dirty="0"/>
              <a:t>vegetace (způsob pěstování, dosah kořenů) a evapotranspirace</a:t>
            </a:r>
          </a:p>
          <a:p>
            <a:pPr>
              <a:spcBef>
                <a:spcPts val="1500"/>
              </a:spcBef>
            </a:pPr>
            <a:r>
              <a:rPr lang="cs-CZ" sz="1600" noProof="0" dirty="0"/>
              <a:t>půdní typ</a:t>
            </a:r>
          </a:p>
          <a:p>
            <a:pPr>
              <a:spcBef>
                <a:spcPts val="1500"/>
              </a:spcBef>
            </a:pPr>
            <a:r>
              <a:rPr lang="cs-CZ" sz="1600" noProof="0" dirty="0"/>
              <a:t>propustnost a tloušťka zvětralinového (kvartérního) pokryvu</a:t>
            </a:r>
          </a:p>
          <a:p>
            <a:pPr>
              <a:spcBef>
                <a:spcPts val="1500"/>
              </a:spcBef>
            </a:pPr>
            <a:r>
              <a:rPr lang="cs-CZ" sz="1600" noProof="0" dirty="0"/>
              <a:t>mechanismy proudění v nenasycené zóně (zlomy, propadliny, preferenční cesty proudění)</a:t>
            </a:r>
          </a:p>
          <a:p>
            <a:pPr marL="0" indent="0">
              <a:buNone/>
            </a:pPr>
            <a:endParaRPr lang="cs-CZ" sz="1200" noProof="0" dirty="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FF7A9592-3532-A1BD-4461-57E51BF24838}"/>
              </a:ext>
            </a:extLst>
          </p:cNvPr>
          <p:cNvSpPr txBox="1">
            <a:spLocks/>
          </p:cNvSpPr>
          <p:nvPr/>
        </p:nvSpPr>
        <p:spPr>
          <a:xfrm>
            <a:off x="8306088" y="3585754"/>
            <a:ext cx="3996946" cy="3163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500"/>
              </a:spcBef>
            </a:pPr>
            <a:r>
              <a:rPr lang="cs-CZ" sz="1600" noProof="0" dirty="0"/>
              <a:t>charakteristiky zvodně</a:t>
            </a:r>
          </a:p>
          <a:p>
            <a:pPr>
              <a:spcBef>
                <a:spcPts val="1500"/>
              </a:spcBef>
            </a:pPr>
            <a:r>
              <a:rPr lang="cs-CZ" sz="1600" noProof="0" dirty="0"/>
              <a:t>ztrátové vodní toky</a:t>
            </a:r>
          </a:p>
          <a:p>
            <a:pPr>
              <a:spcBef>
                <a:spcPts val="1500"/>
              </a:spcBef>
            </a:pPr>
            <a:r>
              <a:rPr lang="cs-CZ" sz="1600" noProof="0" dirty="0"/>
              <a:t>krasové jevy</a:t>
            </a:r>
          </a:p>
          <a:p>
            <a:pPr>
              <a:spcBef>
                <a:spcPts val="1500"/>
              </a:spcBef>
            </a:pPr>
            <a:r>
              <a:rPr lang="cs-CZ" sz="1600" noProof="0" dirty="0"/>
              <a:t>zavlažovací systémy</a:t>
            </a:r>
          </a:p>
          <a:p>
            <a:pPr>
              <a:spcBef>
                <a:spcPts val="1500"/>
              </a:spcBef>
            </a:pPr>
            <a:r>
              <a:rPr lang="cs-CZ" sz="1600" noProof="0" dirty="0"/>
              <a:t>městské oblasti</a:t>
            </a:r>
          </a:p>
          <a:p>
            <a:endParaRPr lang="cs-CZ" sz="1800" noProof="0" dirty="0"/>
          </a:p>
        </p:txBody>
      </p:sp>
    </p:spTree>
    <p:extLst>
      <p:ext uri="{BB962C8B-B14F-4D97-AF65-F5344CB8AC3E}">
        <p14:creationId xmlns:p14="http://schemas.microsoft.com/office/powerpoint/2010/main" val="564488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9818D-EDD4-3DB0-5A9D-D3E4F825C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AE6ABE-E129-174E-4A3C-9ECE9E9FF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65" y="382920"/>
            <a:ext cx="10515600" cy="68643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cs-CZ" sz="3200" noProof="0" dirty="0">
                <a:solidFill>
                  <a:schemeClr val="accent1"/>
                </a:solidFill>
              </a:rPr>
              <a:t> Posouzení zdrojů podzemních vod (využitelných zásob)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49D0F8-A911-4EE1-BE78-4F3E6444C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865" y="1530528"/>
            <a:ext cx="10515600" cy="5031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noProof="0" dirty="0"/>
              <a:t>Rozdílné přístupy stanovení doplňování podzemních vod můžeme rozdělit na:</a:t>
            </a:r>
          </a:p>
          <a:p>
            <a:r>
              <a:rPr lang="cs-CZ" sz="1600" b="1" noProof="0" dirty="0"/>
              <a:t>Odhad přítoku vod</a:t>
            </a:r>
          </a:p>
          <a:p>
            <a:pPr lvl="1"/>
            <a:r>
              <a:rPr lang="cs-CZ" sz="1400" noProof="0" dirty="0"/>
              <a:t>Bilance půdní vlhkosti </a:t>
            </a:r>
          </a:p>
          <a:p>
            <a:pPr lvl="1"/>
            <a:r>
              <a:rPr lang="cs-CZ" sz="1400" noProof="0" dirty="0" err="1"/>
              <a:t>Hydrogeochemické</a:t>
            </a:r>
            <a:r>
              <a:rPr lang="cs-CZ" sz="1400" noProof="0" dirty="0"/>
              <a:t> stopovače</a:t>
            </a:r>
          </a:p>
          <a:p>
            <a:r>
              <a:rPr lang="cs-CZ" sz="1600" b="1" noProof="0" dirty="0"/>
              <a:t>Analýza odezvy zvodně </a:t>
            </a:r>
          </a:p>
          <a:p>
            <a:r>
              <a:rPr lang="cs-CZ" sz="1600" b="1" noProof="0" dirty="0"/>
              <a:t>Odhad podzemního odtoku</a:t>
            </a:r>
          </a:p>
          <a:p>
            <a:r>
              <a:rPr lang="cs-CZ" sz="1600" b="1" noProof="0" dirty="0"/>
              <a:t>Vodní bilance povodí a srážko-odtokové modelování</a:t>
            </a:r>
          </a:p>
          <a:p>
            <a:pPr lvl="1">
              <a:spcBef>
                <a:spcPts val="1500"/>
              </a:spcBef>
            </a:pPr>
            <a:endParaRPr lang="cs-CZ" sz="1600" b="1" noProof="0" dirty="0"/>
          </a:p>
          <a:p>
            <a:pPr>
              <a:spcBef>
                <a:spcPts val="1500"/>
              </a:spcBef>
            </a:pPr>
            <a:r>
              <a:rPr lang="cs-CZ" sz="1800" noProof="0" dirty="0"/>
              <a:t>Většina metod založená na odhadu přítoku vod poskytuje informace o potenciálním doplňování podzemních vod</a:t>
            </a:r>
          </a:p>
          <a:p>
            <a:pPr>
              <a:spcBef>
                <a:spcPts val="1500"/>
              </a:spcBef>
            </a:pPr>
            <a:r>
              <a:rPr lang="cs-CZ" sz="1800" noProof="0" dirty="0"/>
              <a:t>Ostatními přístupy lze stanovit aktuální hodnotu doplňování podzemních vod (efektivní infiltrace)</a:t>
            </a:r>
          </a:p>
          <a:p>
            <a:pPr>
              <a:spcBef>
                <a:spcPts val="1500"/>
              </a:spcBef>
            </a:pPr>
            <a:r>
              <a:rPr lang="cs-CZ" sz="1800" dirty="0"/>
              <a:t>termíny - Efektivní infiltrace, Přírodní zdroje podzemních vod, Geologické zásoby podzemních vod</a:t>
            </a:r>
            <a:endParaRPr lang="cs-CZ" sz="1800" noProof="0" dirty="0"/>
          </a:p>
        </p:txBody>
      </p:sp>
    </p:spTree>
    <p:extLst>
      <p:ext uri="{BB962C8B-B14F-4D97-AF65-F5344CB8AC3E}">
        <p14:creationId xmlns:p14="http://schemas.microsoft.com/office/powerpoint/2010/main" val="3349828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281F5-B8C8-DB0A-4E6B-C4047F748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D1F954-D9B6-D30F-ED24-744D94165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66" y="271605"/>
            <a:ext cx="10515600" cy="686435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cs-CZ" sz="3200" noProof="0" dirty="0">
                <a:solidFill>
                  <a:schemeClr val="accent1"/>
                </a:solidFill>
              </a:rPr>
              <a:t>Posouzení zdrojů podzemních vod – Separace podzemního odtoku z povrchových toků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595223-B821-2E07-D2C0-42D2606AB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56" y="1250829"/>
            <a:ext cx="7124627" cy="5159803"/>
          </a:xfrm>
        </p:spPr>
        <p:txBody>
          <a:bodyPr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800" b="1" dirty="0"/>
              <a:t>Vyčlenění (separace) podzemního odtoku z hydrogramu (záznam průtoku):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/>
              <a:t>manuální 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/>
              <a:t>počítačové programy</a:t>
            </a:r>
          </a:p>
          <a:p>
            <a:pPr marL="742950" lvl="2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/>
              <a:t>charakteristika čar vyprazdňování – recesní index</a:t>
            </a:r>
          </a:p>
          <a:p>
            <a:pPr marL="742950" lvl="2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 err="1"/>
              <a:t>Rorabaugh</a:t>
            </a:r>
            <a:r>
              <a:rPr lang="cs-CZ" sz="1800" dirty="0"/>
              <a:t> 1964, </a:t>
            </a:r>
            <a:r>
              <a:rPr lang="cs-CZ" sz="1800" dirty="0" err="1"/>
              <a:t>Rutledge</a:t>
            </a:r>
            <a:r>
              <a:rPr lang="cs-CZ" sz="1800" dirty="0"/>
              <a:t> (1998, 2002, 2007)</a:t>
            </a:r>
          </a:p>
          <a:p>
            <a:pPr marL="742950" lvl="2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/>
              <a:t>USGS SW - PART, RECESS, RORA, PULSE</a:t>
            </a:r>
          </a:p>
          <a:p>
            <a:pPr marL="742950" lvl="2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/>
              <a:t>USGS </a:t>
            </a:r>
            <a:r>
              <a:rPr lang="cs-CZ" sz="1800" dirty="0" err="1"/>
              <a:t>Hydrological</a:t>
            </a:r>
            <a:r>
              <a:rPr lang="cs-CZ" sz="1800" dirty="0"/>
              <a:t> </a:t>
            </a:r>
            <a:r>
              <a:rPr lang="cs-CZ" sz="1800" dirty="0" err="1"/>
              <a:t>Toolbox</a:t>
            </a:r>
            <a:r>
              <a:rPr lang="cs-CZ" sz="1800" dirty="0"/>
              <a:t> (PART, RECESS, RORA aj.) </a:t>
            </a: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FDD374A3-82C5-DA4E-8A6F-90AB98F1A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17" y="4277776"/>
            <a:ext cx="6543599" cy="24256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348053F-284C-4792-D9A4-87EC4A378FE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119"/>
          <a:stretch>
            <a:fillRect/>
          </a:stretch>
        </p:blipFill>
        <p:spPr>
          <a:xfrm>
            <a:off x="7373983" y="958040"/>
            <a:ext cx="4568661" cy="293768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EE36388-A634-01DB-C892-B6FE555A43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3983" y="3429000"/>
            <a:ext cx="4582837" cy="335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11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DEC62-0F0F-098F-232D-45F01B827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C513687-76FC-B7BC-CFA3-1E810FADB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000" y="1250829"/>
            <a:ext cx="6220677" cy="432882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606A4F2-BB3A-6DC7-39F5-B90FEF343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66" y="271605"/>
            <a:ext cx="10515600" cy="68643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cs-CZ" sz="3200" noProof="0" dirty="0">
                <a:solidFill>
                  <a:schemeClr val="accent1"/>
                </a:solidFill>
              </a:rPr>
              <a:t>Posouzení zdrojů podzemních vod – Bilance půdní vlhkosti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B58330-5A1B-8FCC-4D80-2E021F222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56" y="1250829"/>
            <a:ext cx="5721967" cy="5159803"/>
          </a:xfrm>
        </p:spPr>
        <p:txBody>
          <a:bodyPr>
            <a:normAutofit/>
          </a:bodyPr>
          <a:lstStyle/>
          <a:p>
            <a:pPr>
              <a:spcBef>
                <a:spcPts val="1400"/>
              </a:spcBef>
            </a:pPr>
            <a:r>
              <a:rPr lang="cs-CZ" sz="1700" noProof="0" dirty="0"/>
              <a:t>Bilance půdní vlhkosti zahrnuje výpočet přebytků a deficitů půdní vlhkosti, a tedy i skutečné evapotranspirace, na základě údajů o srážkách a potenciální evapotranspiraci</a:t>
            </a:r>
          </a:p>
          <a:p>
            <a:pPr>
              <a:spcBef>
                <a:spcPts val="1400"/>
              </a:spcBef>
            </a:pPr>
            <a:r>
              <a:rPr lang="cs-CZ" sz="1700" noProof="0" dirty="0"/>
              <a:t>Potenciální evapotranspirace – maximální evapotranspirace, která by nastala při nelimitujícím přísunu vody – doporučená metoda výpočtu: FAO </a:t>
            </a:r>
            <a:r>
              <a:rPr lang="cs-CZ" sz="1700" noProof="0" dirty="0" err="1"/>
              <a:t>Penman-Monteithova</a:t>
            </a:r>
            <a:r>
              <a:rPr lang="cs-CZ" sz="1700" noProof="0" dirty="0"/>
              <a:t> metoda</a:t>
            </a:r>
          </a:p>
          <a:p>
            <a:pPr>
              <a:spcBef>
                <a:spcPts val="1400"/>
              </a:spcBef>
            </a:pPr>
            <a:r>
              <a:rPr lang="cs-CZ" sz="1700" noProof="0" dirty="0"/>
              <a:t>Koncept deficitu půdní vlhkosti (SMD (mm nebo l/m</a:t>
            </a:r>
            <a:r>
              <a:rPr lang="cs-CZ" sz="1700" baseline="30000" noProof="0" dirty="0"/>
              <a:t>2</a:t>
            </a:r>
            <a:r>
              <a:rPr lang="cs-CZ" sz="1700" noProof="0" dirty="0"/>
              <a:t>)) považuje půdu za rezervoár pro půdní vlhkost (viz obr.)</a:t>
            </a:r>
          </a:p>
          <a:p>
            <a:pPr>
              <a:spcBef>
                <a:spcPts val="1400"/>
              </a:spcBef>
            </a:pPr>
            <a:r>
              <a:rPr lang="cs-CZ" sz="1700" noProof="0" dirty="0"/>
              <a:t>Voda se do půdní zásoby dostává srážkami a vystupuje skutečnou evaporací</a:t>
            </a:r>
          </a:p>
          <a:p>
            <a:pPr>
              <a:spcBef>
                <a:spcPts val="1400"/>
              </a:spcBef>
            </a:pPr>
            <a:r>
              <a:rPr lang="cs-CZ" sz="1700" noProof="0" dirty="0"/>
              <a:t>Když půda dosáhne úrovně nasycení, při které již nemůže zadržovat další vodu proti gravitační síle (SMD = 0), říká se, že půda dosáhla polní kapacity, a může pak uvolnit přebytečnou vodu, která dále infiltruje k hladině podzemních vod </a:t>
            </a:r>
          </a:p>
          <a:p>
            <a:endParaRPr lang="cs-CZ" sz="1700" noProof="0" dirty="0"/>
          </a:p>
        </p:txBody>
      </p:sp>
    </p:spTree>
    <p:extLst>
      <p:ext uri="{BB962C8B-B14F-4D97-AF65-F5344CB8AC3E}">
        <p14:creationId xmlns:p14="http://schemas.microsoft.com/office/powerpoint/2010/main" val="4008017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F28CC-70FE-E6A0-2113-0FC0350EE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E1C85F1D-C7FA-837D-0E95-04E6F53CB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529" y="1799304"/>
            <a:ext cx="5863148" cy="376319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42C78FB-88A3-C395-B441-17FF9DE56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49" y="267253"/>
            <a:ext cx="10515600" cy="68643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cs-CZ" sz="3200" noProof="0" dirty="0">
                <a:solidFill>
                  <a:schemeClr val="accent1"/>
                </a:solidFill>
              </a:rPr>
              <a:t>Posouzení zdrojů podzemních vod – Bilance půdní vlhkosti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E413DB-326F-71FD-B00A-40193E3B8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24" y="1081548"/>
            <a:ext cx="6272980" cy="5692878"/>
          </a:xfrm>
        </p:spPr>
        <p:txBody>
          <a:bodyPr>
            <a:normAutofit fontScale="85000" lnSpcReduction="10000"/>
          </a:bodyPr>
          <a:lstStyle/>
          <a:p>
            <a:r>
              <a:rPr lang="cs-CZ" sz="1800" noProof="0" dirty="0"/>
              <a:t>Když se SMD blíží nule, rostliny mohou účinně odebírat vodu z půdy a skutečná evapotranspirace odpovídá potenciální evapotranspiraci</a:t>
            </a:r>
          </a:p>
          <a:p>
            <a:r>
              <a:rPr lang="cs-CZ" sz="1800" noProof="0" dirty="0"/>
              <a:t>Když SMD klesne pod určitou hranici – kořenovou konstantu modelu </a:t>
            </a:r>
            <a:r>
              <a:rPr lang="cs-CZ" sz="1800" noProof="0" dirty="0" err="1"/>
              <a:t>Penman-Grindley</a:t>
            </a:r>
            <a:r>
              <a:rPr lang="cs-CZ" sz="1800" noProof="0" dirty="0"/>
              <a:t> nebo hranici snadno dostupné vody (RAW) podle FAO – dochází k evapotranspiraci ve snížené míře (viz obr.) </a:t>
            </a:r>
          </a:p>
          <a:p>
            <a:r>
              <a:rPr lang="cs-CZ" sz="1800" noProof="0" dirty="0"/>
              <a:t>Evapotranspirace zcela ustane, když SMD dosáhne druhé prahové hodnoty, známé jako bod vadnutí nebo celková dostupná voda (TAW)</a:t>
            </a:r>
          </a:p>
          <a:p>
            <a:r>
              <a:rPr lang="cs-CZ" sz="1800" noProof="0" dirty="0"/>
              <a:t>Tyto prahové hodnoty závisí na hloubce kořenů plodiny a typu půdy</a:t>
            </a:r>
          </a:p>
          <a:p>
            <a:r>
              <a:rPr lang="cs-CZ" sz="1800" noProof="0" dirty="0"/>
              <a:t>Bilance půdní vlhkosti se nejlépe sestavuje s denním časovým krokem (delší kroky vedou k podhodnocení potenciální infiltrace) </a:t>
            </a:r>
          </a:p>
          <a:p>
            <a:r>
              <a:rPr lang="cs-CZ" sz="1800" noProof="0" dirty="0"/>
              <a:t>Bilance půdní vlhkosti poskytuje údaj o přebytku vlhkosti</a:t>
            </a:r>
          </a:p>
          <a:p>
            <a:r>
              <a:rPr lang="cs-CZ" sz="1800" noProof="0" dirty="0"/>
              <a:t>Neuvádí však, kolik z tohoto přebytku dosáhne hladiny podzemních vod a kolik vody bude odvedeno </a:t>
            </a:r>
            <a:r>
              <a:rPr lang="cs-CZ" sz="1800" noProof="0" dirty="0" err="1"/>
              <a:t>hypodermickým</a:t>
            </a:r>
            <a:r>
              <a:rPr lang="cs-CZ" sz="1800" noProof="0" dirty="0"/>
              <a:t> nebo povrchovým odtokem (pokud již nebyl zohledněn v bilanci). </a:t>
            </a:r>
          </a:p>
          <a:p>
            <a:r>
              <a:rPr lang="cs-CZ" sz="1800" noProof="0" dirty="0"/>
              <a:t>Pokud se výpočty provádějí pro kolektor pokrytý tenkou propustnou půdou a s mírným sklonem, lze předpokládat, že veškerý nebo většina přebytku vlhkosti vede k efektivní infiltraci </a:t>
            </a:r>
          </a:p>
          <a:p>
            <a:r>
              <a:rPr lang="cs-CZ" sz="1800" noProof="0" dirty="0"/>
              <a:t>Pokud je kolektor překryt silnou vrstvou málo propustných sedimentů, bude nutné vynásobit přebytek vlhkosti koeficientem doplňování, aby se zohlednil povrchový odtok a další ztráty. </a:t>
            </a:r>
          </a:p>
          <a:p>
            <a:r>
              <a:rPr lang="cs-CZ" sz="1800" noProof="0" dirty="0"/>
              <a:t>Podle numerické simulace - efektivní infiltrace v kolektoru překrytém silnou vrstvou málo propustného materiálu se může pohybovat od méně než 5 % do 30 % přebytku vlhkosti odhadnutého na základě bilance půdní vlhkosti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0826CD4-8D29-BDEF-D988-7EB4EFC99274}"/>
              </a:ext>
            </a:extLst>
          </p:cNvPr>
          <p:cNvSpPr txBox="1"/>
          <p:nvPr/>
        </p:nvSpPr>
        <p:spPr>
          <a:xfrm>
            <a:off x="6752303" y="5757034"/>
            <a:ext cx="49603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noProof="0" dirty="0"/>
              <a:t>Koeficient K</a:t>
            </a:r>
            <a:r>
              <a:rPr lang="cs-CZ" sz="1400" baseline="-25000" noProof="0" dirty="0"/>
              <a:t>s </a:t>
            </a:r>
            <a:r>
              <a:rPr lang="cs-CZ" sz="1400" noProof="0" dirty="0"/>
              <a:t>popisuje skutečnou evapotranspiraci jako podíl potenciální evapotranspirace</a:t>
            </a:r>
          </a:p>
        </p:txBody>
      </p:sp>
    </p:spTree>
    <p:extLst>
      <p:ext uri="{BB962C8B-B14F-4D97-AF65-F5344CB8AC3E}">
        <p14:creationId xmlns:p14="http://schemas.microsoft.com/office/powerpoint/2010/main" val="3668848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A9A779-0825-C823-C0C3-EEFC7D473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65" y="382920"/>
            <a:ext cx="10515600" cy="68643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cs-CZ" sz="3200" noProof="0" dirty="0">
                <a:solidFill>
                  <a:schemeClr val="accent1"/>
                </a:solidFill>
              </a:rPr>
              <a:t>Hydrogeologický průzkum – vyhledávání vodních zdrojů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9B74CB-953E-D652-FF4B-590D09904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865" y="1402690"/>
            <a:ext cx="10256792" cy="5254141"/>
          </a:xfrm>
        </p:spPr>
        <p:txBody>
          <a:bodyPr>
            <a:normAutofit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cs-CZ" sz="1700" noProof="0" dirty="0"/>
              <a:t>Hlavní cílem je identifikace vhodných lokalit pro vybudování vodních zdrojů - pro zásobování pitnou vodou, zavlažování nebo jiné účely zásobování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cs-CZ" sz="1700" b="1" noProof="0" dirty="0"/>
              <a:t>Kritéria lokalit pro situování odběru podzemních vod:</a:t>
            </a:r>
          </a:p>
          <a:p>
            <a:pPr lvl="1">
              <a:spcBef>
                <a:spcPts val="1500"/>
              </a:spcBef>
            </a:pPr>
            <a:r>
              <a:rPr lang="cs-CZ" sz="1600" noProof="0" dirty="0"/>
              <a:t>Požadované množství vod</a:t>
            </a:r>
          </a:p>
          <a:p>
            <a:pPr lvl="1">
              <a:spcBef>
                <a:spcPts val="1500"/>
              </a:spcBef>
            </a:pPr>
            <a:r>
              <a:rPr lang="cs-CZ" sz="1600" noProof="0" dirty="0"/>
              <a:t>Kvalita vody – zaleží za jakým účelem chceme podzemní vodu jímat (zálivka x pitná voda</a:t>
            </a:r>
            <a:r>
              <a:rPr lang="cs-CZ" sz="1600" dirty="0"/>
              <a:t> x užitková voda v průmyslu – chlazení apod.</a:t>
            </a:r>
            <a:r>
              <a:rPr lang="cs-CZ" sz="1600" noProof="0" dirty="0"/>
              <a:t>) </a:t>
            </a:r>
          </a:p>
          <a:p>
            <a:pPr lvl="1">
              <a:spcBef>
                <a:spcPts val="1500"/>
              </a:spcBef>
            </a:pPr>
            <a:r>
              <a:rPr lang="cs-CZ" sz="1600" noProof="0" dirty="0"/>
              <a:t>Finanční náklady </a:t>
            </a:r>
          </a:p>
          <a:p>
            <a:pPr lvl="1">
              <a:spcBef>
                <a:spcPts val="1500"/>
              </a:spcBef>
            </a:pPr>
            <a:r>
              <a:rPr lang="cs-CZ" sz="1600" noProof="0" dirty="0"/>
              <a:t>Dopady na ostatní odběratele podzemních vod a na režim proudění podzemních vod</a:t>
            </a:r>
          </a:p>
          <a:p>
            <a:pPr lvl="1">
              <a:spcBef>
                <a:spcPts val="1500"/>
              </a:spcBef>
            </a:pPr>
            <a:endParaRPr lang="cs-CZ" sz="800" noProof="0" dirty="0"/>
          </a:p>
          <a:p>
            <a:pPr marL="0" indent="0">
              <a:spcBef>
                <a:spcPts val="1500"/>
              </a:spcBef>
              <a:buNone/>
            </a:pPr>
            <a:r>
              <a:rPr lang="cs-CZ" sz="1700" b="1" noProof="0" dirty="0"/>
              <a:t>Mezi nepřijatelné dopady plánovaného odběru na životní prostředí patří:</a:t>
            </a:r>
          </a:p>
          <a:p>
            <a:pPr lvl="1">
              <a:spcBef>
                <a:spcPts val="1500"/>
              </a:spcBef>
            </a:pPr>
            <a:r>
              <a:rPr lang="cs-CZ" sz="1600" noProof="0" dirty="0"/>
              <a:t>Významný pokles přítoku podzemních vod do ekologicky významných mokřadů, pramenných oblastí nebo řek (bazální odtok)</a:t>
            </a:r>
          </a:p>
          <a:p>
            <a:pPr lvl="1">
              <a:spcBef>
                <a:spcPts val="1500"/>
              </a:spcBef>
            </a:pPr>
            <a:r>
              <a:rPr lang="cs-CZ" sz="1600" noProof="0" dirty="0"/>
              <a:t>Intruze mořské vody do pobřežních zvodní</a:t>
            </a:r>
          </a:p>
          <a:p>
            <a:pPr lvl="1">
              <a:spcBef>
                <a:spcPts val="1500"/>
              </a:spcBef>
            </a:pPr>
            <a:r>
              <a:rPr lang="cs-CZ" sz="1600" noProof="0" dirty="0" err="1"/>
              <a:t>Subsidence</a:t>
            </a:r>
            <a:r>
              <a:rPr lang="cs-CZ" sz="1600" noProof="0" dirty="0"/>
              <a:t> způsobená velkými odběry z kolektorů tvořených nezpevněnými, stlačitelnými nebo na organické látky bohatými sedimenty</a:t>
            </a:r>
          </a:p>
        </p:txBody>
      </p:sp>
    </p:spTree>
    <p:extLst>
      <p:ext uri="{BB962C8B-B14F-4D97-AF65-F5344CB8AC3E}">
        <p14:creationId xmlns:p14="http://schemas.microsoft.com/office/powerpoint/2010/main" val="2713794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A9A779-0825-C823-C0C3-EEFC7D473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917" y="382920"/>
            <a:ext cx="11156812" cy="68643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cs-CZ" sz="3200" noProof="0" dirty="0">
                <a:solidFill>
                  <a:schemeClr val="accent1"/>
                </a:solidFill>
              </a:rPr>
              <a:t>Posouzení zdrojů podzemních vod – </a:t>
            </a:r>
            <a:r>
              <a:rPr lang="cs-CZ" sz="3200" noProof="0" dirty="0" err="1">
                <a:solidFill>
                  <a:schemeClr val="accent1"/>
                </a:solidFill>
              </a:rPr>
              <a:t>Hydrogeochemické</a:t>
            </a:r>
            <a:r>
              <a:rPr lang="cs-CZ" sz="3200" noProof="0" dirty="0">
                <a:solidFill>
                  <a:schemeClr val="accent1"/>
                </a:solidFill>
              </a:rPr>
              <a:t> stopovače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9B74CB-953E-D652-FF4B-590D09904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17" y="1314218"/>
            <a:ext cx="11156812" cy="5543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noProof="0" dirty="0"/>
              <a:t>Stanovení EI z koncentrace chloridů v podzemní vodě a srážkách </a:t>
            </a:r>
            <a:r>
              <a:rPr lang="cs-CZ" sz="1800" noProof="0" dirty="0"/>
              <a:t>(nejpoužívanější přírodní stopovač)</a:t>
            </a:r>
          </a:p>
          <a:p>
            <a:r>
              <a:rPr lang="cs-CZ" sz="1800" noProof="0" dirty="0"/>
              <a:t>Všechny dešťové srážky obsahují určité množství rozpuštěných chloridů (koncentrace klesá se vzdálenosti od pobřeží)</a:t>
            </a:r>
          </a:p>
          <a:p>
            <a:endParaRPr lang="cs-CZ" sz="1800" noProof="0" dirty="0"/>
          </a:p>
        </p:txBody>
      </p:sp>
      <p:pic>
        <p:nvPicPr>
          <p:cNvPr id="5" name="Obrázek 4" descr="Obsah obrázku kresba, skica, Perokresba, diagram&#10;&#10;Obsah generovaný pomocí AI může být nesprávný.">
            <a:extLst>
              <a:ext uri="{FF2B5EF4-FFF2-40B4-BE49-F238E27FC236}">
                <a16:creationId xmlns:a16="http://schemas.microsoft.com/office/drawing/2014/main" id="{DE6FF77F-49B5-BCBE-7E9C-DAAA47743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720" y="2266541"/>
            <a:ext cx="6096000" cy="401002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3B190F7-CA3C-8A87-0527-356409910AFB}"/>
              </a:ext>
            </a:extLst>
          </p:cNvPr>
          <p:cNvSpPr txBox="1"/>
          <p:nvPr/>
        </p:nvSpPr>
        <p:spPr>
          <a:xfrm>
            <a:off x="7520763" y="5907234"/>
            <a:ext cx="2071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koncentrace v mg/l</a:t>
            </a:r>
          </a:p>
        </p:txBody>
      </p:sp>
    </p:spTree>
    <p:extLst>
      <p:ext uri="{BB962C8B-B14F-4D97-AF65-F5344CB8AC3E}">
        <p14:creationId xmlns:p14="http://schemas.microsoft.com/office/powerpoint/2010/main" val="180805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E8A93-CAB3-F477-0BE3-93F46FD30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56B30D-EE34-2D69-62E4-1F581125A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917" y="382920"/>
            <a:ext cx="11156812" cy="68643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cs-CZ" sz="3200" noProof="0" dirty="0">
                <a:solidFill>
                  <a:schemeClr val="accent1"/>
                </a:solidFill>
              </a:rPr>
              <a:t>Posouzení zdrojů podzemních vod – </a:t>
            </a:r>
            <a:r>
              <a:rPr lang="cs-CZ" sz="3200" noProof="0" dirty="0" err="1">
                <a:solidFill>
                  <a:schemeClr val="accent1"/>
                </a:solidFill>
              </a:rPr>
              <a:t>Hydrogeochemické</a:t>
            </a:r>
            <a:r>
              <a:rPr lang="cs-CZ" sz="3200" noProof="0" dirty="0">
                <a:solidFill>
                  <a:schemeClr val="accent1"/>
                </a:solidFill>
              </a:rPr>
              <a:t> stopovače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3FE9C57-2611-F987-4415-38ABF02C32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4917" y="1314218"/>
                <a:ext cx="11156812" cy="51608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1800" b="1" noProof="0" dirty="0"/>
                  <a:t>Stanovení EI z koncentrace chloridů v podzemní vodě a srážkách </a:t>
                </a:r>
                <a:r>
                  <a:rPr lang="cs-CZ" sz="1800" noProof="0" dirty="0"/>
                  <a:t>(nejpoužívanější přírodní stopovač)</a:t>
                </a:r>
              </a:p>
              <a:p>
                <a:r>
                  <a:rPr lang="cs-CZ" sz="1800" noProof="0" dirty="0"/>
                  <a:t>Všechny dešťové srážky obsahují určité množství rozpuštěných chloridů v podobě aerosolů (koncentrace klesá se vzdálenosti od pobřeží)</a:t>
                </a:r>
              </a:p>
              <a:p>
                <a:r>
                  <a:rPr lang="cs-CZ" sz="1800" noProof="0" dirty="0"/>
                  <a:t>V oblasti se hromadí v důsledku evapotranspirace (chloridy nejsou součástí metabolismu rostlin ani nereagují s půdou</a:t>
                </a:r>
                <a:r>
                  <a:rPr lang="cs-CZ" sz="2000" noProof="0" dirty="0"/>
                  <a:t>)</a:t>
                </a:r>
              </a:p>
              <a:p>
                <a:endParaRPr lang="cs-CZ" sz="2000" noProof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000" b="0" i="1" noProof="0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cs-CZ" sz="20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𝐶𝑝</m:t>
                          </m:r>
                          <m:r>
                            <a:rPr lang="cs-CZ" sz="2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cs-CZ" sz="20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0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cs-CZ" sz="20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sz="20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  <m:r>
                            <a:rPr lang="cs-CZ" sz="2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)+</m:t>
                          </m:r>
                          <m:r>
                            <a:rPr lang="cs-CZ" sz="2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𝐷𝑐</m:t>
                          </m:r>
                        </m:num>
                        <m:den>
                          <m:r>
                            <a:rPr lang="cs-CZ" sz="2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cs-CZ" sz="2000" b="0" i="1" baseline="-25000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</m:oMath>
                  </m:oMathPara>
                </a14:m>
                <a:endParaRPr lang="cs-CZ" sz="2000" noProof="0" dirty="0"/>
              </a:p>
              <a:p>
                <a:pPr marL="0" indent="0">
                  <a:buNone/>
                </a:pPr>
                <a:endParaRPr lang="cs-CZ" sz="2000" noProof="0" dirty="0"/>
              </a:p>
              <a:p>
                <a:r>
                  <a:rPr lang="cs-CZ" sz="1800" noProof="0" dirty="0"/>
                  <a:t>Koncentrace chloridů se mění v závislosti na intenzitě srážek, ročním období a převládajícím směru větru – delší doba monitoringu – odvození vážené průměru </a:t>
                </a:r>
                <a:r>
                  <a:rPr lang="cs-CZ" sz="1800" noProof="0" dirty="0" err="1"/>
                  <a:t>C</a:t>
                </a:r>
                <a:r>
                  <a:rPr lang="cs-CZ" sz="1800" baseline="-25000" noProof="0" dirty="0" err="1"/>
                  <a:t>p</a:t>
                </a:r>
                <a:endParaRPr lang="cs-CZ" sz="1800" baseline="-25000" noProof="0" dirty="0"/>
              </a:p>
              <a:p>
                <a:r>
                  <a:rPr lang="cs-CZ" sz="1800" noProof="0" dirty="0"/>
                  <a:t>Doporučuje se použít harmonický průměr koncentrace chloridů v podzemní vodě </a:t>
                </a:r>
                <a:r>
                  <a:rPr lang="cs-CZ" sz="1800" noProof="0" dirty="0" err="1"/>
                  <a:t>C</a:t>
                </a:r>
                <a:r>
                  <a:rPr lang="cs-CZ" sz="1800" baseline="-25000" noProof="0" dirty="0" err="1"/>
                  <a:t>w</a:t>
                </a:r>
                <a:r>
                  <a:rPr lang="cs-CZ" sz="1800" noProof="0" dirty="0"/>
                  <a:t> z několika vrtů</a:t>
                </a:r>
              </a:p>
              <a:p>
                <a:r>
                  <a:rPr lang="cs-CZ" sz="1800" noProof="0" dirty="0"/>
                  <a:t>Metoda uvažuje přísun chloridů do podzemních vod pouze prostřednictvím srážek</a:t>
                </a:r>
              </a:p>
              <a:p>
                <a:r>
                  <a:rPr lang="cs-CZ" sz="1800" noProof="0" dirty="0"/>
                  <a:t>Je třeba vyloučit: břehovou infiltraci, hnojiva (např. chlorid draselný), rozpouštění evaporitů a rozklad vegetace</a:t>
                </a:r>
              </a:p>
              <a:p>
                <a:endParaRPr lang="cs-CZ" sz="2000" noProof="0" dirty="0"/>
              </a:p>
              <a:p>
                <a:endParaRPr lang="cs-CZ" sz="1800" noProof="0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3FE9C57-2611-F987-4415-38ABF02C32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917" y="1314218"/>
                <a:ext cx="11156812" cy="5160862"/>
              </a:xfrm>
              <a:blipFill>
                <a:blip r:embed="rId3"/>
                <a:stretch>
                  <a:fillRect l="-437" t="-1182" r="-54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>
            <a:extLst>
              <a:ext uri="{FF2B5EF4-FFF2-40B4-BE49-F238E27FC236}">
                <a16:creationId xmlns:a16="http://schemas.microsoft.com/office/drawing/2014/main" id="{C83FF333-5F9D-1307-F67C-67F24EB8194E}"/>
              </a:ext>
            </a:extLst>
          </p:cNvPr>
          <p:cNvSpPr txBox="1"/>
          <p:nvPr/>
        </p:nvSpPr>
        <p:spPr>
          <a:xfrm>
            <a:off x="3653022" y="2950617"/>
            <a:ext cx="70887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noProof="0" dirty="0"/>
              <a:t>Kde, </a:t>
            </a:r>
            <a:r>
              <a:rPr lang="cs-CZ" sz="1600" i="1" noProof="0" dirty="0"/>
              <a:t>w</a:t>
            </a:r>
            <a:r>
              <a:rPr lang="cs-CZ" sz="1600" noProof="0" dirty="0"/>
              <a:t> je efektivní infiltrace (mm/r), </a:t>
            </a:r>
            <a:r>
              <a:rPr lang="cs-CZ" sz="1600" i="1" noProof="0" dirty="0" err="1"/>
              <a:t>C</a:t>
            </a:r>
            <a:r>
              <a:rPr lang="cs-CZ" sz="1600" i="1" baseline="-25000" noProof="0" dirty="0" err="1"/>
              <a:t>p</a:t>
            </a:r>
            <a:r>
              <a:rPr lang="cs-CZ" sz="1600" noProof="0" dirty="0"/>
              <a:t> a </a:t>
            </a:r>
            <a:r>
              <a:rPr lang="cs-CZ" sz="1600" i="1" noProof="0" dirty="0" err="1"/>
              <a:t>C</a:t>
            </a:r>
            <a:r>
              <a:rPr lang="cs-CZ" sz="1600" i="1" baseline="-25000" noProof="0" dirty="0" err="1"/>
              <a:t>w</a:t>
            </a:r>
            <a:r>
              <a:rPr lang="cs-CZ" sz="1600" i="1" noProof="0" dirty="0"/>
              <a:t> </a:t>
            </a:r>
            <a:r>
              <a:rPr lang="cs-CZ" sz="1600" noProof="0" dirty="0"/>
              <a:t>je koncentrace chloridů ve srážkách a podzemní vodě (mg/l), </a:t>
            </a:r>
            <a:r>
              <a:rPr lang="cs-CZ" sz="1600" i="1" noProof="0" dirty="0"/>
              <a:t>P</a:t>
            </a:r>
            <a:r>
              <a:rPr lang="cs-CZ" sz="1600" noProof="0" dirty="0"/>
              <a:t> jsou srážkové úhrny (mm/r), </a:t>
            </a:r>
            <a:r>
              <a:rPr lang="cs-CZ" sz="1600" i="1" noProof="0" dirty="0"/>
              <a:t>R</a:t>
            </a:r>
            <a:r>
              <a:rPr lang="cs-CZ" sz="1600" noProof="0" dirty="0"/>
              <a:t> je povrchový odtok (mm/r), </a:t>
            </a:r>
            <a:r>
              <a:rPr lang="cs-CZ" sz="1600" i="1" noProof="0" dirty="0" err="1"/>
              <a:t>Dc</a:t>
            </a:r>
            <a:r>
              <a:rPr lang="cs-CZ" sz="1600" noProof="0" dirty="0"/>
              <a:t> je suchý spad nebo depozice chloridů (mg/m</a:t>
            </a:r>
            <a:r>
              <a:rPr lang="cs-CZ" sz="1600" baseline="30000" noProof="0" dirty="0"/>
              <a:t>2</a:t>
            </a:r>
            <a:r>
              <a:rPr lang="cs-CZ" sz="1600" noProof="0" dirty="0"/>
              <a:t>/r) - obvykle uvažovaný jako nulový. </a:t>
            </a:r>
          </a:p>
        </p:txBody>
      </p:sp>
    </p:spTree>
    <p:extLst>
      <p:ext uri="{BB962C8B-B14F-4D97-AF65-F5344CB8AC3E}">
        <p14:creationId xmlns:p14="http://schemas.microsoft.com/office/powerpoint/2010/main" val="3415370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7854E-6073-7A01-89A1-620721CFA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D1F907-3305-F668-3B4B-E28036E5B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917" y="382920"/>
            <a:ext cx="11156812" cy="68643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cs-CZ" sz="3200" noProof="0" dirty="0">
                <a:solidFill>
                  <a:schemeClr val="accent1"/>
                </a:solidFill>
              </a:rPr>
              <a:t>Posouzení zdrojů podzemních vod – </a:t>
            </a:r>
            <a:r>
              <a:rPr lang="cs-CZ" sz="3200" noProof="0" dirty="0" err="1">
                <a:solidFill>
                  <a:schemeClr val="accent1"/>
                </a:solidFill>
              </a:rPr>
              <a:t>Hydrogeochemické</a:t>
            </a:r>
            <a:r>
              <a:rPr lang="cs-CZ" sz="3200" noProof="0" dirty="0">
                <a:solidFill>
                  <a:schemeClr val="accent1"/>
                </a:solidFill>
              </a:rPr>
              <a:t> stopovače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3B9778-4CDA-D20C-369C-3862AAC73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16" y="1314218"/>
            <a:ext cx="10443876" cy="5543782"/>
          </a:xfrm>
        </p:spPr>
        <p:txBody>
          <a:bodyPr>
            <a:normAutofit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cs-CZ" sz="1800" b="1" noProof="0" dirty="0"/>
              <a:t>Mezi další stopovače patří Tritium (3H) - </a:t>
            </a:r>
            <a:r>
              <a:rPr lang="cs-CZ" sz="1800" noProof="0" dirty="0"/>
              <a:t>radioaktivní izotop vodíku</a:t>
            </a:r>
          </a:p>
          <a:p>
            <a:pPr>
              <a:spcBef>
                <a:spcPts val="1500"/>
              </a:spcBef>
            </a:pPr>
            <a:r>
              <a:rPr lang="cs-CZ" sz="1800" noProof="0" dirty="0"/>
              <a:t>Široce používaný pro datování doplňování podzemních vod zejména  v 60. a 70. letech 20. století </a:t>
            </a:r>
          </a:p>
          <a:p>
            <a:pPr>
              <a:spcBef>
                <a:spcPts val="1500"/>
              </a:spcBef>
            </a:pPr>
            <a:r>
              <a:rPr lang="cs-CZ" sz="1800" noProof="0" dirty="0"/>
              <a:t>Podzemní vody bohaté na tritium byly doplňovány po zahájení testů fúzních bomb v roce 1952</a:t>
            </a:r>
            <a:endParaRPr lang="cs-CZ" sz="1800" dirty="0"/>
          </a:p>
          <a:p>
            <a:pPr>
              <a:spcBef>
                <a:spcPts val="1500"/>
              </a:spcBef>
            </a:pPr>
            <a:r>
              <a:rPr lang="cs-CZ" sz="1800" noProof="0" dirty="0"/>
              <a:t>Od roku 1963 však množství tritia v atmosféře kleslo (v důsledku zákazu atmosférických testů fúzních bomb)</a:t>
            </a:r>
            <a:endParaRPr lang="cs-CZ" sz="1800" dirty="0"/>
          </a:p>
          <a:p>
            <a:pPr>
              <a:spcBef>
                <a:spcPts val="1500"/>
              </a:spcBef>
            </a:pPr>
            <a:r>
              <a:rPr lang="cs-CZ" sz="1800" noProof="0" dirty="0"/>
              <a:t>tritium má poločas rozpadu 12,3 roku proto je v současnosti obtížné rozlišit radioaktivní rozpad po roce 1952 a recentní infiltraci srážkových vod chudých na tritium 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cs-CZ" sz="1800" noProof="0" dirty="0"/>
              <a:t>Mezi hojně využívané environmentální stopovače ve volných zvodních  patří </a:t>
            </a:r>
            <a:r>
              <a:rPr lang="cs-CZ" sz="1800" b="1" noProof="0" dirty="0" err="1"/>
              <a:t>chlorfluoruhlovodíky</a:t>
            </a:r>
            <a:r>
              <a:rPr lang="cs-CZ" sz="1800" b="1" noProof="0" dirty="0"/>
              <a:t> (CFC - freony), </a:t>
            </a:r>
            <a:r>
              <a:rPr lang="cs-CZ" sz="1800" b="1" noProof="0" dirty="0" err="1"/>
              <a:t>hexafluorid</a:t>
            </a:r>
            <a:r>
              <a:rPr lang="cs-CZ" sz="1800" b="1" noProof="0" dirty="0"/>
              <a:t> síry (SF6) a poměr tritia a helia (3H/3He) </a:t>
            </a:r>
          </a:p>
          <a:p>
            <a:pPr>
              <a:spcBef>
                <a:spcPts val="1500"/>
              </a:spcBef>
            </a:pPr>
            <a:r>
              <a:rPr lang="cs-CZ" sz="1800" noProof="0" dirty="0"/>
              <a:t>Tyto plyny nelze použít v nesaturované zóně, kde mohou interagovat s atmosférou</a:t>
            </a:r>
          </a:p>
          <a:p>
            <a:pPr>
              <a:spcBef>
                <a:spcPts val="1500"/>
              </a:spcBef>
            </a:pPr>
            <a:r>
              <a:rPr lang="cs-CZ" sz="1800" noProof="0" dirty="0"/>
              <a:t>Stáří podzemní vody se zvyšuje s hloubkou – rychlost proudění závisí na geometrii zvodně, pórovitosti a efektivní infiltraci (ta dává vzniknout hydraulickému gradientu)</a:t>
            </a:r>
          </a:p>
          <a:p>
            <a:pPr>
              <a:spcBef>
                <a:spcPts val="1500"/>
              </a:spcBef>
            </a:pPr>
            <a:r>
              <a:rPr lang="cs-CZ" sz="1800" noProof="0" dirty="0"/>
              <a:t>Koncentrace CFC v atmosféře se od 30. let 20. století do 90. let zvyšovaly, ale od té doby klesají, proto se  CFC, stejně jako tritium, stávají méně užitečnými jako environmentální stopovače a jsou nahrazovány SF6 nebo 3H/3He (nevyžaduje měření atmosférického tritia)</a:t>
            </a:r>
          </a:p>
        </p:txBody>
      </p:sp>
    </p:spTree>
    <p:extLst>
      <p:ext uri="{BB962C8B-B14F-4D97-AF65-F5344CB8AC3E}">
        <p14:creationId xmlns:p14="http://schemas.microsoft.com/office/powerpoint/2010/main" val="2696316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A9A779-0825-C823-C0C3-EEFC7D473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65" y="216310"/>
            <a:ext cx="11052516" cy="853045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cs-CZ" sz="3200" noProof="0" dirty="0">
                <a:solidFill>
                  <a:schemeClr val="accent1"/>
                </a:solidFill>
              </a:rPr>
              <a:t>Posouzení zdrojů podzemních vod – Odezva zvodně na doplňování podzemních 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9B74CB-953E-D652-FF4B-590D09904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215" y="1277642"/>
            <a:ext cx="6227335" cy="5160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noProof="0" dirty="0"/>
              <a:t>Na základě sezónního kolísání hladiny, při uvažování ustáleného proudění a průměrných vodních stavů</a:t>
            </a:r>
          </a:p>
          <a:p>
            <a:r>
              <a:rPr lang="cs-CZ" sz="1800" noProof="0" dirty="0"/>
              <a:t>Stanovení efektivní infiltrace: </a:t>
            </a:r>
          </a:p>
          <a:p>
            <a:endParaRPr lang="cs-CZ" sz="1800" noProof="0" dirty="0"/>
          </a:p>
          <a:p>
            <a:endParaRPr lang="cs-CZ" sz="1800" noProof="0" dirty="0"/>
          </a:p>
          <a:p>
            <a:pPr marL="0" indent="0">
              <a:buNone/>
            </a:pPr>
            <a:endParaRPr lang="cs-CZ" sz="1800" noProof="0" dirty="0"/>
          </a:p>
          <a:p>
            <a:pPr marL="0" indent="0">
              <a:buNone/>
            </a:pPr>
            <a:endParaRPr lang="cs-CZ" sz="1800" noProof="0" dirty="0"/>
          </a:p>
          <a:p>
            <a:pPr marL="0" indent="0">
              <a:buNone/>
            </a:pPr>
            <a:endParaRPr lang="cs-CZ" sz="1800" noProof="0" dirty="0"/>
          </a:p>
          <a:p>
            <a:pPr marL="0" indent="0">
              <a:buNone/>
            </a:pPr>
            <a:endParaRPr lang="cs-CZ" sz="1800" noProof="0" dirty="0"/>
          </a:p>
          <a:p>
            <a:r>
              <a:rPr lang="cs-CZ" sz="1800" noProof="0" dirty="0"/>
              <a:t>Spolehlivější aplikace v případě průlinového prostředí (reprezentativnější hodnoty S) s mělkou hladinou podzemní vody (prudké vzestupy a poklesy hladiny) a při kratších časových krocích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DA518D1-734F-F979-CF27-E45A88B82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136" y="1181100"/>
            <a:ext cx="5063066" cy="469137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B976558-AE99-2CAB-1E30-06744961D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422" y="2339449"/>
            <a:ext cx="3448531" cy="562053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60546EF2-AFD5-C567-64C6-C69471AA0448}"/>
              </a:ext>
            </a:extLst>
          </p:cNvPr>
          <p:cNvSpPr txBox="1"/>
          <p:nvPr/>
        </p:nvSpPr>
        <p:spPr>
          <a:xfrm>
            <a:off x="628649" y="2901502"/>
            <a:ext cx="588846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noProof="0" dirty="0"/>
              <a:t>Kde, R je efektivní infiltrace, </a:t>
            </a:r>
            <a:r>
              <a:rPr lang="cs-CZ" sz="1600" noProof="0" dirty="0" err="1"/>
              <a:t>Δh</a:t>
            </a:r>
            <a:r>
              <a:rPr lang="cs-CZ" sz="1600" noProof="0" dirty="0"/>
              <a:t> změna výšky hladiny podzemní vody, </a:t>
            </a:r>
            <a:r>
              <a:rPr lang="cs-CZ" sz="1600" noProof="0" dirty="0" err="1"/>
              <a:t>S</a:t>
            </a:r>
            <a:r>
              <a:rPr lang="cs-CZ" sz="1600" baseline="-25000" noProof="0" dirty="0" err="1"/>
              <a:t>y</a:t>
            </a:r>
            <a:r>
              <a:rPr lang="cs-CZ" sz="1600" noProof="0" dirty="0"/>
              <a:t> volná </a:t>
            </a:r>
            <a:r>
              <a:rPr lang="cs-CZ" sz="1600" noProof="0" dirty="0" err="1"/>
              <a:t>storativita</a:t>
            </a:r>
            <a:r>
              <a:rPr lang="cs-CZ" sz="1600" noProof="0" dirty="0"/>
              <a:t>, </a:t>
            </a:r>
            <a:r>
              <a:rPr lang="cs-CZ" sz="1600" noProof="0" dirty="0" err="1"/>
              <a:t>Q</a:t>
            </a:r>
            <a:r>
              <a:rPr lang="cs-CZ" sz="1600" baseline="-25000" noProof="0" dirty="0" err="1"/>
              <a:t>a</a:t>
            </a:r>
            <a:r>
              <a:rPr lang="cs-CZ" sz="1600" noProof="0" dirty="0"/>
              <a:t> odběr podzemní vody během uvažovaného období a </a:t>
            </a:r>
            <a:r>
              <a:rPr lang="cs-CZ" sz="1600" noProof="0" dirty="0" err="1"/>
              <a:t>Q</a:t>
            </a:r>
            <a:r>
              <a:rPr lang="cs-CZ" sz="1600" baseline="-25000" noProof="0" dirty="0" err="1"/>
              <a:t>out</a:t>
            </a:r>
            <a:r>
              <a:rPr lang="cs-CZ" sz="1600" noProof="0" dirty="0"/>
              <a:t> a </a:t>
            </a:r>
            <a:r>
              <a:rPr lang="cs-CZ" sz="1600" noProof="0" dirty="0" err="1"/>
              <a:t>Q</a:t>
            </a:r>
            <a:r>
              <a:rPr lang="cs-CZ" sz="1600" baseline="-25000" noProof="0" dirty="0" err="1"/>
              <a:t>in</a:t>
            </a:r>
            <a:r>
              <a:rPr lang="cs-CZ" sz="1600" noProof="0" dirty="0"/>
              <a:t> jsou všechny ostatní boční podpovrchové odtoky a přítoky během téhož období. Mezi </a:t>
            </a:r>
            <a:r>
              <a:rPr lang="cs-CZ" sz="1600" noProof="0" dirty="0" err="1"/>
              <a:t>Δh</a:t>
            </a:r>
            <a:r>
              <a:rPr lang="cs-CZ" sz="1600" noProof="0" dirty="0"/>
              <a:t> a </a:t>
            </a:r>
            <a:r>
              <a:rPr lang="cs-CZ" sz="1600" noProof="0" dirty="0" err="1"/>
              <a:t>S</a:t>
            </a:r>
            <a:r>
              <a:rPr lang="cs-CZ" sz="1600" baseline="-25000" noProof="0" dirty="0" err="1"/>
              <a:t>y</a:t>
            </a:r>
            <a:r>
              <a:rPr lang="cs-CZ" sz="1600" noProof="0" dirty="0"/>
              <a:t> existuje inverzní vztah - velká změna úrovně hladiny  = nízká </a:t>
            </a:r>
            <a:r>
              <a:rPr lang="cs-CZ" sz="1600" noProof="0" dirty="0" err="1"/>
              <a:t>S</a:t>
            </a:r>
            <a:r>
              <a:rPr lang="cs-CZ" sz="1600" baseline="-25000" noProof="0" dirty="0" err="1"/>
              <a:t>y</a:t>
            </a:r>
            <a:r>
              <a:rPr lang="cs-CZ" sz="1600" noProof="0" dirty="0"/>
              <a:t>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DEFD99A-1C92-63A3-68BF-449C937457C1}"/>
              </a:ext>
            </a:extLst>
          </p:cNvPr>
          <p:cNvSpPr txBox="1"/>
          <p:nvPr/>
        </p:nvSpPr>
        <p:spPr>
          <a:xfrm>
            <a:off x="7303079" y="5984218"/>
            <a:ext cx="4643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noProof="0" dirty="0"/>
              <a:t>hydrograf studny – písčito-štěrková zvodeň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99659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obsah 2">
            <a:extLst>
              <a:ext uri="{FF2B5EF4-FFF2-40B4-BE49-F238E27FC236}">
                <a16:creationId xmlns:a16="http://schemas.microsoft.com/office/drawing/2014/main" id="{88D7CD9D-3FDD-21C7-351C-F9159F299365}"/>
              </a:ext>
            </a:extLst>
          </p:cNvPr>
          <p:cNvSpPr txBox="1">
            <a:spLocks/>
          </p:cNvSpPr>
          <p:nvPr/>
        </p:nvSpPr>
        <p:spPr>
          <a:xfrm>
            <a:off x="769696" y="1286293"/>
            <a:ext cx="10614747" cy="1859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noProof="0" dirty="0"/>
              <a:t>Následující úprava je spolehlivá zejména pro krátké časové kroky (hodiny nebo dny)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1800" noProof="0" dirty="0"/>
          </a:p>
          <a:p>
            <a:pPr marL="0" indent="0">
              <a:buFont typeface="Arial" panose="020B0604020202020204" pitchFamily="34" charset="0"/>
              <a:buNone/>
            </a:pPr>
            <a:endParaRPr lang="cs-CZ" sz="1800" noProof="0" dirty="0"/>
          </a:p>
          <a:p>
            <a:r>
              <a:rPr lang="cs-CZ" sz="1800" noProof="0" dirty="0"/>
              <a:t>Aplikace pro každé zvýšení hladiny – odhad celkového doplňování podzemních vod (EI)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1800" noProof="0" dirty="0"/>
          </a:p>
          <a:p>
            <a:pPr marL="0" indent="0">
              <a:buFont typeface="Arial" panose="020B0604020202020204" pitchFamily="34" charset="0"/>
              <a:buNone/>
            </a:pPr>
            <a:endParaRPr lang="cs-CZ" sz="1800" noProof="0" dirty="0"/>
          </a:p>
          <a:p>
            <a:pPr marL="0" indent="0">
              <a:buFont typeface="Arial" panose="020B0604020202020204" pitchFamily="34" charset="0"/>
              <a:buNone/>
            </a:pPr>
            <a:endParaRPr lang="cs-CZ" sz="1800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6A9A779-0825-C823-C0C3-EEFC7D473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65" y="382920"/>
            <a:ext cx="10515600" cy="686435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cs-CZ" sz="3200" noProof="0" dirty="0">
                <a:solidFill>
                  <a:schemeClr val="accent1"/>
                </a:solidFill>
              </a:rPr>
              <a:t>Posouzení zdrojů podzemních vod – Odezva zvodně na doplňování podzemních 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9B74CB-953E-D652-FF4B-590D09904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696" y="3145884"/>
            <a:ext cx="5827285" cy="4599663"/>
          </a:xfrm>
        </p:spPr>
        <p:txBody>
          <a:bodyPr>
            <a:normAutofit/>
          </a:bodyPr>
          <a:lstStyle/>
          <a:p>
            <a:r>
              <a:rPr lang="cs-CZ" sz="1800" noProof="0" dirty="0"/>
              <a:t>Předpoklad - zvýšení hladiny podzemní vody ve volných zvodních je způsobeno efektivní infiltrací</a:t>
            </a:r>
          </a:p>
          <a:p>
            <a:r>
              <a:rPr lang="cs-CZ" sz="1800" noProof="0" dirty="0"/>
              <a:t>Všechny ostatní složky následující rovnice jsou během období doplňování nulové (není použitelné v oblastech s významným odběrem podzemních vod)</a:t>
            </a:r>
          </a:p>
          <a:p>
            <a:endParaRPr lang="cs-CZ" sz="1800" noProof="0" dirty="0"/>
          </a:p>
          <a:p>
            <a:pPr marL="0" indent="0">
              <a:buNone/>
            </a:pPr>
            <a:endParaRPr lang="cs-CZ" sz="1800" noProof="0" dirty="0"/>
          </a:p>
          <a:p>
            <a:pPr marL="0" indent="0">
              <a:buNone/>
            </a:pPr>
            <a:endParaRPr lang="cs-CZ" sz="1800" noProof="0" dirty="0"/>
          </a:p>
          <a:p>
            <a:pPr marL="0" indent="0">
              <a:buNone/>
            </a:pPr>
            <a:endParaRPr lang="cs-CZ" sz="1800" noProof="0" dirty="0"/>
          </a:p>
          <a:p>
            <a:pPr marL="0" indent="0">
              <a:buNone/>
            </a:pPr>
            <a:endParaRPr lang="cs-CZ" sz="1800" noProof="0" dirty="0"/>
          </a:p>
          <a:p>
            <a:pPr marL="0" indent="0">
              <a:buNone/>
            </a:pPr>
            <a:endParaRPr lang="cs-CZ" sz="1800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72DEC7C-251A-E8C2-2662-0C185F545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090" y="3145884"/>
            <a:ext cx="5145855" cy="360997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8968F3F-006D-CDC5-6CFB-D10987490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799" y="4604056"/>
            <a:ext cx="4688420" cy="69363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2014F23-B6C9-394E-EBDE-0053B0C736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359" y="1728527"/>
            <a:ext cx="2873749" cy="59869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D64C81E-5BFD-39E4-38DE-9ADECEDC72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2449" y="5291979"/>
            <a:ext cx="3569555" cy="146387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7036F74-34B4-FC8E-5BAF-6A2BD3CBD37F}"/>
              </a:ext>
            </a:extLst>
          </p:cNvPr>
          <p:cNvSpPr txBox="1"/>
          <p:nvPr/>
        </p:nvSpPr>
        <p:spPr>
          <a:xfrm>
            <a:off x="4107066" y="1846756"/>
            <a:ext cx="7410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kde </a:t>
            </a:r>
            <a:r>
              <a:rPr lang="el-GR" i="1" dirty="0"/>
              <a:t>Δ</a:t>
            </a:r>
            <a:r>
              <a:rPr lang="cs-CZ" i="1" dirty="0"/>
              <a:t>t</a:t>
            </a:r>
            <a:r>
              <a:rPr lang="cs-CZ" dirty="0"/>
              <a:t> je interval trvání období infiltrace – obvykle trvání vzestupu hladiny </a:t>
            </a:r>
          </a:p>
        </p:txBody>
      </p:sp>
    </p:spTree>
    <p:extLst>
      <p:ext uri="{BB962C8B-B14F-4D97-AF65-F5344CB8AC3E}">
        <p14:creationId xmlns:p14="http://schemas.microsoft.com/office/powerpoint/2010/main" val="1807251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384B0-1FE2-192A-2A79-467E47A4E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obsah 2">
            <a:extLst>
              <a:ext uri="{FF2B5EF4-FFF2-40B4-BE49-F238E27FC236}">
                <a16:creationId xmlns:a16="http://schemas.microsoft.com/office/drawing/2014/main" id="{E589CCD0-FE21-54F6-BACF-B74D33F1AF1A}"/>
              </a:ext>
            </a:extLst>
          </p:cNvPr>
          <p:cNvSpPr txBox="1">
            <a:spLocks/>
          </p:cNvSpPr>
          <p:nvPr/>
        </p:nvSpPr>
        <p:spPr>
          <a:xfrm>
            <a:off x="411897" y="1327862"/>
            <a:ext cx="4816457" cy="408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noProof="0" dirty="0"/>
              <a:t>Vodní bilance hodnocené oblasti vyjádřena jako: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1800" noProof="0" dirty="0"/>
          </a:p>
          <a:p>
            <a:pPr marL="0" indent="0">
              <a:buFont typeface="Arial" panose="020B0604020202020204" pitchFamily="34" charset="0"/>
              <a:buNone/>
            </a:pPr>
            <a:endParaRPr lang="cs-CZ" sz="1800" noProof="0" dirty="0"/>
          </a:p>
          <a:p>
            <a:pPr marL="0" indent="0">
              <a:buFont typeface="Arial" panose="020B0604020202020204" pitchFamily="34" charset="0"/>
              <a:buNone/>
            </a:pPr>
            <a:endParaRPr lang="cs-CZ" sz="1800" noProof="0" dirty="0"/>
          </a:p>
          <a:p>
            <a:pPr marL="0" indent="0">
              <a:buFont typeface="Arial" panose="020B0604020202020204" pitchFamily="34" charset="0"/>
              <a:buNone/>
            </a:pPr>
            <a:endParaRPr lang="cs-CZ" sz="1800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31E9C6F-4520-4948-AC60-E3D4BB880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65" y="382920"/>
            <a:ext cx="10515600" cy="68643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cs-CZ" sz="3200" noProof="0" dirty="0">
                <a:solidFill>
                  <a:schemeClr val="accent1"/>
                </a:solidFill>
              </a:rPr>
              <a:t> Metoda vodní bilance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6B2387-0195-EDA0-655D-47CFE0870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0" y="2404246"/>
            <a:ext cx="5098290" cy="1214216"/>
          </a:xfrm>
        </p:spPr>
        <p:txBody>
          <a:bodyPr>
            <a:normAutofit lnSpcReduction="10000"/>
          </a:bodyPr>
          <a:lstStyle/>
          <a:p>
            <a:r>
              <a:rPr lang="cs-CZ" sz="1400" noProof="0" dirty="0"/>
              <a:t>kde </a:t>
            </a:r>
            <a:r>
              <a:rPr lang="cs-CZ" sz="1400" i="1" noProof="0" dirty="0"/>
              <a:t>P</a:t>
            </a:r>
            <a:r>
              <a:rPr lang="cs-CZ" sz="1400" noProof="0" dirty="0"/>
              <a:t> jsou srážky, </a:t>
            </a:r>
            <a:r>
              <a:rPr lang="cs-CZ" sz="1400" i="1" noProof="0" dirty="0" err="1"/>
              <a:t>Q</a:t>
            </a:r>
            <a:r>
              <a:rPr lang="cs-CZ" sz="1400" i="1" baseline="-25000" noProof="0" dirty="0" err="1"/>
              <a:t>in</a:t>
            </a:r>
            <a:r>
              <a:rPr lang="cs-CZ" sz="1400" i="1" noProof="0" dirty="0"/>
              <a:t> </a:t>
            </a:r>
            <a:r>
              <a:rPr lang="cs-CZ" sz="1400" noProof="0" dirty="0"/>
              <a:t>přítok podzemních a povrchových vod (řeky, jezera, zavlažování, netěsné potrubí atd.), </a:t>
            </a:r>
            <a:r>
              <a:rPr lang="cs-CZ" sz="1400" i="1" noProof="0" dirty="0"/>
              <a:t>AE</a:t>
            </a:r>
            <a:r>
              <a:rPr lang="cs-CZ" sz="1400" noProof="0" dirty="0"/>
              <a:t> skutečná evapotranspirace, </a:t>
            </a:r>
            <a:r>
              <a:rPr lang="cs-CZ" sz="1400" noProof="0" dirty="0" err="1"/>
              <a:t>Q</a:t>
            </a:r>
            <a:r>
              <a:rPr lang="cs-CZ" sz="1400" i="1" baseline="-25000" noProof="0" dirty="0" err="1"/>
              <a:t>out</a:t>
            </a:r>
            <a:r>
              <a:rPr lang="cs-CZ" sz="1400" noProof="0" dirty="0"/>
              <a:t> podzemní a povrchový odtok, veškeré odběry povrchové nebo podzemní vody a </a:t>
            </a:r>
            <a:r>
              <a:rPr lang="cs-CZ" sz="1400" noProof="0" dirty="0" err="1"/>
              <a:t>Δσ</a:t>
            </a:r>
            <a:r>
              <a:rPr lang="cs-CZ" sz="1400" noProof="0" dirty="0"/>
              <a:t> změna zásob (půda, nesaturované zóna, povrchové nádrže  a podzemní vody)</a:t>
            </a:r>
          </a:p>
          <a:p>
            <a:pPr marL="0" indent="0">
              <a:buNone/>
            </a:pPr>
            <a:endParaRPr lang="cs-CZ" sz="1800" noProof="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BE87836-D347-59EC-9BF3-AF9FEF866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706" y="1679125"/>
            <a:ext cx="6841294" cy="410477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DD10586-B07F-5A85-C6DC-C77D19911D3E}"/>
              </a:ext>
            </a:extLst>
          </p:cNvPr>
          <p:cNvSpPr txBox="1"/>
          <p:nvPr/>
        </p:nvSpPr>
        <p:spPr>
          <a:xfrm>
            <a:off x="388959" y="4963222"/>
            <a:ext cx="494108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noProof="0" dirty="0"/>
              <a:t>kde w je efektivní infiltrace, </a:t>
            </a:r>
            <a:r>
              <a:rPr lang="cs-CZ" sz="1400" i="1" noProof="0" dirty="0" err="1"/>
              <a:t>Q</a:t>
            </a:r>
            <a:r>
              <a:rPr lang="cs-CZ" sz="1400" i="1" baseline="-25000" noProof="0" dirty="0" err="1"/>
              <a:t>i</a:t>
            </a:r>
            <a:r>
              <a:rPr lang="cs-CZ" sz="1400" noProof="0" dirty="0"/>
              <a:t> jsou laterální nebo vertikální přítoky z přilehlých zvodní, </a:t>
            </a:r>
            <a:r>
              <a:rPr lang="cs-CZ" sz="1400" i="1" noProof="0" dirty="0" err="1"/>
              <a:t>Q</a:t>
            </a:r>
            <a:r>
              <a:rPr lang="cs-CZ" sz="1400" i="1" baseline="-25000" noProof="0" dirty="0" err="1"/>
              <a:t>abs</a:t>
            </a:r>
            <a:r>
              <a:rPr lang="cs-CZ" sz="1400" i="1" noProof="0" dirty="0"/>
              <a:t> </a:t>
            </a:r>
            <a:r>
              <a:rPr lang="cs-CZ" sz="1400" noProof="0" dirty="0"/>
              <a:t>je odběr podzemní vody, </a:t>
            </a:r>
            <a:r>
              <a:rPr lang="cs-CZ" sz="1400" i="1" noProof="0" dirty="0" err="1"/>
              <a:t>Q</a:t>
            </a:r>
            <a:r>
              <a:rPr lang="cs-CZ" sz="1400" i="1" baseline="-25000" noProof="0" dirty="0" err="1"/>
              <a:t>dis</a:t>
            </a:r>
            <a:r>
              <a:rPr lang="cs-CZ" sz="1400" noProof="0" dirty="0"/>
              <a:t> základní odtok (řeky, prameny), </a:t>
            </a:r>
            <a:r>
              <a:rPr lang="cs-CZ" sz="1400" i="1" noProof="0" dirty="0" err="1"/>
              <a:t>Q</a:t>
            </a:r>
            <a:r>
              <a:rPr lang="cs-CZ" sz="1400" i="1" baseline="-25000" noProof="0" dirty="0" err="1"/>
              <a:t>o</a:t>
            </a:r>
            <a:r>
              <a:rPr lang="cs-CZ" sz="1400" noProof="0" dirty="0"/>
              <a:t> podzemní odtok do přilehlých zvodní (nebo výpar z hladiny podzemní vody – např. štěrkopísková jezera) a </a:t>
            </a:r>
            <a:r>
              <a:rPr lang="cs-CZ" sz="1400" i="1" noProof="0" dirty="0" err="1"/>
              <a:t>Δσ</a:t>
            </a:r>
            <a:r>
              <a:rPr lang="cs-CZ" sz="1400" i="1" baseline="-25000" noProof="0" dirty="0" err="1"/>
              <a:t>g</a:t>
            </a:r>
            <a:r>
              <a:rPr lang="cs-CZ" sz="1400" noProof="0" dirty="0"/>
              <a:t> je změna zásob podzemních vod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4059745-F8AE-B197-E949-4EDAB6EF6D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865" y="4383696"/>
            <a:ext cx="4186322" cy="40893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17A7769-BE7C-C624-4D69-6944F9B218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96" y="1789136"/>
            <a:ext cx="3599128" cy="494435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8851C6CE-9256-F864-D865-272201852B43}"/>
              </a:ext>
            </a:extLst>
          </p:cNvPr>
          <p:cNvSpPr txBox="1"/>
          <p:nvPr/>
        </p:nvSpPr>
        <p:spPr>
          <a:xfrm>
            <a:off x="388730" y="3628331"/>
            <a:ext cx="53319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noProof="0" dirty="0"/>
              <a:t>rovnice vodní bilance aplikována na hodnocenou zvodeň:</a:t>
            </a:r>
          </a:p>
        </p:txBody>
      </p:sp>
    </p:spTree>
    <p:extLst>
      <p:ext uri="{BB962C8B-B14F-4D97-AF65-F5344CB8AC3E}">
        <p14:creationId xmlns:p14="http://schemas.microsoft.com/office/powerpoint/2010/main" val="2108176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F3A29-58EB-3215-1C74-10CE6C37A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obsah 2">
            <a:extLst>
              <a:ext uri="{FF2B5EF4-FFF2-40B4-BE49-F238E27FC236}">
                <a16:creationId xmlns:a16="http://schemas.microsoft.com/office/drawing/2014/main" id="{53C64218-A0A3-1E56-D69E-B60D5F3B7BDE}"/>
              </a:ext>
            </a:extLst>
          </p:cNvPr>
          <p:cNvSpPr txBox="1">
            <a:spLocks/>
          </p:cNvSpPr>
          <p:nvPr/>
        </p:nvSpPr>
        <p:spPr>
          <a:xfrm>
            <a:off x="769696" y="1286293"/>
            <a:ext cx="10614747" cy="1859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noProof="0" dirty="0"/>
          </a:p>
          <a:p>
            <a:pPr marL="0" indent="0">
              <a:buFont typeface="Arial" panose="020B0604020202020204" pitchFamily="34" charset="0"/>
              <a:buNone/>
            </a:pPr>
            <a:endParaRPr lang="cs-CZ" sz="1800" noProof="0" dirty="0"/>
          </a:p>
          <a:p>
            <a:pPr marL="0" indent="0">
              <a:buFont typeface="Arial" panose="020B0604020202020204" pitchFamily="34" charset="0"/>
              <a:buNone/>
            </a:pPr>
            <a:endParaRPr lang="cs-CZ" sz="1800" noProof="0" dirty="0"/>
          </a:p>
          <a:p>
            <a:pPr marL="0" indent="0">
              <a:buFont typeface="Arial" panose="020B0604020202020204" pitchFamily="34" charset="0"/>
              <a:buNone/>
            </a:pPr>
            <a:endParaRPr lang="cs-CZ" sz="1800" noProof="0" dirty="0"/>
          </a:p>
          <a:p>
            <a:pPr marL="0" indent="0">
              <a:buFont typeface="Arial" panose="020B0604020202020204" pitchFamily="34" charset="0"/>
              <a:buNone/>
            </a:pPr>
            <a:endParaRPr lang="cs-CZ" sz="1800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25013A1-8614-69AF-D9EB-5355E6B05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65" y="382920"/>
            <a:ext cx="10515600" cy="68643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cs-CZ" sz="3200" noProof="0" dirty="0">
                <a:solidFill>
                  <a:schemeClr val="accent1"/>
                </a:solidFill>
              </a:rPr>
              <a:t>Metoda vodní bilance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2A5DD7-401E-EB5A-1D5F-ED82F36FC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865" y="1541454"/>
            <a:ext cx="10515600" cy="4599663"/>
          </a:xfrm>
        </p:spPr>
        <p:txBody>
          <a:bodyPr>
            <a:normAutofit lnSpcReduction="10000"/>
          </a:bodyPr>
          <a:lstStyle/>
          <a:p>
            <a:pPr>
              <a:spcBef>
                <a:spcPts val="1500"/>
              </a:spcBef>
            </a:pPr>
            <a:r>
              <a:rPr lang="cs-CZ" sz="1800" noProof="0" dirty="0"/>
              <a:t>Pomocí vodní bilance můžeme odhadnout potenciální „přebytek podzemní vody“ – k dispozici pro nové jímací vrty </a:t>
            </a:r>
          </a:p>
          <a:p>
            <a:pPr>
              <a:spcBef>
                <a:spcPts val="1500"/>
              </a:spcBef>
            </a:pPr>
            <a:r>
              <a:rPr lang="cs-CZ" sz="1800" noProof="0" dirty="0"/>
              <a:t>Obvyklý cíl udržitelného hospodaření s podzemní vodou </a:t>
            </a:r>
            <a:r>
              <a:rPr lang="cs-CZ" sz="1800" b="1" noProof="0" dirty="0"/>
              <a:t>-</a:t>
            </a:r>
            <a:r>
              <a:rPr lang="cs-CZ" sz="1800" noProof="0" dirty="0"/>
              <a:t> </a:t>
            </a:r>
            <a:r>
              <a:rPr lang="cs-CZ" sz="1800" b="1" noProof="0" dirty="0" err="1"/>
              <a:t>Δσg</a:t>
            </a:r>
            <a:r>
              <a:rPr lang="cs-CZ" sz="1800" b="1" noProof="0" dirty="0"/>
              <a:t> = 0 </a:t>
            </a:r>
            <a:r>
              <a:rPr lang="cs-CZ" sz="1800" noProof="0" dirty="0"/>
              <a:t>v dlouhodobém horizontu </a:t>
            </a:r>
          </a:p>
          <a:p>
            <a:pPr>
              <a:spcBef>
                <a:spcPts val="1500"/>
              </a:spcBef>
            </a:pPr>
            <a:r>
              <a:rPr lang="cs-CZ" sz="1800" noProof="0" dirty="0"/>
              <a:t>Tradičně se za dostupný „přebytek“ považoval za rozdíl mezi celkovým doplňováním (w + </a:t>
            </a:r>
            <a:r>
              <a:rPr lang="cs-CZ" sz="1800" noProof="0" dirty="0" err="1"/>
              <a:t>Qi</a:t>
            </a:r>
            <a:r>
              <a:rPr lang="cs-CZ" sz="1800" noProof="0" dirty="0"/>
              <a:t> ) a stávajícími odběry podzemní vody, tedy dostupný přebytek byl (</a:t>
            </a:r>
            <a:r>
              <a:rPr lang="cs-CZ" sz="1800" noProof="0" dirty="0" err="1"/>
              <a:t>Q</a:t>
            </a:r>
            <a:r>
              <a:rPr lang="cs-CZ" sz="1800" baseline="-25000" noProof="0" dirty="0" err="1"/>
              <a:t>o</a:t>
            </a:r>
            <a:r>
              <a:rPr lang="cs-CZ" sz="1800" noProof="0" dirty="0"/>
              <a:t> + </a:t>
            </a:r>
            <a:r>
              <a:rPr lang="cs-CZ" sz="1800" noProof="0" dirty="0" err="1"/>
              <a:t>Q</a:t>
            </a:r>
            <a:r>
              <a:rPr lang="cs-CZ" sz="1800" baseline="-25000" noProof="0" dirty="0" err="1"/>
              <a:t>dis</a:t>
            </a:r>
            <a:r>
              <a:rPr lang="cs-CZ" sz="1800" noProof="0" dirty="0"/>
              <a:t> )</a:t>
            </a:r>
          </a:p>
          <a:p>
            <a:pPr>
              <a:spcBef>
                <a:spcPts val="1500"/>
              </a:spcBef>
            </a:pPr>
            <a:r>
              <a:rPr lang="cs-CZ" sz="1800" noProof="0" dirty="0"/>
              <a:t>Enviromentální dopady – pokles průtoků (nebo vyschnutí) řek, mokřadů a pramenů</a:t>
            </a:r>
          </a:p>
          <a:p>
            <a:pPr>
              <a:spcBef>
                <a:spcPts val="1500"/>
              </a:spcBef>
            </a:pPr>
            <a:r>
              <a:rPr lang="cs-CZ" sz="1800" noProof="0" dirty="0"/>
              <a:t>V současnosti regulační orgány často stanovují minimální průtoky pro prameny, řeky a mokřady</a:t>
            </a:r>
          </a:p>
          <a:p>
            <a:pPr>
              <a:spcBef>
                <a:spcPts val="1500"/>
              </a:spcBef>
            </a:pPr>
            <a:r>
              <a:rPr lang="cs-CZ" sz="1800" noProof="0" dirty="0"/>
              <a:t>Využitelné množství podzemních vod je v praxi stanovováno jako procento celkového dlouhodobého doplňování podzemních vod</a:t>
            </a:r>
          </a:p>
          <a:p>
            <a:pPr lvl="1">
              <a:spcBef>
                <a:spcPts val="1500"/>
              </a:spcBef>
              <a:buFont typeface="Courier New" panose="02070309020205020404" pitchFamily="49" charset="0"/>
              <a:buChar char="o"/>
            </a:pPr>
            <a:r>
              <a:rPr lang="cs-CZ" sz="1800" noProof="0" dirty="0"/>
              <a:t>V chráněných oblastech s významnými ekosystémy může na využitelné množství připadat 0 %</a:t>
            </a:r>
          </a:p>
          <a:p>
            <a:pPr lvl="1">
              <a:spcBef>
                <a:spcPts val="1500"/>
              </a:spcBef>
              <a:buFont typeface="Courier New" panose="02070309020205020404" pitchFamily="49" charset="0"/>
              <a:buChar char="o"/>
            </a:pPr>
            <a:r>
              <a:rPr lang="cs-CZ" sz="1800" noProof="0" dirty="0"/>
              <a:t>Ve Velké Británii není neobvyklé, že využitelné množství podzemních vod je stanoveno pouze na 30 až 50 %</a:t>
            </a:r>
          </a:p>
          <a:p>
            <a:pPr lvl="1">
              <a:spcBef>
                <a:spcPts val="1500"/>
              </a:spcBef>
              <a:buFont typeface="Courier New" panose="02070309020205020404" pitchFamily="49" charset="0"/>
              <a:buChar char="o"/>
            </a:pPr>
            <a:r>
              <a:rPr lang="cs-CZ" sz="1800" noProof="0" dirty="0"/>
              <a:t>Podle některých studií je za běžnější považováno 70-80 % </a:t>
            </a:r>
          </a:p>
          <a:p>
            <a:pPr marL="0" indent="0">
              <a:buNone/>
            </a:pPr>
            <a:endParaRPr lang="cs-CZ" sz="1800" noProof="0" dirty="0"/>
          </a:p>
          <a:p>
            <a:pPr marL="0" indent="0">
              <a:buNone/>
            </a:pPr>
            <a:endParaRPr lang="cs-CZ" sz="1800" noProof="0" dirty="0"/>
          </a:p>
          <a:p>
            <a:pPr marL="0" indent="0">
              <a:buNone/>
            </a:pPr>
            <a:endParaRPr lang="cs-CZ" sz="1800" noProof="0" dirty="0"/>
          </a:p>
        </p:txBody>
      </p:sp>
    </p:spTree>
    <p:extLst>
      <p:ext uri="{BB962C8B-B14F-4D97-AF65-F5344CB8AC3E}">
        <p14:creationId xmlns:p14="http://schemas.microsoft.com/office/powerpoint/2010/main" val="2497282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AEEF5-C72A-0F56-0F1D-54A9D8FBC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obsah 2">
            <a:extLst>
              <a:ext uri="{FF2B5EF4-FFF2-40B4-BE49-F238E27FC236}">
                <a16:creationId xmlns:a16="http://schemas.microsoft.com/office/drawing/2014/main" id="{DFC5E2B0-A54B-2DAE-23B4-1FB75E359AA0}"/>
              </a:ext>
            </a:extLst>
          </p:cNvPr>
          <p:cNvSpPr txBox="1">
            <a:spLocks/>
          </p:cNvSpPr>
          <p:nvPr/>
        </p:nvSpPr>
        <p:spPr>
          <a:xfrm>
            <a:off x="769696" y="1286293"/>
            <a:ext cx="10614747" cy="1859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noProof="0" dirty="0"/>
          </a:p>
          <a:p>
            <a:pPr marL="0" indent="0">
              <a:buFont typeface="Arial" panose="020B0604020202020204" pitchFamily="34" charset="0"/>
              <a:buNone/>
            </a:pPr>
            <a:endParaRPr lang="cs-CZ" sz="1800" noProof="0" dirty="0"/>
          </a:p>
          <a:p>
            <a:pPr marL="0" indent="0">
              <a:buFont typeface="Arial" panose="020B0604020202020204" pitchFamily="34" charset="0"/>
              <a:buNone/>
            </a:pPr>
            <a:endParaRPr lang="cs-CZ" sz="1800" noProof="0" dirty="0"/>
          </a:p>
          <a:p>
            <a:pPr marL="0" indent="0">
              <a:buFont typeface="Arial" panose="020B0604020202020204" pitchFamily="34" charset="0"/>
              <a:buNone/>
            </a:pPr>
            <a:endParaRPr lang="cs-CZ" sz="1800" noProof="0" dirty="0"/>
          </a:p>
          <a:p>
            <a:pPr marL="0" indent="0">
              <a:buFont typeface="Arial" panose="020B0604020202020204" pitchFamily="34" charset="0"/>
              <a:buNone/>
            </a:pPr>
            <a:endParaRPr lang="cs-CZ" sz="1800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F69A2FB-A8B0-A003-EDD0-C85245D32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65" y="382920"/>
            <a:ext cx="10515600" cy="68643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cs-CZ" sz="3200" noProof="0" dirty="0">
                <a:solidFill>
                  <a:schemeClr val="accent1"/>
                </a:solidFill>
              </a:rPr>
              <a:t>Metoda vodní bilance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2F7270-ADD8-736A-4856-12DA2098A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865" y="1541454"/>
            <a:ext cx="10715440" cy="4599663"/>
          </a:xfrm>
        </p:spPr>
        <p:txBody>
          <a:bodyPr>
            <a:normAutofit/>
          </a:bodyPr>
          <a:lstStyle/>
          <a:p>
            <a:pPr>
              <a:spcBef>
                <a:spcPts val="1500"/>
              </a:spcBef>
            </a:pPr>
            <a:r>
              <a:rPr lang="cs-CZ" sz="1800" noProof="0" dirty="0"/>
              <a:t>Složky rovnice vodní bilance nejsou v čase neměnné ani nezávislé veličiny.</a:t>
            </a:r>
          </a:p>
          <a:p>
            <a:pPr lvl="1">
              <a:spcBef>
                <a:spcPts val="1500"/>
              </a:spcBef>
            </a:pPr>
            <a:r>
              <a:rPr lang="cs-CZ" sz="1600" noProof="0" dirty="0"/>
              <a:t>Například doplňování </a:t>
            </a:r>
            <a:r>
              <a:rPr lang="cs-CZ" sz="1600" i="1" noProof="0" dirty="0"/>
              <a:t>w</a:t>
            </a:r>
            <a:r>
              <a:rPr lang="cs-CZ" sz="1600" noProof="0" dirty="0"/>
              <a:t> může záviset na hladině podzemních vod (která zase souvisí s </a:t>
            </a:r>
            <a:r>
              <a:rPr lang="cs-CZ" sz="1600" noProof="0" dirty="0" err="1"/>
              <a:t>Δσ</a:t>
            </a:r>
            <a:r>
              <a:rPr lang="cs-CZ" sz="1600" baseline="-25000" noProof="0" dirty="0" err="1"/>
              <a:t>g</a:t>
            </a:r>
            <a:r>
              <a:rPr lang="cs-CZ" sz="1600" noProof="0" dirty="0"/>
              <a:t> )</a:t>
            </a:r>
          </a:p>
          <a:p>
            <a:pPr lvl="1">
              <a:spcBef>
                <a:spcPts val="1500"/>
              </a:spcBef>
            </a:pPr>
            <a:r>
              <a:rPr lang="cs-CZ" sz="1600" noProof="0" dirty="0"/>
              <a:t>S poklesem hladiny vody může dojít k indukované infiltraci vod (w se zvyšuje) nebo k poklesu </a:t>
            </a:r>
            <a:r>
              <a:rPr lang="cs-CZ" sz="1600" noProof="0" dirty="0" err="1"/>
              <a:t>Q</a:t>
            </a:r>
            <a:r>
              <a:rPr lang="cs-CZ" sz="1600" baseline="-25000" noProof="0" dirty="0" err="1"/>
              <a:t>dis</a:t>
            </a:r>
            <a:r>
              <a:rPr lang="cs-CZ" sz="1600" noProof="0" dirty="0"/>
              <a:t> nebo </a:t>
            </a:r>
            <a:r>
              <a:rPr lang="cs-CZ" sz="1600" noProof="0" dirty="0" err="1"/>
              <a:t>Q</a:t>
            </a:r>
            <a:r>
              <a:rPr lang="cs-CZ" sz="1600" baseline="-25000" noProof="0" dirty="0" err="1"/>
              <a:t>o</a:t>
            </a:r>
            <a:endParaRPr lang="cs-CZ" sz="1600" noProof="0" dirty="0"/>
          </a:p>
          <a:p>
            <a:pPr>
              <a:spcBef>
                <a:spcPts val="1500"/>
              </a:spcBef>
            </a:pPr>
            <a:r>
              <a:rPr lang="cs-CZ" sz="1800" noProof="0" dirty="0"/>
              <a:t>Proto pro </a:t>
            </a:r>
            <a:r>
              <a:rPr lang="cs-CZ" sz="1800" b="1" noProof="0" dirty="0"/>
              <a:t>management vodních zdrojů</a:t>
            </a:r>
            <a:r>
              <a:rPr lang="cs-CZ" sz="1800" noProof="0" dirty="0"/>
              <a:t> jsou často </a:t>
            </a:r>
            <a:r>
              <a:rPr lang="cs-CZ" sz="1800" b="1" noProof="0" dirty="0"/>
              <a:t>využívány numerické modely </a:t>
            </a:r>
            <a:r>
              <a:rPr lang="cs-CZ" sz="1800" noProof="0" dirty="0"/>
              <a:t>(konceptualizace a kvantifikace vztahů mezi různými složkami vodní bilance) </a:t>
            </a:r>
          </a:p>
          <a:p>
            <a:pPr>
              <a:spcBef>
                <a:spcPts val="1500"/>
              </a:spcBef>
            </a:pPr>
            <a:r>
              <a:rPr lang="cs-CZ" sz="1800" noProof="0" dirty="0"/>
              <a:t>Numerické modely navíc umožňují posoudit dlouhodobé dopady klimatické změny na udržitelnou vydatnost vodních zdrojů</a:t>
            </a:r>
          </a:p>
          <a:p>
            <a:pPr>
              <a:spcBef>
                <a:spcPts val="1500"/>
              </a:spcBef>
            </a:pPr>
            <a:r>
              <a:rPr lang="cs-CZ" sz="1800" noProof="0" dirty="0"/>
              <a:t>Inverzní modelování se často využívá při hodnocení doplňování podzemních vod</a:t>
            </a:r>
          </a:p>
          <a:p>
            <a:pPr lvl="1">
              <a:spcBef>
                <a:spcPts val="1500"/>
              </a:spcBef>
            </a:pPr>
            <a:r>
              <a:rPr lang="cs-CZ" sz="1600" noProof="0" dirty="0"/>
              <a:t>Během inverzního modelování se obvykle odhadují hodnoty efektivní infiltrace a hydraulické vodivosti společně</a:t>
            </a:r>
          </a:p>
          <a:p>
            <a:pPr lvl="1">
              <a:spcBef>
                <a:spcPts val="1500"/>
              </a:spcBef>
            </a:pPr>
            <a:r>
              <a:rPr lang="cs-CZ" sz="1600" noProof="0" dirty="0"/>
              <a:t>jedinečné odhady efektivní infiltrace se pak získávají pomocí srovnání s měřenými průtoky</a:t>
            </a:r>
          </a:p>
          <a:p>
            <a:pPr marL="0" indent="0">
              <a:buNone/>
            </a:pPr>
            <a:endParaRPr lang="cs-CZ" sz="1800" noProof="0" dirty="0"/>
          </a:p>
          <a:p>
            <a:pPr marL="0" indent="0">
              <a:buNone/>
            </a:pPr>
            <a:endParaRPr lang="cs-CZ" sz="1800" noProof="0" dirty="0"/>
          </a:p>
          <a:p>
            <a:pPr marL="0" indent="0">
              <a:buNone/>
            </a:pPr>
            <a:endParaRPr lang="cs-CZ" sz="1800" noProof="0" dirty="0"/>
          </a:p>
        </p:txBody>
      </p:sp>
    </p:spTree>
    <p:extLst>
      <p:ext uri="{BB962C8B-B14F-4D97-AF65-F5344CB8AC3E}">
        <p14:creationId xmlns:p14="http://schemas.microsoft.com/office/powerpoint/2010/main" val="1209442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obsah 2">
            <a:extLst>
              <a:ext uri="{FF2B5EF4-FFF2-40B4-BE49-F238E27FC236}">
                <a16:creationId xmlns:a16="http://schemas.microsoft.com/office/drawing/2014/main" id="{88D7CD9D-3FDD-21C7-351C-F9159F299365}"/>
              </a:ext>
            </a:extLst>
          </p:cNvPr>
          <p:cNvSpPr txBox="1">
            <a:spLocks/>
          </p:cNvSpPr>
          <p:nvPr/>
        </p:nvSpPr>
        <p:spPr>
          <a:xfrm>
            <a:off x="769695" y="1286293"/>
            <a:ext cx="10770663" cy="5447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500"/>
              </a:spcBef>
            </a:pPr>
            <a:r>
              <a:rPr lang="cs-CZ" sz="1800" noProof="0" dirty="0"/>
              <a:t>Další fází podrobného průzkumu je posouzení kvality podzemních vod s cílem:</a:t>
            </a:r>
          </a:p>
          <a:p>
            <a:pPr lvl="1">
              <a:spcBef>
                <a:spcPts val="1500"/>
              </a:spcBef>
            </a:pPr>
            <a:r>
              <a:rPr lang="cs-CZ" sz="1800" dirty="0"/>
              <a:t>z</a:t>
            </a:r>
            <a:r>
              <a:rPr lang="cs-CZ" sz="1800" noProof="0" dirty="0"/>
              <a:t>jistit, zda je kvalita vody vhodná pro zamýšlené využití</a:t>
            </a:r>
          </a:p>
          <a:p>
            <a:pPr lvl="1">
              <a:spcBef>
                <a:spcPts val="1500"/>
              </a:spcBef>
            </a:pPr>
            <a:r>
              <a:rPr lang="cs-CZ" sz="1800" dirty="0"/>
              <a:t>i</a:t>
            </a:r>
            <a:r>
              <a:rPr lang="cs-CZ" sz="1800" noProof="0" dirty="0" err="1"/>
              <a:t>dentifikovat</a:t>
            </a:r>
            <a:r>
              <a:rPr lang="cs-CZ" sz="1800" noProof="0" dirty="0"/>
              <a:t> potenciální problémy s korozí nebo inkrustací (např. při vysokých koncentracích železa a manganu) – specifický návrh, provoz a údržba jímacího vrtu</a:t>
            </a:r>
          </a:p>
          <a:p>
            <a:pPr lvl="1">
              <a:spcBef>
                <a:spcPts val="1500"/>
              </a:spcBef>
            </a:pPr>
            <a:r>
              <a:rPr lang="cs-CZ" sz="1800" noProof="0" dirty="0"/>
              <a:t>získat informace o režimu proudění podzemních vod</a:t>
            </a:r>
          </a:p>
          <a:p>
            <a:pPr lvl="1">
              <a:spcBef>
                <a:spcPts val="1500"/>
              </a:spcBef>
            </a:pPr>
            <a:r>
              <a:rPr lang="cs-CZ" sz="1800" noProof="0" dirty="0"/>
              <a:t>identifikovat prostorového rozložení kvality vod </a:t>
            </a:r>
          </a:p>
          <a:p>
            <a:pPr lvl="1">
              <a:spcBef>
                <a:spcPts val="1500"/>
              </a:spcBef>
            </a:pPr>
            <a:r>
              <a:rPr lang="cs-CZ" sz="1800" noProof="0" dirty="0"/>
              <a:t>identifikovat sezónní a dlouhodobý trend a možné změny vyvolané čerpáním</a:t>
            </a:r>
          </a:p>
          <a:p>
            <a:pPr marL="0" indent="0">
              <a:spcBef>
                <a:spcPts val="1500"/>
              </a:spcBef>
              <a:buFont typeface="Arial" panose="020B0604020202020204" pitchFamily="34" charset="0"/>
              <a:buNone/>
            </a:pPr>
            <a:endParaRPr lang="cs-CZ" sz="1050" noProof="0" dirty="0"/>
          </a:p>
          <a:p>
            <a:pPr>
              <a:spcBef>
                <a:spcPts val="1500"/>
              </a:spcBef>
            </a:pPr>
            <a:r>
              <a:rPr lang="cs-CZ" sz="1800" noProof="0" dirty="0"/>
              <a:t>Prvotní identifikace kvality vod prostřednictvím měření fyzikálně-chemických parametrů (např. přístroje WTW)</a:t>
            </a:r>
          </a:p>
          <a:p>
            <a:pPr>
              <a:spcBef>
                <a:spcPts val="1500"/>
              </a:spcBef>
            </a:pPr>
            <a:r>
              <a:rPr lang="cs-CZ" sz="1800" noProof="0" dirty="0"/>
              <a:t>Poté vzorkování na stanovení chemismu vod – dynamický odběr (3 objemy vrtu nebo do ustálení </a:t>
            </a:r>
            <a:r>
              <a:rPr lang="cs-CZ" sz="1800" noProof="0" dirty="0" err="1"/>
              <a:t>fyz-chem</a:t>
            </a:r>
            <a:r>
              <a:rPr lang="cs-CZ" sz="1800" noProof="0" dirty="0"/>
              <a:t>. parametrů) </a:t>
            </a:r>
          </a:p>
          <a:p>
            <a:pPr>
              <a:spcBef>
                <a:spcPts val="1500"/>
              </a:spcBef>
            </a:pPr>
            <a:r>
              <a:rPr lang="cs-CZ" sz="1800" b="1" noProof="0" dirty="0"/>
              <a:t>Pro kolaudaci nového zdroje pitné vody je podle vyhlášky č. 252/2004 Sb. vyžadován krácený (individuální zásobování) nebo úplný rozbor vod (veřejné zásobování vodovody)</a:t>
            </a:r>
          </a:p>
          <a:p>
            <a:endParaRPr lang="cs-CZ" sz="1800" noProof="0" dirty="0"/>
          </a:p>
          <a:p>
            <a:pPr marL="0" indent="0">
              <a:buFont typeface="Arial" panose="020B0604020202020204" pitchFamily="34" charset="0"/>
              <a:buNone/>
            </a:pPr>
            <a:endParaRPr lang="cs-CZ" sz="1800" noProof="0" dirty="0"/>
          </a:p>
          <a:p>
            <a:pPr marL="0" indent="0">
              <a:buFont typeface="Arial" panose="020B0604020202020204" pitchFamily="34" charset="0"/>
              <a:buNone/>
            </a:pPr>
            <a:endParaRPr lang="cs-CZ" sz="1800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6A9A779-0825-C823-C0C3-EEFC7D473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65" y="382920"/>
            <a:ext cx="10515600" cy="68643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cs-CZ" sz="3200" noProof="0" dirty="0">
                <a:solidFill>
                  <a:schemeClr val="accent1"/>
                </a:solidFill>
              </a:rPr>
              <a:t>Kvalita vod</a:t>
            </a:r>
          </a:p>
        </p:txBody>
      </p:sp>
    </p:spTree>
    <p:extLst>
      <p:ext uri="{BB962C8B-B14F-4D97-AF65-F5344CB8AC3E}">
        <p14:creationId xmlns:p14="http://schemas.microsoft.com/office/powerpoint/2010/main" val="1181708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88855-3D4F-C26C-4940-A18327CF6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obsah 2">
            <a:extLst>
              <a:ext uri="{FF2B5EF4-FFF2-40B4-BE49-F238E27FC236}">
                <a16:creationId xmlns:a16="http://schemas.microsoft.com/office/drawing/2014/main" id="{42FE32B4-4040-6E27-21EC-1CF15EA02644}"/>
              </a:ext>
            </a:extLst>
          </p:cNvPr>
          <p:cNvSpPr txBox="1">
            <a:spLocks/>
          </p:cNvSpPr>
          <p:nvPr/>
        </p:nvSpPr>
        <p:spPr>
          <a:xfrm>
            <a:off x="359146" y="1086607"/>
            <a:ext cx="11211038" cy="6467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500"/>
              </a:spcBef>
            </a:pPr>
            <a:r>
              <a:rPr lang="cs-CZ" sz="1600" noProof="0" dirty="0"/>
              <a:t>Hygienické limity ukazatelů stanovovaných v rámci kráceného a úplného rozboru jsou dostupné ve </a:t>
            </a:r>
            <a:r>
              <a:rPr lang="cs-CZ" sz="1600" noProof="0" dirty="0">
                <a:hlinkClick r:id="rId3"/>
              </a:rPr>
              <a:t>Vyhlášce 252/2004 Sb.</a:t>
            </a:r>
            <a:endParaRPr lang="cs-CZ" sz="1600" noProof="0" dirty="0"/>
          </a:p>
          <a:p>
            <a:pPr>
              <a:spcBef>
                <a:spcPts val="1500"/>
              </a:spcBef>
            </a:pPr>
            <a:r>
              <a:rPr lang="cs-CZ" sz="1600" b="1" noProof="0" dirty="0"/>
              <a:t>Vzorkovnice, množství vzorku: </a:t>
            </a:r>
            <a:r>
              <a:rPr lang="cs-CZ" sz="1600" noProof="0" dirty="0"/>
              <a:t>sterilní plast, 500 ml – fixace Na2S2O3.5H2O (mikrob.) + tmavé sklo, 0,5 l – bez vzduchové bubliny (pach a chuť) + plast, 250 ml (</a:t>
            </a:r>
            <a:r>
              <a:rPr lang="cs-CZ" sz="1600" noProof="0" dirty="0" err="1"/>
              <a:t>anorg</a:t>
            </a:r>
            <a:r>
              <a:rPr lang="cs-CZ" sz="1600" noProof="0" dirty="0"/>
              <a:t>.) + plast, 60 ml – fixace HNO3 (kovy) + plast, 60 ml - fixace H2SO4 (CHSK/NH4+)</a:t>
            </a:r>
          </a:p>
          <a:p>
            <a:pPr>
              <a:spcBef>
                <a:spcPts val="1500"/>
              </a:spcBef>
            </a:pPr>
            <a:r>
              <a:rPr lang="cs-CZ" sz="1600" b="1" noProof="0" dirty="0"/>
              <a:t>23 stanovovaných ukazatelů v rámci kráceného rozboru vod: 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13B7A70-B864-6548-9364-DAD24B1E6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146" y="214862"/>
            <a:ext cx="10515600" cy="68643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cs-CZ" sz="3200" noProof="0" dirty="0">
                <a:solidFill>
                  <a:schemeClr val="accent1"/>
                </a:solidFill>
              </a:rPr>
              <a:t>Kvalita vod – krácený rozbor vod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48A2FDF-AA0E-9CB3-D3EB-5DB23EE1401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0000"/>
          <a:stretch>
            <a:fillRect/>
          </a:stretch>
        </p:blipFill>
        <p:spPr>
          <a:xfrm>
            <a:off x="5428646" y="2821130"/>
            <a:ext cx="3534200" cy="385501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D5ED671-7C25-FF56-1387-950BEEFC713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49928"/>
          <a:stretch>
            <a:fillRect/>
          </a:stretch>
        </p:blipFill>
        <p:spPr>
          <a:xfrm>
            <a:off x="1102204" y="2527540"/>
            <a:ext cx="3823479" cy="417656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4D34E6C3-0016-B80A-63B3-A9E2755371B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89" b="95858"/>
          <a:stretch>
            <a:fillRect/>
          </a:stretch>
        </p:blipFill>
        <p:spPr>
          <a:xfrm>
            <a:off x="5428646" y="2527540"/>
            <a:ext cx="3534200" cy="30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53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Obrázek 47">
            <a:extLst>
              <a:ext uri="{FF2B5EF4-FFF2-40B4-BE49-F238E27FC236}">
                <a16:creationId xmlns:a16="http://schemas.microsoft.com/office/drawing/2014/main" id="{B121E882-7D1C-5C0C-7C96-176EAD82C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3570" y="1017461"/>
            <a:ext cx="4458430" cy="577783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6A9A779-0825-C823-C0C3-EEFC7D473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68" y="178907"/>
            <a:ext cx="11343735" cy="68643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cs-CZ" sz="3200" noProof="0" dirty="0">
                <a:solidFill>
                  <a:schemeClr val="accent1"/>
                </a:solidFill>
              </a:rPr>
              <a:t>Schéma hydrogeologického průzkumu</a:t>
            </a: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33EC6C09-933B-64B2-AA23-AE03297A9A13}"/>
              </a:ext>
            </a:extLst>
          </p:cNvPr>
          <p:cNvSpPr/>
          <p:nvPr/>
        </p:nvSpPr>
        <p:spPr>
          <a:xfrm>
            <a:off x="7725676" y="5934456"/>
            <a:ext cx="393192" cy="923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  <p:sp>
        <p:nvSpPr>
          <p:cNvPr id="36" name="Šipka: ohnutá 35">
            <a:extLst>
              <a:ext uri="{FF2B5EF4-FFF2-40B4-BE49-F238E27FC236}">
                <a16:creationId xmlns:a16="http://schemas.microsoft.com/office/drawing/2014/main" id="{39E74F20-0E39-8B18-59DD-4A8B963E49B0}"/>
              </a:ext>
            </a:extLst>
          </p:cNvPr>
          <p:cNvSpPr/>
          <p:nvPr/>
        </p:nvSpPr>
        <p:spPr>
          <a:xfrm>
            <a:off x="7079392" y="1094177"/>
            <a:ext cx="594255" cy="5139041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>
              <a:solidFill>
                <a:schemeClr val="tx1"/>
              </a:solidFill>
            </a:endParaRPr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68C87A47-8D17-E441-53A1-9869A6AA24AF}"/>
              </a:ext>
            </a:extLst>
          </p:cNvPr>
          <p:cNvSpPr/>
          <p:nvPr/>
        </p:nvSpPr>
        <p:spPr>
          <a:xfrm>
            <a:off x="8569681" y="6323578"/>
            <a:ext cx="2798143" cy="425564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  <p:pic>
        <p:nvPicPr>
          <p:cNvPr id="46" name="Obrázek 45">
            <a:extLst>
              <a:ext uri="{FF2B5EF4-FFF2-40B4-BE49-F238E27FC236}">
                <a16:creationId xmlns:a16="http://schemas.microsoft.com/office/drawing/2014/main" id="{E6FDBCF9-DD2E-B4F3-EE76-5E539BD0A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1265" y="1011881"/>
            <a:ext cx="4327009" cy="5783417"/>
          </a:xfrm>
          <a:prstGeom prst="rect">
            <a:avLst/>
          </a:prstGeom>
        </p:spPr>
      </p:pic>
      <p:sp>
        <p:nvSpPr>
          <p:cNvPr id="49" name="Šipka: ohnutá 48">
            <a:extLst>
              <a:ext uri="{FF2B5EF4-FFF2-40B4-BE49-F238E27FC236}">
                <a16:creationId xmlns:a16="http://schemas.microsoft.com/office/drawing/2014/main" id="{E34D66E8-3C82-832D-57C6-1EB8DCFBAC95}"/>
              </a:ext>
            </a:extLst>
          </p:cNvPr>
          <p:cNvSpPr/>
          <p:nvPr/>
        </p:nvSpPr>
        <p:spPr>
          <a:xfrm rot="10800000">
            <a:off x="6628579" y="5748515"/>
            <a:ext cx="594255" cy="950659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>
              <a:solidFill>
                <a:schemeClr val="tx1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A3D289B-9A6A-DBC0-AA6D-1A9F131F7A48}"/>
              </a:ext>
            </a:extLst>
          </p:cNvPr>
          <p:cNvSpPr txBox="1"/>
          <p:nvPr/>
        </p:nvSpPr>
        <p:spPr>
          <a:xfrm>
            <a:off x="56009" y="1270526"/>
            <a:ext cx="2361482" cy="3085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cs-CZ" sz="1300" noProof="0" dirty="0"/>
              <a:t>V některých případech je nezbytné provést pouze rešeršní studii a rekognoskaci terénu pro výběr místa nového jímacího vrtu</a:t>
            </a:r>
          </a:p>
          <a:p>
            <a:pPr marL="28575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cs-CZ" sz="1300" noProof="0" dirty="0"/>
              <a:t>Např. případ malého odběru podzemních vod pro individuální zásobování z rozsáhlého, homogenního kolektoru, kde jsou zdroje podzemních vod a jejich kvalita dobře známy</a:t>
            </a:r>
          </a:p>
        </p:txBody>
      </p:sp>
    </p:spTree>
    <p:extLst>
      <p:ext uri="{BB962C8B-B14F-4D97-AF65-F5344CB8AC3E}">
        <p14:creationId xmlns:p14="http://schemas.microsoft.com/office/powerpoint/2010/main" val="29338401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obsah 2">
            <a:extLst>
              <a:ext uri="{FF2B5EF4-FFF2-40B4-BE49-F238E27FC236}">
                <a16:creationId xmlns:a16="http://schemas.microsoft.com/office/drawing/2014/main" id="{88D7CD9D-3FDD-21C7-351C-F9159F299365}"/>
              </a:ext>
            </a:extLst>
          </p:cNvPr>
          <p:cNvSpPr txBox="1">
            <a:spLocks/>
          </p:cNvSpPr>
          <p:nvPr/>
        </p:nvSpPr>
        <p:spPr>
          <a:xfrm>
            <a:off x="555221" y="1350301"/>
            <a:ext cx="10636008" cy="4828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500"/>
              </a:spcBef>
            </a:pPr>
            <a:r>
              <a:rPr lang="cs-CZ" sz="1700" noProof="0" dirty="0"/>
              <a:t>Posouzení budoucího rizika kontaminace v místě navrhovaného vrtu</a:t>
            </a:r>
          </a:p>
          <a:p>
            <a:pPr>
              <a:spcBef>
                <a:spcPts val="1500"/>
              </a:spcBef>
            </a:pPr>
            <a:r>
              <a:rPr lang="cs-CZ" sz="1700" noProof="0" dirty="0"/>
              <a:t>Potenciální zdroje kontaminantů např.:</a:t>
            </a:r>
          </a:p>
          <a:p>
            <a:pPr lvl="1">
              <a:spcBef>
                <a:spcPts val="1500"/>
              </a:spcBef>
            </a:pPr>
            <a:r>
              <a:rPr lang="cs-CZ" sz="1700" noProof="0" dirty="0"/>
              <a:t>Bodové – skládky odpadů, průmyslové objekty, sklady paliv, septiky, atd.</a:t>
            </a:r>
          </a:p>
          <a:p>
            <a:pPr lvl="1">
              <a:spcBef>
                <a:spcPts val="1500"/>
              </a:spcBef>
            </a:pPr>
            <a:r>
              <a:rPr lang="cs-CZ" sz="1700" noProof="0" dirty="0"/>
              <a:t>Plošné – používání hnojiv a pesticidů, solení silnic, atd. </a:t>
            </a:r>
          </a:p>
          <a:p>
            <a:pPr>
              <a:spcBef>
                <a:spcPts val="1500"/>
              </a:spcBef>
            </a:pPr>
            <a:r>
              <a:rPr lang="cs-CZ" sz="1700" noProof="0" dirty="0"/>
              <a:t>Nezbytné je </a:t>
            </a:r>
            <a:r>
              <a:rPr lang="cs-CZ" sz="1700" b="1" noProof="0" dirty="0"/>
              <a:t>charakterizovat a kvantifikovat potenciální zdroje znečištění, expoziční cesty a příjemce</a:t>
            </a:r>
          </a:p>
          <a:p>
            <a:pPr>
              <a:spcBef>
                <a:spcPts val="1500"/>
              </a:spcBef>
            </a:pPr>
            <a:r>
              <a:rPr lang="cs-CZ" sz="1700" noProof="0" dirty="0"/>
              <a:t>A dále:</a:t>
            </a:r>
          </a:p>
          <a:p>
            <a:pPr lvl="1">
              <a:spcBef>
                <a:spcPts val="1500"/>
              </a:spcBef>
            </a:pPr>
            <a:r>
              <a:rPr lang="cs-CZ" sz="1700" b="1" noProof="0" dirty="0"/>
              <a:t>Stanovení zranitelnosti podzemních vod</a:t>
            </a:r>
          </a:p>
          <a:p>
            <a:pPr lvl="1">
              <a:spcBef>
                <a:spcPts val="1500"/>
              </a:spcBef>
            </a:pPr>
            <a:r>
              <a:rPr lang="cs-CZ" sz="1700" b="1" noProof="0" dirty="0"/>
              <a:t>Vymezení ochranných pásem kolem navrhované studny</a:t>
            </a:r>
          </a:p>
          <a:p>
            <a:pPr lvl="1">
              <a:spcBef>
                <a:spcPts val="1500"/>
              </a:spcBef>
            </a:pPr>
            <a:r>
              <a:rPr lang="cs-CZ" sz="1700" b="1" noProof="0" dirty="0"/>
              <a:t>Odhad rizika znečištění ve vztahu ke zranitelnosti podzemních vod a ochranným pásmům</a:t>
            </a:r>
          </a:p>
          <a:p>
            <a:pPr>
              <a:spcBef>
                <a:spcPts val="1500"/>
              </a:spcBef>
            </a:pPr>
            <a:endParaRPr lang="cs-CZ" sz="1800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6A9A779-0825-C823-C0C3-EEFC7D473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221" y="259046"/>
            <a:ext cx="10515600" cy="68643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cs-CZ" sz="3200" noProof="0" dirty="0">
                <a:solidFill>
                  <a:schemeClr val="accent1"/>
                </a:solidFill>
              </a:rPr>
              <a:t>Posouzení rizik znečištění</a:t>
            </a:r>
          </a:p>
        </p:txBody>
      </p:sp>
    </p:spTree>
    <p:extLst>
      <p:ext uri="{BB962C8B-B14F-4D97-AF65-F5344CB8AC3E}">
        <p14:creationId xmlns:p14="http://schemas.microsoft.com/office/powerpoint/2010/main" val="19517536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8BEA7-8AE2-3F36-804D-482242A8E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obsah 2">
            <a:extLst>
              <a:ext uri="{FF2B5EF4-FFF2-40B4-BE49-F238E27FC236}">
                <a16:creationId xmlns:a16="http://schemas.microsoft.com/office/drawing/2014/main" id="{8C665951-A093-D0FC-95F2-6990A1A335F7}"/>
              </a:ext>
            </a:extLst>
          </p:cNvPr>
          <p:cNvSpPr txBox="1">
            <a:spLocks/>
          </p:cNvSpPr>
          <p:nvPr/>
        </p:nvSpPr>
        <p:spPr>
          <a:xfrm>
            <a:off x="467609" y="1188719"/>
            <a:ext cx="6754638" cy="5155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500"/>
              </a:spcBef>
            </a:pPr>
            <a:r>
              <a:rPr lang="cs-CZ" sz="1700" noProof="0" dirty="0"/>
              <a:t>Popisuje míru náchylnosti podzemních vod ke znečištění nebo jiným negativním vlivům</a:t>
            </a:r>
          </a:p>
          <a:p>
            <a:pPr>
              <a:spcBef>
                <a:spcPts val="1500"/>
              </a:spcBef>
            </a:pPr>
            <a:r>
              <a:rPr lang="cs-CZ" sz="1700" noProof="0" dirty="0"/>
              <a:t>Je ovlivněna geologickým prostředím, charakterem zvodnění a mírou doplňování podzemních vod </a:t>
            </a:r>
          </a:p>
          <a:p>
            <a:pPr>
              <a:spcBef>
                <a:spcPts val="1500"/>
              </a:spcBef>
            </a:pPr>
            <a:r>
              <a:rPr lang="cs-CZ" sz="1700" noProof="0" dirty="0"/>
              <a:t>Rozlišujeme následující pojmy :</a:t>
            </a:r>
          </a:p>
          <a:p>
            <a:pPr lvl="1">
              <a:spcBef>
                <a:spcPts val="1500"/>
              </a:spcBef>
            </a:pPr>
            <a:r>
              <a:rPr lang="cs-CZ" sz="1700" b="1" noProof="0" dirty="0"/>
              <a:t>Obecná zranitelnost podzemních vod </a:t>
            </a:r>
            <a:r>
              <a:rPr lang="cs-CZ" sz="1700" noProof="0" dirty="0"/>
              <a:t>- zohledňuje pouze přírodní podmínky a vlastnosti půdního a horninového prostředí </a:t>
            </a:r>
          </a:p>
          <a:p>
            <a:pPr lvl="1">
              <a:spcBef>
                <a:spcPts val="1500"/>
              </a:spcBef>
            </a:pPr>
            <a:r>
              <a:rPr lang="cs-CZ" sz="1700" b="1" noProof="0" dirty="0"/>
              <a:t>Specifická zranitelnost danou látkou </a:t>
            </a:r>
            <a:r>
              <a:rPr lang="cs-CZ" sz="1700" noProof="0" dirty="0"/>
              <a:t>- zohledňuje navíc chování a interakce dané látky s půdním a horninovým prostředím (např. sorpce a perzistence látky v půdách)</a:t>
            </a:r>
          </a:p>
          <a:p>
            <a:pPr marL="0" indent="0">
              <a:spcBef>
                <a:spcPts val="1500"/>
              </a:spcBef>
              <a:buNone/>
            </a:pPr>
            <a:endParaRPr lang="cs-CZ" sz="1700" noProof="0" dirty="0"/>
          </a:p>
          <a:p>
            <a:pPr>
              <a:spcBef>
                <a:spcPts val="1500"/>
              </a:spcBef>
            </a:pPr>
            <a:r>
              <a:rPr lang="cs-CZ" sz="1700" noProof="0" dirty="0"/>
              <a:t>Existují tři metodické přístupy k odhadu zranitelnosti podzemních vod:</a:t>
            </a:r>
          </a:p>
          <a:p>
            <a:pPr lvl="1">
              <a:spcBef>
                <a:spcPts val="1500"/>
              </a:spcBef>
            </a:pPr>
            <a:r>
              <a:rPr lang="cs-CZ" sz="1700" b="1" noProof="0" dirty="0"/>
              <a:t>1) Index and </a:t>
            </a:r>
            <a:r>
              <a:rPr lang="cs-CZ" sz="1700" b="1" noProof="0" dirty="0" err="1"/>
              <a:t>Overlay</a:t>
            </a:r>
            <a:r>
              <a:rPr lang="cs-CZ" sz="1700" b="1" noProof="0" dirty="0"/>
              <a:t>; 2) </a:t>
            </a:r>
            <a:r>
              <a:rPr lang="cs-CZ" sz="1700" b="1" noProof="0" dirty="0" err="1"/>
              <a:t>Process-based</a:t>
            </a:r>
            <a:r>
              <a:rPr lang="cs-CZ" sz="1700" b="1" noProof="0" dirty="0"/>
              <a:t> </a:t>
            </a:r>
            <a:r>
              <a:rPr lang="cs-CZ" sz="1700" b="1" noProof="0" dirty="0" err="1"/>
              <a:t>computer</a:t>
            </a:r>
            <a:r>
              <a:rPr lang="cs-CZ" sz="1700" b="1" noProof="0" dirty="0"/>
              <a:t> modeling metody; 3) Statistické metody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11BC326-AFB7-9091-DA69-60EC96859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09" y="170826"/>
            <a:ext cx="10515600" cy="68643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cs-CZ" sz="3200" noProof="0" dirty="0">
                <a:solidFill>
                  <a:schemeClr val="accent1"/>
                </a:solidFill>
              </a:rPr>
              <a:t>Posouzení rizik znečištění – zranitelnost podzemních vod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C394E59-C500-C583-D97A-12AA45DA0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247" y="1911096"/>
            <a:ext cx="4911695" cy="357431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D22783F-2678-4DDE-AD92-095E0BEBCD8C}"/>
              </a:ext>
            </a:extLst>
          </p:cNvPr>
          <p:cNvSpPr txBox="1"/>
          <p:nvPr/>
        </p:nvSpPr>
        <p:spPr>
          <a:xfrm>
            <a:off x="7452229" y="5567948"/>
            <a:ext cx="4451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noProof="0" dirty="0"/>
              <a:t>Potok mizící do závrtu v křídovém kolektoru, Severní Irsko (příklad extrémní zranitelnosti podzemní vod) </a:t>
            </a:r>
          </a:p>
        </p:txBody>
      </p:sp>
    </p:spTree>
    <p:extLst>
      <p:ext uri="{BB962C8B-B14F-4D97-AF65-F5344CB8AC3E}">
        <p14:creationId xmlns:p14="http://schemas.microsoft.com/office/powerpoint/2010/main" val="26838157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3263F-5D5D-86F7-32B4-96458231F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obsah 2">
            <a:extLst>
              <a:ext uri="{FF2B5EF4-FFF2-40B4-BE49-F238E27FC236}">
                <a16:creationId xmlns:a16="http://schemas.microsoft.com/office/drawing/2014/main" id="{FB3AAF91-51D4-99D7-2F3B-360045B23E29}"/>
              </a:ext>
            </a:extLst>
          </p:cNvPr>
          <p:cNvSpPr txBox="1">
            <a:spLocks/>
          </p:cNvSpPr>
          <p:nvPr/>
        </p:nvSpPr>
        <p:spPr>
          <a:xfrm>
            <a:off x="743441" y="1188719"/>
            <a:ext cx="10357375" cy="5155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500"/>
              </a:spcBef>
              <a:buNone/>
            </a:pPr>
            <a:r>
              <a:rPr lang="cs-CZ" sz="1900" b="1" noProof="0" dirty="0"/>
              <a:t>Index and </a:t>
            </a:r>
            <a:r>
              <a:rPr lang="cs-CZ" sz="1900" b="1" noProof="0" dirty="0" err="1"/>
              <a:t>Overlay</a:t>
            </a:r>
            <a:r>
              <a:rPr lang="cs-CZ" sz="1900" b="1" noProof="0" dirty="0"/>
              <a:t> metody</a:t>
            </a:r>
          </a:p>
          <a:p>
            <a:pPr>
              <a:spcBef>
                <a:spcPts val="1500"/>
              </a:spcBef>
            </a:pPr>
            <a:r>
              <a:rPr lang="cs-CZ" sz="1700" noProof="0" dirty="0"/>
              <a:t>spočívají v klasifikaci nejdůležitějších faktorů ovlivňujících zranitelnost horninového prostředí, která je potom interpretována pomocí hodnotících stupnic a vah jednotlivých faktorů jako index či třída zranitelnosti.</a:t>
            </a:r>
          </a:p>
          <a:p>
            <a:pPr>
              <a:spcBef>
                <a:spcPts val="1500"/>
              </a:spcBef>
            </a:pPr>
            <a:r>
              <a:rPr lang="cs-CZ" sz="1700" noProof="0" dirty="0"/>
              <a:t>Výhodou jsou relativně jednoduché algoritmy výpočtu pro zpracování velkého množství prostorových informací (implementace GIS)</a:t>
            </a:r>
          </a:p>
          <a:p>
            <a:pPr>
              <a:spcBef>
                <a:spcPts val="1500"/>
              </a:spcBef>
            </a:pPr>
            <a:r>
              <a:rPr lang="cs-CZ" sz="1700" noProof="0" dirty="0"/>
              <a:t>Nejpoužívanější a nejvýhodnější metody pro konstrukci map zranitelnosti (zejména pro větší území s vysokou heterogenitou vstupních parametrů)</a:t>
            </a:r>
          </a:p>
          <a:p>
            <a:pPr>
              <a:spcBef>
                <a:spcPts val="1500"/>
              </a:spcBef>
            </a:pPr>
            <a:r>
              <a:rPr lang="cs-CZ" sz="1800" noProof="0" dirty="0"/>
              <a:t>Indexové systémy:</a:t>
            </a:r>
          </a:p>
          <a:p>
            <a:pPr lvl="1">
              <a:spcBef>
                <a:spcPts val="1500"/>
              </a:spcBef>
            </a:pPr>
            <a:r>
              <a:rPr lang="cs-CZ" sz="1600" noProof="0" dirty="0"/>
              <a:t>DRASTIC</a:t>
            </a:r>
          </a:p>
          <a:p>
            <a:pPr lvl="1">
              <a:spcBef>
                <a:spcPts val="1500"/>
              </a:spcBef>
            </a:pPr>
            <a:r>
              <a:rPr lang="cs-CZ" sz="1600" noProof="0" dirty="0"/>
              <a:t>EPIK a COP pro krasové prostředí</a:t>
            </a:r>
          </a:p>
          <a:p>
            <a:pPr>
              <a:spcBef>
                <a:spcPts val="1500"/>
              </a:spcBef>
            </a:pPr>
            <a:endParaRPr lang="cs-CZ" sz="1700" noProof="0" dirty="0"/>
          </a:p>
          <a:p>
            <a:pPr>
              <a:spcBef>
                <a:spcPts val="1500"/>
              </a:spcBef>
            </a:pPr>
            <a:endParaRPr lang="cs-CZ" sz="1700" noProof="0" dirty="0"/>
          </a:p>
          <a:p>
            <a:pPr>
              <a:spcBef>
                <a:spcPts val="1500"/>
              </a:spcBef>
            </a:pPr>
            <a:endParaRPr lang="cs-CZ" sz="1700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457DD8-00C4-4466-5DD5-841D9456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441" y="230579"/>
            <a:ext cx="10515600" cy="68643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cs-CZ" sz="3200" noProof="0" dirty="0">
                <a:solidFill>
                  <a:schemeClr val="accent1"/>
                </a:solidFill>
              </a:rPr>
              <a:t>Posouzení rizik znečištění – zranitelnost podzemních vod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F24BC84-3186-0E52-51F4-5BD53CEE1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983" y="3606934"/>
            <a:ext cx="4623432" cy="294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1293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58468-7CAA-4CB7-5B49-FC3E10672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obsah 2">
            <a:extLst>
              <a:ext uri="{FF2B5EF4-FFF2-40B4-BE49-F238E27FC236}">
                <a16:creationId xmlns:a16="http://schemas.microsoft.com/office/drawing/2014/main" id="{1C240D79-5E13-5985-945C-8D028803E8BA}"/>
              </a:ext>
            </a:extLst>
          </p:cNvPr>
          <p:cNvSpPr txBox="1">
            <a:spLocks/>
          </p:cNvSpPr>
          <p:nvPr/>
        </p:nvSpPr>
        <p:spPr>
          <a:xfrm>
            <a:off x="624569" y="1188719"/>
            <a:ext cx="10064767" cy="5438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500"/>
              </a:spcBef>
              <a:buNone/>
            </a:pPr>
            <a:r>
              <a:rPr lang="cs-CZ" sz="1800" b="1" noProof="0" dirty="0"/>
              <a:t>Metoda DRASTIC </a:t>
            </a:r>
          </a:p>
          <a:p>
            <a:pPr>
              <a:spcBef>
                <a:spcPts val="1500"/>
              </a:spcBef>
            </a:pPr>
            <a:r>
              <a:rPr lang="cs-CZ" sz="1700" noProof="0" dirty="0"/>
              <a:t>Všeobecně nejpoužívanější metoda pro odhad obecné zranitelnosti </a:t>
            </a:r>
          </a:p>
          <a:p>
            <a:pPr>
              <a:spcBef>
                <a:spcPts val="1500"/>
              </a:spcBef>
            </a:pPr>
            <a:r>
              <a:rPr lang="cs-CZ" sz="1700" noProof="0" dirty="0"/>
              <a:t>Patří mezi </a:t>
            </a:r>
            <a:r>
              <a:rPr lang="cs-CZ" sz="1700" b="1" noProof="0" dirty="0"/>
              <a:t>Index and </a:t>
            </a:r>
            <a:r>
              <a:rPr lang="cs-CZ" sz="1700" b="1" noProof="0" dirty="0" err="1"/>
              <a:t>Overlay</a:t>
            </a:r>
            <a:r>
              <a:rPr lang="cs-CZ" sz="1700" b="1" noProof="0" dirty="0"/>
              <a:t> metody </a:t>
            </a:r>
          </a:p>
          <a:p>
            <a:pPr>
              <a:spcBef>
                <a:spcPts val="1500"/>
              </a:spcBef>
            </a:pPr>
            <a:r>
              <a:rPr lang="cs-CZ" sz="1700" noProof="0" dirty="0"/>
              <a:t>Metoda DRASTIC byla vyvinuta v USA ve dvou variantách (liší se přiřazením různých vah jednotlivým parametrům):</a:t>
            </a:r>
          </a:p>
          <a:p>
            <a:pPr marL="800100" lvl="1" indent="-342900">
              <a:spcBef>
                <a:spcPts val="1500"/>
              </a:spcBef>
              <a:buFont typeface="+mj-lt"/>
              <a:buAutoNum type="arabicPeriod"/>
            </a:pPr>
            <a:r>
              <a:rPr lang="cs-CZ" sz="1600" noProof="0" dirty="0"/>
              <a:t>pro látky, které neinteragují s půdním prostředím a dochází u nich ke konzervativnímu transportu (např. dusičnany)</a:t>
            </a:r>
          </a:p>
          <a:p>
            <a:pPr marL="800100" lvl="1" indent="-342900">
              <a:spcBef>
                <a:spcPts val="1500"/>
              </a:spcBef>
              <a:buFont typeface="+mj-lt"/>
              <a:buAutoNum type="arabicPeriod"/>
            </a:pPr>
            <a:r>
              <a:rPr lang="cs-CZ" sz="1600" noProof="0" dirty="0"/>
              <a:t>modifikace pro pesticidy, tj. obecně organické látky, které s půdním prostředím interagují</a:t>
            </a:r>
          </a:p>
          <a:p>
            <a:pPr marL="800100" lvl="1" indent="-342900">
              <a:spcBef>
                <a:spcPts val="1500"/>
              </a:spcBef>
              <a:buFont typeface="+mj-lt"/>
              <a:buAutoNum type="arabicPeriod"/>
            </a:pPr>
            <a:endParaRPr lang="cs-CZ" sz="900" noProof="0" dirty="0"/>
          </a:p>
          <a:p>
            <a:pPr>
              <a:spcBef>
                <a:spcPts val="1500"/>
              </a:spcBef>
            </a:pPr>
            <a:r>
              <a:rPr lang="cs-CZ" sz="1700" noProof="0" dirty="0"/>
              <a:t>Metoda DRASTIC používá 7 vstupních parametrů: </a:t>
            </a:r>
          </a:p>
          <a:p>
            <a:pPr lvl="1">
              <a:spcBef>
                <a:spcPts val="1500"/>
              </a:spcBef>
            </a:pPr>
            <a:r>
              <a:rPr lang="cs-CZ" sz="1600" noProof="0" dirty="0"/>
              <a:t>D – </a:t>
            </a:r>
            <a:r>
              <a:rPr lang="cs-CZ" sz="1600" b="1" noProof="0" dirty="0" err="1"/>
              <a:t>depth</a:t>
            </a:r>
            <a:r>
              <a:rPr lang="cs-CZ" sz="1600" b="1" noProof="0" dirty="0"/>
              <a:t> to </a:t>
            </a:r>
            <a:r>
              <a:rPr lang="cs-CZ" sz="1600" b="1" noProof="0" dirty="0" err="1"/>
              <a:t>groundwater</a:t>
            </a:r>
            <a:r>
              <a:rPr lang="cs-CZ" sz="1600" b="1" noProof="0" dirty="0"/>
              <a:t> </a:t>
            </a:r>
            <a:r>
              <a:rPr lang="cs-CZ" sz="1600" noProof="0" dirty="0"/>
              <a:t>(hloubka hladiny podzemní vody) (m) </a:t>
            </a:r>
          </a:p>
          <a:p>
            <a:pPr lvl="1">
              <a:spcBef>
                <a:spcPts val="1500"/>
              </a:spcBef>
            </a:pPr>
            <a:r>
              <a:rPr lang="cs-CZ" sz="1600" noProof="0" dirty="0"/>
              <a:t>R – </a:t>
            </a:r>
            <a:r>
              <a:rPr lang="cs-CZ" sz="1600" b="1" noProof="0" dirty="0"/>
              <a:t>net </a:t>
            </a:r>
            <a:r>
              <a:rPr lang="cs-CZ" sz="1600" b="1" noProof="0" dirty="0" err="1"/>
              <a:t>recharge</a:t>
            </a:r>
            <a:r>
              <a:rPr lang="cs-CZ" sz="1600" b="1" noProof="0" dirty="0"/>
              <a:t> </a:t>
            </a:r>
            <a:r>
              <a:rPr lang="cs-CZ" sz="1600" noProof="0" dirty="0"/>
              <a:t>(dotace podzemních vod) (mm/rok) </a:t>
            </a:r>
          </a:p>
          <a:p>
            <a:pPr lvl="1">
              <a:spcBef>
                <a:spcPts val="1500"/>
              </a:spcBef>
            </a:pPr>
            <a:r>
              <a:rPr lang="cs-CZ" sz="1600" noProof="0" dirty="0"/>
              <a:t>A – </a:t>
            </a:r>
            <a:r>
              <a:rPr lang="cs-CZ" sz="1600" b="1" noProof="0" dirty="0" err="1"/>
              <a:t>aquifer</a:t>
            </a:r>
            <a:r>
              <a:rPr lang="cs-CZ" sz="1600" b="1" noProof="0" dirty="0"/>
              <a:t> media </a:t>
            </a:r>
            <a:r>
              <a:rPr lang="cs-CZ" sz="1600" noProof="0" dirty="0"/>
              <a:t>(petrografie kolektoru) </a:t>
            </a:r>
          </a:p>
          <a:p>
            <a:pPr lvl="1">
              <a:spcBef>
                <a:spcPts val="1500"/>
              </a:spcBef>
            </a:pPr>
            <a:r>
              <a:rPr lang="cs-CZ" sz="1600" noProof="0" dirty="0"/>
              <a:t>S – </a:t>
            </a:r>
            <a:r>
              <a:rPr lang="cs-CZ" sz="1600" b="1" noProof="0" dirty="0" err="1"/>
              <a:t>soil</a:t>
            </a:r>
            <a:r>
              <a:rPr lang="cs-CZ" sz="1600" b="1" noProof="0" dirty="0"/>
              <a:t> media </a:t>
            </a:r>
            <a:r>
              <a:rPr lang="cs-CZ" sz="1600" noProof="0" dirty="0"/>
              <a:t>(materiál půdního pokryvu)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0E738BF-00D3-6A26-A6F2-ECCF88A0D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441" y="230579"/>
            <a:ext cx="10515600" cy="68643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cs-CZ" sz="3200" noProof="0" dirty="0">
                <a:solidFill>
                  <a:schemeClr val="accent1"/>
                </a:solidFill>
              </a:rPr>
              <a:t>Posouzení rizik znečištění – zranitelnost podzemních vod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D9FD289-CF88-7DB2-3458-90DCACD2AC78}"/>
              </a:ext>
            </a:extLst>
          </p:cNvPr>
          <p:cNvSpPr txBox="1"/>
          <p:nvPr/>
        </p:nvSpPr>
        <p:spPr>
          <a:xfrm>
            <a:off x="7125462" y="4832711"/>
            <a:ext cx="4962906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cs-CZ" sz="1600" noProof="0" dirty="0"/>
              <a:t>T – </a:t>
            </a:r>
            <a:r>
              <a:rPr lang="cs-CZ" sz="1600" b="1" noProof="0" dirty="0" err="1"/>
              <a:t>topography</a:t>
            </a:r>
            <a:r>
              <a:rPr lang="cs-CZ" sz="1600" noProof="0" dirty="0"/>
              <a:t> (sklonitost terénu) (%)</a:t>
            </a:r>
          </a:p>
          <a:p>
            <a:pPr marL="28575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cs-CZ" sz="1600" noProof="0" dirty="0"/>
              <a:t>I – </a:t>
            </a:r>
            <a:r>
              <a:rPr lang="cs-CZ" sz="1600" b="1" noProof="0" dirty="0" err="1"/>
              <a:t>impact</a:t>
            </a:r>
            <a:r>
              <a:rPr lang="cs-CZ" sz="1600" b="1" noProof="0" dirty="0"/>
              <a:t> </a:t>
            </a:r>
            <a:r>
              <a:rPr lang="cs-CZ" sz="1600" b="1" noProof="0" dirty="0" err="1"/>
              <a:t>of</a:t>
            </a:r>
            <a:r>
              <a:rPr lang="cs-CZ" sz="1600" b="1" noProof="0" dirty="0"/>
              <a:t> </a:t>
            </a:r>
            <a:r>
              <a:rPr lang="cs-CZ" sz="1600" b="1" noProof="0" dirty="0" err="1"/>
              <a:t>the</a:t>
            </a:r>
            <a:r>
              <a:rPr lang="cs-CZ" sz="1600" b="1" noProof="0" dirty="0"/>
              <a:t> </a:t>
            </a:r>
            <a:r>
              <a:rPr lang="cs-CZ" sz="1600" b="1" noProof="0" dirty="0" err="1"/>
              <a:t>vadoze</a:t>
            </a:r>
            <a:r>
              <a:rPr lang="cs-CZ" sz="1600" b="1" noProof="0" dirty="0"/>
              <a:t> </a:t>
            </a:r>
            <a:r>
              <a:rPr lang="cs-CZ" sz="1600" b="1" noProof="0" dirty="0" err="1"/>
              <a:t>zone</a:t>
            </a:r>
            <a:r>
              <a:rPr lang="cs-CZ" sz="1600" b="1" noProof="0" dirty="0"/>
              <a:t> </a:t>
            </a:r>
            <a:r>
              <a:rPr lang="cs-CZ" sz="1600" noProof="0" dirty="0"/>
              <a:t>(vliv vadózní zóny) </a:t>
            </a:r>
          </a:p>
          <a:p>
            <a:pPr marL="28575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cs-CZ" sz="1600" noProof="0" dirty="0"/>
              <a:t>C – </a:t>
            </a:r>
            <a:r>
              <a:rPr lang="cs-CZ" sz="1600" b="1" noProof="0" dirty="0" err="1"/>
              <a:t>hydraulic</a:t>
            </a:r>
            <a:r>
              <a:rPr lang="cs-CZ" sz="1600" b="1" noProof="0" dirty="0"/>
              <a:t> </a:t>
            </a:r>
            <a:r>
              <a:rPr lang="cs-CZ" sz="1600" b="1" noProof="0" dirty="0" err="1"/>
              <a:t>conductivity</a:t>
            </a:r>
            <a:r>
              <a:rPr lang="cs-CZ" sz="1600" noProof="0" dirty="0"/>
              <a:t> (hydraulická vodivost kolektoru) (m/den)</a:t>
            </a:r>
          </a:p>
        </p:txBody>
      </p:sp>
    </p:spTree>
    <p:extLst>
      <p:ext uri="{BB962C8B-B14F-4D97-AF65-F5344CB8AC3E}">
        <p14:creationId xmlns:p14="http://schemas.microsoft.com/office/powerpoint/2010/main" val="12527239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D30EF-2887-712D-56DA-3F8C27FE1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obsah 2">
            <a:extLst>
              <a:ext uri="{FF2B5EF4-FFF2-40B4-BE49-F238E27FC236}">
                <a16:creationId xmlns:a16="http://schemas.microsoft.com/office/drawing/2014/main" id="{10486C6C-38B3-B8A1-DDA0-07FA41F98E72}"/>
              </a:ext>
            </a:extLst>
          </p:cNvPr>
          <p:cNvSpPr txBox="1">
            <a:spLocks/>
          </p:cNvSpPr>
          <p:nvPr/>
        </p:nvSpPr>
        <p:spPr>
          <a:xfrm>
            <a:off x="478265" y="1227911"/>
            <a:ext cx="6900943" cy="5886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500"/>
              </a:spcBef>
            </a:pPr>
            <a:r>
              <a:rPr lang="cs-CZ" sz="1700" b="1" noProof="0" dirty="0" err="1"/>
              <a:t>Process-based</a:t>
            </a:r>
            <a:r>
              <a:rPr lang="cs-CZ" sz="1700" b="1" noProof="0" dirty="0"/>
              <a:t> </a:t>
            </a:r>
            <a:r>
              <a:rPr lang="cs-CZ" sz="1700" b="1" noProof="0" dirty="0" err="1"/>
              <a:t>computer</a:t>
            </a:r>
            <a:r>
              <a:rPr lang="cs-CZ" sz="1700" b="1" noProof="0" dirty="0"/>
              <a:t> modeling metody</a:t>
            </a:r>
          </a:p>
          <a:p>
            <a:pPr lvl="1">
              <a:spcBef>
                <a:spcPts val="1500"/>
              </a:spcBef>
            </a:pPr>
            <a:r>
              <a:rPr lang="cs-CZ" sz="1600" noProof="0" dirty="0"/>
              <a:t>využívají simulací proudění a transportu látek v prostředí ve velmi detailním měřítku</a:t>
            </a:r>
          </a:p>
          <a:p>
            <a:pPr lvl="1">
              <a:spcBef>
                <a:spcPts val="1500"/>
              </a:spcBef>
            </a:pPr>
            <a:r>
              <a:rPr lang="cs-CZ" sz="1600" noProof="0" dirty="0"/>
              <a:t>neposkytují přímo odhad zranitelnosti, ale umožňují na základě výsledků výpočtu popsat chování polutantu v prostředí a tím umožnit odhad zranitelnosti daného prostředí</a:t>
            </a:r>
          </a:p>
          <a:p>
            <a:pPr>
              <a:spcBef>
                <a:spcPts val="1500"/>
              </a:spcBef>
            </a:pPr>
            <a:endParaRPr lang="cs-CZ" sz="1700" b="1" noProof="0" dirty="0"/>
          </a:p>
          <a:p>
            <a:pPr>
              <a:spcBef>
                <a:spcPts val="1500"/>
              </a:spcBef>
            </a:pPr>
            <a:r>
              <a:rPr lang="cs-CZ" sz="1700" b="1" noProof="0" dirty="0"/>
              <a:t>Statistické metody</a:t>
            </a:r>
          </a:p>
          <a:p>
            <a:pPr lvl="1">
              <a:spcBef>
                <a:spcPts val="1500"/>
              </a:spcBef>
            </a:pPr>
            <a:r>
              <a:rPr lang="cs-CZ" sz="1600" noProof="0" dirty="0"/>
              <a:t>jsou používány ke stanovení rizika kontaminace za použití určení závislosti mezi zjištěnou kontaminací, přírodními podmínkami a využitím území, které je potenciálním zdrojem kontaminace</a:t>
            </a:r>
          </a:p>
          <a:p>
            <a:pPr lvl="1">
              <a:spcBef>
                <a:spcPts val="1500"/>
              </a:spcBef>
            </a:pPr>
            <a:r>
              <a:rPr lang="cs-CZ" sz="1600" noProof="0" dirty="0"/>
              <a:t>nevýhodou statistických metod je skutečnost, že je obtížné je vyvinout. Metodu vyvinutou pro určité území lze použít pouze na území, které má velmi podobné podmínky s územím, pro jaké byl statistický model konstruován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4609079-4EEA-A920-D7BE-58F2D9920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585" y="258011"/>
            <a:ext cx="10515600" cy="68643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cs-CZ" sz="3200" noProof="0" dirty="0">
                <a:solidFill>
                  <a:schemeClr val="accent1"/>
                </a:solidFill>
              </a:rPr>
              <a:t>Posouzení rizik znečištění – zranitelnost podzemních vod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2EC4888-E09D-C82F-66AE-3DE98982E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369" y="1227911"/>
            <a:ext cx="4501968" cy="379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233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E2A1B-0FCD-1E06-B500-93D21562C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obsah 2">
            <a:extLst>
              <a:ext uri="{FF2B5EF4-FFF2-40B4-BE49-F238E27FC236}">
                <a16:creationId xmlns:a16="http://schemas.microsoft.com/office/drawing/2014/main" id="{448731AF-B76E-DF6F-9087-25673099B34E}"/>
              </a:ext>
            </a:extLst>
          </p:cNvPr>
          <p:cNvSpPr txBox="1">
            <a:spLocks/>
          </p:cNvSpPr>
          <p:nvPr/>
        </p:nvSpPr>
        <p:spPr>
          <a:xfrm>
            <a:off x="162383" y="1148228"/>
            <a:ext cx="7618488" cy="57097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500"/>
              </a:spcBef>
            </a:pPr>
            <a:r>
              <a:rPr lang="cs-CZ" sz="1400" noProof="0" dirty="0"/>
              <a:t>Všeobecné základní principy ochrany oblastí kolem vrtů jsou znázorněny na obrázku</a:t>
            </a:r>
          </a:p>
          <a:p>
            <a:pPr>
              <a:spcBef>
                <a:spcPts val="1500"/>
              </a:spcBef>
            </a:pPr>
            <a:r>
              <a:rPr lang="cs-CZ" sz="1400" b="1" noProof="0" dirty="0"/>
              <a:t>Záchytná zóna (ZOC) </a:t>
            </a:r>
            <a:r>
              <a:rPr lang="cs-CZ" sz="1400" noProof="0" dirty="0"/>
              <a:t>– zdrojová oblast z které proudí podzemní voda k vrtu</a:t>
            </a:r>
          </a:p>
          <a:p>
            <a:pPr lvl="1">
              <a:spcBef>
                <a:spcPts val="1500"/>
              </a:spcBef>
            </a:pPr>
            <a:r>
              <a:rPr lang="cs-CZ" sz="1400" noProof="0" dirty="0"/>
              <a:t>Ve volných zvodních je její plocha přímo úměrná velikosti odběru a nepřímo úměrná rychlosti doplňování podzemních vod</a:t>
            </a:r>
          </a:p>
          <a:p>
            <a:pPr lvl="1">
              <a:spcBef>
                <a:spcPts val="1500"/>
              </a:spcBef>
            </a:pPr>
            <a:r>
              <a:rPr lang="cs-CZ" sz="1400" noProof="0" dirty="0"/>
              <a:t>V čase proměnná – může se zvětšovat během suchých období a zmenšovat během hlavní sezóny doplňování</a:t>
            </a:r>
          </a:p>
          <a:p>
            <a:pPr lvl="1">
              <a:spcBef>
                <a:spcPts val="1500"/>
              </a:spcBef>
            </a:pPr>
            <a:r>
              <a:rPr lang="cs-CZ" sz="1400" noProof="0" dirty="0"/>
              <a:t>lze definovat různé zóny transportu (TOT) podle průměrné doby proudění podzemní vody od hranice TOT k jímacímu vrtu</a:t>
            </a:r>
          </a:p>
          <a:p>
            <a:pPr>
              <a:spcBef>
                <a:spcPts val="1500"/>
              </a:spcBef>
            </a:pPr>
            <a:r>
              <a:rPr lang="cs-CZ" sz="1400" noProof="0" dirty="0"/>
              <a:t>Některé země stanovují nejvnitřnější ochranné pásmo o poloměru několika metrů kolem vrtu </a:t>
            </a:r>
          </a:p>
          <a:p>
            <a:pPr>
              <a:spcBef>
                <a:spcPts val="1500"/>
              </a:spcBef>
            </a:pPr>
            <a:r>
              <a:rPr lang="cs-CZ" sz="1400" b="1" noProof="0" dirty="0"/>
              <a:t>V ČR definováno jako ochranné pásmo I. stupně – 10 m od jímacího objektu (často oploceno) </a:t>
            </a:r>
          </a:p>
          <a:p>
            <a:pPr>
              <a:spcBef>
                <a:spcPts val="1500"/>
              </a:spcBef>
            </a:pPr>
            <a:r>
              <a:rPr lang="cs-CZ" sz="1400" noProof="0" dirty="0"/>
              <a:t>Obvykle se vymezuje i ochranná zóna odpovídající 50denní době transportu (době zdržení podzemní vody), která poskytuje ochranu před mikrobiologickým znečištěním (více než 99 % fekálních bakterií je po 50 dnech v horninovém prostředí eliminováno) </a:t>
            </a:r>
          </a:p>
          <a:p>
            <a:pPr>
              <a:spcBef>
                <a:spcPts val="1500"/>
              </a:spcBef>
            </a:pPr>
            <a:r>
              <a:rPr lang="cs-CZ" sz="1400" noProof="0" dirty="0"/>
              <a:t>V některých zemích (např Irsko) je ochranné pásmo rozšířeno na 100 denní dobu zdržení – ochrana před viry, případně i dobu zdržení 300-400 dnů – ochrana před chemickými kontaminanty </a:t>
            </a:r>
          </a:p>
          <a:p>
            <a:pPr>
              <a:spcBef>
                <a:spcPts val="1500"/>
              </a:spcBef>
            </a:pPr>
            <a:r>
              <a:rPr lang="cs-CZ" sz="1400" b="1" noProof="0" dirty="0"/>
              <a:t>V ČR se do roku 2001 používala 50denní doba zdržení pro stanovení pásma hygienické ochrany 2. stupně – vnitřní (do PHO 2. stupně – vnější spadalo celé hydrogeologické povodí)</a:t>
            </a:r>
          </a:p>
          <a:p>
            <a:pPr>
              <a:spcBef>
                <a:spcPts val="1500"/>
              </a:spcBef>
            </a:pPr>
            <a:r>
              <a:rPr lang="cs-CZ" sz="1400" b="1" noProof="0" dirty="0"/>
              <a:t>Podle aktuální legislativy se vymezuje ochranné pásmo II. stupně (vymezení podle místních podmínek aby byla dostatečně zajištěna ochrana vydatnosti, jakosti nebo zdravotní nezávadnosti vodního zdroje)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C4C23D-3D38-E6FC-BB8E-7C2AC1FD7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83" y="285443"/>
            <a:ext cx="10515600" cy="68643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cs-CZ" sz="3200" noProof="0" dirty="0">
                <a:solidFill>
                  <a:schemeClr val="accent1"/>
                </a:solidFill>
              </a:rPr>
              <a:t>Posouzení rizik znečištění – Ochranná pásma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216922B-057A-9D75-B7E4-1A72C2CE9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400" y="285443"/>
            <a:ext cx="4315217" cy="628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670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3CCEA-D48D-6699-1285-6AE6A1794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obsah 2">
            <a:extLst>
              <a:ext uri="{FF2B5EF4-FFF2-40B4-BE49-F238E27FC236}">
                <a16:creationId xmlns:a16="http://schemas.microsoft.com/office/drawing/2014/main" id="{84A74CE8-0E69-F12A-78D5-97AC1AFEE422}"/>
              </a:ext>
            </a:extLst>
          </p:cNvPr>
          <p:cNvSpPr txBox="1">
            <a:spLocks/>
          </p:cNvSpPr>
          <p:nvPr/>
        </p:nvSpPr>
        <p:spPr>
          <a:xfrm>
            <a:off x="235535" y="1084220"/>
            <a:ext cx="7555154" cy="5709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500"/>
              </a:spcBef>
              <a:buNone/>
            </a:pPr>
            <a:r>
              <a:rPr lang="cs-CZ" sz="2000" dirty="0"/>
              <a:t>V</a:t>
            </a:r>
            <a:r>
              <a:rPr lang="cs-CZ" sz="2000" noProof="0" dirty="0" err="1"/>
              <a:t>ymezit</a:t>
            </a:r>
            <a:r>
              <a:rPr lang="cs-CZ" sz="2000" noProof="0" dirty="0"/>
              <a:t> ochranná pásma můžeme na základě: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cs-CZ" sz="1800" b="1" noProof="0" dirty="0" err="1"/>
              <a:t>Darcyho</a:t>
            </a:r>
            <a:r>
              <a:rPr lang="cs-CZ" sz="1800" b="1" noProof="0" dirty="0"/>
              <a:t> zákon :</a:t>
            </a:r>
          </a:p>
          <a:p>
            <a:pPr>
              <a:spcBef>
                <a:spcPts val="1500"/>
              </a:spcBef>
            </a:pPr>
            <a:endParaRPr lang="cs-CZ" sz="1600" b="1" noProof="0" dirty="0"/>
          </a:p>
          <a:p>
            <a:pPr>
              <a:spcBef>
                <a:spcPts val="1500"/>
              </a:spcBef>
            </a:pPr>
            <a:endParaRPr lang="cs-CZ" sz="1600" b="1" noProof="0" dirty="0"/>
          </a:p>
          <a:p>
            <a:pPr>
              <a:spcBef>
                <a:spcPts val="1500"/>
              </a:spcBef>
            </a:pPr>
            <a:r>
              <a:rPr lang="cs-CZ" sz="1600" noProof="0" dirty="0"/>
              <a:t>kde </a:t>
            </a:r>
            <a:r>
              <a:rPr lang="cs-CZ" sz="1600" i="1" noProof="0" dirty="0"/>
              <a:t>v</a:t>
            </a:r>
            <a:r>
              <a:rPr lang="cs-CZ" sz="1600" i="1" baseline="-25000" noProof="0" dirty="0"/>
              <a:t>s</a:t>
            </a:r>
            <a:r>
              <a:rPr lang="cs-CZ" sz="1600" noProof="0" dirty="0"/>
              <a:t> je lineární rychlost proudění, </a:t>
            </a:r>
            <a:r>
              <a:rPr lang="cs-CZ" sz="1600" i="1" noProof="0" dirty="0"/>
              <a:t>K</a:t>
            </a:r>
            <a:r>
              <a:rPr lang="cs-CZ" sz="1600" noProof="0" dirty="0"/>
              <a:t> je hydraulická vodivost, </a:t>
            </a:r>
            <a:r>
              <a:rPr lang="cs-CZ" sz="1600" i="1" noProof="0" dirty="0"/>
              <a:t>i</a:t>
            </a:r>
            <a:r>
              <a:rPr lang="cs-CZ" sz="1600" noProof="0" dirty="0"/>
              <a:t> je hydraulický gradient a </a:t>
            </a:r>
            <a:r>
              <a:rPr lang="cs-CZ" sz="1600" i="1" noProof="0" dirty="0"/>
              <a:t>n</a:t>
            </a:r>
            <a:r>
              <a:rPr lang="cs-CZ" sz="1600" i="1" baseline="-25000" noProof="0" dirty="0"/>
              <a:t>e</a:t>
            </a:r>
            <a:r>
              <a:rPr lang="cs-CZ" sz="1600" noProof="0" dirty="0"/>
              <a:t> je efektivní pórovitost</a:t>
            </a:r>
          </a:p>
          <a:p>
            <a:pPr>
              <a:spcBef>
                <a:spcPts val="1500"/>
              </a:spcBef>
            </a:pPr>
            <a:r>
              <a:rPr lang="cs-CZ" sz="1600" noProof="0" dirty="0"/>
              <a:t>Při dosazení času t = 50 d stanovíme vzdálenost k hranici 50denní doby zdržení</a:t>
            </a:r>
          </a:p>
          <a:p>
            <a:pPr>
              <a:spcBef>
                <a:spcPts val="1500"/>
              </a:spcBef>
            </a:pPr>
            <a:endParaRPr lang="cs-CZ" sz="100" noProof="0" dirty="0"/>
          </a:p>
          <a:p>
            <a:pPr>
              <a:spcBef>
                <a:spcPts val="1500"/>
              </a:spcBef>
            </a:pPr>
            <a:r>
              <a:rPr lang="cs-CZ" sz="1600" b="1" noProof="0" dirty="0"/>
              <a:t>Rozsah zóny záchytu </a:t>
            </a:r>
            <a:r>
              <a:rPr lang="cs-CZ" sz="1600" noProof="0" dirty="0"/>
              <a:t>můžeme stanovit na základě výpočtu oblasti doplňování podzemních vod, potřebné pro udržení ročního čerpaného množství (Q)</a:t>
            </a:r>
          </a:p>
          <a:p>
            <a:pPr>
              <a:spcBef>
                <a:spcPts val="1500"/>
              </a:spcBef>
            </a:pPr>
            <a:endParaRPr lang="cs-CZ" sz="1600" noProof="0" dirty="0"/>
          </a:p>
          <a:p>
            <a:pPr>
              <a:spcBef>
                <a:spcPts val="1500"/>
              </a:spcBef>
            </a:pPr>
            <a:r>
              <a:rPr lang="cs-CZ" sz="1600" noProof="0" dirty="0"/>
              <a:t>W je efektivní infiltrace m3/m2/rok </a:t>
            </a:r>
            <a:r>
              <a:rPr lang="cs-CZ" sz="1600" noProof="0" dirty="0">
                <a:sym typeface="Wingdings" panose="05000000000000000000" pitchFamily="2" charset="2"/>
              </a:rPr>
              <a:t> </a:t>
            </a:r>
            <a:r>
              <a:rPr lang="cs-CZ" sz="1600" noProof="0" dirty="0"/>
              <a:t>m/rok</a:t>
            </a:r>
          </a:p>
          <a:p>
            <a:pPr>
              <a:spcBef>
                <a:spcPts val="1500"/>
              </a:spcBef>
            </a:pPr>
            <a:r>
              <a:rPr lang="cs-CZ" sz="1600" noProof="0" dirty="0"/>
              <a:t>Při předpokladu že oblast záchytu je kruhová, můžeme tuto plochu převést na hodnotu poloměru kolem studny</a:t>
            </a:r>
          </a:p>
          <a:p>
            <a:pPr>
              <a:spcBef>
                <a:spcPts val="1500"/>
              </a:spcBef>
            </a:pPr>
            <a:endParaRPr lang="cs-CZ" sz="100" noProof="0" dirty="0"/>
          </a:p>
          <a:p>
            <a:pPr marL="0" indent="0">
              <a:spcBef>
                <a:spcPts val="1500"/>
              </a:spcBef>
              <a:buNone/>
            </a:pPr>
            <a:r>
              <a:rPr lang="cs-CZ" sz="1800" b="1" noProof="0" dirty="0"/>
              <a:t>Numerické modelování proudění podzemních vod</a:t>
            </a:r>
          </a:p>
          <a:p>
            <a:pPr>
              <a:spcBef>
                <a:spcPts val="1500"/>
              </a:spcBef>
            </a:pPr>
            <a:endParaRPr lang="cs-CZ" sz="1600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873DBE0-B43A-7016-BCD4-278CF3FBB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69" y="208236"/>
            <a:ext cx="10515600" cy="68643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cs-CZ" sz="3200" noProof="0" dirty="0">
                <a:solidFill>
                  <a:schemeClr val="accent1"/>
                </a:solidFill>
              </a:rPr>
              <a:t>Posouzení rizik znečištění – Ochranná pásma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469C88F-A570-E1C7-0223-CB3DD6DD84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098" y="1225296"/>
            <a:ext cx="4537013" cy="422844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71F92EC-D0BF-C507-9B9D-4DCC9A07C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128" y="4568875"/>
            <a:ext cx="803622" cy="58726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4E420DC-DF81-9A7A-B842-1D319AC7C7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1242" y="4503561"/>
            <a:ext cx="1410816" cy="813536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E9C746AB-10CB-BB71-AC24-EB95649CB3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069" y="1979023"/>
            <a:ext cx="1132275" cy="80240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8AA59627-DB4F-AC76-E615-EE620EB79E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5561" y="1837898"/>
            <a:ext cx="1793990" cy="951359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F99B07FF-4D90-C061-1F2F-19381D0985B7}"/>
              </a:ext>
            </a:extLst>
          </p:cNvPr>
          <p:cNvSpPr/>
          <p:nvPr/>
        </p:nvSpPr>
        <p:spPr>
          <a:xfrm>
            <a:off x="3869202" y="1837898"/>
            <a:ext cx="2012856" cy="85737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37999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23AC7-5353-D8E7-90BE-BF73FA004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A049E48-D58D-0E4A-8CDB-439C75298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0334" y="0"/>
            <a:ext cx="4297937" cy="4513217"/>
          </a:xfrm>
          <a:prstGeom prst="rect">
            <a:avLst/>
          </a:prstGeom>
        </p:spPr>
      </p:pic>
      <p:sp>
        <p:nvSpPr>
          <p:cNvPr id="21" name="Zástupný obsah 2">
            <a:extLst>
              <a:ext uri="{FF2B5EF4-FFF2-40B4-BE49-F238E27FC236}">
                <a16:creationId xmlns:a16="http://schemas.microsoft.com/office/drawing/2014/main" id="{5B95ACCD-ED1F-A482-5495-E29C11EF2DB5}"/>
              </a:ext>
            </a:extLst>
          </p:cNvPr>
          <p:cNvSpPr txBox="1">
            <a:spLocks/>
          </p:cNvSpPr>
          <p:nvPr/>
        </p:nvSpPr>
        <p:spPr>
          <a:xfrm>
            <a:off x="217008" y="880395"/>
            <a:ext cx="7829712" cy="6404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600" noProof="0" dirty="0"/>
              <a:t>Mapy zranitelnosti podzemních vod a ochranných pásem vrtů mohou být vzájemně překryty k zobrazení rizika expoziční cesta-příjemce pro konkrétní riziko kontaminace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400" b="1" noProof="0" dirty="0"/>
              <a:t>Nejmenší vzdálenost studny (individuální zásobování) od zdrojů možného znečištění </a:t>
            </a:r>
            <a:r>
              <a:rPr lang="cs-CZ" sz="1400" noProof="0" dirty="0"/>
              <a:t>(podle odstavce 2 a 3 v §24a vyhlášky č. 501/2006 Sb.)</a:t>
            </a:r>
            <a:r>
              <a:rPr lang="cs-CZ" sz="1400" b="1" noProof="0" dirty="0"/>
              <a:t>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400" b="1" noProof="0" dirty="0"/>
              <a:t>Pro málo propustné prostředí</a:t>
            </a:r>
            <a:r>
              <a:rPr lang="cs-CZ" sz="1400" noProof="0" dirty="0"/>
              <a:t>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400" noProof="0" dirty="0"/>
              <a:t>žumpy, malé čistírny, kanalizační přípojky – 12 m,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400" noProof="0" dirty="0"/>
              <a:t>nádrže tekutých paliv pro individuální vytápění umístěné v obytné budově nebo samostatné pomocné budově – 7 m,</a:t>
            </a:r>
            <a:endParaRPr lang="cs-CZ" sz="1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400" noProof="0" dirty="0"/>
              <a:t>chlévy, močůvkové jímky a hnojiště při drobném ustájení jednotlivých kusů hospodářských </a:t>
            </a:r>
            <a:r>
              <a:rPr lang="cs-CZ" sz="1400" dirty="0"/>
              <a:t>zvířat  – 10 </a:t>
            </a:r>
            <a:r>
              <a:rPr lang="cs-CZ" sz="1400" noProof="0" dirty="0"/>
              <a:t>m,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400" noProof="0" dirty="0"/>
              <a:t>veřejné pozemní komunikace</a:t>
            </a:r>
            <a:r>
              <a:rPr lang="cs-CZ" sz="1400" dirty="0"/>
              <a:t> – </a:t>
            </a:r>
            <a:r>
              <a:rPr lang="cs-CZ" sz="1400" noProof="0" dirty="0"/>
              <a:t>12 m,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400" noProof="0" dirty="0"/>
              <a:t>individuální umývací plochy motorových vozidel a od nich vedoucí odtokové potrubí a strouhy 15 m.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400" b="1" noProof="0" dirty="0"/>
              <a:t>pro prostupné prostředí: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400" noProof="0" dirty="0"/>
              <a:t>žumpy, malé čistírny, kanalizační přípojky </a:t>
            </a:r>
            <a:r>
              <a:rPr lang="cs-CZ" sz="1400" dirty="0"/>
              <a:t> – </a:t>
            </a:r>
            <a:r>
              <a:rPr lang="cs-CZ" sz="1400" noProof="0" dirty="0"/>
              <a:t>30 m,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400" noProof="0" dirty="0"/>
              <a:t>nádrže tekutých paliv pro individuální vytápění umístěné v obytné budově nebo samostatné pomocné budově</a:t>
            </a:r>
            <a:r>
              <a:rPr lang="cs-CZ" sz="1400" dirty="0"/>
              <a:t>  – </a:t>
            </a:r>
            <a:r>
              <a:rPr lang="cs-CZ" sz="1400" noProof="0" dirty="0"/>
              <a:t> 20 m,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400" noProof="0" dirty="0"/>
              <a:t>chlévy, močůvkové jímky a hnojiště při drobném ustájení jednotlivých kusů hospodářských zvířat </a:t>
            </a:r>
            <a:r>
              <a:rPr lang="cs-CZ" sz="1400" dirty="0"/>
              <a:t> – </a:t>
            </a:r>
            <a:r>
              <a:rPr lang="cs-CZ" sz="1400" noProof="0" dirty="0"/>
              <a:t>25 m,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400" noProof="0" dirty="0"/>
              <a:t>veřejné pozemní komunikace </a:t>
            </a:r>
            <a:r>
              <a:rPr lang="cs-CZ" sz="1400" dirty="0"/>
              <a:t> – </a:t>
            </a:r>
            <a:r>
              <a:rPr lang="cs-CZ" sz="1400" noProof="0" dirty="0"/>
              <a:t>30 m,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400" noProof="0" dirty="0"/>
              <a:t>individuální umývací plochy motorových vozidel a od nich vedoucí odtokové potrubí a strouhy </a:t>
            </a:r>
            <a:r>
              <a:rPr lang="cs-CZ" sz="1400" dirty="0"/>
              <a:t> – </a:t>
            </a:r>
            <a:r>
              <a:rPr lang="cs-CZ" sz="1400" noProof="0" dirty="0"/>
              <a:t>40 m.</a:t>
            </a:r>
          </a:p>
          <a:p>
            <a:pPr>
              <a:spcBef>
                <a:spcPts val="1500"/>
              </a:spcBef>
            </a:pPr>
            <a:endParaRPr lang="cs-CZ" sz="1400" noProof="0" dirty="0"/>
          </a:p>
          <a:p>
            <a:pPr>
              <a:spcBef>
                <a:spcPts val="1500"/>
              </a:spcBef>
            </a:pPr>
            <a:endParaRPr lang="cs-CZ" sz="1400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E136763-F3A4-DFEF-7551-9C8D187A7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12" y="129396"/>
            <a:ext cx="6439832" cy="552092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cs-CZ" sz="2400" noProof="0" dirty="0">
                <a:solidFill>
                  <a:schemeClr val="accent1"/>
                </a:solidFill>
              </a:rPr>
              <a:t>Posouzení rizik znečištění – odhad rizika kontaminace pro nové vodní zdroje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83ABA60-5EB3-8458-02FC-7C55C42E8C47}"/>
              </a:ext>
            </a:extLst>
          </p:cNvPr>
          <p:cNvSpPr txBox="1"/>
          <p:nvPr/>
        </p:nvSpPr>
        <p:spPr>
          <a:xfrm>
            <a:off x="8109641" y="5722879"/>
            <a:ext cx="37193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noProof="0" dirty="0"/>
              <a:t>Pro veřejné studny jsou vzdálenosti 2– 3x větší.</a:t>
            </a:r>
          </a:p>
        </p:txBody>
      </p:sp>
    </p:spTree>
    <p:extLst>
      <p:ext uri="{BB962C8B-B14F-4D97-AF65-F5344CB8AC3E}">
        <p14:creationId xmlns:p14="http://schemas.microsoft.com/office/powerpoint/2010/main" val="37679138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A9A779-0825-C823-C0C3-EEFC7D473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443" y="350518"/>
            <a:ext cx="10515600" cy="68643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cs-CZ" sz="2800" noProof="0" dirty="0">
                <a:solidFill>
                  <a:schemeClr val="accent1"/>
                </a:solidFill>
              </a:rPr>
              <a:t>Plánování odběru podzemních 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9B74CB-953E-D652-FF4B-590D09904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443" y="1261244"/>
            <a:ext cx="5241408" cy="3309798"/>
          </a:xfrm>
        </p:spPr>
        <p:txBody>
          <a:bodyPr>
            <a:normAutofit/>
          </a:bodyPr>
          <a:lstStyle/>
          <a:p>
            <a:pPr>
              <a:spcBef>
                <a:spcPts val="1500"/>
              </a:spcBef>
            </a:pPr>
            <a:r>
              <a:rPr lang="cs-CZ" sz="1700" noProof="0" dirty="0"/>
              <a:t>Počet a vzdálenost mezi jednotlivými vrty je dána požadavkem na množství jímaných vod a finančními náklady </a:t>
            </a:r>
          </a:p>
          <a:p>
            <a:pPr>
              <a:spcBef>
                <a:spcPts val="1500"/>
              </a:spcBef>
            </a:pPr>
            <a:r>
              <a:rPr lang="cs-CZ" sz="1700" noProof="0" dirty="0"/>
              <a:t>Menší vzdálenost = větší interference a snížení ve vrtech = vyšší provozní náklady </a:t>
            </a:r>
          </a:p>
          <a:p>
            <a:pPr>
              <a:spcBef>
                <a:spcPts val="1500"/>
              </a:spcBef>
            </a:pPr>
            <a:r>
              <a:rPr lang="cs-CZ" sz="1700" noProof="0" dirty="0"/>
              <a:t>Vliv interference čerpaných vrtů lze stanovit pomocí principu superpozice</a:t>
            </a:r>
          </a:p>
          <a:p>
            <a:endParaRPr lang="cs-CZ" sz="1800" noProof="0" dirty="0"/>
          </a:p>
          <a:p>
            <a:endParaRPr lang="cs-CZ" sz="1800" noProof="0" dirty="0"/>
          </a:p>
          <a:p>
            <a:pPr marL="0" indent="0">
              <a:buNone/>
            </a:pPr>
            <a:endParaRPr lang="cs-CZ" sz="1800" noProof="0" dirty="0"/>
          </a:p>
          <a:p>
            <a:endParaRPr lang="cs-CZ" sz="1800" noProof="0" dirty="0"/>
          </a:p>
          <a:p>
            <a:endParaRPr lang="cs-CZ" sz="1800" noProof="0" dirty="0"/>
          </a:p>
          <a:p>
            <a:endParaRPr lang="cs-CZ" sz="1800" noProof="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F9B271D-C55D-E87E-3211-835DD05D1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932" y="592000"/>
            <a:ext cx="5884085" cy="330979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69C88209-8F66-2653-37C2-F4EECDCE0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301" y="4170846"/>
            <a:ext cx="3562847" cy="762106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AC1EC63-7881-B109-FCB3-A75B37A4BD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8979" y="4218477"/>
            <a:ext cx="2010056" cy="666843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047F414D-FEE6-9FDF-A233-7DE071F3BA28}"/>
              </a:ext>
            </a:extLst>
          </p:cNvPr>
          <p:cNvSpPr txBox="1"/>
          <p:nvPr/>
        </p:nvSpPr>
        <p:spPr>
          <a:xfrm>
            <a:off x="466728" y="5273820"/>
            <a:ext cx="11018409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cs-CZ" sz="1700" b="1" noProof="0" dirty="0"/>
              <a:t>Situování vrtů v dosahu okrajových podmínek:</a:t>
            </a:r>
          </a:p>
          <a:p>
            <a:pPr marL="742950" lvl="1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cs-CZ" sz="1700" noProof="0" dirty="0"/>
              <a:t>napájecí hranice (řeka) – vrty rovnoběžně s tímto prvkem</a:t>
            </a:r>
          </a:p>
          <a:p>
            <a:pPr marL="742950" lvl="1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cs-CZ" sz="1700" noProof="0" dirty="0"/>
              <a:t>nepropustná hranice – vrty podél linie kolmé na tuto hranici a co nejdále od ní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D5C8E5E3-A29E-5507-BB76-D2A44177967B}"/>
              </a:ext>
            </a:extLst>
          </p:cNvPr>
          <p:cNvSpPr txBox="1"/>
          <p:nvPr/>
        </p:nvSpPr>
        <p:spPr>
          <a:xfrm>
            <a:off x="7921256" y="4218477"/>
            <a:ext cx="42707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s</a:t>
            </a:r>
            <a:r>
              <a:rPr lang="cs-CZ" sz="1400" i="1" baseline="-25000" noProof="0" dirty="0"/>
              <a:t>w</a:t>
            </a:r>
            <a:r>
              <a:rPr lang="cs-CZ" sz="1400" noProof="0" dirty="0"/>
              <a:t> rovnovážné snížení, </a:t>
            </a:r>
            <a:r>
              <a:rPr lang="cs-CZ" sz="1400" i="1" noProof="0" dirty="0" err="1"/>
              <a:t>r</a:t>
            </a:r>
            <a:r>
              <a:rPr lang="cs-CZ" sz="1400" i="1" baseline="-25000" noProof="0" dirty="0" err="1"/>
              <a:t>w</a:t>
            </a:r>
            <a:r>
              <a:rPr lang="cs-CZ" sz="1400" i="1" noProof="0" dirty="0"/>
              <a:t> </a:t>
            </a:r>
            <a:r>
              <a:rPr lang="cs-CZ" sz="1400" noProof="0" dirty="0"/>
              <a:t>poloměr vrtu, </a:t>
            </a:r>
            <a:r>
              <a:rPr lang="cs-CZ" sz="1400" i="1" noProof="0" dirty="0"/>
              <a:t>Q</a:t>
            </a:r>
            <a:r>
              <a:rPr lang="cs-CZ" sz="1400" noProof="0" dirty="0"/>
              <a:t> čerpané množství, </a:t>
            </a:r>
            <a:r>
              <a:rPr lang="cs-CZ" sz="1400" i="1" noProof="0" dirty="0"/>
              <a:t>r</a:t>
            </a:r>
            <a:r>
              <a:rPr lang="cs-CZ" sz="1400" i="1" baseline="-25000" noProof="0" dirty="0"/>
              <a:t>1</a:t>
            </a:r>
            <a:r>
              <a:rPr lang="cs-CZ" sz="1400" i="1" noProof="0" dirty="0"/>
              <a:t> </a:t>
            </a:r>
            <a:r>
              <a:rPr lang="cs-CZ" sz="1400" noProof="0" dirty="0"/>
              <a:t>a </a:t>
            </a:r>
            <a:r>
              <a:rPr lang="cs-CZ" sz="1400" i="1" noProof="0" dirty="0"/>
              <a:t>r</a:t>
            </a:r>
            <a:r>
              <a:rPr lang="cs-CZ" sz="1400" i="1" baseline="-25000" noProof="0" dirty="0"/>
              <a:t>2</a:t>
            </a:r>
            <a:r>
              <a:rPr lang="cs-CZ" sz="1400" i="1" noProof="0" dirty="0"/>
              <a:t> </a:t>
            </a:r>
            <a:r>
              <a:rPr lang="cs-CZ" sz="1400" noProof="0" dirty="0"/>
              <a:t>vzdálenost od vrtu </a:t>
            </a:r>
            <a:r>
              <a:rPr lang="cs-CZ" sz="1400" i="1" noProof="0" dirty="0" err="1"/>
              <a:t>r</a:t>
            </a:r>
            <a:r>
              <a:rPr lang="cs-CZ" sz="1400" i="1" baseline="-25000" noProof="0" dirty="0" err="1"/>
              <a:t>w</a:t>
            </a:r>
            <a:r>
              <a:rPr lang="cs-CZ" sz="1400" i="1" noProof="0" dirty="0"/>
              <a:t>, r</a:t>
            </a:r>
            <a:r>
              <a:rPr lang="cs-CZ" sz="1400" i="1" baseline="-25000" noProof="0" dirty="0"/>
              <a:t>e</a:t>
            </a:r>
            <a:r>
              <a:rPr lang="cs-CZ" sz="1400" i="1" noProof="0" dirty="0"/>
              <a:t> </a:t>
            </a:r>
            <a:r>
              <a:rPr lang="cs-CZ" sz="1400" noProof="0" dirty="0"/>
              <a:t>poloměr depresního kuželu (každého vrtu), </a:t>
            </a:r>
            <a:r>
              <a:rPr lang="cs-CZ" sz="1400" i="1" noProof="0" dirty="0"/>
              <a:t>T</a:t>
            </a:r>
            <a:r>
              <a:rPr lang="cs-CZ" sz="1400" noProof="0" dirty="0"/>
              <a:t> transmisivita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F046E36-A0A9-2895-D135-ED17698C19E8}"/>
              </a:ext>
            </a:extLst>
          </p:cNvPr>
          <p:cNvSpPr txBox="1"/>
          <p:nvPr/>
        </p:nvSpPr>
        <p:spPr>
          <a:xfrm>
            <a:off x="347803" y="3765208"/>
            <a:ext cx="24999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1" noProof="0" dirty="0" err="1"/>
              <a:t>Thiemova</a:t>
            </a:r>
            <a:r>
              <a:rPr lang="cs-CZ" sz="1600" b="1" noProof="0" dirty="0"/>
              <a:t> rovnice: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E9B16093-F945-2809-7ABA-FB9AA0E0A736}"/>
              </a:ext>
            </a:extLst>
          </p:cNvPr>
          <p:cNvCxnSpPr/>
          <p:nvPr/>
        </p:nvCxnSpPr>
        <p:spPr>
          <a:xfrm>
            <a:off x="4709159" y="4551899"/>
            <a:ext cx="274320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1037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B3DA8-483E-B057-82D3-186C52423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obsah 2">
            <a:extLst>
              <a:ext uri="{FF2B5EF4-FFF2-40B4-BE49-F238E27FC236}">
                <a16:creationId xmlns:a16="http://schemas.microsoft.com/office/drawing/2014/main" id="{4DE04575-CE29-2ED5-875E-E8B852A8CFE8}"/>
              </a:ext>
            </a:extLst>
          </p:cNvPr>
          <p:cNvSpPr txBox="1">
            <a:spLocks/>
          </p:cNvSpPr>
          <p:nvPr/>
        </p:nvSpPr>
        <p:spPr>
          <a:xfrm>
            <a:off x="316506" y="1587137"/>
            <a:ext cx="5509527" cy="3800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500"/>
              </a:spcBef>
            </a:pPr>
            <a:r>
              <a:rPr lang="cs-CZ" sz="1700" noProof="0" dirty="0"/>
              <a:t>Při návrhu jímací soustavy a prognóze snížení v jímacích vrtech je potřeba vzít v úvahu také dodatečné snížení ve vrtech – </a:t>
            </a:r>
            <a:r>
              <a:rPr lang="cs-CZ" sz="1700" b="1" noProof="0" dirty="0"/>
              <a:t>studňové ztráty</a:t>
            </a:r>
          </a:p>
          <a:p>
            <a:pPr>
              <a:spcBef>
                <a:spcPts val="1500"/>
              </a:spcBef>
            </a:pPr>
            <a:endParaRPr lang="cs-CZ" sz="1700" noProof="0" dirty="0"/>
          </a:p>
          <a:p>
            <a:pPr>
              <a:spcBef>
                <a:spcPts val="1500"/>
              </a:spcBef>
            </a:pPr>
            <a:endParaRPr lang="cs-CZ" sz="1700" noProof="0" dirty="0"/>
          </a:p>
          <a:p>
            <a:pPr>
              <a:spcBef>
                <a:spcPts val="1500"/>
              </a:spcBef>
            </a:pPr>
            <a:endParaRPr lang="cs-CZ" sz="1700" noProof="0" dirty="0"/>
          </a:p>
          <a:p>
            <a:pPr>
              <a:spcBef>
                <a:spcPts val="1500"/>
              </a:spcBef>
            </a:pPr>
            <a:endParaRPr lang="cs-CZ" sz="1700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9B6191-EDD9-B7BD-3A20-0B59CEC7F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443" y="350518"/>
            <a:ext cx="10515600" cy="68643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cs-CZ" sz="2800" noProof="0" dirty="0">
                <a:solidFill>
                  <a:schemeClr val="accent1"/>
                </a:solidFill>
              </a:rPr>
              <a:t>Plánování odběru podzemních vod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9C25354-C839-2C8C-5081-CBAAF1D70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23" y="1282311"/>
            <a:ext cx="4457391" cy="522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89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A9A779-0825-C823-C0C3-EEFC7D473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65" y="382920"/>
            <a:ext cx="10515600" cy="68643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cs-CZ" sz="3200" noProof="0" dirty="0">
                <a:solidFill>
                  <a:schemeClr val="accent1"/>
                </a:solidFill>
              </a:rPr>
              <a:t>Příklady hydrogeologických situací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F00AC3F-5267-DB4A-5B9F-3758DF6E9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664" y="2514464"/>
            <a:ext cx="7218782" cy="421795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6361BB0-07E8-D6F6-0BE0-C85808262833}"/>
              </a:ext>
            </a:extLst>
          </p:cNvPr>
          <p:cNvSpPr txBox="1"/>
          <p:nvPr/>
        </p:nvSpPr>
        <p:spPr>
          <a:xfrm>
            <a:off x="555988" y="1261872"/>
            <a:ext cx="11184563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cs-CZ" sz="1600" noProof="0" dirty="0"/>
              <a:t>V praxi se hydrogeolog může setkat z řadou zcela rozdílných hydrogeologických situací – </a:t>
            </a:r>
            <a:r>
              <a:rPr lang="cs-CZ" sz="1600" b="1" noProof="0" dirty="0"/>
              <a:t>viz následující koncepční modely</a:t>
            </a:r>
          </a:p>
          <a:p>
            <a:pPr marL="28575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cs-CZ" sz="1600" noProof="0" dirty="0"/>
              <a:t>Po konceptualizaci hydrogeologické situace je pro identifikaci vhodného zdroje  podzemních vod dále nezbytné zjistit informace o vlastnostech saturované vrstvy, doplňování podzemních vod, dalších odběrech, interakcích mezi podzemními a povrchovými vodami, kvalitě vody, zranitelnosti vůči potenciálním rizikům kontaminace, atd. </a:t>
            </a:r>
          </a:p>
        </p:txBody>
      </p:sp>
    </p:spTree>
    <p:extLst>
      <p:ext uri="{BB962C8B-B14F-4D97-AF65-F5344CB8AC3E}">
        <p14:creationId xmlns:p14="http://schemas.microsoft.com/office/powerpoint/2010/main" val="1824640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A9A779-0825-C823-C0C3-EEFC7D473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65" y="382920"/>
            <a:ext cx="10515600" cy="68643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cs-CZ" sz="3200" noProof="0" dirty="0">
                <a:solidFill>
                  <a:schemeClr val="accent1"/>
                </a:solidFill>
              </a:rPr>
              <a:t>Příklady hydrogeologických situací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7CC3421-66AB-B64C-575E-2EF56E1D7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865" y="1340388"/>
            <a:ext cx="9697803" cy="5134692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0D78D987-4420-FAB1-B5C7-60B4E0668AC6}"/>
              </a:ext>
            </a:extLst>
          </p:cNvPr>
          <p:cNvSpPr/>
          <p:nvPr/>
        </p:nvSpPr>
        <p:spPr>
          <a:xfrm>
            <a:off x="706865" y="1664208"/>
            <a:ext cx="399559" cy="374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2DF5189-A1C3-EC82-B436-C9C04EFAEABA}"/>
              </a:ext>
            </a:extLst>
          </p:cNvPr>
          <p:cNvSpPr/>
          <p:nvPr/>
        </p:nvSpPr>
        <p:spPr>
          <a:xfrm>
            <a:off x="6793721" y="1376964"/>
            <a:ext cx="399559" cy="374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988853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A9A779-0825-C823-C0C3-EEFC7D473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65" y="382920"/>
            <a:ext cx="10515600" cy="68643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cs-CZ" sz="3200" noProof="0" dirty="0">
                <a:solidFill>
                  <a:schemeClr val="accent1"/>
                </a:solidFill>
              </a:rPr>
              <a:t>Příklady hydrogeologických situací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35C9B5B-EFD2-02EA-A07A-96ACD1558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865" y="1252166"/>
            <a:ext cx="10574226" cy="5325218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1793194F-FE07-F68C-92C8-F36EAE27C23E}"/>
              </a:ext>
            </a:extLst>
          </p:cNvPr>
          <p:cNvSpPr/>
          <p:nvPr/>
        </p:nvSpPr>
        <p:spPr>
          <a:xfrm>
            <a:off x="711129" y="1252166"/>
            <a:ext cx="399559" cy="374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1D8B0F7A-5FE2-4482-6660-01E84E56B3A8}"/>
              </a:ext>
            </a:extLst>
          </p:cNvPr>
          <p:cNvSpPr/>
          <p:nvPr/>
        </p:nvSpPr>
        <p:spPr>
          <a:xfrm>
            <a:off x="5764885" y="1252166"/>
            <a:ext cx="399559" cy="374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0822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A9A779-0825-C823-C0C3-EEFC7D473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65" y="382920"/>
            <a:ext cx="10515600" cy="68643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cs-CZ" sz="3200" noProof="0" dirty="0">
                <a:solidFill>
                  <a:schemeClr val="accent1"/>
                </a:solidFill>
              </a:rPr>
              <a:t>Rešeršní studie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9B74CB-953E-D652-FF4B-590D09904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865" y="1411835"/>
            <a:ext cx="10128775" cy="4897212"/>
          </a:xfrm>
        </p:spPr>
        <p:txBody>
          <a:bodyPr>
            <a:normAutofit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cs-CZ" sz="1800" b="1" noProof="0" dirty="0"/>
              <a:t>Prvním úkolem by mělo být stanovení cílů hydrogeologického průzkumu položením klíčových otázek:</a:t>
            </a:r>
          </a:p>
          <a:p>
            <a:pPr lvl="1">
              <a:spcBef>
                <a:spcPts val="1500"/>
              </a:spcBef>
            </a:pPr>
            <a:r>
              <a:rPr lang="cs-CZ" sz="1800" noProof="0" dirty="0"/>
              <a:t>Jaké množství vod je zapotřebí? </a:t>
            </a:r>
          </a:p>
          <a:p>
            <a:pPr lvl="1">
              <a:spcBef>
                <a:spcPts val="1500"/>
              </a:spcBef>
            </a:pPr>
            <a:r>
              <a:rPr lang="cs-CZ" sz="1800" noProof="0" dirty="0"/>
              <a:t>Jaká jsou kritéria kvality vody – pitná, pro hospodářská zvířata, pro zavlažování, jiná?</a:t>
            </a:r>
          </a:p>
          <a:p>
            <a:pPr lvl="1">
              <a:spcBef>
                <a:spcPts val="1500"/>
              </a:spcBef>
            </a:pPr>
            <a:r>
              <a:rPr lang="cs-CZ" sz="1800" noProof="0" dirty="0"/>
              <a:t>Kolik studní bude pravděpodobně potřeba?</a:t>
            </a:r>
          </a:p>
          <a:p>
            <a:pPr lvl="1">
              <a:spcBef>
                <a:spcPts val="1500"/>
              </a:spcBef>
            </a:pPr>
            <a:r>
              <a:rPr lang="cs-CZ" sz="1800" noProof="0" dirty="0"/>
              <a:t>Kolik hydrogeologických informací je již k dispozici?</a:t>
            </a:r>
          </a:p>
          <a:p>
            <a:pPr lvl="1">
              <a:spcBef>
                <a:spcPts val="1500"/>
              </a:spcBef>
            </a:pPr>
            <a:r>
              <a:rPr lang="cs-CZ" sz="1800" noProof="0" dirty="0"/>
              <a:t>Chybějící data, která je zapotřebí doplnit dalším průzkumem?</a:t>
            </a:r>
          </a:p>
          <a:p>
            <a:pPr lvl="1">
              <a:spcBef>
                <a:spcPts val="1500"/>
              </a:spcBef>
            </a:pPr>
            <a:r>
              <a:rPr lang="cs-CZ" sz="1800" noProof="0" dirty="0"/>
              <a:t>Jaká jsou sociální a environmentální kritéria a vlastnictví půdy, která ovlivní umístění a provoz plánovaných studní?</a:t>
            </a:r>
          </a:p>
          <a:p>
            <a:pPr lvl="1"/>
            <a:endParaRPr lang="cs-CZ" sz="1800" noProof="0" dirty="0"/>
          </a:p>
        </p:txBody>
      </p:sp>
    </p:spTree>
    <p:extLst>
      <p:ext uri="{BB962C8B-B14F-4D97-AF65-F5344CB8AC3E}">
        <p14:creationId xmlns:p14="http://schemas.microsoft.com/office/powerpoint/2010/main" val="131672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9E275-0A01-2094-B9B8-186966FF4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030023-4FB1-1C38-43D6-4A5B32697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589" y="309768"/>
            <a:ext cx="11275585" cy="68643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cs-CZ" sz="3200" noProof="0" dirty="0">
                <a:solidFill>
                  <a:schemeClr val="accent1"/>
                </a:solidFill>
              </a:rPr>
              <a:t>Rešeršní studie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193C49-8519-2AD3-C68E-B6A45DFCE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590" y="1220939"/>
            <a:ext cx="5867671" cy="5760886"/>
          </a:xfrm>
        </p:spPr>
        <p:txBody>
          <a:bodyPr>
            <a:normAutofit/>
          </a:bodyPr>
          <a:lstStyle/>
          <a:p>
            <a:pPr marL="0" indent="0" fontAlgn="b">
              <a:spcBef>
                <a:spcPts val="1500"/>
              </a:spcBef>
              <a:buNone/>
            </a:pPr>
            <a:r>
              <a:rPr lang="cs-CZ" sz="1800" b="1" noProof="0" dirty="0"/>
              <a:t>Potřebná data</a:t>
            </a:r>
            <a:endParaRPr lang="cs-CZ" sz="1800" noProof="0" dirty="0"/>
          </a:p>
          <a:p>
            <a:pPr marL="342900" indent="-342900" fontAlgn="b">
              <a:spcBef>
                <a:spcPts val="1500"/>
              </a:spcBef>
              <a:buFont typeface="+mj-lt"/>
              <a:buAutoNum type="arabicParenR"/>
            </a:pPr>
            <a:r>
              <a:rPr lang="cs-CZ" sz="1600" noProof="0" dirty="0"/>
              <a:t>Topografické mapy</a:t>
            </a:r>
          </a:p>
          <a:p>
            <a:pPr marL="342900" indent="-342900" fontAlgn="b">
              <a:spcBef>
                <a:spcPts val="1500"/>
              </a:spcBef>
              <a:buFont typeface="+mj-lt"/>
              <a:buAutoNum type="arabicParenR"/>
            </a:pPr>
            <a:r>
              <a:rPr lang="cs-CZ" sz="1600" noProof="0" dirty="0"/>
              <a:t>Geologické mapy horninového podloží</a:t>
            </a:r>
          </a:p>
          <a:p>
            <a:pPr marL="342900" indent="-342900" fontAlgn="b">
              <a:spcBef>
                <a:spcPts val="1500"/>
              </a:spcBef>
              <a:buFont typeface="+mj-lt"/>
              <a:buAutoNum type="arabicParenR"/>
            </a:pPr>
            <a:r>
              <a:rPr lang="cs-CZ" sz="1600" noProof="0" dirty="0"/>
              <a:t>Půdní mapy a využití půdy</a:t>
            </a:r>
          </a:p>
          <a:p>
            <a:pPr marL="342900" indent="-342900" fontAlgn="b">
              <a:buFont typeface="+mj-lt"/>
              <a:buAutoNum type="arabicParenR"/>
            </a:pPr>
            <a:endParaRPr lang="cs-CZ" sz="100" noProof="0" dirty="0"/>
          </a:p>
          <a:p>
            <a:pPr marL="342900" indent="-342900" fontAlgn="b">
              <a:spcBef>
                <a:spcPts val="1500"/>
              </a:spcBef>
              <a:buFont typeface="+mj-lt"/>
              <a:buAutoNum type="arabicParenR"/>
            </a:pPr>
            <a:r>
              <a:rPr lang="cs-CZ" sz="1600" noProof="0" dirty="0"/>
              <a:t>Hydrogeologické mapy a mapy zranitelnosti podzemních vod</a:t>
            </a:r>
          </a:p>
          <a:p>
            <a:pPr marL="342900" indent="-342900" fontAlgn="b">
              <a:spcBef>
                <a:spcPts val="1500"/>
              </a:spcBef>
              <a:buFont typeface="+mj-lt"/>
              <a:buAutoNum type="arabicParenR"/>
            </a:pPr>
            <a:r>
              <a:rPr lang="cs-CZ" sz="1600" noProof="0" dirty="0"/>
              <a:t>Geologické, hydrogeologické a další relevantní odborné zprávy</a:t>
            </a:r>
          </a:p>
          <a:p>
            <a:pPr marL="342900" indent="-342900" fontAlgn="b">
              <a:buFont typeface="+mj-lt"/>
              <a:buAutoNum type="arabicParenR"/>
            </a:pPr>
            <a:r>
              <a:rPr lang="cs-CZ" sz="1600" noProof="0" dirty="0"/>
              <a:t>Letecké a satelitní snímky</a:t>
            </a:r>
          </a:p>
          <a:p>
            <a:pPr marL="342900" indent="-342900" fontAlgn="b">
              <a:spcBef>
                <a:spcPts val="1500"/>
              </a:spcBef>
              <a:buFont typeface="+mj-lt"/>
              <a:buAutoNum type="arabicParenR"/>
            </a:pPr>
            <a:r>
              <a:rPr lang="cs-CZ" sz="1600" noProof="0" dirty="0"/>
              <a:t>Záznamy o studnách a vrtech</a:t>
            </a:r>
          </a:p>
          <a:p>
            <a:pPr marL="342900" indent="-342900" fontAlgn="b">
              <a:spcBef>
                <a:spcPts val="1500"/>
              </a:spcBef>
              <a:buFont typeface="+mj-lt"/>
              <a:buAutoNum type="arabicParenR"/>
            </a:pPr>
            <a:r>
              <a:rPr lang="cs-CZ" sz="1600" noProof="0" dirty="0"/>
              <a:t>Údaje z monitorování hladiny a kvality vody</a:t>
            </a:r>
          </a:p>
          <a:p>
            <a:pPr marL="342900" indent="-342900" fontAlgn="b">
              <a:spcBef>
                <a:spcPts val="1500"/>
              </a:spcBef>
              <a:buFont typeface="+mj-lt"/>
              <a:buAutoNum type="arabicParenR"/>
            </a:pPr>
            <a:r>
              <a:rPr lang="cs-CZ" sz="1600" noProof="0" dirty="0"/>
              <a:t>Stávající odběry podzemní vody</a:t>
            </a:r>
          </a:p>
          <a:p>
            <a:pPr marL="342900" indent="-342900" fontAlgn="b">
              <a:spcBef>
                <a:spcPts val="1500"/>
              </a:spcBef>
              <a:buFont typeface="+mj-lt"/>
              <a:buAutoNum type="arabicParenR"/>
            </a:pPr>
            <a:r>
              <a:rPr lang="cs-CZ" sz="1600" noProof="0" dirty="0"/>
              <a:t>Záznamy o průtoku řek</a:t>
            </a:r>
          </a:p>
          <a:p>
            <a:pPr marL="342900" indent="-342900" fontAlgn="b">
              <a:spcBef>
                <a:spcPts val="1500"/>
              </a:spcBef>
              <a:buFont typeface="+mj-lt"/>
              <a:buAutoNum type="arabicParenR"/>
            </a:pPr>
            <a:r>
              <a:rPr lang="cs-CZ" sz="1600" noProof="0" dirty="0"/>
              <a:t>Meteorologické a klimatické údaje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86530777-A95A-8C25-EF3C-685C96C56B98}"/>
              </a:ext>
            </a:extLst>
          </p:cNvPr>
          <p:cNvSpPr txBox="1">
            <a:spLocks/>
          </p:cNvSpPr>
          <p:nvPr/>
        </p:nvSpPr>
        <p:spPr>
          <a:xfrm>
            <a:off x="6279261" y="1220939"/>
            <a:ext cx="5867671" cy="53272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">
              <a:spcBef>
                <a:spcPts val="1500"/>
              </a:spcBef>
              <a:buFont typeface="Arial" panose="020B0604020202020204" pitchFamily="34" charset="0"/>
              <a:buNone/>
            </a:pPr>
            <a:r>
              <a:rPr lang="cs-CZ" sz="1600" b="1" noProof="0" dirty="0"/>
              <a:t>Zdroj dat </a:t>
            </a:r>
            <a:endParaRPr lang="cs-CZ" sz="1600" noProof="0" dirty="0"/>
          </a:p>
          <a:p>
            <a:pPr marL="342900" indent="-342900" fontAlgn="b">
              <a:spcBef>
                <a:spcPts val="15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cs-CZ" sz="1800" noProof="0" dirty="0" err="1">
                <a:hlinkClick r:id="rId3"/>
              </a:rPr>
              <a:t>Geoprohlížeč</a:t>
            </a:r>
            <a:r>
              <a:rPr lang="cs-CZ" sz="1800" noProof="0" dirty="0">
                <a:hlinkClick r:id="rId3"/>
              </a:rPr>
              <a:t> ČÚZK</a:t>
            </a:r>
            <a:r>
              <a:rPr lang="cs-CZ" sz="1800" noProof="0" dirty="0"/>
              <a:t>, </a:t>
            </a:r>
            <a:r>
              <a:rPr lang="cs-CZ" sz="1800" noProof="0" dirty="0" err="1">
                <a:hlinkClick r:id="rId4"/>
              </a:rPr>
              <a:t>geoportál</a:t>
            </a:r>
            <a:r>
              <a:rPr lang="cs-CZ" sz="1800" noProof="0" dirty="0">
                <a:hlinkClick r:id="rId4"/>
              </a:rPr>
              <a:t> INSPIRE</a:t>
            </a:r>
            <a:endParaRPr lang="cs-CZ" sz="1800" noProof="0" dirty="0"/>
          </a:p>
          <a:p>
            <a:pPr marL="342900" indent="-342900" fontAlgn="b">
              <a:spcBef>
                <a:spcPts val="15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cs-CZ" sz="1800" noProof="0" dirty="0" err="1">
                <a:hlinkClick r:id="rId5"/>
              </a:rPr>
              <a:t>Geovědní</a:t>
            </a:r>
            <a:r>
              <a:rPr lang="cs-CZ" sz="1800" noProof="0" dirty="0">
                <a:hlinkClick r:id="rId5"/>
              </a:rPr>
              <a:t> mapa ČGS</a:t>
            </a:r>
            <a:endParaRPr lang="cs-CZ" sz="1800" noProof="0" dirty="0"/>
          </a:p>
          <a:p>
            <a:pPr marL="342900" indent="-342900" fontAlgn="b">
              <a:spcBef>
                <a:spcPts val="15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cs-CZ" sz="1800" noProof="0" dirty="0">
                <a:hlinkClick r:id="rId6"/>
              </a:rPr>
              <a:t>Půdní mapa ČGS</a:t>
            </a:r>
            <a:r>
              <a:rPr lang="cs-CZ" sz="1800" noProof="0" dirty="0"/>
              <a:t>, </a:t>
            </a:r>
            <a:r>
              <a:rPr lang="cs-CZ" sz="1800" noProof="0" dirty="0">
                <a:hlinkClick r:id="rId7"/>
              </a:rPr>
              <a:t>půda v mapách VUMOP</a:t>
            </a:r>
            <a:r>
              <a:rPr lang="cs-CZ" sz="1800" noProof="0" dirty="0"/>
              <a:t>, </a:t>
            </a:r>
            <a:r>
              <a:rPr lang="cs-CZ" sz="1800" noProof="0" dirty="0">
                <a:hlinkClick r:id="rId8"/>
              </a:rPr>
              <a:t>KPP VUMOP</a:t>
            </a:r>
            <a:r>
              <a:rPr lang="cs-CZ" sz="1800" noProof="0" dirty="0"/>
              <a:t>, </a:t>
            </a:r>
            <a:r>
              <a:rPr lang="cs-CZ" sz="1800" noProof="0" dirty="0">
                <a:hlinkClick r:id="rId9"/>
              </a:rPr>
              <a:t>BPEJ VUMOP</a:t>
            </a:r>
            <a:r>
              <a:rPr lang="cs-CZ" sz="1800" noProof="0" dirty="0"/>
              <a:t>, </a:t>
            </a:r>
            <a:r>
              <a:rPr lang="cs-CZ" sz="1800" noProof="0" dirty="0" err="1">
                <a:hlinkClick r:id="rId3"/>
              </a:rPr>
              <a:t>geoprohlížeč</a:t>
            </a:r>
            <a:r>
              <a:rPr lang="cs-CZ" sz="1800" noProof="0" dirty="0">
                <a:hlinkClick r:id="rId3"/>
              </a:rPr>
              <a:t> ČÚZK - CORINE </a:t>
            </a:r>
            <a:r>
              <a:rPr lang="cs-CZ" sz="1800" noProof="0" dirty="0" err="1">
                <a:hlinkClick r:id="rId3"/>
              </a:rPr>
              <a:t>land</a:t>
            </a:r>
            <a:r>
              <a:rPr lang="cs-CZ" sz="1800" noProof="0" dirty="0">
                <a:hlinkClick r:id="rId3"/>
              </a:rPr>
              <a:t> </a:t>
            </a:r>
            <a:r>
              <a:rPr lang="cs-CZ" sz="1800" noProof="0" dirty="0" err="1">
                <a:hlinkClick r:id="rId3"/>
              </a:rPr>
              <a:t>cover</a:t>
            </a:r>
            <a:r>
              <a:rPr lang="cs-CZ" sz="1800" noProof="0" dirty="0"/>
              <a:t> </a:t>
            </a:r>
          </a:p>
          <a:p>
            <a:pPr marL="342900" indent="-342900" fontAlgn="b">
              <a:spcBef>
                <a:spcPts val="15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cs-CZ" sz="1800" noProof="0" dirty="0">
                <a:hlinkClick r:id="rId10"/>
              </a:rPr>
              <a:t>Rajóny, základní odtok a zranitelnost ČGS</a:t>
            </a:r>
            <a:endParaRPr lang="cs-CZ" sz="1800" noProof="0" dirty="0"/>
          </a:p>
          <a:p>
            <a:pPr marL="342900" indent="-342900" fontAlgn="b">
              <a:spcBef>
                <a:spcPts val="15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cs-CZ" sz="1800" noProof="0" dirty="0">
                <a:hlinkClick r:id="rId11"/>
              </a:rPr>
              <a:t>ASGI </a:t>
            </a:r>
            <a:r>
              <a:rPr lang="cs-CZ" sz="1800" noProof="0" dirty="0" err="1">
                <a:hlinkClick r:id="rId11"/>
              </a:rPr>
              <a:t>databaze</a:t>
            </a:r>
            <a:r>
              <a:rPr lang="cs-CZ" sz="1800" noProof="0" dirty="0">
                <a:hlinkClick r:id="rId11"/>
              </a:rPr>
              <a:t> archivu zpráv a posudků (geofond) ČGS</a:t>
            </a:r>
            <a:endParaRPr lang="cs-CZ" sz="1800" noProof="0" dirty="0"/>
          </a:p>
          <a:p>
            <a:pPr marL="342900" indent="-342900" fontAlgn="b">
              <a:spcBef>
                <a:spcPts val="15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cs-CZ" sz="1800" noProof="0" dirty="0">
                <a:hlinkClick r:id="rId12"/>
              </a:rPr>
              <a:t>Archiv ČÚZK</a:t>
            </a:r>
            <a:endParaRPr lang="cs-CZ" sz="1800" noProof="0" dirty="0"/>
          </a:p>
          <a:p>
            <a:pPr marL="342900" indent="-342900" fontAlgn="b">
              <a:spcBef>
                <a:spcPts val="15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cs-CZ" sz="1800" noProof="0" dirty="0">
                <a:hlinkClick r:id="rId13"/>
              </a:rPr>
              <a:t>Vrtná prozkoumanost ČGS</a:t>
            </a:r>
            <a:endParaRPr lang="cs-CZ" sz="1800" noProof="0" dirty="0"/>
          </a:p>
          <a:p>
            <a:pPr marL="342900" indent="-342900" fontAlgn="b">
              <a:spcBef>
                <a:spcPts val="15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cs-CZ" sz="1800" noProof="0" dirty="0">
                <a:hlinkClick r:id="rId14"/>
              </a:rPr>
              <a:t>ISVS Voda ČHMÚ</a:t>
            </a:r>
            <a:endParaRPr lang="cs-CZ" sz="1800" noProof="0" dirty="0"/>
          </a:p>
          <a:p>
            <a:pPr marL="342900" indent="-342900" fontAlgn="b">
              <a:spcBef>
                <a:spcPts val="15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cs-CZ" sz="1800" noProof="0" dirty="0">
                <a:hlinkClick r:id="rId15"/>
              </a:rPr>
              <a:t>HEIS VÚV TGM</a:t>
            </a:r>
            <a:endParaRPr lang="cs-CZ" sz="1800" noProof="0" dirty="0"/>
          </a:p>
          <a:p>
            <a:pPr marL="342900" indent="-342900" fontAlgn="b">
              <a:spcBef>
                <a:spcPts val="15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cs-CZ" sz="1800" noProof="0" dirty="0">
                <a:hlinkClick r:id="rId14"/>
              </a:rPr>
              <a:t>ISVS Voda ČHMÚ</a:t>
            </a:r>
            <a:endParaRPr lang="cs-CZ" sz="1800" noProof="0" dirty="0"/>
          </a:p>
          <a:p>
            <a:pPr marL="342900" indent="-342900" fontAlgn="b">
              <a:spcAft>
                <a:spcPts val="600"/>
              </a:spcAft>
              <a:buFont typeface="+mj-lt"/>
              <a:buAutoNum type="arabicParenR"/>
            </a:pPr>
            <a:r>
              <a:rPr lang="cs-CZ" sz="1800" noProof="0" dirty="0">
                <a:hlinkClick r:id="rId16"/>
              </a:rPr>
              <a:t>Historická data ČHMÚ</a:t>
            </a:r>
            <a:r>
              <a:rPr lang="cs-CZ" sz="1800" noProof="0" dirty="0"/>
              <a:t>, </a:t>
            </a:r>
            <a:r>
              <a:rPr lang="cs-CZ" sz="1800" noProof="0" dirty="0" err="1">
                <a:hlinkClick r:id="rId17"/>
              </a:rPr>
              <a:t>ClimRisk</a:t>
            </a:r>
            <a:r>
              <a:rPr lang="cs-CZ" sz="1800" noProof="0" dirty="0">
                <a:hlinkClick r:id="rId17"/>
              </a:rPr>
              <a:t> </a:t>
            </a:r>
            <a:r>
              <a:rPr lang="cs-CZ" sz="1800" noProof="0" dirty="0" err="1">
                <a:hlinkClick r:id="rId17"/>
              </a:rPr>
              <a:t>CzechGlobe</a:t>
            </a:r>
            <a:endParaRPr lang="cs-CZ" sz="1800" noProof="0" dirty="0"/>
          </a:p>
        </p:txBody>
      </p:sp>
    </p:spTree>
    <p:extLst>
      <p:ext uri="{BB962C8B-B14F-4D97-AF65-F5344CB8AC3E}">
        <p14:creationId xmlns:p14="http://schemas.microsoft.com/office/powerpoint/2010/main" val="1773645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A9A779-0825-C823-C0C3-EEFC7D473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65" y="382920"/>
            <a:ext cx="10515600" cy="68643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cs-CZ" sz="3200" noProof="0" dirty="0">
                <a:solidFill>
                  <a:schemeClr val="accent1"/>
                </a:solidFill>
              </a:rPr>
              <a:t>Rešeršní studie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9B74CB-953E-D652-FF4B-590D09904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865" y="1528172"/>
            <a:ext cx="10275874" cy="5160862"/>
          </a:xfrm>
        </p:spPr>
        <p:txBody>
          <a:bodyPr>
            <a:normAutofit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cs-CZ" sz="1800" noProof="0" dirty="0"/>
              <a:t>Výsledkem rešerše by mělo být sestavení :</a:t>
            </a:r>
          </a:p>
          <a:p>
            <a:pPr>
              <a:spcBef>
                <a:spcPts val="1500"/>
              </a:spcBef>
            </a:pPr>
            <a:r>
              <a:rPr lang="cs-CZ" sz="1800" b="1" noProof="0" dirty="0"/>
              <a:t>souhrnná databáze (včetně mapových podkladů)</a:t>
            </a:r>
            <a:r>
              <a:rPr lang="cs-CZ" sz="1800" noProof="0" dirty="0"/>
              <a:t>:</a:t>
            </a:r>
          </a:p>
          <a:p>
            <a:pPr lvl="1">
              <a:spcBef>
                <a:spcPts val="1500"/>
              </a:spcBef>
              <a:buFont typeface="Courier New" panose="02070309020205020404" pitchFamily="49" charset="0"/>
              <a:buChar char="o"/>
            </a:pPr>
            <a:r>
              <a:rPr lang="cs-CZ" sz="1800" noProof="0" dirty="0"/>
              <a:t>topografie včetně říční sítě</a:t>
            </a:r>
          </a:p>
          <a:p>
            <a:pPr lvl="1">
              <a:spcBef>
                <a:spcPts val="1500"/>
              </a:spcBef>
              <a:buFont typeface="Courier New" panose="02070309020205020404" pitchFamily="49" charset="0"/>
              <a:buChar char="o"/>
            </a:pPr>
            <a:r>
              <a:rPr lang="cs-CZ" sz="1800" noProof="0" dirty="0"/>
              <a:t>typy půd a využití krajiny a vegetačního pokryvu</a:t>
            </a:r>
          </a:p>
          <a:p>
            <a:pPr lvl="1">
              <a:spcBef>
                <a:spcPts val="1500"/>
              </a:spcBef>
              <a:buFont typeface="Courier New" panose="02070309020205020404" pitchFamily="49" charset="0"/>
              <a:buChar char="o"/>
            </a:pPr>
            <a:r>
              <a:rPr lang="cs-CZ" sz="1800" noProof="0" dirty="0"/>
              <a:t>geologie, včetně rozložení kvartérního pokryvu a horninového podloží, a pozice zlomů</a:t>
            </a:r>
          </a:p>
          <a:p>
            <a:pPr lvl="1">
              <a:spcBef>
                <a:spcPts val="1500"/>
              </a:spcBef>
              <a:buFont typeface="Courier New" panose="02070309020205020404" pitchFamily="49" charset="0"/>
              <a:buChar char="o"/>
            </a:pPr>
            <a:r>
              <a:rPr lang="cs-CZ" sz="1800" noProof="0" dirty="0"/>
              <a:t>hydrogeologie, včetně hloubky a mocnosti zájmových zvodní, okrajových podmínek, oblastí doplňování/odvodňování, lokalizace pramenů a existujících studní, vydatnosti studní, rozložení hydraulických výšek, kvality podzemní vody a vodoměrných stanic na vodních tocích</a:t>
            </a:r>
          </a:p>
          <a:p>
            <a:pPr>
              <a:spcBef>
                <a:spcPts val="1500"/>
              </a:spcBef>
            </a:pPr>
            <a:r>
              <a:rPr lang="cs-CZ" sz="1800" b="1" noProof="0" dirty="0"/>
              <a:t>koncepční model</a:t>
            </a:r>
          </a:p>
          <a:p>
            <a:pPr>
              <a:spcBef>
                <a:spcPts val="1500"/>
              </a:spcBef>
            </a:pPr>
            <a:endParaRPr lang="cs-CZ" sz="2100" b="1" noProof="0" dirty="0"/>
          </a:p>
          <a:p>
            <a:pPr lvl="1">
              <a:spcBef>
                <a:spcPts val="1500"/>
              </a:spcBef>
            </a:pPr>
            <a:endParaRPr lang="cs-CZ" sz="1800" noProof="0" dirty="0"/>
          </a:p>
          <a:p>
            <a:pPr lvl="1"/>
            <a:endParaRPr lang="cs-CZ" sz="1800" noProof="0" dirty="0"/>
          </a:p>
        </p:txBody>
      </p:sp>
    </p:spTree>
    <p:extLst>
      <p:ext uri="{BB962C8B-B14F-4D97-AF65-F5344CB8AC3E}">
        <p14:creationId xmlns:p14="http://schemas.microsoft.com/office/powerpoint/2010/main" val="39325959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12729</TotalTime>
  <Words>4210</Words>
  <Application>Microsoft Office PowerPoint</Application>
  <PresentationFormat>Širokoúhlá obrazovka</PresentationFormat>
  <Paragraphs>410</Paragraphs>
  <Slides>39</Slides>
  <Notes>38</Notes>
  <HiddenSlides>1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6" baseType="lpstr">
      <vt:lpstr>Aptos</vt:lpstr>
      <vt:lpstr>Aptos Display</vt:lpstr>
      <vt:lpstr>Arial</vt:lpstr>
      <vt:lpstr>Cambria Math</vt:lpstr>
      <vt:lpstr>Courier New</vt:lpstr>
      <vt:lpstr>Wingdings</vt:lpstr>
      <vt:lpstr>Motiv Office</vt:lpstr>
      <vt:lpstr>Metody jímání podzemních vod I.</vt:lpstr>
      <vt:lpstr>Hydrogeologický průzkum – vyhledávání vodních zdrojů</vt:lpstr>
      <vt:lpstr>Schéma hydrogeologického průzkumu</vt:lpstr>
      <vt:lpstr>Příklady hydrogeologických situací </vt:lpstr>
      <vt:lpstr>Příklady hydrogeologických situací </vt:lpstr>
      <vt:lpstr>Příklady hydrogeologických situací </vt:lpstr>
      <vt:lpstr>Rešeršní studie</vt:lpstr>
      <vt:lpstr>Rešeršní studie</vt:lpstr>
      <vt:lpstr>Rešeršní studie</vt:lpstr>
      <vt:lpstr>Rekognoskace terénu</vt:lpstr>
      <vt:lpstr>Vrtná prozkoumanost hodnocené oblasti</vt:lpstr>
      <vt:lpstr>Geofyzikální průzkum</vt:lpstr>
      <vt:lpstr>Geofyzikální průzkum</vt:lpstr>
      <vt:lpstr>Vrtný průzkum </vt:lpstr>
      <vt:lpstr> Posouzení zdrojů podzemních vod (využitelných zásob) </vt:lpstr>
      <vt:lpstr> Posouzení zdrojů podzemních vod (využitelných zásob) </vt:lpstr>
      <vt:lpstr>Posouzení zdrojů podzemních vod – Separace podzemního odtoku z povrchových toků</vt:lpstr>
      <vt:lpstr>Posouzení zdrojů podzemních vod – Bilance půdní vlhkosti</vt:lpstr>
      <vt:lpstr>Posouzení zdrojů podzemních vod – Bilance půdní vlhkosti</vt:lpstr>
      <vt:lpstr>Posouzení zdrojů podzemních vod – Hydrogeochemické stopovače</vt:lpstr>
      <vt:lpstr>Posouzení zdrojů podzemních vod – Hydrogeochemické stopovače</vt:lpstr>
      <vt:lpstr>Posouzení zdrojů podzemních vod – Hydrogeochemické stopovače</vt:lpstr>
      <vt:lpstr>Posouzení zdrojů podzemních vod – Odezva zvodně na doplňování podzemních vod</vt:lpstr>
      <vt:lpstr>Posouzení zdrojů podzemních vod – Odezva zvodně na doplňování podzemních vod</vt:lpstr>
      <vt:lpstr> Metoda vodní bilance</vt:lpstr>
      <vt:lpstr>Metoda vodní bilance</vt:lpstr>
      <vt:lpstr>Metoda vodní bilance</vt:lpstr>
      <vt:lpstr>Kvalita vod</vt:lpstr>
      <vt:lpstr>Kvalita vod – krácený rozbor vod</vt:lpstr>
      <vt:lpstr>Posouzení rizik znečištění</vt:lpstr>
      <vt:lpstr>Posouzení rizik znečištění – zranitelnost podzemních vod</vt:lpstr>
      <vt:lpstr>Posouzení rizik znečištění – zranitelnost podzemních vod</vt:lpstr>
      <vt:lpstr>Posouzení rizik znečištění – zranitelnost podzemních vod</vt:lpstr>
      <vt:lpstr>Posouzení rizik znečištění – zranitelnost podzemních vod </vt:lpstr>
      <vt:lpstr>Posouzení rizik znečištění – Ochranná pásma</vt:lpstr>
      <vt:lpstr>Posouzení rizik znečištění – Ochranná pásma</vt:lpstr>
      <vt:lpstr>Posouzení rizik znečištění – odhad rizika kontaminace pro nové vodní zdroje </vt:lpstr>
      <vt:lpstr>Plánování odběru podzemních vod</vt:lpstr>
      <vt:lpstr>Plánování odběru podzemních vod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Petr Vaníček</dc:creator>
  <cp:lastModifiedBy>Adam Říčka</cp:lastModifiedBy>
  <cp:revision>55</cp:revision>
  <dcterms:created xsi:type="dcterms:W3CDTF">2024-07-30T09:43:37Z</dcterms:created>
  <dcterms:modified xsi:type="dcterms:W3CDTF">2025-10-01T05:44:37Z</dcterms:modified>
</cp:coreProperties>
</file>