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1344" y="9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6A579-4CD7-765A-44AA-0A66861E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8D8A2A-9CA1-6E43-0208-0E880519D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796C1-5BBE-5E68-BF06-5B2E1A4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5B5A78-DD07-F406-F0E6-814F6150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5A2E5-3FB2-B2C4-07D5-DE7D5DAC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2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21846-997D-FBAC-BB8E-0E039E0E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BF0371-CB9E-A703-C80E-5D77984F2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24FA3E-8AFB-4FDA-BBE6-CB3A453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EDCC17-4F9E-06D5-38DD-DD66AD17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8F570-EFA2-CAAC-48D0-A3D51463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88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B576FC-6EC0-6C22-F1FE-8946C2612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C6653B-12D9-F81D-CBBA-0E149DBD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236D77-F8E9-B70D-AA54-1542428D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F884AF-474D-675B-5C87-F713F420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FFDAB9-BB8F-1E6C-29B6-EE1FFE41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4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D6AC8-4298-D549-D975-7C748EE3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83355-B4D8-D0D7-6E70-86355262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23E76B-909A-90F2-9CD2-E6F444E4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F2F64-5328-598E-4091-402B3FA3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98BD99-5288-D4DC-08EA-569AE116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2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2AC54-4A9B-AFFF-1FAD-467C8395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FAB05-8D17-DCBF-0688-E383A764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496693-52AD-9339-800E-56CEC681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1B15AB-DDF2-69DB-2282-0CC9F52B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5A05D9-5CE3-56E0-A688-B5018B2D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32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9247D-9FAC-ACEE-55DB-61F3418B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F281A-7989-6979-20FE-98870B5CA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F66986-F8FD-3F5F-9C75-8D0E668E7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E8DA5C-B0D3-38B3-8156-9449813C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2EB3D-5156-54F5-8610-029BBA4C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6861A8-799C-7FCB-4905-38F7EB69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4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41414-427C-A0E1-4462-5F19809B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40D618-21CC-EF42-2491-07A5E2E59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E6E8D-6BEE-12CF-169C-A32E5C4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BAAFB9-BB7D-D504-C21C-26BBC8B04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734D30-A826-6FDF-5A61-DC7ED3219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53E52E-9D3B-C29D-2042-3BA9EDF5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EA99EE9-86AD-CED3-0A26-B7EB9C2B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868E40-BBC2-A25C-E9A7-A79D842F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2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CDA75-54BC-2680-D5BA-0072AABB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68BEBC-2AC3-632D-B1DE-1DEB31B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032353-79DA-8AED-A557-40B9182E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25CB15-F932-C070-92C7-93567AA2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7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ED9E12-8024-D372-4153-EFF95433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01B27F-3067-7CC2-A8CA-123D8EF2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05E964-08A0-9E86-049F-8D27F1AA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81018-4998-0261-7329-6F348C9C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F182F-E34C-FAE1-C76B-8DEADCBC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99C627-99AB-94D8-42A1-AA6FC6A7A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C7CCAC-536A-1863-4119-61AA0F34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638C4-1090-8C56-1F48-3A5DE2B6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67E285-C752-16DC-A636-3DF34FDD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5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CCABD-CA5F-D447-67B4-2A47746E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9650156-6BCE-E020-E733-BA562EF5A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702281-F64A-B0AB-EBF8-206CF75D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44B59-2C84-2745-B997-539AF83F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233006-C925-F202-CF61-320CE97C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4460E2-4E13-DD74-4D65-844E86E2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2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C558FE-BECA-80C9-4993-EED8ED2C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E65A8B-0009-30CF-6C34-7F2DC29D3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35635D-A81A-C887-A982-9655CF5F6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E5D64-1D60-4495-AD29-8FBC61EE4E91}" type="datetimeFigureOut">
              <a:rPr lang="cs-CZ" smtClean="0"/>
              <a:t>17.09.2025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B79D3-3D16-3C7C-E587-D32D23BE7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115E5-38D6-091B-BA72-03EAADD34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C4877F-39AB-48EB-ABA9-38E4AEDD22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9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at.ch/book/drilled-wel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avec, slon, venku, území&#10;&#10;Obsah generovaný pomocí AI může být nesprávný.">
            <a:extLst>
              <a:ext uri="{FF2B5EF4-FFF2-40B4-BE49-F238E27FC236}">
                <a16:creationId xmlns:a16="http://schemas.microsoft.com/office/drawing/2014/main" id="{E278CB4C-ED37-0511-DDA3-190D69BC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" r="23298" b="4885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8AF4B5-3AEA-56F4-187B-7E8851A9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Metody jímání podzemních vod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746374-3102-6024-1083-262A1DEB0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cs-CZ" sz="2000" b="1"/>
          </a:p>
          <a:p>
            <a:pPr algn="l"/>
            <a:r>
              <a:rPr lang="cs-CZ" sz="2000" b="1"/>
              <a:t>Úvod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8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088415-976C-A23B-E3EB-68870583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Sylabus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34F7B-EDB4-5022-C73B-8A082A8B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2200" dirty="0"/>
              <a:t>Hydrogeologický průzkum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Jímací zářezy, galerie a pramenné jímky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Jímací vrt, šachtová studna a násosky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Jímání povrchových vod z vodních nádrží a vodních toků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Čerpadla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Monitoring a údržba vrtů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200" dirty="0"/>
              <a:t>Vrty pro tepelná čerpadla (geotermální energie pro vytápění a chlazení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5799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1B016A-D5BD-C717-E530-DE679E4F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cs-CZ" sz="4800"/>
              <a:t>Cvičení k předmětu</a:t>
            </a:r>
          </a:p>
        </p:txBody>
      </p:sp>
      <p:pic>
        <p:nvPicPr>
          <p:cNvPr id="10" name="Picture 8" descr="http://www.bvk.cz/images/367/4-portal-stoly-nasosky-i-brezovskeho-vodovodu.jpeg">
            <a:extLst>
              <a:ext uri="{FF2B5EF4-FFF2-40B4-BE49-F238E27FC236}">
                <a16:creationId xmlns:a16="http://schemas.microsoft.com/office/drawing/2014/main" id="{B4C5E310-B47B-2EF0-695C-97B3A2A0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r="9983" b="-2"/>
          <a:stretch>
            <a:fillRect/>
          </a:stretch>
        </p:blipFill>
        <p:spPr bwMode="auto"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zeď, budova, cihla, flétna/dudy&#10;&#10;Obsah generovaný pomocí AI může být nesprávný.">
            <a:extLst>
              <a:ext uri="{FF2B5EF4-FFF2-40B4-BE49-F238E27FC236}">
                <a16:creationId xmlns:a16="http://schemas.microsoft.com/office/drawing/2014/main" id="{3F391EF3-D282-1844-3888-94AD415F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31805" b="-2"/>
          <a:stretch>
            <a:fillRect/>
          </a:stretch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9" name="Obrázek 8" descr="Obsah obrázku venku, mrak, voda, obloha&#10;&#10;Obsah generovaný pomocí AI může být nesprávný.">
            <a:extLst>
              <a:ext uri="{FF2B5EF4-FFF2-40B4-BE49-F238E27FC236}">
                <a16:creationId xmlns:a16="http://schemas.microsoft.com/office/drawing/2014/main" id="{BA3580F5-C6E5-6453-1BB5-6E96D2DF5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27648" b="1"/>
          <a:stretch>
            <a:fillRect/>
          </a:stretch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0428A-92FA-5A33-9910-02AE2751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r>
              <a:rPr lang="cs-CZ" sz="2200" dirty="0"/>
              <a:t>základní výpočty v Excelu</a:t>
            </a:r>
          </a:p>
          <a:p>
            <a:r>
              <a:rPr lang="cs-CZ" sz="2200" dirty="0"/>
              <a:t>terénní exkurze – Březová nad Svitavou, Čeperka - vodní zdroj pro Pardubice, prameniště Bzenec, vodní zdroj pro Ivančice,….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9887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AD817E-DD2E-EC13-F6D2-83CA61D6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Studijní materiály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50D07-D844-2839-BC42-D591A5CC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sz="1800" dirty="0" err="1"/>
              <a:t>Misstear</a:t>
            </a:r>
            <a:r>
              <a:rPr lang="cs-CZ" sz="1800" dirty="0"/>
              <a:t>, B., </a:t>
            </a:r>
            <a:r>
              <a:rPr lang="cs-CZ" sz="1800" dirty="0" err="1"/>
              <a:t>Banks</a:t>
            </a:r>
            <a:r>
              <a:rPr lang="cs-CZ" sz="1800" dirty="0"/>
              <a:t>, D., Clark, L. (2017): </a:t>
            </a:r>
            <a:r>
              <a:rPr lang="cs-CZ" sz="1800" dirty="0" err="1"/>
              <a:t>Water</a:t>
            </a:r>
            <a:r>
              <a:rPr lang="cs-CZ" sz="1800" dirty="0"/>
              <a:t> </a:t>
            </a:r>
            <a:r>
              <a:rPr lang="cs-CZ" sz="1800" dirty="0" err="1"/>
              <a:t>Wells</a:t>
            </a:r>
            <a:r>
              <a:rPr lang="cs-CZ" sz="1800" dirty="0"/>
              <a:t> and </a:t>
            </a:r>
            <a:r>
              <a:rPr lang="cs-CZ" sz="1800" dirty="0" err="1"/>
              <a:t>Boreholes</a:t>
            </a:r>
            <a:r>
              <a:rPr lang="cs-CZ" sz="1800" dirty="0"/>
              <a:t> (2nd </a:t>
            </a:r>
            <a:r>
              <a:rPr lang="cs-CZ" sz="1800" dirty="0" err="1"/>
              <a:t>Edition</a:t>
            </a:r>
            <a:r>
              <a:rPr lang="cs-CZ" sz="1800" dirty="0"/>
              <a:t>). John </a:t>
            </a:r>
            <a:r>
              <a:rPr lang="cs-CZ" sz="1800" dirty="0" err="1"/>
              <a:t>Wiley</a:t>
            </a:r>
            <a:r>
              <a:rPr lang="cs-CZ" sz="1800" dirty="0"/>
              <a:t> &amp; </a:t>
            </a:r>
            <a:r>
              <a:rPr lang="cs-CZ" sz="1800" dirty="0" err="1"/>
              <a:t>Sons</a:t>
            </a:r>
            <a:r>
              <a:rPr lang="cs-CZ" sz="1800" dirty="0"/>
              <a:t>.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Tesařík, I. (1985): Vodárenství, SNTL – Státní nakladatelství technické literatury. </a:t>
            </a:r>
          </a:p>
          <a:p>
            <a:pPr marL="0" indent="0">
              <a:spcAft>
                <a:spcPts val="1200"/>
              </a:spcAft>
              <a:buNone/>
            </a:pPr>
            <a:endParaRPr lang="cs-CZ" sz="1800" dirty="0">
              <a:hlinkClick r:id="rId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hlinkClick r:id="rId2"/>
              </a:rPr>
              <a:t>Series of manual on drinking water supply</a:t>
            </a:r>
            <a:endParaRPr lang="cs-CZ" sz="1800" dirty="0"/>
          </a:p>
          <a:p>
            <a:pPr>
              <a:spcAft>
                <a:spcPts val="1200"/>
              </a:spcAft>
            </a:pPr>
            <a:r>
              <a:rPr lang="cs-CZ" sz="1800" dirty="0" err="1"/>
              <a:t>Ball</a:t>
            </a:r>
            <a:r>
              <a:rPr lang="cs-CZ" sz="1800" dirty="0"/>
              <a:t> P. (2001): </a:t>
            </a:r>
            <a:r>
              <a:rPr lang="cs-CZ" sz="1800" dirty="0" err="1"/>
              <a:t>Drilled</a:t>
            </a:r>
            <a:r>
              <a:rPr lang="cs-CZ" sz="1800" dirty="0"/>
              <a:t> </a:t>
            </a:r>
            <a:r>
              <a:rPr lang="cs-CZ" sz="1800" dirty="0" err="1"/>
              <a:t>Wells</a:t>
            </a:r>
            <a:r>
              <a:rPr lang="cs-CZ" sz="1800" dirty="0"/>
              <a:t>, </a:t>
            </a:r>
            <a:r>
              <a:rPr lang="cs-CZ" sz="1800" dirty="0" err="1"/>
              <a:t>Series</a:t>
            </a:r>
            <a:r>
              <a:rPr lang="cs-CZ" sz="1800" dirty="0"/>
              <a:t> of </a:t>
            </a:r>
            <a:r>
              <a:rPr lang="cs-CZ" sz="1800" dirty="0" err="1"/>
              <a:t>manuals</a:t>
            </a:r>
            <a:r>
              <a:rPr lang="cs-CZ" sz="1800" dirty="0"/>
              <a:t> on </a:t>
            </a:r>
            <a:r>
              <a:rPr lang="cs-CZ" sz="1800" dirty="0" err="1"/>
              <a:t>drinking</a:t>
            </a:r>
            <a:r>
              <a:rPr lang="cs-CZ" sz="1800" dirty="0"/>
              <a:t> </a:t>
            </a:r>
            <a:r>
              <a:rPr lang="cs-CZ" sz="1800" dirty="0" err="1"/>
              <a:t>water</a:t>
            </a:r>
            <a:r>
              <a:rPr lang="cs-CZ" sz="1800" dirty="0"/>
              <a:t> </a:t>
            </a:r>
            <a:r>
              <a:rPr lang="cs-CZ" sz="1800" dirty="0" err="1"/>
              <a:t>supply</a:t>
            </a:r>
            <a:r>
              <a:rPr lang="cs-CZ" sz="1800" dirty="0"/>
              <a:t>, Vol. 6. </a:t>
            </a:r>
            <a:r>
              <a:rPr lang="cs-CZ" sz="1800" dirty="0" err="1"/>
              <a:t>Swiss</a:t>
            </a:r>
            <a:r>
              <a:rPr lang="cs-CZ" sz="1800" dirty="0"/>
              <a:t> Centre </a:t>
            </a:r>
            <a:r>
              <a:rPr lang="cs-CZ" sz="1800" dirty="0" err="1"/>
              <a:t>for</a:t>
            </a:r>
            <a:r>
              <a:rPr lang="cs-CZ" sz="1800" dirty="0"/>
              <a:t> Development </a:t>
            </a:r>
            <a:r>
              <a:rPr lang="cs-CZ" sz="1800" dirty="0" err="1"/>
              <a:t>Cooperation</a:t>
            </a:r>
            <a:r>
              <a:rPr lang="cs-CZ" sz="1800" dirty="0"/>
              <a:t> in Technology and Management. </a:t>
            </a:r>
            <a:r>
              <a:rPr lang="cs-CZ" sz="1800" dirty="0" err="1"/>
              <a:t>Switzerland</a:t>
            </a:r>
            <a:r>
              <a:rPr lang="cs-CZ" sz="1800" dirty="0"/>
              <a:t>, St. Galle</a:t>
            </a:r>
          </a:p>
          <a:p>
            <a:pPr>
              <a:spcAft>
                <a:spcPts val="1200"/>
              </a:spcAft>
            </a:pPr>
            <a:r>
              <a:rPr lang="cs-CZ" sz="1800" dirty="0" err="1"/>
              <a:t>Meuli</a:t>
            </a:r>
            <a:r>
              <a:rPr lang="cs-CZ" sz="1800" dirty="0"/>
              <a:t>, C., </a:t>
            </a:r>
            <a:r>
              <a:rPr lang="cs-CZ" sz="1800" dirty="0" err="1"/>
              <a:t>Wehrle</a:t>
            </a:r>
            <a:r>
              <a:rPr lang="cs-CZ" sz="1800" dirty="0"/>
              <a:t>, K. (2001): </a:t>
            </a:r>
            <a:r>
              <a:rPr lang="cs-CZ" sz="1800" dirty="0" err="1"/>
              <a:t>Spring</a:t>
            </a:r>
            <a:r>
              <a:rPr lang="cs-CZ" sz="1800" dirty="0"/>
              <a:t> </a:t>
            </a:r>
            <a:r>
              <a:rPr lang="cs-CZ" sz="1800" dirty="0" err="1"/>
              <a:t>Catchment</a:t>
            </a:r>
            <a:r>
              <a:rPr lang="cs-CZ" sz="1800" dirty="0"/>
              <a:t>, </a:t>
            </a:r>
            <a:r>
              <a:rPr lang="cs-CZ" sz="1800" dirty="0" err="1"/>
              <a:t>Series</a:t>
            </a:r>
            <a:r>
              <a:rPr lang="cs-CZ" sz="1800" dirty="0"/>
              <a:t> of </a:t>
            </a:r>
            <a:r>
              <a:rPr lang="cs-CZ" sz="1800" dirty="0" err="1"/>
              <a:t>Manuals</a:t>
            </a:r>
            <a:r>
              <a:rPr lang="cs-CZ" sz="1800" dirty="0"/>
              <a:t> on </a:t>
            </a:r>
            <a:r>
              <a:rPr lang="cs-CZ" sz="1800" dirty="0" err="1"/>
              <a:t>Drinking</a:t>
            </a:r>
            <a:r>
              <a:rPr lang="cs-CZ" sz="1800" dirty="0"/>
              <a:t> </a:t>
            </a:r>
            <a:r>
              <a:rPr lang="cs-CZ" sz="1800" dirty="0" err="1"/>
              <a:t>Water</a:t>
            </a:r>
            <a:r>
              <a:rPr lang="cs-CZ" sz="1800" dirty="0"/>
              <a:t> Supply, Vol. 4. SKAT. </a:t>
            </a:r>
            <a:r>
              <a:rPr lang="cs-CZ" sz="1800" dirty="0" err="1"/>
              <a:t>Switzerland</a:t>
            </a:r>
            <a:r>
              <a:rPr lang="cs-CZ" sz="1800" dirty="0"/>
              <a:t>, St. Galle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36370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2885A0-1723-920A-3B54-8E8DC3FF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Ukončení předmětu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6A8EB-E11C-501E-D690-B4FB8B6D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/>
              <a:t>podmínky ukončení – protokoly ze cvičení, účast na exkurzi(ích)</a:t>
            </a:r>
          </a:p>
          <a:p>
            <a:r>
              <a:rPr lang="cs-CZ" sz="2200"/>
              <a:t>ústní zkouška</a:t>
            </a:r>
          </a:p>
        </p:txBody>
      </p:sp>
    </p:spTree>
    <p:extLst>
      <p:ext uri="{BB962C8B-B14F-4D97-AF65-F5344CB8AC3E}">
        <p14:creationId xmlns:p14="http://schemas.microsoft.com/office/powerpoint/2010/main" val="3191528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215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Motiv Office</vt:lpstr>
      <vt:lpstr>Metody jímání podzemních vod</vt:lpstr>
      <vt:lpstr>Sylabus</vt:lpstr>
      <vt:lpstr>Cvičení k předmětu</vt:lpstr>
      <vt:lpstr>Studijní materiály</vt:lpstr>
      <vt:lpstr>Ukončení předmětu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Říčka</dc:creator>
  <cp:lastModifiedBy>Adam Říčka</cp:lastModifiedBy>
  <cp:revision>7</cp:revision>
  <dcterms:created xsi:type="dcterms:W3CDTF">2025-09-17T05:16:53Z</dcterms:created>
  <dcterms:modified xsi:type="dcterms:W3CDTF">2025-09-17T05:40:45Z</dcterms:modified>
</cp:coreProperties>
</file>