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7" r:id="rId4"/>
    <p:sldId id="260" r:id="rId5"/>
    <p:sldId id="262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2851F-5DA0-4BBA-900B-FF080E0C40B6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907CC-7849-44A2-92DB-9F7A377B4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75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Studovaná lokalita se nachází ve východních Čechách, v okolí České Třebové. Ve studované oblasti narušuje </a:t>
            </a:r>
            <a:r>
              <a:rPr lang="cs-CZ" dirty="0" err="1"/>
              <a:t>monoklinost</a:t>
            </a:r>
            <a:r>
              <a:rPr lang="cs-CZ" dirty="0"/>
              <a:t> křídový sedimentů  ústecká brázda, která tvoří depresi. Zlom, který ohraničuje ústeckou brázdu ze západní strany se nazývá </a:t>
            </a:r>
            <a:r>
              <a:rPr lang="cs-CZ" dirty="0" err="1"/>
              <a:t>semanínský</a:t>
            </a:r>
            <a:r>
              <a:rPr lang="cs-CZ" dirty="0"/>
              <a:t> zlom. Jedná se o přesmyk se skokem až 260 metrů, který ostře ukončuje Kozlovský hřbet. Východní strana brázdy je ohraničena poklesem, nad kterým se táhne </a:t>
            </a:r>
            <a:r>
              <a:rPr lang="cs-CZ" dirty="0" err="1"/>
              <a:t>Hřebačovský</a:t>
            </a:r>
            <a:r>
              <a:rPr lang="cs-CZ" dirty="0"/>
              <a:t> hřbet.  Pro oblast jsou typické především křídové pískovce a slínovce. Brázda je vyplněna kvartérními sedimenty, pod kterými se nacházejí terciérní vápnité jíly.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07CC-7849-44A2-92DB-9F7A377B4B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34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okolí ústecké brázdy dochází k častým sesuvům křídových horniny, protože zdejší zlomové svahy jsou velmi strmé.  V oblasti je stále detekována seismická aktivita, která naznačuje aktivitu na zlomu. Vlivem minulé tektonické aktivity došlo k reorientaci hornin, následkem čehož jsou náchylnější k erozi a případnému sesouvání.  Parametry sesuvů se liší v závislosti na litologii hostitelských hornin, Například v pískovcích vznikají v oblasti sesuvy výrazně méně a s jiným pohybovým mechanismem. Kvůli rozrůstající se populaci ústecké brázdy se musí stavět i na fosilních sesuvech, což může v případě nedostatečného stavebního průzkumu představovat riziko. Obrázek vpravo dole zobrazuje typický ráz krajiny u Semanína.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07CC-7849-44A2-92DB-9F7A377B4B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36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Mým úkolem je na základě map analýzy výškopisu a vlastního mapování sestavit přehled sesuvů na </a:t>
            </a:r>
            <a:r>
              <a:rPr lang="cs-CZ" dirty="0" err="1"/>
              <a:t>Hřebečovském</a:t>
            </a:r>
            <a:r>
              <a:rPr lang="cs-CZ" dirty="0"/>
              <a:t> a Kozlovském Hřbetu. Na vybraných lokalitách naměřit a zpracovat 2D odporové profily a interpretovat jejich stavbu, podmínky, čas a mechanismus vzniku. Dále určit vhodná místa pro kopané sondy, ve kterých by mohlo proběhnout i přesné datování. A posoudit souvislost mezi tektonickými strukturami, litologií a náchylností k sesouvání.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07CC-7849-44A2-92DB-9F7A377B4B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58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první fázi studuji letecké mapy, mapy analýzy výškopisu a provádím rešerši předchozích prací. </a:t>
            </a:r>
            <a:r>
              <a:rPr lang="cs-CZ" dirty="0" err="1"/>
              <a:t>Zjistěné</a:t>
            </a:r>
            <a:r>
              <a:rPr lang="cs-CZ" dirty="0"/>
              <a:t> poznatky pak ověřím v terénu vlastním mapováním sesuvů, v jejichž okolí se pokusím zjistit údaje o geologické stavbě. Na vybraných lokalitách provedu měření odporů hornin přístrojem ARES, z čehož získám podklady pro konstrukci řezů a určení mocnosti sesuvů. U nalezených </a:t>
            </a:r>
            <a:r>
              <a:rPr lang="cs-CZ" dirty="0" err="1"/>
              <a:t>sesusů</a:t>
            </a:r>
            <a:r>
              <a:rPr lang="cs-CZ" dirty="0"/>
              <a:t> se také pokusím odhadnout jejich mechanismus vzniku a popsat jejich jednotlivé části. Ze získaných interpretuji nakonec interpretuji mělkou stavbu podloží.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07CC-7849-44A2-92DB-9F7A377B4B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49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969516-94AA-4D33-85C8-294C3D385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127A459-8EFD-48BE-87AB-489663E39E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1D3673-558B-4E4C-8B41-2D8B32C9B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C9DFD-0784-42DF-A914-096E1427F6D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8101B4-AEF5-4E48-ACAE-C0086E855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32FBC9-651C-4EA9-B1DE-B9ACFA548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561FF-2193-413C-822A-4558513C2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6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B67B4B-FEC0-42FD-9766-174516D50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5AF65D2-3DAB-4742-994B-4F5AC49216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0FDFFE-D486-48BE-94DD-8B5F763A2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C9DFD-0784-42DF-A914-096E1427F6D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0FF22C-DBA9-4981-9A0E-A91265B31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6AB055-DD60-46C0-8E33-F9968770A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561FF-2193-413C-822A-4558513C2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90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56F8FBD-52F9-4AF9-846B-3F50C27C1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74E597F-2762-42F5-B026-29564651B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BD0ABA-CACA-47B2-9C34-83C53BC0A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C9DFD-0784-42DF-A914-096E1427F6D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9C3C1A-B957-4373-AF08-E6ACEE1FC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0BC1C3-D0AA-456E-B347-C7588D819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561FF-2193-413C-822A-4558513C2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4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B7A87-C43B-442D-9614-C7ECA2613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1F9274-BD04-417F-AAF9-2A68EB014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158498-278C-48F0-8DC1-89E4C7BA6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C9DFD-0784-42DF-A914-096E1427F6D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A7AEA7-7063-4EA1-9F88-4A04646B2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98486D-AC70-4112-941B-0D74CCA18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561FF-2193-413C-822A-4558513C2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4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9C7957-1BD9-468B-A2E3-FCB5BF167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BA8417A-9687-4BAD-BF97-8914B2C29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FF2B44-474C-4278-AA6B-8B2527228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C9DFD-0784-42DF-A914-096E1427F6D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F435F2-DA19-4BC0-BC15-24BC1F510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42C4D3-9CC8-4D13-8CAB-A3A25E7F1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561FF-2193-413C-822A-4558513C2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4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7079E7-A78C-443F-AB2F-1E99EFE2B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023C51-E2CB-43AD-859A-29D75AE581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8AD5261-86E0-45E5-AF33-978F12B76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23420BC-46B7-405D-93A0-B2EE9FD91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C9DFD-0784-42DF-A914-096E1427F6D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AD7C58A-DF13-4B01-AEFA-4F1982490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E699883-F3C4-447D-8D48-49278F087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561FF-2193-413C-822A-4558513C2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8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DAC814-C5D8-4A77-97AC-9D1069F79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9C1E8D8-4B6B-4661-B561-DE4190155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D069E60-AE85-45E3-9BF6-A7EEF0D22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F591C70-D3C2-4213-9ECD-25A0429666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CEE85E0-D42D-4CF1-81C0-86676AAF78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1BD7583-204A-4118-9C1F-DB7339673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C9DFD-0784-42DF-A914-096E1427F6D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79DEAD2-E4D0-4FB0-9B18-E75730CA1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32228EB-DC08-44F8-9419-330177A2F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561FF-2193-413C-822A-4558513C2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85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985520-6B52-4741-A817-A4B0EA823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6B1AFE6-5168-49AB-861F-284CD0D2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C9DFD-0784-42DF-A914-096E1427F6D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B1B2F3B-B536-4C4A-95BB-7A667099C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EEA74AA-55E1-48B0-B57A-CD2E12967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561FF-2193-413C-822A-4558513C2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6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30C5BCE-527E-4AD3-8005-6D271D090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C9DFD-0784-42DF-A914-096E1427F6D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B230B37-F469-4901-82D8-D02492A4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3BB3AD7-5793-4229-A556-A61DA12B4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561FF-2193-413C-822A-4558513C2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63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05D4AB-F018-4612-B7F5-FB10E2A4F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064116-8F56-4763-B45D-E92CA1973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6CBD5DE-C081-45F5-8B75-507DB9B1F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52ED05-1FFF-4985-BEA9-D3198D070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C9DFD-0784-42DF-A914-096E1427F6D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1C09289-A501-4505-B906-6B2F7D3C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679A333-241D-4B12-A662-B046950BD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561FF-2193-413C-822A-4558513C2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02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62959A-1D24-48F7-B241-DB6318869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3B2FD2E-6683-4061-85E6-E1EFC85B3B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B77B03A-3B20-4088-BE3F-503CDD986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A198F76-AC80-46A6-8D77-4612B1885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C9DFD-0784-42DF-A914-096E1427F6D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5E0B97E-E7B2-4E1F-BF39-5F137438E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F9EA3EC-92E5-4F49-A2A6-0A4FCF6E5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561FF-2193-413C-822A-4558513C2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99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45D5F30-DC28-4126-9000-E18E3CF52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8A78720-348E-44B2-B034-90355918B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CDD376-FF12-4794-BAD0-37856D1FC1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C9DFD-0784-42DF-A914-096E1427F6D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2F2DBF-21CD-4499-A584-066C685BE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76993C-6974-474C-B7F9-64183951D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561FF-2193-413C-822A-4558513C2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8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hyperlink" Target="https://en.mapy.cz/zakladni" TargetMode="External"/><Relationship Id="rId5" Type="http://schemas.openxmlformats.org/officeDocument/2006/relationships/hyperlink" Target="http://www.gfinstruments.cz/" TargetMode="External"/><Relationship Id="rId4" Type="http://schemas.openxmlformats.org/officeDocument/2006/relationships/hyperlink" Target="https://mapy.geology.cz/svahove_nestability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C9C7C4-C9AD-49B8-A24C-1A40BAE542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Sesuvy</a:t>
            </a:r>
            <a:r>
              <a:rPr lang="en-US" dirty="0"/>
              <a:t> v </a:t>
            </a:r>
            <a:r>
              <a:rPr lang="en-US" dirty="0" err="1"/>
              <a:t>blízkosti</a:t>
            </a:r>
            <a:r>
              <a:rPr lang="en-US" dirty="0"/>
              <a:t> </a:t>
            </a:r>
            <a:r>
              <a:rPr lang="en-US" dirty="0" err="1"/>
              <a:t>semanínského</a:t>
            </a:r>
            <a:r>
              <a:rPr lang="en-US" dirty="0"/>
              <a:t> </a:t>
            </a:r>
            <a:r>
              <a:rPr lang="en-US" dirty="0" err="1"/>
              <a:t>zlomu</a:t>
            </a:r>
            <a:r>
              <a:rPr lang="en-US" dirty="0"/>
              <a:t> v </a:t>
            </a:r>
            <a:r>
              <a:rPr lang="en-US" dirty="0" err="1"/>
              <a:t>úseku</a:t>
            </a:r>
            <a:r>
              <a:rPr lang="en-US" dirty="0"/>
              <a:t> </a:t>
            </a:r>
            <a:r>
              <a:rPr lang="en-US" dirty="0" err="1"/>
              <a:t>Ústí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Orlicí</a:t>
            </a:r>
            <a:r>
              <a:rPr lang="en-US" dirty="0"/>
              <a:t> – </a:t>
            </a:r>
            <a:r>
              <a:rPr lang="en-US" dirty="0" err="1"/>
              <a:t>Semanín</a:t>
            </a:r>
            <a:r>
              <a:rPr lang="en-US" dirty="0"/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39C43A9-DF59-4C62-84F2-27A24419D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27453"/>
            <a:ext cx="9144000" cy="1655762"/>
          </a:xfrm>
        </p:spPr>
        <p:txBody>
          <a:bodyPr/>
          <a:lstStyle/>
          <a:p>
            <a:pPr algn="l"/>
            <a:r>
              <a:rPr lang="cs-CZ" dirty="0"/>
              <a:t>Zpracoval: Zbyněk Fojt</a:t>
            </a:r>
          </a:p>
          <a:p>
            <a:pPr algn="l"/>
            <a:r>
              <a:rPr lang="cs-CZ" dirty="0"/>
              <a:t>Školitel: Mgr. Petr Špaček Ph.D.</a:t>
            </a:r>
          </a:p>
          <a:p>
            <a:endParaRPr lang="en-US" dirty="0"/>
          </a:p>
        </p:txBody>
      </p:sp>
      <p:pic>
        <p:nvPicPr>
          <p:cNvPr id="9" name="Zvuk 8">
            <a:hlinkClick r:id="" action="ppaction://media"/>
            <a:extLst>
              <a:ext uri="{FF2B5EF4-FFF2-40B4-BE49-F238E27FC236}">
                <a16:creationId xmlns:a16="http://schemas.microsoft.com/office/drawing/2014/main" id="{047EBAC5-5B95-4B35-AA86-611302C3440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162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72"/>
    </mc:Choice>
    <mc:Fallback xmlns="">
      <p:transition spd="slow" advTm="168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132DFB90-D4BA-49AE-851A-22DF45FCAA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8061"/>
          <a:stretch/>
        </p:blipFill>
        <p:spPr>
          <a:xfrm>
            <a:off x="3428402" y="5517752"/>
            <a:ext cx="4219141" cy="98821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5829EC9-A2D5-47CB-BAE0-D908C19F5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Lokalizace</a:t>
            </a:r>
            <a:endParaRPr lang="en-US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6A9A110-086C-4D97-957F-06A3A884B9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9119" y="1321987"/>
            <a:ext cx="4071806" cy="309403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9FBA18B-7856-45F3-B14B-659178930F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662" b="32453"/>
          <a:stretch/>
        </p:blipFill>
        <p:spPr>
          <a:xfrm>
            <a:off x="19119" y="4516039"/>
            <a:ext cx="3895889" cy="208994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7296BB1-AE10-486D-8090-ED92D2D948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3491" y="1847273"/>
            <a:ext cx="3569267" cy="216791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41B470E-B582-4538-BFF0-701B379F4C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4534" y="0"/>
            <a:ext cx="4915361" cy="6858000"/>
          </a:xfrm>
          <a:prstGeom prst="rect">
            <a:avLst/>
          </a:prstGeom>
        </p:spPr>
      </p:pic>
      <p:pic>
        <p:nvPicPr>
          <p:cNvPr id="18" name="Zvuk 17">
            <a:hlinkClick r:id="" action="ppaction://media"/>
            <a:extLst>
              <a:ext uri="{FF2B5EF4-FFF2-40B4-BE49-F238E27FC236}">
                <a16:creationId xmlns:a16="http://schemas.microsoft.com/office/drawing/2014/main" id="{26B332A9-3ED6-44E7-93EB-64FED6F8E3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5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796"/>
    </mc:Choice>
    <mc:Fallback xmlns="">
      <p:transition spd="slow" advTm="587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36A048-F39E-41B7-BEA4-CE2740DB1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810F9C-7824-46A2-9126-217AD081F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A0A0A"/>
                </a:solidFill>
                <a:latin typeface="Open Sans"/>
              </a:rPr>
              <a:t>Sesuvy svahů tvořených křídovými sedimenty na Orlickoústecku</a:t>
            </a:r>
          </a:p>
          <a:p>
            <a:r>
              <a:rPr lang="cs-CZ" dirty="0" err="1">
                <a:solidFill>
                  <a:srgbClr val="0A0A0A"/>
                </a:solidFill>
                <a:latin typeface="Open Sans"/>
              </a:rPr>
              <a:t>Semanínský</a:t>
            </a:r>
            <a:r>
              <a:rPr lang="cs-CZ" dirty="0">
                <a:solidFill>
                  <a:srgbClr val="0A0A0A"/>
                </a:solidFill>
                <a:latin typeface="Open Sans"/>
              </a:rPr>
              <a:t> zlom porušuje monoklinální orientace křídových vrstev.</a:t>
            </a:r>
          </a:p>
          <a:p>
            <a:r>
              <a:rPr lang="cs-CZ" dirty="0">
                <a:solidFill>
                  <a:srgbClr val="0A0A0A"/>
                </a:solidFill>
                <a:latin typeface="Open Sans"/>
              </a:rPr>
              <a:t>Četnost a velikost sesuvů se liší dle struktur a litologií hostitelských hornin</a:t>
            </a:r>
          </a:p>
          <a:p>
            <a:r>
              <a:rPr lang="cs-CZ" dirty="0">
                <a:solidFill>
                  <a:srgbClr val="0A0A0A"/>
                </a:solidFill>
                <a:latin typeface="Open Sans"/>
              </a:rPr>
              <a:t>Nebezpečí pro stavby a obyvatele</a:t>
            </a:r>
          </a:p>
          <a:p>
            <a:endParaRPr lang="cs-CZ" b="0" i="0" dirty="0">
              <a:solidFill>
                <a:srgbClr val="0A0A0A"/>
              </a:solidFill>
              <a:effectLst/>
              <a:latin typeface="Open San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B4AE5AF-978C-40A5-8597-1C3DA16853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92"/>
          <a:stretch/>
        </p:blipFill>
        <p:spPr>
          <a:xfrm>
            <a:off x="7067550" y="3679073"/>
            <a:ext cx="5119321" cy="281380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B86255B-79A5-4B78-A246-FBF9414284E2}"/>
              </a:ext>
            </a:extLst>
          </p:cNvPr>
          <p:cNvSpPr txBox="1"/>
          <p:nvPr/>
        </p:nvSpPr>
        <p:spPr>
          <a:xfrm>
            <a:off x="7067550" y="6492875"/>
            <a:ext cx="5124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3D modelový pohled směrem na západ na studované lokalitu. Mapy.cz, 2020</a:t>
            </a:r>
            <a:endParaRPr lang="en-US" sz="1200" dirty="0"/>
          </a:p>
        </p:txBody>
      </p:sp>
      <p:pic>
        <p:nvPicPr>
          <p:cNvPr id="10" name="Zvuk 9">
            <a:hlinkClick r:id="" action="ppaction://media"/>
            <a:extLst>
              <a:ext uri="{FF2B5EF4-FFF2-40B4-BE49-F238E27FC236}">
                <a16:creationId xmlns:a16="http://schemas.microsoft.com/office/drawing/2014/main" id="{A2051EEF-11FD-46B7-8A83-0300F1AFB1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2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901"/>
    </mc:Choice>
    <mc:Fallback xmlns="">
      <p:transition spd="slow" advTm="77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385348A-025D-42A2-BD35-EBF577B8E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cs-CZ" sz="4000" dirty="0"/>
              <a:t>Cíle práce</a:t>
            </a:r>
            <a:endParaRPr lang="en-US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71D3A2-F179-4766-A80B-5E336AC6C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Přehled sesuvů v oblasti Kozlovského a </a:t>
            </a:r>
            <a:r>
              <a:rPr lang="cs-CZ" sz="2000" dirty="0" err="1"/>
              <a:t>Hřebečovského</a:t>
            </a:r>
            <a:r>
              <a:rPr lang="cs-CZ" sz="2000" dirty="0"/>
              <a:t> hřbetu</a:t>
            </a:r>
          </a:p>
          <a:p>
            <a:r>
              <a:rPr lang="cs-CZ" sz="2000" dirty="0"/>
              <a:t>Odhadnout věk sesuvů v oblasti a navrhnout datovací lokality</a:t>
            </a:r>
          </a:p>
          <a:p>
            <a:r>
              <a:rPr lang="cs-CZ" sz="2000" dirty="0"/>
              <a:t>Naměřit a zpracovat odporové profily vybraných těles a interpretovat jejich morfologii a podmínky vzniku</a:t>
            </a:r>
          </a:p>
          <a:p>
            <a:r>
              <a:rPr lang="cs-CZ" sz="2000" dirty="0"/>
              <a:t>Zhodnotit vliv litologie a tektonických struktur na náchylnost k sesouvání</a:t>
            </a:r>
          </a:p>
          <a:p>
            <a:r>
              <a:rPr lang="cs-CZ" sz="2000" dirty="0"/>
              <a:t>Upozornit na nutnost detailního stavebního průzkumu v místech, kde hrozí riziko.</a:t>
            </a:r>
          </a:p>
          <a:p>
            <a:endParaRPr lang="cs-CZ" sz="2000" dirty="0"/>
          </a:p>
          <a:p>
            <a:endParaRPr lang="cs-CZ" sz="2000" dirty="0"/>
          </a:p>
          <a:p>
            <a:endParaRPr lang="en-US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48F8A93-71C9-4670-952E-0A11D6DEB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5386" y="1671568"/>
            <a:ext cx="7091363" cy="478853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6521826-8DA8-4F33-BD27-5EB46E5B2B20}"/>
              </a:ext>
            </a:extLst>
          </p:cNvPr>
          <p:cNvSpPr txBox="1"/>
          <p:nvPr/>
        </p:nvSpPr>
        <p:spPr>
          <a:xfrm>
            <a:off x="6924675" y="6457950"/>
            <a:ext cx="5073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Mapa svahových nestabilit, ČGS (2020).</a:t>
            </a:r>
            <a:endParaRPr lang="en-US" dirty="0"/>
          </a:p>
        </p:txBody>
      </p:sp>
      <p:pic>
        <p:nvPicPr>
          <p:cNvPr id="11" name="Zvuk 10">
            <a:hlinkClick r:id="" action="ppaction://media"/>
            <a:extLst>
              <a:ext uri="{FF2B5EF4-FFF2-40B4-BE49-F238E27FC236}">
                <a16:creationId xmlns:a16="http://schemas.microsoft.com/office/drawing/2014/main" id="{E9D12EBC-24D5-47AD-ABBE-08AB048B76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5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309"/>
    </mc:Choice>
    <mc:Fallback xmlns="">
      <p:transition spd="slow" advTm="633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F77779-4B3D-4213-BBE6-FF6A87229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3717E1-2D4F-49FC-9410-9D4AA5855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Průzkum leteckých snímků a DMR</a:t>
            </a:r>
          </a:p>
          <a:p>
            <a:r>
              <a:rPr lang="cs-CZ" dirty="0"/>
              <a:t>Mapování</a:t>
            </a:r>
          </a:p>
          <a:p>
            <a:r>
              <a:rPr lang="cs-CZ" dirty="0"/>
              <a:t>Průzkum litologie</a:t>
            </a:r>
          </a:p>
          <a:p>
            <a:r>
              <a:rPr lang="cs-CZ" dirty="0"/>
              <a:t>2D odporová tomografie</a:t>
            </a:r>
          </a:p>
          <a:p>
            <a:r>
              <a:rPr lang="cs-CZ" dirty="0"/>
              <a:t>Strukturní měření</a:t>
            </a:r>
          </a:p>
          <a:p>
            <a:r>
              <a:rPr lang="cs-CZ" dirty="0"/>
              <a:t>Interpretace mělké stavby podloží a mechanismu vzniku sesuvů</a:t>
            </a:r>
          </a:p>
        </p:txBody>
      </p:sp>
      <p:pic>
        <p:nvPicPr>
          <p:cNvPr id="2050" name="Picture 2" descr="ARES">
            <a:extLst>
              <a:ext uri="{FF2B5EF4-FFF2-40B4-BE49-F238E27FC236}">
                <a16:creationId xmlns:a16="http://schemas.microsoft.com/office/drawing/2014/main" id="{39F5BDA2-C434-4E7C-998B-705EF85BC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131" y="681037"/>
            <a:ext cx="3810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4D6574D-545C-413B-9102-EC2572554D43}"/>
              </a:ext>
            </a:extLst>
          </p:cNvPr>
          <p:cNvSpPr txBox="1"/>
          <p:nvPr/>
        </p:nvSpPr>
        <p:spPr>
          <a:xfrm>
            <a:off x="7699131" y="353962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Aparatura pro odporovou tomografii, GF Instruments Brno, 2020.</a:t>
            </a:r>
            <a:endParaRPr lang="en-US" dirty="0"/>
          </a:p>
        </p:txBody>
      </p:sp>
      <p:pic>
        <p:nvPicPr>
          <p:cNvPr id="6" name="Zvuk 5">
            <a:hlinkClick r:id="" action="ppaction://media"/>
            <a:extLst>
              <a:ext uri="{FF2B5EF4-FFF2-40B4-BE49-F238E27FC236}">
                <a16:creationId xmlns:a16="http://schemas.microsoft.com/office/drawing/2014/main" id="{140C531A-BBCC-490A-A22C-2C053CB3A1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8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76"/>
    </mc:Choice>
    <mc:Fallback xmlns="">
      <p:transition spd="slow" advTm="498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5EEA47-9B3B-483D-A014-04219D04C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6EEF60-1356-4729-AEA6-AB8574C0E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ČGS (2020) Geologická mapa 1:50 000. On-line: </a:t>
            </a:r>
            <a:r>
              <a:rPr lang="cs-CZ" dirty="0">
                <a:hlinkClick r:id="rId4"/>
              </a:rPr>
              <a:t>https://mapy.geology.cz/</a:t>
            </a:r>
            <a:r>
              <a:rPr lang="cs-CZ" dirty="0" err="1">
                <a:hlinkClick r:id="rId4"/>
              </a:rPr>
              <a:t>svahove_nestability</a:t>
            </a:r>
            <a:r>
              <a:rPr lang="cs-CZ" dirty="0">
                <a:hlinkClick r:id="rId4"/>
              </a:rPr>
              <a:t>/</a:t>
            </a:r>
            <a:r>
              <a:rPr lang="cs-CZ" dirty="0"/>
              <a:t>; citováno 25.11.2020</a:t>
            </a:r>
          </a:p>
          <a:p>
            <a:endParaRPr lang="cs-CZ" dirty="0"/>
          </a:p>
          <a:p>
            <a:r>
              <a:rPr lang="cs-CZ" dirty="0"/>
              <a:t>ČGS (2020) Svahové nestability. On-line: </a:t>
            </a:r>
            <a:r>
              <a:rPr lang="cs-CZ" dirty="0">
                <a:hlinkClick r:id="rId4"/>
              </a:rPr>
              <a:t>https://mapy.geology.cz/</a:t>
            </a:r>
            <a:r>
              <a:rPr lang="cs-CZ" dirty="0" err="1">
                <a:hlinkClick r:id="rId4"/>
              </a:rPr>
              <a:t>svahove_nestability</a:t>
            </a:r>
            <a:r>
              <a:rPr lang="cs-CZ" dirty="0">
                <a:hlinkClick r:id="rId4"/>
              </a:rPr>
              <a:t>/</a:t>
            </a:r>
            <a:r>
              <a:rPr lang="cs-CZ" dirty="0"/>
              <a:t>; citováno 24.11.2020</a:t>
            </a:r>
          </a:p>
          <a:p>
            <a:endParaRPr lang="cs-CZ" dirty="0"/>
          </a:p>
          <a:p>
            <a:r>
              <a:rPr lang="cs-CZ" dirty="0"/>
              <a:t>GF Instruments Brno (2020): Ares </a:t>
            </a:r>
            <a:r>
              <a:rPr lang="cs-CZ" dirty="0" err="1"/>
              <a:t>automatic</a:t>
            </a:r>
            <a:r>
              <a:rPr lang="cs-CZ" dirty="0"/>
              <a:t> rezistivity systém.</a:t>
            </a:r>
            <a:br>
              <a:rPr lang="cs-CZ" dirty="0"/>
            </a:br>
            <a:r>
              <a:rPr lang="cs-CZ" dirty="0"/>
              <a:t>On-line: </a:t>
            </a:r>
            <a:r>
              <a:rPr lang="cs-CZ" dirty="0">
                <a:hlinkClick r:id="rId5"/>
              </a:rPr>
              <a:t>http://www.gfinstruments.cz/</a:t>
            </a:r>
            <a:r>
              <a:rPr lang="cs-CZ" dirty="0"/>
              <a:t>; citováno 24.11.2020</a:t>
            </a:r>
          </a:p>
          <a:p>
            <a:endParaRPr lang="cs-CZ" dirty="0"/>
          </a:p>
          <a:p>
            <a:r>
              <a:rPr lang="cs-CZ" dirty="0"/>
              <a:t>Mapy.cz (2020): 3D model povrchu. On-line: </a:t>
            </a:r>
            <a:r>
              <a:rPr lang="en-US" dirty="0">
                <a:hlinkClick r:id="rId6"/>
              </a:rPr>
              <a:t>https://en.mapy.cz/zakladni</a:t>
            </a:r>
            <a:r>
              <a:rPr lang="cs-CZ" dirty="0"/>
              <a:t>; citováno 24.11.2020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  <p:pic>
        <p:nvPicPr>
          <p:cNvPr id="4" name="Zvuk 3">
            <a:hlinkClick r:id="" action="ppaction://media"/>
            <a:extLst>
              <a:ext uri="{FF2B5EF4-FFF2-40B4-BE49-F238E27FC236}">
                <a16:creationId xmlns:a16="http://schemas.microsoft.com/office/drawing/2014/main" id="{CDE864D4-B149-4718-AC5B-CD36FD140C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9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94"/>
    </mc:Choice>
    <mc:Fallback xmlns="">
      <p:transition spd="slow" advTm="70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4553D7-D4AE-41B6-8714-EDD14E1E2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  <a:endParaRPr lang="en-US" dirty="0"/>
          </a:p>
        </p:txBody>
      </p:sp>
      <p:pic>
        <p:nvPicPr>
          <p:cNvPr id="4" name="Zvuk 3">
            <a:hlinkClick r:id="" action="ppaction://media"/>
            <a:extLst>
              <a:ext uri="{FF2B5EF4-FFF2-40B4-BE49-F238E27FC236}">
                <a16:creationId xmlns:a16="http://schemas.microsoft.com/office/drawing/2014/main" id="{25742653-AF52-469D-956F-A3B1F240D1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2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9"/>
    </mc:Choice>
    <mc:Fallback xmlns="">
      <p:transition spd="slow" advTm="38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569</Words>
  <Application>Microsoft Office PowerPoint</Application>
  <PresentationFormat>Širokoúhlá obrazovka</PresentationFormat>
  <Paragraphs>48</Paragraphs>
  <Slides>7</Slides>
  <Notes>4</Notes>
  <HiddenSlides>0</HiddenSlides>
  <MMClips>7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Open Sans</vt:lpstr>
      <vt:lpstr>Motiv Office</vt:lpstr>
      <vt:lpstr> Sesuvy v blízkosti semanínského zlomu v úseku Ústí nad Orlicí – Semanín </vt:lpstr>
      <vt:lpstr>Lokalizace</vt:lpstr>
      <vt:lpstr>Úvod</vt:lpstr>
      <vt:lpstr>Cíle práce</vt:lpstr>
      <vt:lpstr>Metodika</vt:lpstr>
      <vt:lpstr>Zdroje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Sesuvy v blízkosti semanínského zlomu v úseku Ústí nad Orlicí – Semanín</dc:title>
  <dc:creator>Zbyněk Fojt</dc:creator>
  <cp:lastModifiedBy>Uživatel systému Windows</cp:lastModifiedBy>
  <cp:revision>27</cp:revision>
  <dcterms:created xsi:type="dcterms:W3CDTF">2020-11-24T23:17:21Z</dcterms:created>
  <dcterms:modified xsi:type="dcterms:W3CDTF">2020-11-26T08:14:20Z</dcterms:modified>
</cp:coreProperties>
</file>