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60" r:id="rId3"/>
    <p:sldId id="261" r:id="rId4"/>
    <p:sldId id="262" r:id="rId5"/>
    <p:sldId id="263" r:id="rId6"/>
    <p:sldId id="264" r:id="rId7"/>
    <p:sldId id="265" r:id="rId8"/>
    <p:sldId id="272" r:id="rId9"/>
    <p:sldId id="273" r:id="rId10"/>
    <p:sldId id="274" r:id="rId11"/>
    <p:sldId id="275" r:id="rId12"/>
    <p:sldId id="276" r:id="rId13"/>
    <p:sldId id="266" r:id="rId14"/>
    <p:sldId id="267" r:id="rId15"/>
    <p:sldId id="268" r:id="rId16"/>
    <p:sldId id="269" r:id="rId17"/>
  </p:sldIdLst>
  <p:sldSz cx="9144000" cy="6858000" type="screen4x3"/>
  <p:notesSz cx="6858000" cy="9144000"/>
  <p:defaultTextStyle>
    <a:defPPr>
      <a:defRPr lang="cs-CZ"/>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96" y="3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15B39C11-109B-4BD1-A071-767AC0875004}" type="datetimeFigureOut">
              <a:rPr lang="cs-CZ"/>
              <a:pPr>
                <a:defRPr/>
              </a:pPr>
              <a:t>12.12.2019</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noProof="0" smtClean="0"/>
              <a:t>Upravte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265C7FC2-9969-40C2-9014-DD39E3085255}"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cs-CZ" altLang="cs-CZ" smtClean="0"/>
          </a:p>
        </p:txBody>
      </p:sp>
      <p:sp>
        <p:nvSpPr>
          <p:cNvPr id="1331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3445D353-54F9-4254-83C7-CB20A6384426}" type="slidenum">
              <a:rPr lang="cs-CZ" altLang="cs-CZ" sz="1200"/>
              <a:pPr/>
              <a:t>10</a:t>
            </a:fld>
            <a:endParaRPr lang="cs-CZ" altLang="cs-CZ"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C926DE93-6700-4445-8541-C43A197D870A}" type="slidenum">
              <a:rPr lang="cs-CZ" altLang="cs-CZ"/>
              <a:pPr>
                <a:defRPr/>
              </a:pPr>
              <a:t>‹#›</a:t>
            </a:fld>
            <a:endParaRPr lang="cs-CZ" altLang="cs-CZ"/>
          </a:p>
        </p:txBody>
      </p:sp>
    </p:spTree>
    <p:extLst>
      <p:ext uri="{BB962C8B-B14F-4D97-AF65-F5344CB8AC3E}">
        <p14:creationId xmlns:p14="http://schemas.microsoft.com/office/powerpoint/2010/main" val="206399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EA8D8F67-5B14-48F7-B2EB-2794650D4B8A}" type="slidenum">
              <a:rPr lang="cs-CZ" altLang="cs-CZ"/>
              <a:pPr>
                <a:defRPr/>
              </a:pPr>
              <a:t>‹#›</a:t>
            </a:fld>
            <a:endParaRPr lang="cs-CZ" altLang="cs-CZ"/>
          </a:p>
        </p:txBody>
      </p:sp>
    </p:spTree>
    <p:extLst>
      <p:ext uri="{BB962C8B-B14F-4D97-AF65-F5344CB8AC3E}">
        <p14:creationId xmlns:p14="http://schemas.microsoft.com/office/powerpoint/2010/main" val="1740443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2646E4EE-85E4-4384-8B11-7C63418E0628}" type="slidenum">
              <a:rPr lang="cs-CZ" altLang="cs-CZ"/>
              <a:pPr>
                <a:defRPr/>
              </a:pPr>
              <a:t>‹#›</a:t>
            </a:fld>
            <a:endParaRPr lang="cs-CZ" altLang="cs-CZ"/>
          </a:p>
        </p:txBody>
      </p:sp>
    </p:spTree>
    <p:extLst>
      <p:ext uri="{BB962C8B-B14F-4D97-AF65-F5344CB8AC3E}">
        <p14:creationId xmlns:p14="http://schemas.microsoft.com/office/powerpoint/2010/main" val="492440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abulku 2"/>
          <p:cNvSpPr>
            <a:spLocks noGrp="1"/>
          </p:cNvSpPr>
          <p:nvPr>
            <p:ph type="tbl" idx="1"/>
          </p:nvPr>
        </p:nvSpPr>
        <p:spPr>
          <a:xfrm>
            <a:off x="457200" y="1600200"/>
            <a:ext cx="8229600" cy="4525963"/>
          </a:xfrm>
        </p:spPr>
        <p:txBody>
          <a:bodyPr/>
          <a:lstStyle/>
          <a:p>
            <a:pPr lvl="0"/>
            <a:endParaRPr lang="cs-C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6BB63971-0CD2-4E0E-BD1B-1BEDFEEA4DA1}" type="slidenum">
              <a:rPr lang="cs-CZ" altLang="cs-CZ"/>
              <a:pPr>
                <a:defRPr/>
              </a:pPr>
              <a:t>‹#›</a:t>
            </a:fld>
            <a:endParaRPr lang="cs-CZ" altLang="cs-CZ"/>
          </a:p>
        </p:txBody>
      </p:sp>
    </p:spTree>
    <p:extLst>
      <p:ext uri="{BB962C8B-B14F-4D97-AF65-F5344CB8AC3E}">
        <p14:creationId xmlns:p14="http://schemas.microsoft.com/office/powerpoint/2010/main" val="1468651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922D4E49-7F3B-433B-9C63-FB85E1C34524}" type="slidenum">
              <a:rPr lang="cs-CZ" altLang="cs-CZ"/>
              <a:pPr>
                <a:defRPr/>
              </a:pPr>
              <a:t>‹#›</a:t>
            </a:fld>
            <a:endParaRPr lang="cs-CZ" altLang="cs-CZ"/>
          </a:p>
        </p:txBody>
      </p:sp>
    </p:spTree>
    <p:extLst>
      <p:ext uri="{BB962C8B-B14F-4D97-AF65-F5344CB8AC3E}">
        <p14:creationId xmlns:p14="http://schemas.microsoft.com/office/powerpoint/2010/main" val="2249974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36D310BB-1DA8-4710-8A0F-E991872D3E32}" type="slidenum">
              <a:rPr lang="cs-CZ" altLang="cs-CZ"/>
              <a:pPr>
                <a:defRPr/>
              </a:pPr>
              <a:t>‹#›</a:t>
            </a:fld>
            <a:endParaRPr lang="cs-CZ" altLang="cs-CZ"/>
          </a:p>
        </p:txBody>
      </p:sp>
    </p:spTree>
    <p:extLst>
      <p:ext uri="{BB962C8B-B14F-4D97-AF65-F5344CB8AC3E}">
        <p14:creationId xmlns:p14="http://schemas.microsoft.com/office/powerpoint/2010/main" val="762198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Upravte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A2FB7576-3AC2-4441-85D9-2198F12FA573}" type="slidenum">
              <a:rPr lang="cs-CZ" altLang="cs-CZ"/>
              <a:pPr>
                <a:defRPr/>
              </a:pPr>
              <a:t>‹#›</a:t>
            </a:fld>
            <a:endParaRPr lang="cs-CZ" altLang="cs-CZ"/>
          </a:p>
        </p:txBody>
      </p:sp>
    </p:spTree>
    <p:extLst>
      <p:ext uri="{BB962C8B-B14F-4D97-AF65-F5344CB8AC3E}">
        <p14:creationId xmlns:p14="http://schemas.microsoft.com/office/powerpoint/2010/main" val="2710794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42CFDA07-A7C0-4800-920D-D7579B4E7368}" type="slidenum">
              <a:rPr lang="cs-CZ" altLang="cs-CZ"/>
              <a:pPr>
                <a:defRPr/>
              </a:pPr>
              <a:t>‹#›</a:t>
            </a:fld>
            <a:endParaRPr lang="cs-CZ" altLang="cs-CZ"/>
          </a:p>
        </p:txBody>
      </p:sp>
    </p:spTree>
    <p:extLst>
      <p:ext uri="{BB962C8B-B14F-4D97-AF65-F5344CB8AC3E}">
        <p14:creationId xmlns:p14="http://schemas.microsoft.com/office/powerpoint/2010/main" val="365480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6"/>
          <p:cNvSpPr>
            <a:spLocks noGrp="1" noChangeArrowheads="1"/>
          </p:cNvSpPr>
          <p:nvPr>
            <p:ph type="sldNum" sz="quarter" idx="12"/>
          </p:nvPr>
        </p:nvSpPr>
        <p:spPr>
          <a:ln/>
        </p:spPr>
        <p:txBody>
          <a:bodyPr/>
          <a:lstStyle>
            <a:lvl1pPr>
              <a:defRPr/>
            </a:lvl1pPr>
          </a:lstStyle>
          <a:p>
            <a:pPr>
              <a:defRPr/>
            </a:pPr>
            <a:fld id="{191501A9-D834-4304-9767-9E2063B832EC}" type="slidenum">
              <a:rPr lang="cs-CZ" altLang="cs-CZ"/>
              <a:pPr>
                <a:defRPr/>
              </a:pPr>
              <a:t>‹#›</a:t>
            </a:fld>
            <a:endParaRPr lang="cs-CZ" altLang="cs-CZ"/>
          </a:p>
        </p:txBody>
      </p:sp>
    </p:spTree>
    <p:extLst>
      <p:ext uri="{BB962C8B-B14F-4D97-AF65-F5344CB8AC3E}">
        <p14:creationId xmlns:p14="http://schemas.microsoft.com/office/powerpoint/2010/main" val="132942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p:cNvSpPr>
            <a:spLocks noGrp="1" noChangeArrowheads="1"/>
          </p:cNvSpPr>
          <p:nvPr>
            <p:ph type="sldNum" sz="quarter" idx="12"/>
          </p:nvPr>
        </p:nvSpPr>
        <p:spPr>
          <a:ln/>
        </p:spPr>
        <p:txBody>
          <a:bodyPr/>
          <a:lstStyle>
            <a:lvl1pPr>
              <a:defRPr/>
            </a:lvl1pPr>
          </a:lstStyle>
          <a:p>
            <a:pPr>
              <a:defRPr/>
            </a:pPr>
            <a:fld id="{692DBAB5-883B-49C5-B371-95C034E8AC88}" type="slidenum">
              <a:rPr lang="cs-CZ" altLang="cs-CZ"/>
              <a:pPr>
                <a:defRPr/>
              </a:pPr>
              <a:t>‹#›</a:t>
            </a:fld>
            <a:endParaRPr lang="cs-CZ" altLang="cs-CZ"/>
          </a:p>
        </p:txBody>
      </p:sp>
    </p:spTree>
    <p:extLst>
      <p:ext uri="{BB962C8B-B14F-4D97-AF65-F5344CB8AC3E}">
        <p14:creationId xmlns:p14="http://schemas.microsoft.com/office/powerpoint/2010/main" val="4175199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6"/>
          <p:cNvSpPr>
            <a:spLocks noGrp="1" noChangeArrowheads="1"/>
          </p:cNvSpPr>
          <p:nvPr>
            <p:ph type="sldNum" sz="quarter" idx="12"/>
          </p:nvPr>
        </p:nvSpPr>
        <p:spPr>
          <a:ln/>
        </p:spPr>
        <p:txBody>
          <a:bodyPr/>
          <a:lstStyle>
            <a:lvl1pPr>
              <a:defRPr/>
            </a:lvl1pPr>
          </a:lstStyle>
          <a:p>
            <a:pPr>
              <a:defRPr/>
            </a:pPr>
            <a:fld id="{E73C2E18-0DB0-46A2-9C7F-9927023D210D}" type="slidenum">
              <a:rPr lang="cs-CZ" altLang="cs-CZ"/>
              <a:pPr>
                <a:defRPr/>
              </a:pPr>
              <a:t>‹#›</a:t>
            </a:fld>
            <a:endParaRPr lang="cs-CZ" altLang="cs-CZ"/>
          </a:p>
        </p:txBody>
      </p:sp>
    </p:spTree>
    <p:extLst>
      <p:ext uri="{BB962C8B-B14F-4D97-AF65-F5344CB8AC3E}">
        <p14:creationId xmlns:p14="http://schemas.microsoft.com/office/powerpoint/2010/main" val="832584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3AF4091F-91EC-48CB-8802-FFA539FAA433}" type="slidenum">
              <a:rPr lang="cs-CZ" altLang="cs-CZ"/>
              <a:pPr>
                <a:defRPr/>
              </a:pPr>
              <a:t>‹#›</a:t>
            </a:fld>
            <a:endParaRPr lang="cs-CZ" altLang="cs-CZ"/>
          </a:p>
        </p:txBody>
      </p:sp>
    </p:spTree>
    <p:extLst>
      <p:ext uri="{BB962C8B-B14F-4D97-AF65-F5344CB8AC3E}">
        <p14:creationId xmlns:p14="http://schemas.microsoft.com/office/powerpoint/2010/main" val="121241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1DEFCB2E-9A96-43BB-B37D-A4ED6D16D0D9}" type="slidenum">
              <a:rPr lang="cs-CZ" altLang="cs-CZ"/>
              <a:pPr>
                <a:defRPr/>
              </a:pPr>
              <a:t>‹#›</a:t>
            </a:fld>
            <a:endParaRPr lang="cs-CZ" altLang="cs-CZ"/>
          </a:p>
        </p:txBody>
      </p:sp>
    </p:spTree>
    <p:extLst>
      <p:ext uri="{BB962C8B-B14F-4D97-AF65-F5344CB8AC3E}">
        <p14:creationId xmlns:p14="http://schemas.microsoft.com/office/powerpoint/2010/main" val="144505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cs-CZ"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cs-CZ"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67DDA51-71C8-459A-8BF7-3426DFF92E13}"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524000"/>
            <a:ext cx="7772400" cy="2076450"/>
          </a:xfrm>
        </p:spPr>
        <p:txBody>
          <a:bodyPr anchor="ctr"/>
          <a:lstStyle/>
          <a:p>
            <a:pPr eaLnBrk="1" hangingPunct="1"/>
            <a:r>
              <a:rPr lang="cs-CZ" altLang="cs-CZ" sz="4400" b="1" smtClean="0"/>
              <a:t>Koloidy v životním prostředí</a:t>
            </a:r>
            <a:br>
              <a:rPr lang="cs-CZ" altLang="cs-CZ" sz="4400" b="1" smtClean="0"/>
            </a:br>
            <a:r>
              <a:rPr lang="cs-CZ" altLang="cs-CZ" sz="3200" b="1" smtClean="0"/>
              <a:t>ÚVOD</a:t>
            </a:r>
            <a:r>
              <a:rPr lang="cs-CZ" altLang="cs-CZ" sz="4400" b="1" smtClean="0"/>
              <a:t/>
            </a:r>
            <a:br>
              <a:rPr lang="cs-CZ" altLang="cs-CZ" sz="4400" b="1" smtClean="0"/>
            </a:br>
            <a:r>
              <a:rPr lang="cs-CZ" altLang="cs-CZ" sz="4400" b="1" smtClean="0"/>
              <a:t> </a:t>
            </a:r>
          </a:p>
        </p:txBody>
      </p:sp>
      <p:sp>
        <p:nvSpPr>
          <p:cNvPr id="3075" name="Rectangle 3"/>
          <p:cNvSpPr>
            <a:spLocks noGrp="1" noChangeArrowheads="1"/>
          </p:cNvSpPr>
          <p:nvPr>
            <p:ph type="subTitle" idx="1"/>
          </p:nvPr>
        </p:nvSpPr>
        <p:spPr>
          <a:xfrm>
            <a:off x="1371600" y="3429000"/>
            <a:ext cx="6400800" cy="2438400"/>
          </a:xfrm>
        </p:spPr>
        <p:txBody>
          <a:bodyPr/>
          <a:lstStyle/>
          <a:p>
            <a:pPr eaLnBrk="1" hangingPunct="1"/>
            <a:r>
              <a:rPr lang="cs-CZ" altLang="cs-CZ" sz="4000" smtClean="0"/>
              <a:t>Jiří Faimon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12291" name="Rectangle 3"/>
          <p:cNvSpPr>
            <a:spLocks noGrp="1" noChangeArrowheads="1"/>
          </p:cNvSpPr>
          <p:nvPr>
            <p:ph type="body" idx="1"/>
          </p:nvPr>
        </p:nvSpPr>
        <p:spPr>
          <a:xfrm>
            <a:off x="533400" y="1143000"/>
            <a:ext cx="8229600" cy="5715000"/>
          </a:xfrm>
        </p:spPr>
        <p:txBody>
          <a:bodyPr/>
          <a:lstStyle/>
          <a:p>
            <a:pPr algn="just" eaLnBrk="1" hangingPunct="1">
              <a:lnSpc>
                <a:spcPct val="130000"/>
              </a:lnSpc>
              <a:buFontTx/>
              <a:buNone/>
            </a:pPr>
            <a:r>
              <a:rPr lang="cs-CZ" altLang="cs-CZ" sz="2000" b="1" smtClean="0"/>
              <a:t>Zobecnění</a:t>
            </a:r>
            <a:r>
              <a:rPr lang="cs-CZ" altLang="cs-CZ" sz="2000" smtClean="0"/>
              <a:t>: kromě koloidních roztoků axistují koloidy v různých skupenstvích </a:t>
            </a:r>
          </a:p>
          <a:p>
            <a:pPr algn="just" eaLnBrk="1" hangingPunct="1">
              <a:lnSpc>
                <a:spcPct val="130000"/>
              </a:lnSpc>
              <a:buFontTx/>
              <a:buNone/>
            </a:pPr>
            <a:r>
              <a:rPr lang="cs-CZ" altLang="cs-CZ" sz="2000" smtClean="0"/>
              <a:t>Celou řadu </a:t>
            </a:r>
            <a:r>
              <a:rPr lang="cs-CZ" altLang="cs-CZ" sz="2000" b="1" smtClean="0"/>
              <a:t>přírodních systémů </a:t>
            </a:r>
            <a:r>
              <a:rPr lang="cs-CZ" altLang="cs-CZ" sz="2000" smtClean="0"/>
              <a:t>lze interpretovat jako koloidní: </a:t>
            </a:r>
          </a:p>
          <a:p>
            <a:pPr algn="just" eaLnBrk="1" hangingPunct="1">
              <a:lnSpc>
                <a:spcPct val="130000"/>
              </a:lnSpc>
              <a:buFontTx/>
              <a:buNone/>
            </a:pPr>
            <a:r>
              <a:rPr lang="cs-CZ" altLang="cs-CZ" sz="2000" smtClean="0"/>
              <a:t>     Atmosféru,  moře a oceány, magma, sedimenty, půdy, povrchové a podzemní vody a některé další. </a:t>
            </a:r>
          </a:p>
          <a:p>
            <a:pPr algn="just" eaLnBrk="1" hangingPunct="1">
              <a:lnSpc>
                <a:spcPct val="130000"/>
              </a:lnSpc>
              <a:buFontTx/>
              <a:buNone/>
            </a:pPr>
            <a:r>
              <a:rPr lang="cs-CZ" altLang="cs-CZ" sz="2000" smtClean="0"/>
              <a:t>Geologicky  nejdůležitější  jsou </a:t>
            </a:r>
          </a:p>
          <a:p>
            <a:pPr lvl="1" algn="just" eaLnBrk="1" hangingPunct="1">
              <a:lnSpc>
                <a:spcPct val="130000"/>
              </a:lnSpc>
            </a:pPr>
            <a:r>
              <a:rPr lang="cs-CZ" altLang="cs-CZ" sz="2000" b="1" smtClean="0"/>
              <a:t>aerosoly  prachu  rozptýlených   v atmosféře,  </a:t>
            </a:r>
          </a:p>
          <a:p>
            <a:pPr lvl="1" algn="just" eaLnBrk="1" hangingPunct="1">
              <a:lnSpc>
                <a:spcPct val="130000"/>
              </a:lnSpc>
            </a:pPr>
            <a:r>
              <a:rPr lang="cs-CZ" altLang="cs-CZ" sz="2000" b="1" smtClean="0"/>
              <a:t>koloidní  roztoky, </a:t>
            </a:r>
          </a:p>
          <a:p>
            <a:pPr lvl="1" algn="just" eaLnBrk="1" hangingPunct="1">
              <a:lnSpc>
                <a:spcPct val="130000"/>
              </a:lnSpc>
            </a:pPr>
            <a:r>
              <a:rPr lang="cs-CZ" altLang="cs-CZ" sz="2000" b="1" smtClean="0"/>
              <a:t>emulze ropných  uhlovodíků, </a:t>
            </a:r>
          </a:p>
          <a:p>
            <a:pPr lvl="1" algn="just" eaLnBrk="1" hangingPunct="1">
              <a:lnSpc>
                <a:spcPct val="130000"/>
              </a:lnSpc>
            </a:pPr>
            <a:r>
              <a:rPr lang="cs-CZ" altLang="cs-CZ" sz="2000" b="1" smtClean="0"/>
              <a:t>koloidní částice  v půdách a sedimentech</a:t>
            </a:r>
          </a:p>
          <a:p>
            <a:pPr lvl="1" algn="just" eaLnBrk="1" hangingPunct="1">
              <a:lnSpc>
                <a:spcPct val="130000"/>
              </a:lnSpc>
            </a:pPr>
            <a:r>
              <a:rPr lang="cs-CZ" altLang="cs-CZ" sz="2000" b="1" smtClean="0"/>
              <a:t>gely tuhých látek s dispergovanými roztoky (Yariv a Cross 1979).</a:t>
            </a:r>
          </a:p>
          <a:p>
            <a:pPr eaLnBrk="1" hangingPunct="1">
              <a:lnSpc>
                <a:spcPct val="130000"/>
              </a:lnSpc>
            </a:pPr>
            <a:endParaRPr lang="cs-CZ" altLang="cs-CZ" sz="2000"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14339" name="Rectangle 3"/>
          <p:cNvSpPr>
            <a:spLocks noGrp="1" noChangeArrowheads="1"/>
          </p:cNvSpPr>
          <p:nvPr>
            <p:ph type="body" idx="1"/>
          </p:nvPr>
        </p:nvSpPr>
        <p:spPr>
          <a:xfrm>
            <a:off x="457200" y="838200"/>
            <a:ext cx="8229600" cy="5638800"/>
          </a:xfrm>
        </p:spPr>
        <p:txBody>
          <a:bodyPr/>
          <a:lstStyle/>
          <a:p>
            <a:pPr algn="just" eaLnBrk="1" hangingPunct="1">
              <a:lnSpc>
                <a:spcPct val="130000"/>
              </a:lnSpc>
              <a:buFontTx/>
              <a:buNone/>
            </a:pPr>
            <a:r>
              <a:rPr lang="cs-CZ" altLang="cs-CZ" sz="2400" b="1" i="1" smtClean="0"/>
              <a:t>Disperzní soustavy </a:t>
            </a:r>
            <a:endParaRPr lang="cs-CZ" altLang="cs-CZ" sz="2400" b="1" smtClean="0"/>
          </a:p>
          <a:p>
            <a:pPr algn="just" eaLnBrk="1" hangingPunct="1">
              <a:lnSpc>
                <a:spcPct val="130000"/>
              </a:lnSpc>
              <a:buFontTx/>
              <a:buNone/>
            </a:pPr>
            <a:r>
              <a:rPr lang="cs-CZ" altLang="cs-CZ" sz="1800" b="1" i="1" smtClean="0"/>
              <a:t>Heterogenní soustavy</a:t>
            </a:r>
            <a:endParaRPr lang="cs-CZ" altLang="cs-CZ" sz="1800" i="1" smtClean="0"/>
          </a:p>
          <a:p>
            <a:pPr algn="just" eaLnBrk="1" hangingPunct="1">
              <a:lnSpc>
                <a:spcPct val="130000"/>
              </a:lnSpc>
              <a:buFontTx/>
              <a:buNone/>
            </a:pPr>
            <a:r>
              <a:rPr lang="cs-CZ" altLang="cs-CZ" sz="1800" smtClean="0"/>
              <a:t>Heterogenní soustavy jsou složené  minimálně ze dvou fází, které jsou oddělené </a:t>
            </a:r>
            <a:r>
              <a:rPr lang="cs-CZ" altLang="cs-CZ" sz="1800" i="1" smtClean="0"/>
              <a:t>fázovým rozhraním</a:t>
            </a:r>
            <a:r>
              <a:rPr lang="cs-CZ" altLang="cs-CZ" sz="1800" smtClean="0"/>
              <a:t>. Heterogenní soustava s částicemi o rozměrech  </a:t>
            </a:r>
            <a:r>
              <a:rPr lang="cs-CZ" altLang="cs-CZ" sz="1800" b="1" smtClean="0"/>
              <a:t>1 &lt; d &lt; 1000  nm</a:t>
            </a:r>
            <a:r>
              <a:rPr lang="cs-CZ" altLang="cs-CZ" sz="1800" smtClean="0"/>
              <a:t> se  nazývá </a:t>
            </a:r>
            <a:r>
              <a:rPr lang="cs-CZ" altLang="cs-CZ" sz="1800" b="1" i="1" smtClean="0"/>
              <a:t>fázový  koloid</a:t>
            </a:r>
            <a:r>
              <a:rPr lang="cs-CZ" altLang="cs-CZ" sz="1800" smtClean="0"/>
              <a:t> (Fischer  1983). Tato  soustava je </a:t>
            </a:r>
            <a:r>
              <a:rPr lang="cs-CZ" altLang="cs-CZ" sz="1800" i="1" smtClean="0"/>
              <a:t> termodynamicky nestabilní</a:t>
            </a:r>
            <a:r>
              <a:rPr lang="cs-CZ" altLang="cs-CZ" sz="1800" smtClean="0"/>
              <a:t>. Tendence přecházet do pravých roztoků nebo (častěji) do hrubých suspenzí (soustava s rozptýlenou fází, tvořenou tuhými částicemi většími jak 2-10 </a:t>
            </a:r>
            <a:r>
              <a:rPr lang="el-GR" altLang="cs-CZ" sz="1800" smtClean="0">
                <a:cs typeface="Times New Roman" panose="02020603050405020304" pitchFamily="18" charset="0"/>
              </a:rPr>
              <a:t>μ</a:t>
            </a:r>
            <a:r>
              <a:rPr lang="cs-CZ" altLang="cs-CZ" sz="1800" smtClean="0"/>
              <a:t>m).</a:t>
            </a:r>
          </a:p>
          <a:p>
            <a:pPr algn="just" eaLnBrk="1" hangingPunct="1">
              <a:lnSpc>
                <a:spcPct val="130000"/>
              </a:lnSpc>
              <a:buFontTx/>
              <a:buNone/>
            </a:pPr>
            <a:r>
              <a:rPr lang="cs-CZ" altLang="cs-CZ" sz="1800" b="1" i="1" smtClean="0"/>
              <a:t>Homogenní soustavy</a:t>
            </a:r>
            <a:endParaRPr lang="cs-CZ" altLang="cs-CZ" sz="1800" smtClean="0"/>
          </a:p>
          <a:p>
            <a:pPr algn="just" eaLnBrk="1" hangingPunct="1">
              <a:lnSpc>
                <a:spcPct val="130000"/>
              </a:lnSpc>
              <a:buFontTx/>
              <a:buNone/>
            </a:pPr>
            <a:r>
              <a:rPr lang="cs-CZ" altLang="cs-CZ" sz="1800" smtClean="0"/>
              <a:t>Homogenní soustavu, byť vícesložkovou (roztok), tvoří </a:t>
            </a:r>
            <a:r>
              <a:rPr lang="cs-CZ" altLang="cs-CZ" sz="1800" i="1" smtClean="0"/>
              <a:t>jediná fáze.</a:t>
            </a:r>
            <a:r>
              <a:rPr lang="cs-CZ" altLang="cs-CZ" sz="1800" smtClean="0"/>
              <a:t> Pokud  obsahuje velké molekuly s rozměrem </a:t>
            </a:r>
            <a:r>
              <a:rPr lang="cs-CZ" altLang="cs-CZ" sz="1800" b="1" smtClean="0"/>
              <a:t>1&lt; d &lt; 1000 nm</a:t>
            </a:r>
            <a:r>
              <a:rPr lang="cs-CZ" altLang="cs-CZ" sz="1800" smtClean="0"/>
              <a:t>, má taková soustava vlastnosti koloidních roztoků a rozpuštěná hmota je považována za </a:t>
            </a:r>
            <a:r>
              <a:rPr lang="cs-CZ" altLang="cs-CZ" sz="1800" b="1" i="1" smtClean="0"/>
              <a:t>molekulární koloid</a:t>
            </a:r>
            <a:r>
              <a:rPr lang="cs-CZ" altLang="cs-CZ" sz="1800" smtClean="0"/>
              <a:t> (Moore 1981).  Každá taková </a:t>
            </a:r>
            <a:r>
              <a:rPr lang="cs-CZ" altLang="cs-CZ" sz="1800" i="1" smtClean="0"/>
              <a:t>makromolekula je sama o sobě koloidní částicí</a:t>
            </a:r>
            <a:r>
              <a:rPr lang="cs-CZ" altLang="cs-CZ" sz="1800" smtClean="0"/>
              <a:t>, která je obklopena pevným </a:t>
            </a:r>
            <a:r>
              <a:rPr lang="cs-CZ" altLang="cs-CZ" sz="1800" i="1" smtClean="0"/>
              <a:t>hydratačním obalem.</a:t>
            </a:r>
            <a:r>
              <a:rPr lang="cs-CZ" altLang="cs-CZ" sz="180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15363" name="Rectangle 3"/>
          <p:cNvSpPr>
            <a:spLocks noGrp="1" noChangeArrowheads="1"/>
          </p:cNvSpPr>
          <p:nvPr>
            <p:ph type="body" idx="1"/>
          </p:nvPr>
        </p:nvSpPr>
        <p:spPr>
          <a:xfrm>
            <a:off x="457200" y="838200"/>
            <a:ext cx="8229600" cy="5791200"/>
          </a:xfrm>
        </p:spPr>
        <p:txBody>
          <a:bodyPr/>
          <a:lstStyle/>
          <a:p>
            <a:pPr algn="just" eaLnBrk="1" hangingPunct="1">
              <a:lnSpc>
                <a:spcPct val="130000"/>
              </a:lnSpc>
              <a:buFontTx/>
              <a:buNone/>
            </a:pPr>
            <a:r>
              <a:rPr lang="cs-CZ" altLang="cs-CZ" sz="2400" b="1" i="1" smtClean="0"/>
              <a:t>Molekulární koloidy</a:t>
            </a:r>
            <a:r>
              <a:rPr lang="cs-CZ" altLang="cs-CZ" sz="2000" smtClean="0"/>
              <a:t> vznikají </a:t>
            </a:r>
          </a:p>
          <a:p>
            <a:pPr algn="just" eaLnBrk="1" hangingPunct="1">
              <a:lnSpc>
                <a:spcPct val="130000"/>
              </a:lnSpc>
            </a:pPr>
            <a:r>
              <a:rPr lang="cs-CZ" altLang="cs-CZ" sz="2000" smtClean="0"/>
              <a:t>kondenzací </a:t>
            </a:r>
          </a:p>
          <a:p>
            <a:pPr algn="just" eaLnBrk="1" hangingPunct="1">
              <a:lnSpc>
                <a:spcPct val="130000"/>
              </a:lnSpc>
            </a:pPr>
            <a:r>
              <a:rPr lang="cs-CZ" altLang="cs-CZ" sz="2000" smtClean="0"/>
              <a:t>přímým  rozpouštěním  </a:t>
            </a:r>
          </a:p>
          <a:p>
            <a:pPr lvl="1" algn="just" eaLnBrk="1" hangingPunct="1">
              <a:lnSpc>
                <a:spcPct val="130000"/>
              </a:lnSpc>
              <a:buFontTx/>
              <a:buNone/>
            </a:pPr>
            <a:r>
              <a:rPr lang="cs-CZ" altLang="cs-CZ" sz="1800" smtClean="0"/>
              <a:t>     Rozpouštění tuhé  fáze,  jejíž makromolekuly jsou  k sobě vázány jen slabými  van der Waalsovými silami a mohou být snadno překonány solvatační energií rozpouštědla. </a:t>
            </a:r>
          </a:p>
          <a:p>
            <a:pPr lvl="1" algn="just" eaLnBrk="1" hangingPunct="1">
              <a:lnSpc>
                <a:spcPct val="130000"/>
              </a:lnSpc>
              <a:buFontTx/>
              <a:buNone/>
            </a:pPr>
            <a:r>
              <a:rPr lang="cs-CZ" altLang="cs-CZ" sz="1800" smtClean="0"/>
              <a:t>     Takto vzniklé roztoky  jsou obecně nazývány</a:t>
            </a:r>
            <a:r>
              <a:rPr lang="cs-CZ" altLang="cs-CZ" sz="1800" i="1" smtClean="0"/>
              <a:t> </a:t>
            </a:r>
            <a:r>
              <a:rPr lang="cs-CZ" altLang="cs-CZ" sz="1800" b="1" i="1" smtClean="0"/>
              <a:t>latexy</a:t>
            </a:r>
            <a:r>
              <a:rPr lang="cs-CZ" altLang="cs-CZ" sz="1800" smtClean="0"/>
              <a:t>.  Typickým příkladem jsou </a:t>
            </a:r>
            <a:r>
              <a:rPr lang="cs-CZ" altLang="cs-CZ" sz="1800" b="1" i="1" smtClean="0"/>
              <a:t>organické polymery</a:t>
            </a:r>
            <a:r>
              <a:rPr lang="cs-CZ" altLang="cs-CZ" sz="1800" smtClean="0"/>
              <a:t>. </a:t>
            </a:r>
          </a:p>
          <a:p>
            <a:pPr lvl="1" algn="just" eaLnBrk="1" hangingPunct="1">
              <a:lnSpc>
                <a:spcPct val="130000"/>
              </a:lnSpc>
              <a:buFontTx/>
              <a:buNone/>
            </a:pPr>
            <a:r>
              <a:rPr lang="cs-CZ" altLang="cs-CZ" sz="1800" smtClean="0"/>
              <a:t>     Také </a:t>
            </a:r>
            <a:r>
              <a:rPr lang="cs-CZ" altLang="cs-CZ" sz="1800" b="1" i="1" smtClean="0"/>
              <a:t>anorganické polymery</a:t>
            </a:r>
            <a:r>
              <a:rPr lang="cs-CZ" altLang="cs-CZ" sz="1800" i="1" smtClean="0"/>
              <a:t>, </a:t>
            </a:r>
            <a:r>
              <a:rPr lang="cs-CZ" altLang="cs-CZ" sz="1800" smtClean="0"/>
              <a:t>jako </a:t>
            </a:r>
            <a:r>
              <a:rPr lang="cs-CZ" altLang="cs-CZ" sz="1800" i="1" smtClean="0"/>
              <a:t>polysilikátové kyseliny </a:t>
            </a:r>
            <a:r>
              <a:rPr lang="cs-CZ" altLang="cs-CZ" sz="1800" smtClean="0"/>
              <a:t>nebo</a:t>
            </a:r>
            <a:r>
              <a:rPr lang="cs-CZ" altLang="cs-CZ" sz="1800" i="1" smtClean="0"/>
              <a:t> polymery  hydroxidu hlinitého,  </a:t>
            </a:r>
            <a:r>
              <a:rPr lang="cs-CZ" altLang="cs-CZ" sz="1800" smtClean="0"/>
              <a:t>se mohou  jevit v určitém  stadiu vývoje  jako</a:t>
            </a:r>
            <a:r>
              <a:rPr lang="cs-CZ" altLang="cs-CZ" sz="1800" i="1" smtClean="0"/>
              <a:t>  molekulární koloidy</a:t>
            </a:r>
            <a:r>
              <a:rPr lang="cs-CZ" altLang="cs-CZ" sz="1800" smtClean="0"/>
              <a:t> (Yariv,  Cross 1979). </a:t>
            </a:r>
          </a:p>
          <a:p>
            <a:pPr algn="just" eaLnBrk="1" hangingPunct="1">
              <a:lnSpc>
                <a:spcPct val="130000"/>
              </a:lnSpc>
              <a:buFontTx/>
              <a:buNone/>
            </a:pPr>
            <a:r>
              <a:rPr lang="cs-CZ" altLang="cs-CZ" sz="2000" smtClean="0"/>
              <a:t>Molekulárné koloidy jsou </a:t>
            </a:r>
            <a:r>
              <a:rPr lang="cs-CZ" altLang="cs-CZ" sz="2000" i="1" smtClean="0"/>
              <a:t> </a:t>
            </a:r>
            <a:r>
              <a:rPr lang="cs-CZ" altLang="cs-CZ" sz="2000" b="1" i="1" smtClean="0"/>
              <a:t>termodynamicky  stabilní</a:t>
            </a:r>
            <a:r>
              <a:rPr lang="cs-CZ" altLang="cs-CZ" sz="2000" smtClean="0"/>
              <a:t>,  díky  velké  hydratační energii, uvolněné při rozpouštění (hydrataci) molekuly.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graphicFrame>
        <p:nvGraphicFramePr>
          <p:cNvPr id="15600" name="Group 240"/>
          <p:cNvGraphicFramePr>
            <a:graphicFrameLocks noGrp="1"/>
          </p:cNvGraphicFramePr>
          <p:nvPr>
            <p:ph idx="1"/>
          </p:nvPr>
        </p:nvGraphicFramePr>
        <p:xfrm>
          <a:off x="457200" y="2133600"/>
          <a:ext cx="8229600" cy="4449763"/>
        </p:xfrm>
        <a:graphic>
          <a:graphicData uri="http://schemas.openxmlformats.org/drawingml/2006/table">
            <a:tbl>
              <a:tblPr/>
              <a:tblGrid>
                <a:gridCol w="1312863">
                  <a:extLst>
                    <a:ext uri="{9D8B030D-6E8A-4147-A177-3AD203B41FA5}">
                      <a16:colId xmlns:a16="http://schemas.microsoft.com/office/drawing/2014/main" val="3671680598"/>
                    </a:ext>
                  </a:extLst>
                </a:gridCol>
                <a:gridCol w="1163637">
                  <a:extLst>
                    <a:ext uri="{9D8B030D-6E8A-4147-A177-3AD203B41FA5}">
                      <a16:colId xmlns:a16="http://schemas.microsoft.com/office/drawing/2014/main" val="1958249233"/>
                    </a:ext>
                  </a:extLst>
                </a:gridCol>
                <a:gridCol w="2497138">
                  <a:extLst>
                    <a:ext uri="{9D8B030D-6E8A-4147-A177-3AD203B41FA5}">
                      <a16:colId xmlns:a16="http://schemas.microsoft.com/office/drawing/2014/main" val="2086138976"/>
                    </a:ext>
                  </a:extLst>
                </a:gridCol>
                <a:gridCol w="3255962">
                  <a:extLst>
                    <a:ext uri="{9D8B030D-6E8A-4147-A177-3AD203B41FA5}">
                      <a16:colId xmlns:a16="http://schemas.microsoft.com/office/drawing/2014/main" val="1406669011"/>
                    </a:ext>
                  </a:extLst>
                </a:gridCol>
              </a:tblGrid>
              <a:tr h="46838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Prostředí</a:t>
                      </a:r>
                      <a:endParaRPr kumimoji="0" lang="cs-CZ" altLang="cs-CZ" sz="2000" b="1" i="0" u="none" strike="noStrike" cap="none" normalizeH="0" baseline="0" smtClean="0">
                        <a:ln>
                          <a:noFill/>
                        </a:ln>
                        <a:solidFill>
                          <a:schemeClr val="tx1"/>
                        </a:solidFill>
                        <a:effectLst/>
                        <a:latin typeface="Arial" panose="020B0604020202020204" pitchFamily="34" charset="0"/>
                      </a:endParaRPr>
                    </a:p>
                  </a:txBody>
                  <a:tcPr marT="45726" marB="4572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Částice</a:t>
                      </a:r>
                      <a:endParaRPr kumimoji="0" lang="cs-CZ" altLang="cs-CZ" sz="2000" b="1"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Název systému</a:t>
                      </a:r>
                      <a:endParaRPr kumimoji="0" lang="cs-CZ" altLang="cs-CZ" sz="2000" b="1"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Příklady</a:t>
                      </a:r>
                      <a:endParaRPr kumimoji="0" lang="cs-CZ" altLang="cs-CZ" sz="2000" b="1"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6104468"/>
                  </a:ext>
                </a:extLst>
              </a:tr>
              <a:tr h="46838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Tuhé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tuhé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1"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tuhý sol</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skla</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80334725"/>
                  </a:ext>
                </a:extLst>
              </a:tr>
              <a:tr h="46838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Tuhé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kapalné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1"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gel</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voda v půdách</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676507"/>
                  </a:ext>
                </a:extLst>
              </a:tr>
              <a:tr h="469967">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Tuhé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plynné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1"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tuhá koloidní pěna</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pemza</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956024"/>
                  </a:ext>
                </a:extLst>
              </a:tr>
              <a:tr h="46838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Kapalné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tuhé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1"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koloidní roztok (sol)</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koloidní roztok</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25200311"/>
                  </a:ext>
                </a:extLst>
              </a:tr>
              <a:tr h="70113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Kapalné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kapalné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1"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emulze</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tavenina sulfidů v magmatu</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98347603"/>
                  </a:ext>
                </a:extLst>
              </a:tr>
              <a:tr h="46838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Kapalné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plynné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1"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pěna</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bublinky v magmatu</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13069350"/>
                  </a:ext>
                </a:extLst>
              </a:tr>
              <a:tr h="46838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Plynné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tuhé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1"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aerosol</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vulkanický kouř</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18663308"/>
                  </a:ext>
                </a:extLst>
              </a:tr>
              <a:tr h="46838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Plynné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kapalné</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1"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aerosol</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opar, mlha</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marT="45726" marB="4572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6761481"/>
                  </a:ext>
                </a:extLst>
              </a:tr>
            </a:tbl>
          </a:graphicData>
        </a:graphic>
      </p:graphicFrame>
      <p:sp>
        <p:nvSpPr>
          <p:cNvPr id="16439" name="Rectangle 238"/>
          <p:cNvSpPr>
            <a:spLocks noChangeArrowheads="1"/>
          </p:cNvSpPr>
          <p:nvPr/>
        </p:nvSpPr>
        <p:spPr bwMode="auto">
          <a:xfrm>
            <a:off x="457200" y="793750"/>
            <a:ext cx="8153400"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0000"/>
              </a:lnSpc>
              <a:spcBef>
                <a:spcPct val="0"/>
              </a:spcBef>
              <a:buFontTx/>
              <a:buNone/>
            </a:pPr>
            <a:r>
              <a:rPr lang="cs-CZ" altLang="cs-CZ" sz="2000" b="1" i="1"/>
              <a:t>Aerosoly, koloidní roztoky,  gely </a:t>
            </a:r>
          </a:p>
          <a:p>
            <a:pPr algn="just" eaLnBrk="1" hangingPunct="1">
              <a:lnSpc>
                <a:spcPct val="110000"/>
              </a:lnSpc>
              <a:spcBef>
                <a:spcPct val="0"/>
              </a:spcBef>
              <a:buFontTx/>
              <a:buNone/>
            </a:pPr>
            <a:r>
              <a:rPr lang="cs-CZ" altLang="cs-CZ" sz="2000" b="1" i="1"/>
              <a:t>v závislosti na disperzním prostředí. </a:t>
            </a:r>
            <a:endParaRPr lang="cs-CZ" altLang="cs-CZ" sz="2000"/>
          </a:p>
          <a:p>
            <a:pPr algn="just" eaLnBrk="1" hangingPunct="1">
              <a:lnSpc>
                <a:spcPct val="110000"/>
              </a:lnSpc>
              <a:spcBef>
                <a:spcPct val="0"/>
              </a:spcBef>
              <a:buFontTx/>
              <a:buNone/>
            </a:pPr>
            <a:r>
              <a:rPr lang="cs-CZ" altLang="cs-CZ" sz="2000"/>
              <a:t>         Rozdělení koloidních soustav podle skupenství</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17411" name="Rectangle 3"/>
          <p:cNvSpPr>
            <a:spLocks noGrp="1" noChangeArrowheads="1"/>
          </p:cNvSpPr>
          <p:nvPr>
            <p:ph type="body" idx="1"/>
          </p:nvPr>
        </p:nvSpPr>
        <p:spPr>
          <a:xfrm>
            <a:off x="533400" y="914400"/>
            <a:ext cx="8229600" cy="4724400"/>
          </a:xfrm>
        </p:spPr>
        <p:txBody>
          <a:bodyPr/>
          <a:lstStyle/>
          <a:p>
            <a:pPr algn="just" eaLnBrk="1" hangingPunct="1">
              <a:lnSpc>
                <a:spcPct val="140000"/>
              </a:lnSpc>
              <a:buFontTx/>
              <a:buNone/>
            </a:pPr>
            <a:r>
              <a:rPr lang="cs-CZ" altLang="cs-CZ" sz="2400" b="1" smtClean="0"/>
              <a:t>Hydrofilní a hydrofobní  povrchy</a:t>
            </a:r>
            <a:endParaRPr lang="cs-CZ" altLang="cs-CZ" sz="2000" b="1" i="1" smtClean="0"/>
          </a:p>
          <a:p>
            <a:pPr algn="just" eaLnBrk="1" hangingPunct="1">
              <a:lnSpc>
                <a:spcPct val="140000"/>
              </a:lnSpc>
              <a:buFontTx/>
              <a:buNone/>
            </a:pPr>
            <a:r>
              <a:rPr lang="cs-CZ" altLang="cs-CZ" sz="2000" i="1" smtClean="0"/>
              <a:t>Hydrofilní a hydrofobní koloidy</a:t>
            </a:r>
            <a:endParaRPr lang="cs-CZ" altLang="cs-CZ" sz="2000" smtClean="0"/>
          </a:p>
          <a:p>
            <a:pPr lvl="1" algn="just" eaLnBrk="1" hangingPunct="1">
              <a:lnSpc>
                <a:spcPct val="140000"/>
              </a:lnSpc>
              <a:buFontTx/>
              <a:buNone/>
            </a:pPr>
            <a:r>
              <a:rPr lang="cs-CZ" altLang="cs-CZ" sz="2000" smtClean="0"/>
              <a:t>Na fázové a molekulární koloidy  můžeme pohlížet také z úhlu hydrofilních a hydrofobních  povrchů. Z tohoto hlediska, můžeme rozlišit dvě skupiny koloidů:</a:t>
            </a:r>
          </a:p>
          <a:p>
            <a:pPr lvl="1" algn="just" eaLnBrk="1" hangingPunct="1">
              <a:lnSpc>
                <a:spcPct val="140000"/>
              </a:lnSpc>
              <a:buFontTx/>
              <a:buNone/>
            </a:pPr>
            <a:r>
              <a:rPr lang="cs-CZ" altLang="cs-CZ" sz="2000" smtClean="0"/>
              <a:t>1)      </a:t>
            </a:r>
            <a:r>
              <a:rPr lang="cs-CZ" altLang="cs-CZ" sz="2000" b="1" i="1" smtClean="0"/>
              <a:t>Hydrofilní  koloidy</a:t>
            </a:r>
            <a:r>
              <a:rPr lang="cs-CZ" altLang="cs-CZ" sz="2000" smtClean="0"/>
              <a:t>  -   v podstatě  odpovídají  </a:t>
            </a:r>
            <a:r>
              <a:rPr lang="cs-CZ" altLang="cs-CZ" sz="2000" b="1" smtClean="0"/>
              <a:t>molekulárním koloidům</a:t>
            </a:r>
            <a:r>
              <a:rPr lang="cs-CZ" altLang="cs-CZ" sz="2000" smtClean="0"/>
              <a:t>, stabilizovaným uvolněnou hydratační energii.</a:t>
            </a:r>
          </a:p>
          <a:p>
            <a:pPr lvl="1" algn="just" eaLnBrk="1" hangingPunct="1">
              <a:lnSpc>
                <a:spcPct val="140000"/>
              </a:lnSpc>
              <a:buFontTx/>
              <a:buNone/>
            </a:pPr>
            <a:r>
              <a:rPr lang="cs-CZ" altLang="cs-CZ" sz="2000" smtClean="0"/>
              <a:t>2)</a:t>
            </a:r>
            <a:r>
              <a:rPr lang="cs-CZ" altLang="cs-CZ" sz="2000" i="1" smtClean="0"/>
              <a:t>  </a:t>
            </a:r>
            <a:r>
              <a:rPr lang="cs-CZ" altLang="cs-CZ" sz="2000" b="1" i="1" smtClean="0"/>
              <a:t>Hydrofobní  koloidy</a:t>
            </a:r>
            <a:r>
              <a:rPr lang="cs-CZ" altLang="cs-CZ" sz="2000" smtClean="0"/>
              <a:t> - odpovídají </a:t>
            </a:r>
            <a:r>
              <a:rPr lang="cs-CZ" altLang="cs-CZ" sz="2000" b="1" smtClean="0"/>
              <a:t>fázovým koloidům</a:t>
            </a:r>
            <a:r>
              <a:rPr lang="cs-CZ" altLang="cs-CZ" sz="2000" smtClean="0"/>
              <a:t>, termodynamicky nestabilním, </a:t>
            </a:r>
            <a:r>
              <a:rPr lang="cs-CZ" altLang="cs-CZ" sz="2000" i="1" smtClean="0"/>
              <a:t>stabilizovaným povrchovým nábojem nebo polymery</a:t>
            </a:r>
            <a:r>
              <a:rPr lang="cs-CZ" altLang="cs-CZ" sz="2000" smtClean="0"/>
              <a:t>, viz. dále.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0"/>
            <a:ext cx="8229600" cy="411163"/>
          </a:xfrm>
        </p:spPr>
        <p:txBody>
          <a:bodyPr/>
          <a:lstStyle/>
          <a:p>
            <a:pPr eaLnBrk="1" hangingPunct="1"/>
            <a:r>
              <a:rPr lang="cs-CZ" altLang="cs-CZ" sz="2000" smtClean="0"/>
              <a:t>Koloidy v životním prostředí</a:t>
            </a:r>
          </a:p>
        </p:txBody>
      </p:sp>
      <p:sp>
        <p:nvSpPr>
          <p:cNvPr id="18435" name="Rectangle 3"/>
          <p:cNvSpPr>
            <a:spLocks noGrp="1" noChangeArrowheads="1"/>
          </p:cNvSpPr>
          <p:nvPr>
            <p:ph type="body" sz="half" idx="1"/>
          </p:nvPr>
        </p:nvSpPr>
        <p:spPr>
          <a:xfrm>
            <a:off x="533400" y="609600"/>
            <a:ext cx="8001000" cy="762000"/>
          </a:xfrm>
        </p:spPr>
        <p:txBody>
          <a:bodyPr/>
          <a:lstStyle/>
          <a:p>
            <a:pPr eaLnBrk="1" hangingPunct="1">
              <a:buFontTx/>
              <a:buNone/>
            </a:pPr>
            <a:r>
              <a:rPr lang="cs-CZ" altLang="cs-CZ" sz="2000" b="1" smtClean="0"/>
              <a:t>Hydrofilní a hydrofobní povrchy</a:t>
            </a:r>
          </a:p>
          <a:p>
            <a:pPr eaLnBrk="1" hangingPunct="1">
              <a:buFontTx/>
              <a:buNone/>
            </a:pPr>
            <a:r>
              <a:rPr lang="cs-CZ" altLang="cs-CZ" sz="2000" b="1" smtClean="0"/>
              <a:t>Rozdělení koloidů podle jejich vlastností povrchů</a:t>
            </a:r>
          </a:p>
        </p:txBody>
      </p:sp>
      <p:graphicFrame>
        <p:nvGraphicFramePr>
          <p:cNvPr id="17568" name="Group 160"/>
          <p:cNvGraphicFramePr>
            <a:graphicFrameLocks noGrp="1"/>
          </p:cNvGraphicFramePr>
          <p:nvPr>
            <p:ph sz="half" idx="2"/>
          </p:nvPr>
        </p:nvGraphicFramePr>
        <p:xfrm>
          <a:off x="457200" y="1828800"/>
          <a:ext cx="8153400" cy="3990975"/>
        </p:xfrm>
        <a:graphic>
          <a:graphicData uri="http://schemas.openxmlformats.org/drawingml/2006/table">
            <a:tbl>
              <a:tblPr/>
              <a:tblGrid>
                <a:gridCol w="2660650">
                  <a:extLst>
                    <a:ext uri="{9D8B030D-6E8A-4147-A177-3AD203B41FA5}">
                      <a16:colId xmlns:a16="http://schemas.microsoft.com/office/drawing/2014/main" val="2001603384"/>
                    </a:ext>
                  </a:extLst>
                </a:gridCol>
                <a:gridCol w="2973388">
                  <a:extLst>
                    <a:ext uri="{9D8B030D-6E8A-4147-A177-3AD203B41FA5}">
                      <a16:colId xmlns:a16="http://schemas.microsoft.com/office/drawing/2014/main" val="234918965"/>
                    </a:ext>
                  </a:extLst>
                </a:gridCol>
                <a:gridCol w="2519362">
                  <a:extLst>
                    <a:ext uri="{9D8B030D-6E8A-4147-A177-3AD203B41FA5}">
                      <a16:colId xmlns:a16="http://schemas.microsoft.com/office/drawing/2014/main" val="2684025623"/>
                    </a:ext>
                  </a:extLst>
                </a:gridCol>
              </a:tblGrid>
              <a:tr h="48577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Vlastnost</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Fázový koloid</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Molekulární koloid</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49873156"/>
                  </a:ext>
                </a:extLst>
              </a:tr>
              <a:tr h="48577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Povrch</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lyofobní</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lyofilní</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43217569"/>
                  </a:ext>
                </a:extLst>
              </a:tr>
              <a:tr h="48577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Vznik</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dispergací, kondenzací</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rozpouštění</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9521451"/>
                  </a:ext>
                </a:extLst>
              </a:tr>
              <a:tr h="48577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Stálost</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malá</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velká</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40461538"/>
                  </a:ext>
                </a:extLst>
              </a:tr>
              <a:tr h="4953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Stabilizace</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povrchovým nábojem</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hydratačním obalem</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3240447"/>
                  </a:ext>
                </a:extLst>
              </a:tr>
              <a:tr h="48577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Podle počtu fází</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heterogenní</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homogenní</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30618215"/>
                  </a:ext>
                </a:extLst>
              </a:tr>
              <a:tr h="58102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agregace probíhá</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nevratně přídavkem soli</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vratně vysolením</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2648344"/>
                  </a:ext>
                </a:extLst>
              </a:tr>
              <a:tr h="48577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Příklady</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Fe(OH)</a:t>
                      </a:r>
                      <a:r>
                        <a:rPr kumimoji="0" lang="cs-CZ" altLang="cs-CZ" sz="2000" b="0" i="0" u="none" strike="noStrike" cap="none" normalizeH="0" baseline="-30000" smtClean="0">
                          <a:ln>
                            <a:noFill/>
                          </a:ln>
                          <a:solidFill>
                            <a:schemeClr val="tx1"/>
                          </a:solidFill>
                          <a:effectLst/>
                          <a:latin typeface="Arial" panose="020B0604020202020204" pitchFamily="34" charset="0"/>
                          <a:cs typeface="Times New Roman" panose="02020603050405020304" pitchFamily="18" charset="0"/>
                        </a:rPr>
                        <a:t>3</a:t>
                      </a: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 , jílové min.</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huminy, polymery</a:t>
                      </a:r>
                      <a:endParaRPr kumimoji="0" lang="cs-CZ" altLang="cs-CZ"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1247372"/>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19459" name="Rectangle 3"/>
          <p:cNvSpPr>
            <a:spLocks noGrp="1" noChangeArrowheads="1"/>
          </p:cNvSpPr>
          <p:nvPr>
            <p:ph type="body" idx="1"/>
          </p:nvPr>
        </p:nvSpPr>
        <p:spPr>
          <a:xfrm>
            <a:off x="457200" y="838200"/>
            <a:ext cx="8229600" cy="5638800"/>
          </a:xfrm>
        </p:spPr>
        <p:txBody>
          <a:bodyPr/>
          <a:lstStyle/>
          <a:p>
            <a:pPr algn="just" eaLnBrk="1" hangingPunct="1">
              <a:lnSpc>
                <a:spcPct val="130000"/>
              </a:lnSpc>
              <a:buFontTx/>
              <a:buNone/>
            </a:pPr>
            <a:r>
              <a:rPr lang="cs-CZ" altLang="cs-CZ" sz="2000" smtClean="0"/>
              <a:t>Na částice menší jak 1 nm se již nedíváme jako na diskrétní fázi a systém který je obsahuje,  považujeme za pravý roztok. Tak se plynule dostaneme zpět k homogenním soustavám. </a:t>
            </a:r>
          </a:p>
          <a:p>
            <a:pPr algn="just" eaLnBrk="1" hangingPunct="1">
              <a:lnSpc>
                <a:spcPct val="130000"/>
              </a:lnSpc>
              <a:buFontTx/>
              <a:buNone/>
            </a:pPr>
            <a:r>
              <a:rPr lang="cs-CZ" altLang="cs-CZ" sz="2000" smtClean="0"/>
              <a:t>Rozdělení na fázové a molekulární  koloidy je pouze formální a je mezi nimi, podobně jako mezi homogenními a heterogenními soustavami, plynulý přechod.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487363"/>
          </a:xfrm>
        </p:spPr>
        <p:txBody>
          <a:bodyPr/>
          <a:lstStyle/>
          <a:p>
            <a:pPr eaLnBrk="1" hangingPunct="1"/>
            <a:r>
              <a:rPr lang="cs-CZ" altLang="cs-CZ" sz="2000" smtClean="0"/>
              <a:t>Koloidy v životním prostředí</a:t>
            </a:r>
          </a:p>
        </p:txBody>
      </p:sp>
      <p:sp>
        <p:nvSpPr>
          <p:cNvPr id="4099" name="Rectangle 3"/>
          <p:cNvSpPr>
            <a:spLocks noGrp="1" noChangeArrowheads="1"/>
          </p:cNvSpPr>
          <p:nvPr>
            <p:ph type="body" idx="1"/>
          </p:nvPr>
        </p:nvSpPr>
        <p:spPr>
          <a:xfrm>
            <a:off x="457200" y="457200"/>
            <a:ext cx="8229600" cy="6248400"/>
          </a:xfrm>
        </p:spPr>
        <p:txBody>
          <a:bodyPr/>
          <a:lstStyle/>
          <a:p>
            <a:pPr eaLnBrk="1" hangingPunct="1">
              <a:lnSpc>
                <a:spcPct val="110000"/>
              </a:lnSpc>
              <a:buFontTx/>
              <a:buNone/>
            </a:pPr>
            <a:r>
              <a:rPr lang="cs-CZ" altLang="cs-CZ" sz="2800" b="1" smtClean="0"/>
              <a:t>Úvod </a:t>
            </a:r>
          </a:p>
          <a:p>
            <a:pPr eaLnBrk="1" hangingPunct="1">
              <a:lnSpc>
                <a:spcPct val="110000"/>
              </a:lnSpc>
              <a:buFontTx/>
              <a:buNone/>
            </a:pPr>
            <a:r>
              <a:rPr lang="cs-CZ" altLang="cs-CZ" sz="2000" b="1" smtClean="0"/>
              <a:t>Pravé roztoky – hrubé suspenze</a:t>
            </a:r>
          </a:p>
          <a:p>
            <a:pPr eaLnBrk="1" hangingPunct="1">
              <a:lnSpc>
                <a:spcPct val="110000"/>
              </a:lnSpc>
            </a:pPr>
            <a:r>
              <a:rPr lang="cs-CZ" altLang="cs-CZ" sz="2000" smtClean="0"/>
              <a:t>Koloidní roztoky </a:t>
            </a:r>
          </a:p>
          <a:p>
            <a:pPr lvl="1" eaLnBrk="1" hangingPunct="1">
              <a:lnSpc>
                <a:spcPct val="110000"/>
              </a:lnSpc>
            </a:pPr>
            <a:r>
              <a:rPr lang="cs-CZ" altLang="cs-CZ" sz="1800" smtClean="0"/>
              <a:t>Th. Graham, 1860: Různé chování „roztoků“: zadržování „rozpuštěných látek různými membránami. </a:t>
            </a:r>
          </a:p>
          <a:p>
            <a:pPr lvl="1" eaLnBrk="1" hangingPunct="1">
              <a:lnSpc>
                <a:spcPct val="110000"/>
              </a:lnSpc>
            </a:pPr>
            <a:r>
              <a:rPr lang="cs-CZ" altLang="cs-CZ" sz="1800" smtClean="0"/>
              <a:t>průhledné, jakoby homogenní, průchod filtračním papírem. </a:t>
            </a:r>
          </a:p>
          <a:p>
            <a:pPr lvl="1" eaLnBrk="1" hangingPunct="1">
              <a:lnSpc>
                <a:spcPct val="110000"/>
              </a:lnSpc>
            </a:pPr>
            <a:r>
              <a:rPr lang="cs-CZ" altLang="cs-CZ" sz="1800" smtClean="0"/>
              <a:t>malá difúzní schopnost, malý osmotický tlak, </a:t>
            </a:r>
          </a:p>
          <a:p>
            <a:pPr lvl="1" eaLnBrk="1" hangingPunct="1">
              <a:lnSpc>
                <a:spcPct val="110000"/>
              </a:lnSpc>
            </a:pPr>
            <a:r>
              <a:rPr lang="cs-CZ" altLang="cs-CZ" sz="1800" smtClean="0"/>
              <a:t>rozptyl dopadajícího světla (Tyndallův jev), </a:t>
            </a:r>
          </a:p>
          <a:p>
            <a:pPr lvl="1" eaLnBrk="1" hangingPunct="1">
              <a:lnSpc>
                <a:spcPct val="110000"/>
              </a:lnSpc>
            </a:pPr>
            <a:r>
              <a:rPr lang="cs-CZ" altLang="cs-CZ" sz="1800" smtClean="0"/>
              <a:t>nestálost vůči agregaci. </a:t>
            </a:r>
            <a:endParaRPr lang="cs-CZ" altLang="cs-CZ" sz="1800" b="1" smtClean="0"/>
          </a:p>
          <a:p>
            <a:pPr eaLnBrk="1" hangingPunct="1">
              <a:lnSpc>
                <a:spcPct val="110000"/>
              </a:lnSpc>
            </a:pPr>
            <a:r>
              <a:rPr lang="cs-CZ" altLang="cs-CZ" sz="2000" smtClean="0"/>
              <a:t>Dvě skupiny látek? </a:t>
            </a:r>
          </a:p>
          <a:p>
            <a:pPr lvl="1" eaLnBrk="1" hangingPunct="1">
              <a:lnSpc>
                <a:spcPct val="110000"/>
              </a:lnSpc>
            </a:pPr>
            <a:r>
              <a:rPr lang="cs-CZ" altLang="cs-CZ" sz="1800" smtClean="0"/>
              <a:t>amorfní, koloidy (klih)? Tvoří soly… </a:t>
            </a:r>
          </a:p>
          <a:p>
            <a:pPr lvl="1" eaLnBrk="1" hangingPunct="1">
              <a:lnSpc>
                <a:spcPct val="110000"/>
              </a:lnSpc>
            </a:pPr>
            <a:r>
              <a:rPr lang="cs-CZ" altLang="cs-CZ" sz="1800" smtClean="0"/>
              <a:t>krystaloidy? Tvoří pravé roztoky… </a:t>
            </a:r>
            <a:endParaRPr lang="cs-CZ" altLang="cs-CZ" sz="1800" b="1" smtClean="0"/>
          </a:p>
          <a:p>
            <a:pPr eaLnBrk="1" hangingPunct="1">
              <a:lnSpc>
                <a:spcPct val="110000"/>
              </a:lnSpc>
              <a:buFontTx/>
              <a:buNone/>
            </a:pPr>
            <a:r>
              <a:rPr lang="cs-CZ" altLang="cs-CZ" sz="2000" b="1" smtClean="0"/>
              <a:t>Koloidní stav hmoty! </a:t>
            </a:r>
            <a:endParaRPr lang="cs-CZ" altLang="cs-CZ" sz="2000" smtClean="0"/>
          </a:p>
          <a:p>
            <a:pPr lvl="2" eaLnBrk="1" hangingPunct="1">
              <a:lnSpc>
                <a:spcPct val="110000"/>
              </a:lnSpc>
              <a:buFontTx/>
              <a:buNone/>
            </a:pPr>
            <a:r>
              <a:rPr lang="cs-CZ" altLang="cs-CZ" sz="2000" smtClean="0"/>
              <a:t>1) Všechny látky se mohou vyskytovat v koloidním stavu </a:t>
            </a:r>
          </a:p>
          <a:p>
            <a:pPr lvl="2" eaLnBrk="1" hangingPunct="1">
              <a:lnSpc>
                <a:spcPct val="110000"/>
              </a:lnSpc>
              <a:buFontTx/>
              <a:buNone/>
            </a:pPr>
            <a:r>
              <a:rPr lang="cs-CZ" altLang="cs-CZ" sz="2000" smtClean="0"/>
              <a:t>2) Různé látky mají různý sklon k tvorbě koloidů</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5123" name="Rectangle 3"/>
          <p:cNvSpPr>
            <a:spLocks noGrp="1" noChangeArrowheads="1"/>
          </p:cNvSpPr>
          <p:nvPr>
            <p:ph type="body" idx="1"/>
          </p:nvPr>
        </p:nvSpPr>
        <p:spPr>
          <a:xfrm>
            <a:off x="381000" y="685800"/>
            <a:ext cx="8534400" cy="5486400"/>
          </a:xfrm>
        </p:spPr>
        <p:txBody>
          <a:bodyPr/>
          <a:lstStyle/>
          <a:p>
            <a:pPr eaLnBrk="1" hangingPunct="1">
              <a:lnSpc>
                <a:spcPct val="110000"/>
              </a:lnSpc>
              <a:spcBef>
                <a:spcPct val="30000"/>
              </a:spcBef>
              <a:buFontTx/>
              <a:buNone/>
            </a:pPr>
            <a:r>
              <a:rPr lang="cs-CZ" altLang="cs-CZ" sz="2400" b="1" smtClean="0"/>
              <a:t>Role koloidů v životním prostředí</a:t>
            </a:r>
            <a:r>
              <a:rPr lang="cs-CZ" altLang="cs-CZ" sz="2000" b="1" smtClean="0"/>
              <a:t> </a:t>
            </a:r>
            <a:endParaRPr lang="cs-CZ" altLang="cs-CZ" sz="2000" b="1" i="1" smtClean="0"/>
          </a:p>
          <a:p>
            <a:pPr eaLnBrk="1" hangingPunct="1">
              <a:lnSpc>
                <a:spcPct val="110000"/>
              </a:lnSpc>
              <a:spcBef>
                <a:spcPct val="30000"/>
              </a:spcBef>
              <a:buFontTx/>
              <a:buNone/>
            </a:pPr>
            <a:r>
              <a:rPr lang="cs-CZ" altLang="cs-CZ" sz="2000" b="1" i="1" smtClean="0"/>
              <a:t>Pozitivní role </a:t>
            </a:r>
          </a:p>
          <a:p>
            <a:pPr eaLnBrk="1" hangingPunct="1">
              <a:lnSpc>
                <a:spcPct val="110000"/>
              </a:lnSpc>
              <a:spcBef>
                <a:spcPct val="30000"/>
              </a:spcBef>
              <a:buFontTx/>
              <a:buNone/>
            </a:pPr>
            <a:r>
              <a:rPr lang="cs-CZ" altLang="cs-CZ" sz="2000" smtClean="0"/>
              <a:t>Koloidy jsou důležitou součástí řady geologických systémů /půdy, sedimenty, oceán/   </a:t>
            </a:r>
          </a:p>
          <a:p>
            <a:pPr eaLnBrk="1" hangingPunct="1">
              <a:lnSpc>
                <a:spcPct val="110000"/>
              </a:lnSpc>
              <a:spcBef>
                <a:spcPct val="30000"/>
              </a:spcBef>
            </a:pPr>
            <a:r>
              <a:rPr lang="cs-CZ" altLang="cs-CZ" sz="2000" smtClean="0"/>
              <a:t>Anorganické koloidy (+ pravé roztoky a hrubé suspenze) přispívají k </a:t>
            </a:r>
            <a:r>
              <a:rPr lang="cs-CZ" altLang="cs-CZ" sz="2000" b="1" smtClean="0"/>
              <a:t>tokům hmoty z primárních hornin do sekundárních produktů</a:t>
            </a:r>
            <a:r>
              <a:rPr lang="cs-CZ" altLang="cs-CZ" sz="2000" smtClean="0"/>
              <a:t> </a:t>
            </a:r>
          </a:p>
          <a:p>
            <a:pPr eaLnBrk="1" hangingPunct="1">
              <a:lnSpc>
                <a:spcPct val="110000"/>
              </a:lnSpc>
              <a:spcBef>
                <a:spcPct val="30000"/>
              </a:spcBef>
            </a:pPr>
            <a:r>
              <a:rPr lang="cs-CZ" altLang="cs-CZ" sz="2000" smtClean="0"/>
              <a:t>Významně se spolupodílí na tvorbě </a:t>
            </a:r>
            <a:r>
              <a:rPr lang="cs-CZ" altLang="cs-CZ" sz="2000" b="1" smtClean="0"/>
              <a:t>sedimentů a půd!</a:t>
            </a:r>
            <a:r>
              <a:rPr lang="cs-CZ" altLang="cs-CZ" sz="2000" smtClean="0"/>
              <a:t> V důsledku termodynamické nestability dochází k </a:t>
            </a:r>
          </a:p>
          <a:p>
            <a:pPr lvl="2" eaLnBrk="1" hangingPunct="1">
              <a:lnSpc>
                <a:spcPct val="90000"/>
              </a:lnSpc>
              <a:spcBef>
                <a:spcPct val="30000"/>
              </a:spcBef>
            </a:pPr>
            <a:r>
              <a:rPr lang="cs-CZ" altLang="cs-CZ" sz="1800" b="1" smtClean="0"/>
              <a:t>agregaci koloidních částic</a:t>
            </a:r>
            <a:r>
              <a:rPr lang="cs-CZ" altLang="cs-CZ" sz="1800" smtClean="0"/>
              <a:t> (Hall et al. 1991, Overbeek 1977, Stumm a Morgan 1981) </a:t>
            </a:r>
          </a:p>
          <a:p>
            <a:pPr lvl="2" eaLnBrk="1" hangingPunct="1">
              <a:lnSpc>
                <a:spcPct val="90000"/>
              </a:lnSpc>
              <a:spcBef>
                <a:spcPct val="30000"/>
              </a:spcBef>
            </a:pPr>
            <a:r>
              <a:rPr lang="cs-CZ" altLang="cs-CZ" sz="1800" b="1" smtClean="0"/>
              <a:t>sedimentaci </a:t>
            </a:r>
            <a:r>
              <a:rPr lang="cs-CZ" altLang="cs-CZ" sz="1800" smtClean="0"/>
              <a:t>těchto agregátů (Mills et al. 1991, Thornber et al. 1987).</a:t>
            </a:r>
          </a:p>
          <a:p>
            <a:pPr eaLnBrk="1" hangingPunct="1">
              <a:lnSpc>
                <a:spcPct val="110000"/>
              </a:lnSpc>
              <a:spcBef>
                <a:spcPct val="30000"/>
              </a:spcBef>
            </a:pPr>
            <a:r>
              <a:rPr lang="cs-CZ" altLang="cs-CZ" sz="2000" b="1" smtClean="0"/>
              <a:t>Funkce odklízečů polutantů</a:t>
            </a:r>
            <a:r>
              <a:rPr lang="cs-CZ" altLang="cs-CZ" sz="2000" smtClean="0"/>
              <a:t> po agregaci a sedimentaci (Mills et al. 1991, Kühnel 1987). Tato druhá možnost je stále více sledo­vána v souvislosti se </a:t>
            </a:r>
            <a:r>
              <a:rPr lang="cs-CZ" altLang="cs-CZ" sz="2000" i="1" smtClean="0"/>
              <a:t>znečisťováním životního prostředí</a:t>
            </a:r>
            <a:r>
              <a:rPr lang="cs-CZ" altLang="cs-CZ" sz="2000" smtClean="0"/>
              <a:t>  migrací  těžkých  kovů, organických látek, popř. radioaktivního odpadu.</a:t>
            </a:r>
          </a:p>
          <a:p>
            <a:pPr lvl="1" algn="just" eaLnBrk="1" hangingPunct="1">
              <a:lnSpc>
                <a:spcPct val="80000"/>
              </a:lnSpc>
              <a:spcBef>
                <a:spcPct val="30000"/>
              </a:spcBef>
              <a:buFontTx/>
              <a:buNone/>
            </a:pPr>
            <a:r>
              <a:rPr lang="cs-CZ" altLang="cs-CZ" sz="2000" b="1" i="1"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6147" name="Rectangle 3"/>
          <p:cNvSpPr>
            <a:spLocks noGrp="1" noChangeArrowheads="1"/>
          </p:cNvSpPr>
          <p:nvPr>
            <p:ph type="body" idx="1"/>
          </p:nvPr>
        </p:nvSpPr>
        <p:spPr>
          <a:xfrm>
            <a:off x="457200" y="1066800"/>
            <a:ext cx="8229600" cy="5410200"/>
          </a:xfrm>
        </p:spPr>
        <p:txBody>
          <a:bodyPr/>
          <a:lstStyle/>
          <a:p>
            <a:pPr marL="381000" indent="-381000" algn="just" eaLnBrk="1" hangingPunct="1">
              <a:lnSpc>
                <a:spcPct val="120000"/>
              </a:lnSpc>
              <a:spcBef>
                <a:spcPct val="50000"/>
              </a:spcBef>
              <a:buFontTx/>
              <a:buNone/>
            </a:pPr>
            <a:r>
              <a:rPr lang="cs-CZ" altLang="cs-CZ" sz="2000" b="1" i="1" smtClean="0"/>
              <a:t>Negativní</a:t>
            </a:r>
            <a:r>
              <a:rPr lang="cs-CZ" altLang="cs-CZ" sz="2000" i="1" smtClean="0"/>
              <a:t> </a:t>
            </a:r>
            <a:r>
              <a:rPr lang="cs-CZ" altLang="cs-CZ" sz="2000" b="1" i="1" smtClean="0"/>
              <a:t>role</a:t>
            </a:r>
            <a:r>
              <a:rPr lang="cs-CZ" altLang="cs-CZ" sz="2000" i="1" smtClean="0"/>
              <a:t>  </a:t>
            </a:r>
            <a:endParaRPr lang="cs-CZ" altLang="cs-CZ" sz="2000" smtClean="0"/>
          </a:p>
          <a:p>
            <a:pPr marL="381000" indent="-381000" algn="just" eaLnBrk="1" hangingPunct="1">
              <a:lnSpc>
                <a:spcPct val="120000"/>
              </a:lnSpc>
              <a:spcBef>
                <a:spcPct val="50000"/>
              </a:spcBef>
            </a:pPr>
            <a:r>
              <a:rPr lang="cs-CZ" altLang="cs-CZ" sz="2000" smtClean="0"/>
              <a:t>Velká mobilita (pohyblivost v pórovitém prostředí): </a:t>
            </a:r>
          </a:p>
          <a:p>
            <a:pPr marL="381000" indent="-381000" algn="just" eaLnBrk="1" hangingPunct="1">
              <a:lnSpc>
                <a:spcPct val="120000"/>
              </a:lnSpc>
              <a:spcBef>
                <a:spcPct val="50000"/>
              </a:spcBef>
              <a:buFontTx/>
              <a:buNone/>
            </a:pPr>
            <a:r>
              <a:rPr lang="cs-CZ" altLang="cs-CZ" sz="2000" smtClean="0"/>
              <a:t>     Řada látek (polutanty) může migrovat </a:t>
            </a:r>
            <a:r>
              <a:rPr lang="cs-CZ" altLang="cs-CZ" sz="2000" b="1" smtClean="0"/>
              <a:t>sama v koloidní formě!</a:t>
            </a:r>
            <a:endParaRPr lang="cs-CZ" altLang="cs-CZ" sz="2000" smtClean="0"/>
          </a:p>
          <a:p>
            <a:pPr marL="381000" indent="-381000" algn="just" eaLnBrk="1" hangingPunct="1">
              <a:lnSpc>
                <a:spcPct val="120000"/>
              </a:lnSpc>
              <a:spcBef>
                <a:spcPct val="50000"/>
              </a:spcBef>
            </a:pPr>
            <a:r>
              <a:rPr lang="cs-CZ" altLang="cs-CZ" sz="2000" smtClean="0"/>
              <a:t>Sorpční  schopnosti koloidních částic: </a:t>
            </a:r>
          </a:p>
          <a:p>
            <a:pPr marL="381000" indent="-381000" algn="just" eaLnBrk="1" hangingPunct="1">
              <a:lnSpc>
                <a:spcPct val="120000"/>
              </a:lnSpc>
              <a:spcBef>
                <a:spcPct val="50000"/>
              </a:spcBef>
              <a:buFontTx/>
              <a:buNone/>
            </a:pPr>
            <a:r>
              <a:rPr lang="cs-CZ" altLang="cs-CZ" sz="2000" smtClean="0"/>
              <a:t>     Řada látek (polutanty) se </a:t>
            </a:r>
            <a:r>
              <a:rPr lang="cs-CZ" altLang="cs-CZ" sz="2000" b="1" smtClean="0"/>
              <a:t>sorbují  na povrchu koloidních částic </a:t>
            </a:r>
            <a:r>
              <a:rPr lang="cs-CZ" altLang="cs-CZ" sz="2000" smtClean="0"/>
              <a:t>a</a:t>
            </a:r>
            <a:r>
              <a:rPr lang="cs-CZ" altLang="cs-CZ" sz="2000" b="1" smtClean="0"/>
              <a:t> </a:t>
            </a:r>
            <a:r>
              <a:rPr lang="cs-CZ" altLang="cs-CZ" sz="2000" smtClean="0"/>
              <a:t>mohou migrovat spolu s koloidy. </a:t>
            </a:r>
          </a:p>
          <a:p>
            <a:pPr marL="381000" indent="-381000" algn="just" eaLnBrk="1" hangingPunct="1">
              <a:lnSpc>
                <a:spcPct val="120000"/>
              </a:lnSpc>
              <a:spcBef>
                <a:spcPct val="50000"/>
              </a:spcBef>
            </a:pPr>
            <a:r>
              <a:rPr lang="cs-CZ" altLang="cs-CZ" sz="2000" smtClean="0"/>
              <a:t>Koloidy mohou působit jako </a:t>
            </a:r>
            <a:r>
              <a:rPr lang="cs-CZ" altLang="cs-CZ" sz="2000" b="1" smtClean="0"/>
              <a:t>nosiči polutantů</a:t>
            </a:r>
            <a:r>
              <a:rPr lang="cs-CZ" altLang="cs-CZ" sz="2000" smtClean="0"/>
              <a:t> (Means a Wijayaratne 1982, VonGunten et al. 1988, Degueldre et al. 1989, Puls et al. 1990, 1991, Waber et al. 1990, Mills et al. 1991, Vilks et al.1991, Bates et al. 1992, Puls a Powell 1992)  </a:t>
            </a:r>
          </a:p>
          <a:p>
            <a:pPr marL="381000" indent="-381000" algn="just" eaLnBrk="1" hangingPunct="1">
              <a:lnSpc>
                <a:spcPct val="120000"/>
              </a:lnSpc>
              <a:spcBef>
                <a:spcPct val="50000"/>
              </a:spcBef>
            </a:pPr>
            <a:endParaRPr lang="cs-CZ" altLang="cs-CZ"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7171" name="Rectangle 3"/>
          <p:cNvSpPr>
            <a:spLocks noGrp="1" noChangeArrowheads="1"/>
          </p:cNvSpPr>
          <p:nvPr>
            <p:ph type="body" idx="1"/>
          </p:nvPr>
        </p:nvSpPr>
        <p:spPr>
          <a:xfrm>
            <a:off x="457200" y="1143000"/>
            <a:ext cx="8229600" cy="4800600"/>
          </a:xfrm>
        </p:spPr>
        <p:txBody>
          <a:bodyPr/>
          <a:lstStyle/>
          <a:p>
            <a:pPr eaLnBrk="1" hangingPunct="1">
              <a:lnSpc>
                <a:spcPct val="130000"/>
              </a:lnSpc>
              <a:buFontTx/>
              <a:buNone/>
            </a:pPr>
            <a:r>
              <a:rPr lang="cs-CZ" altLang="cs-CZ" sz="2000" b="1" smtClean="0"/>
              <a:t>Systémy </a:t>
            </a:r>
            <a:endParaRPr lang="cs-CZ" altLang="cs-CZ" sz="2000" i="1" smtClean="0"/>
          </a:p>
          <a:p>
            <a:pPr eaLnBrk="1" hangingPunct="1">
              <a:lnSpc>
                <a:spcPct val="130000"/>
              </a:lnSpc>
            </a:pPr>
            <a:r>
              <a:rPr lang="cs-CZ" altLang="cs-CZ" sz="2000" smtClean="0"/>
              <a:t>Část světa vymezená reálnými nebo imaginárními hranicemi </a:t>
            </a:r>
          </a:p>
          <a:p>
            <a:pPr lvl="1" eaLnBrk="1" hangingPunct="1">
              <a:lnSpc>
                <a:spcPct val="130000"/>
              </a:lnSpc>
              <a:buFontTx/>
              <a:buNone/>
            </a:pPr>
            <a:r>
              <a:rPr lang="cs-CZ" altLang="cs-CZ" sz="2000" b="1" i="1" smtClean="0"/>
              <a:t>Systémy otevřené, uzavřené, izolované</a:t>
            </a:r>
            <a:r>
              <a:rPr lang="cs-CZ" altLang="cs-CZ" sz="2000" b="1" smtClean="0"/>
              <a:t>. </a:t>
            </a:r>
          </a:p>
          <a:p>
            <a:pPr lvl="1" eaLnBrk="1" hangingPunct="1">
              <a:lnSpc>
                <a:spcPct val="130000"/>
              </a:lnSpc>
              <a:buFontTx/>
              <a:buNone/>
            </a:pPr>
            <a:r>
              <a:rPr lang="cs-CZ" altLang="cs-CZ" sz="2000" smtClean="0"/>
              <a:t>Fáze a složky, fázové rozhraní, homogenita a heterogenita </a:t>
            </a:r>
          </a:p>
          <a:p>
            <a:pPr eaLnBrk="1" hangingPunct="1">
              <a:lnSpc>
                <a:spcPct val="130000"/>
              </a:lnSpc>
              <a:buFontTx/>
              <a:buNone/>
            </a:pPr>
            <a:r>
              <a:rPr lang="cs-CZ" altLang="cs-CZ" sz="2000" b="1" smtClean="0"/>
              <a:t>Stavy</a:t>
            </a:r>
          </a:p>
          <a:p>
            <a:pPr eaLnBrk="1" hangingPunct="1">
              <a:lnSpc>
                <a:spcPct val="130000"/>
              </a:lnSpc>
              <a:buFontTx/>
              <a:buNone/>
            </a:pPr>
            <a:r>
              <a:rPr lang="cs-CZ" altLang="cs-CZ" sz="2000" b="1" smtClean="0"/>
              <a:t>Procesy</a:t>
            </a:r>
          </a:p>
          <a:p>
            <a:pPr eaLnBrk="1" hangingPunct="1">
              <a:lnSpc>
                <a:spcPct val="130000"/>
              </a:lnSpc>
            </a:pPr>
            <a:r>
              <a:rPr lang="cs-CZ" altLang="cs-CZ" sz="2000" smtClean="0"/>
              <a:t>Stabilita systémů, vývoj systémů. </a:t>
            </a:r>
          </a:p>
          <a:p>
            <a:pPr eaLnBrk="1" hangingPunct="1">
              <a:lnSpc>
                <a:spcPct val="130000"/>
              </a:lnSpc>
            </a:pPr>
            <a:r>
              <a:rPr lang="cs-CZ" altLang="cs-CZ" sz="2000" smtClean="0"/>
              <a:t>Časová stálost. Dynamika, potenciálová bariéra. </a:t>
            </a:r>
          </a:p>
          <a:p>
            <a:pPr eaLnBrk="1" hangingPunct="1">
              <a:lnSpc>
                <a:spcPct val="130000"/>
              </a:lnSpc>
            </a:pPr>
            <a:r>
              <a:rPr lang="cs-CZ" altLang="cs-CZ" sz="2000" smtClean="0"/>
              <a:t>Stacionární stavy, rovnováha.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8195" name="Rectangle 3"/>
          <p:cNvSpPr>
            <a:spLocks noGrp="1" noChangeArrowheads="1"/>
          </p:cNvSpPr>
          <p:nvPr>
            <p:ph type="body" idx="1"/>
          </p:nvPr>
        </p:nvSpPr>
        <p:spPr>
          <a:xfrm>
            <a:off x="457200" y="838200"/>
            <a:ext cx="8229600" cy="5638800"/>
          </a:xfrm>
        </p:spPr>
        <p:txBody>
          <a:bodyPr/>
          <a:lstStyle/>
          <a:p>
            <a:pPr eaLnBrk="1" hangingPunct="1">
              <a:lnSpc>
                <a:spcPct val="120000"/>
              </a:lnSpc>
              <a:spcBef>
                <a:spcPct val="30000"/>
              </a:spcBef>
              <a:buFontTx/>
              <a:buNone/>
            </a:pPr>
            <a:r>
              <a:rPr lang="cs-CZ" altLang="cs-CZ" sz="2000" b="1" smtClean="0"/>
              <a:t>Disperzní systémy </a:t>
            </a:r>
          </a:p>
          <a:p>
            <a:pPr lvl="1" eaLnBrk="1" hangingPunct="1">
              <a:lnSpc>
                <a:spcPct val="120000"/>
              </a:lnSpc>
              <a:spcBef>
                <a:spcPct val="30000"/>
              </a:spcBef>
            </a:pPr>
            <a:r>
              <a:rPr lang="cs-CZ" altLang="cs-CZ" sz="1800" smtClean="0"/>
              <a:t>dispergace – proces rozptylování hmoty v daném prostředí</a:t>
            </a:r>
          </a:p>
          <a:p>
            <a:pPr lvl="1" eaLnBrk="1" hangingPunct="1">
              <a:lnSpc>
                <a:spcPct val="120000"/>
              </a:lnSpc>
              <a:spcBef>
                <a:spcPct val="30000"/>
              </a:spcBef>
            </a:pPr>
            <a:r>
              <a:rPr lang="cs-CZ" altLang="cs-CZ" sz="1800" smtClean="0"/>
              <a:t>disperzní prostředí </a:t>
            </a:r>
          </a:p>
          <a:p>
            <a:pPr lvl="1" eaLnBrk="1" hangingPunct="1">
              <a:lnSpc>
                <a:spcPct val="120000"/>
              </a:lnSpc>
              <a:spcBef>
                <a:spcPct val="30000"/>
              </a:spcBef>
            </a:pPr>
            <a:r>
              <a:rPr lang="cs-CZ" altLang="cs-CZ" sz="1800" smtClean="0"/>
              <a:t>disperzní podíl</a:t>
            </a:r>
            <a:r>
              <a:rPr lang="cs-CZ" altLang="cs-CZ" sz="1800" b="1" smtClean="0"/>
              <a:t>  </a:t>
            </a:r>
            <a:endParaRPr lang="cs-CZ" altLang="cs-CZ" sz="1800" b="1" i="1" smtClean="0"/>
          </a:p>
          <a:p>
            <a:pPr eaLnBrk="1" hangingPunct="1">
              <a:lnSpc>
                <a:spcPct val="120000"/>
              </a:lnSpc>
              <a:spcBef>
                <a:spcPct val="30000"/>
              </a:spcBef>
              <a:buFontTx/>
              <a:buNone/>
            </a:pPr>
            <a:r>
              <a:rPr lang="cs-CZ" altLang="cs-CZ" sz="2000" b="1" i="1" smtClean="0"/>
              <a:t>Disperzní stupeň - </a:t>
            </a:r>
            <a:r>
              <a:rPr lang="cs-CZ" altLang="cs-CZ" sz="2000" smtClean="0"/>
              <a:t>míra  rozptýlení látky  - poměr  povrchu všech částic k jejich celkovému objemu  (Fisher 1983). </a:t>
            </a:r>
          </a:p>
          <a:p>
            <a:pPr lvl="1" eaLnBrk="1" hangingPunct="1">
              <a:lnSpc>
                <a:spcPct val="120000"/>
              </a:lnSpc>
              <a:spcBef>
                <a:spcPct val="30000"/>
              </a:spcBef>
              <a:buFontTx/>
              <a:buNone/>
            </a:pPr>
            <a:r>
              <a:rPr lang="cs-CZ" altLang="cs-CZ" sz="2000" smtClean="0"/>
              <a:t>Běžné  soustavy  jsou  polydisperzní  - obsahují různě velké částice  s proměnlivým stupněm  disperzity </a:t>
            </a:r>
            <a:r>
              <a:rPr lang="cs-CZ" altLang="cs-CZ" sz="2000" smtClean="0">
                <a:hlinkClick r:id="" action="ppaction://noaction"/>
              </a:rPr>
              <a:t>[1]</a:t>
            </a:r>
            <a:r>
              <a:rPr lang="cs-CZ" altLang="cs-CZ" sz="2000" smtClean="0"/>
              <a:t>. </a:t>
            </a:r>
          </a:p>
          <a:p>
            <a:pPr lvl="1" eaLnBrk="1" hangingPunct="1">
              <a:lnSpc>
                <a:spcPct val="120000"/>
              </a:lnSpc>
              <a:spcBef>
                <a:spcPct val="30000"/>
              </a:spcBef>
            </a:pPr>
            <a:r>
              <a:rPr lang="cs-CZ" altLang="cs-CZ" sz="1800" b="1" smtClean="0"/>
              <a:t>hrubé disperze (suspenze) </a:t>
            </a:r>
          </a:p>
          <a:p>
            <a:pPr lvl="1" eaLnBrk="1" hangingPunct="1">
              <a:lnSpc>
                <a:spcPct val="120000"/>
              </a:lnSpc>
              <a:spcBef>
                <a:spcPct val="30000"/>
              </a:spcBef>
            </a:pPr>
            <a:r>
              <a:rPr lang="cs-CZ" altLang="cs-CZ" sz="1800" b="1" smtClean="0"/>
              <a:t>koloidní disperze (např. koloidní roztoky)</a:t>
            </a:r>
          </a:p>
          <a:p>
            <a:pPr lvl="1" eaLnBrk="1" hangingPunct="1">
              <a:lnSpc>
                <a:spcPct val="120000"/>
              </a:lnSpc>
              <a:spcBef>
                <a:spcPct val="30000"/>
              </a:spcBef>
            </a:pPr>
            <a:r>
              <a:rPr lang="cs-CZ" altLang="cs-CZ" sz="1800" b="1" smtClean="0"/>
              <a:t>molekulární disperze (např. pravé roztoky)</a:t>
            </a:r>
          </a:p>
          <a:p>
            <a:pPr eaLnBrk="1" hangingPunct="1">
              <a:lnSpc>
                <a:spcPct val="120000"/>
              </a:lnSpc>
              <a:spcBef>
                <a:spcPct val="30000"/>
              </a:spcBef>
              <a:buFontTx/>
              <a:buNone/>
            </a:pPr>
            <a:r>
              <a:rPr lang="en-US" altLang="cs-CZ" sz="1800" smtClean="0">
                <a:hlinkClick r:id="" action="ppaction://noaction"/>
              </a:rPr>
              <a:t>[1]</a:t>
            </a:r>
            <a:r>
              <a:rPr lang="en-US" altLang="cs-CZ" sz="1800" i="1" smtClean="0"/>
              <a:t> Soustavy  s částicemi jedné  velikosti -</a:t>
            </a:r>
            <a:r>
              <a:rPr lang="en-US" altLang="cs-CZ" sz="1800" b="1" i="1" smtClean="0"/>
              <a:t> monodispezní  soustavy</a:t>
            </a:r>
            <a:r>
              <a:rPr lang="en-US" altLang="cs-CZ" sz="1800" i="1" smtClean="0"/>
              <a:t> - jsou  známé jen uměle připravené.</a:t>
            </a:r>
            <a:endParaRPr lang="cs-CZ" altLang="cs-CZ" sz="1800" i="1"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9219" name="Rectangle 3"/>
          <p:cNvSpPr>
            <a:spLocks noGrp="1" noChangeArrowheads="1"/>
          </p:cNvSpPr>
          <p:nvPr>
            <p:ph type="body" idx="1"/>
          </p:nvPr>
        </p:nvSpPr>
        <p:spPr>
          <a:xfrm>
            <a:off x="457200" y="609600"/>
            <a:ext cx="8229600" cy="5638800"/>
          </a:xfrm>
        </p:spPr>
        <p:txBody>
          <a:bodyPr/>
          <a:lstStyle/>
          <a:p>
            <a:pPr algn="just" eaLnBrk="1" hangingPunct="1">
              <a:lnSpc>
                <a:spcPct val="120000"/>
              </a:lnSpc>
              <a:spcBef>
                <a:spcPct val="40000"/>
              </a:spcBef>
              <a:buFontTx/>
              <a:buNone/>
            </a:pPr>
            <a:r>
              <a:rPr lang="cs-CZ" altLang="cs-CZ" sz="2000" b="1" smtClean="0"/>
              <a:t>Koloidní systémy  </a:t>
            </a:r>
          </a:p>
          <a:p>
            <a:pPr algn="just" eaLnBrk="1" hangingPunct="1">
              <a:lnSpc>
                <a:spcPct val="120000"/>
              </a:lnSpc>
              <a:spcBef>
                <a:spcPct val="40000"/>
              </a:spcBef>
            </a:pPr>
            <a:r>
              <a:rPr lang="cs-CZ" altLang="cs-CZ" sz="2000" b="1" smtClean="0"/>
              <a:t>Koloidní  systém  bývá  klasicky  definován  jako vícefázová soustava,  ve  které  je  jedna  z fází  v nadbytku (prostředí, rozpouštědlo)  a další je rozptýlena (dispergována) ve formě částic s rozměry 1 až 1000 nm</a:t>
            </a:r>
            <a:r>
              <a:rPr lang="cs-CZ" altLang="cs-CZ" sz="2000" smtClean="0"/>
              <a:t> </a:t>
            </a:r>
            <a:r>
              <a:rPr lang="cs-CZ" altLang="cs-CZ" sz="2000" b="1" smtClean="0">
                <a:hlinkClick r:id="" action="ppaction://noaction"/>
              </a:rPr>
              <a:t>[1]</a:t>
            </a:r>
            <a:r>
              <a:rPr lang="cs-CZ" altLang="cs-CZ" sz="2000" smtClean="0"/>
              <a:t>. </a:t>
            </a:r>
          </a:p>
          <a:p>
            <a:pPr algn="just" eaLnBrk="1" hangingPunct="1">
              <a:lnSpc>
                <a:spcPct val="120000"/>
              </a:lnSpc>
              <a:spcBef>
                <a:spcPct val="40000"/>
              </a:spcBef>
              <a:buFontTx/>
              <a:buNone/>
            </a:pPr>
            <a:r>
              <a:rPr lang="cs-CZ" altLang="cs-CZ" sz="2000" smtClean="0"/>
              <a:t>     K</a:t>
            </a:r>
            <a:r>
              <a:rPr lang="cs-CZ" altLang="cs-CZ" sz="2000" i="1" smtClean="0"/>
              <a:t>lasická definice koloidních systémů vychází  výhradně z rozměrů rozptýlených  částic</a:t>
            </a:r>
            <a:r>
              <a:rPr lang="cs-CZ" altLang="cs-CZ" sz="2000" smtClean="0"/>
              <a:t>, aniž by nějak dále definovala jejich povahu</a:t>
            </a:r>
            <a:r>
              <a:rPr lang="cs-CZ" altLang="cs-CZ" sz="2000" b="1" smtClean="0">
                <a:hlinkClick r:id="" action="ppaction://noaction"/>
              </a:rPr>
              <a:t>[2]</a:t>
            </a:r>
            <a:r>
              <a:rPr lang="cs-CZ" altLang="cs-CZ" sz="2000" smtClean="0"/>
              <a:t> (struktura, náboj atd.). </a:t>
            </a:r>
            <a:endParaRPr lang="cs-CZ" altLang="cs-CZ" sz="2000" b="1" smtClean="0"/>
          </a:p>
          <a:p>
            <a:pPr algn="just" eaLnBrk="1" hangingPunct="1">
              <a:lnSpc>
                <a:spcPct val="120000"/>
              </a:lnSpc>
              <a:spcBef>
                <a:spcPct val="40000"/>
              </a:spcBef>
            </a:pPr>
            <a:r>
              <a:rPr lang="en-US" altLang="cs-CZ" sz="2000" smtClean="0">
                <a:hlinkClick r:id="" action="ppaction://noaction"/>
              </a:rPr>
              <a:t>[1]</a:t>
            </a:r>
            <a:r>
              <a:rPr lang="en-US" altLang="cs-CZ" sz="2000" i="1" smtClean="0"/>
              <a:t> </a:t>
            </a:r>
            <a:r>
              <a:rPr lang="en-US" altLang="cs-CZ" sz="1800" i="1" smtClean="0"/>
              <a:t>V názorech na hraniční  rozměry  koloidních  částic  nepanuje  úplná  shoda a někteří autoři (např. Stumm a Morgan 1981) považují v závislosti na tvaru částic za horní hranici rozměr až 10mm.</a:t>
            </a:r>
            <a:r>
              <a:rPr lang="cs-CZ" altLang="cs-CZ" sz="1800" i="1" smtClean="0"/>
              <a:t> </a:t>
            </a:r>
            <a:r>
              <a:rPr lang="en-US" altLang="cs-CZ" sz="1800" i="1" smtClean="0"/>
              <a:t>Stejná nejistota vládne kolem spodní hranice v souvislosti s velikostí nižších polymerů (oligomerů).</a:t>
            </a:r>
            <a:endParaRPr lang="en-US" altLang="cs-CZ" sz="1800" smtClean="0">
              <a:hlinkClick r:id="" action="ppaction://noaction"/>
            </a:endParaRPr>
          </a:p>
          <a:p>
            <a:pPr algn="just" eaLnBrk="1" hangingPunct="1">
              <a:lnSpc>
                <a:spcPct val="120000"/>
              </a:lnSpc>
              <a:spcBef>
                <a:spcPct val="40000"/>
              </a:spcBef>
            </a:pPr>
            <a:r>
              <a:rPr lang="en-US" altLang="cs-CZ" sz="1800" smtClean="0">
                <a:hlinkClick r:id="" action="ppaction://noaction"/>
              </a:rPr>
              <a:t>[2]</a:t>
            </a:r>
            <a:r>
              <a:rPr lang="en-US" altLang="cs-CZ" sz="1800" i="1" smtClean="0"/>
              <a:t> Je nutné se oprostit  od geology zažité  představy koloidů, jako  výhradně amorfních látek.</a:t>
            </a:r>
            <a:endParaRPr lang="cs-CZ" altLang="cs-CZ" sz="1800" i="1"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10243" name="Rectangle 3"/>
          <p:cNvSpPr>
            <a:spLocks noGrp="1" noChangeArrowheads="1"/>
          </p:cNvSpPr>
          <p:nvPr>
            <p:ph type="body" idx="1"/>
          </p:nvPr>
        </p:nvSpPr>
        <p:spPr>
          <a:xfrm>
            <a:off x="457200" y="609600"/>
            <a:ext cx="8229600" cy="5638800"/>
          </a:xfrm>
        </p:spPr>
        <p:txBody>
          <a:bodyPr/>
          <a:lstStyle/>
          <a:p>
            <a:pPr algn="just" eaLnBrk="1" hangingPunct="1">
              <a:lnSpc>
                <a:spcPct val="120000"/>
              </a:lnSpc>
              <a:buFontTx/>
              <a:buNone/>
            </a:pPr>
            <a:r>
              <a:rPr lang="cs-CZ" altLang="cs-CZ" sz="2800" b="1" smtClean="0"/>
              <a:t>Koloidní částice</a:t>
            </a:r>
          </a:p>
          <a:p>
            <a:pPr algn="just" eaLnBrk="1" hangingPunct="1">
              <a:lnSpc>
                <a:spcPct val="120000"/>
              </a:lnSpc>
              <a:buFontTx/>
              <a:buNone/>
            </a:pPr>
            <a:r>
              <a:rPr lang="cs-CZ" altLang="cs-CZ" sz="2000" i="1" smtClean="0"/>
              <a:t>Struktura koloidních částic</a:t>
            </a:r>
            <a:endParaRPr lang="cs-CZ" altLang="cs-CZ" sz="2000" smtClean="0"/>
          </a:p>
          <a:p>
            <a:pPr algn="just" eaLnBrk="1" hangingPunct="1">
              <a:lnSpc>
                <a:spcPct val="120000"/>
              </a:lnSpc>
              <a:buFontTx/>
              <a:buNone/>
            </a:pPr>
            <a:r>
              <a:rPr lang="cs-CZ" altLang="cs-CZ" sz="2000" smtClean="0"/>
              <a:t>O vnitřní struktuře  koloidní částice toho často není mnoho známo </a:t>
            </a:r>
          </a:p>
          <a:p>
            <a:pPr algn="just" eaLnBrk="1" hangingPunct="1">
              <a:lnSpc>
                <a:spcPct val="120000"/>
              </a:lnSpc>
              <a:buFontTx/>
              <a:buNone/>
            </a:pPr>
            <a:r>
              <a:rPr lang="cs-CZ" altLang="cs-CZ" sz="2000" smtClean="0"/>
              <a:t>Z hlediska chování koloidu to nebývá ani příliš důležité. </a:t>
            </a:r>
          </a:p>
          <a:p>
            <a:pPr algn="just" eaLnBrk="1" hangingPunct="1">
              <a:lnSpc>
                <a:spcPct val="120000"/>
              </a:lnSpc>
              <a:buFontTx/>
              <a:buNone/>
            </a:pPr>
            <a:r>
              <a:rPr lang="cs-CZ" altLang="cs-CZ" sz="2000" smtClean="0"/>
              <a:t>Představa koloidní částice spolu s jejím blízkým okolím:</a:t>
            </a:r>
          </a:p>
        </p:txBody>
      </p:sp>
      <p:pic>
        <p:nvPicPr>
          <p:cNvPr id="1024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3124200"/>
            <a:ext cx="2563813"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6"/>
          <p:cNvSpPr>
            <a:spLocks noChangeArrowheads="1"/>
          </p:cNvSpPr>
          <p:nvPr/>
        </p:nvSpPr>
        <p:spPr bwMode="auto">
          <a:xfrm>
            <a:off x="762000" y="3962400"/>
            <a:ext cx="3073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000" b="1"/>
              <a:t>Struktura koloidní částice - micela</a:t>
            </a:r>
            <a:r>
              <a:rPr lang="cs-CZ" altLang="cs-CZ" sz="20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487362"/>
          </a:xfrm>
        </p:spPr>
        <p:txBody>
          <a:bodyPr/>
          <a:lstStyle/>
          <a:p>
            <a:pPr eaLnBrk="1" hangingPunct="1"/>
            <a:r>
              <a:rPr lang="cs-CZ" altLang="cs-CZ" sz="2000" smtClean="0"/>
              <a:t>Koloidy v životním prostředí</a:t>
            </a:r>
          </a:p>
        </p:txBody>
      </p:sp>
      <p:sp>
        <p:nvSpPr>
          <p:cNvPr id="11267" name="Rectangle 3"/>
          <p:cNvSpPr>
            <a:spLocks noGrp="1" noChangeArrowheads="1"/>
          </p:cNvSpPr>
          <p:nvPr>
            <p:ph type="body" idx="1"/>
          </p:nvPr>
        </p:nvSpPr>
        <p:spPr>
          <a:xfrm>
            <a:off x="457200" y="838200"/>
            <a:ext cx="8229600" cy="5638800"/>
          </a:xfrm>
        </p:spPr>
        <p:txBody>
          <a:bodyPr/>
          <a:lstStyle/>
          <a:p>
            <a:pPr algn="just" eaLnBrk="1" hangingPunct="1">
              <a:lnSpc>
                <a:spcPct val="120000"/>
              </a:lnSpc>
            </a:pPr>
            <a:r>
              <a:rPr lang="cs-CZ" altLang="cs-CZ" sz="1800" smtClean="0"/>
              <a:t>Dispergovaná  látka tvoří  tzv.  jádro  částice. </a:t>
            </a:r>
          </a:p>
          <a:p>
            <a:pPr algn="just" eaLnBrk="1" hangingPunct="1">
              <a:lnSpc>
                <a:spcPct val="120000"/>
              </a:lnSpc>
            </a:pPr>
            <a:r>
              <a:rPr lang="cs-CZ" altLang="cs-CZ" sz="1800" smtClean="0"/>
              <a:t>Povrch  jádra se </a:t>
            </a:r>
            <a:r>
              <a:rPr lang="cs-CZ" altLang="cs-CZ" sz="1800" i="1" smtClean="0"/>
              <a:t>nabíjí  </a:t>
            </a:r>
            <a:r>
              <a:rPr lang="cs-CZ" altLang="cs-CZ" sz="1800" smtClean="0"/>
              <a:t>díky  </a:t>
            </a:r>
            <a:r>
              <a:rPr lang="cs-CZ" altLang="cs-CZ" sz="1800" i="1" smtClean="0"/>
              <a:t>ionizaci  vlastních  povrchových  skupin</a:t>
            </a:r>
            <a:r>
              <a:rPr lang="cs-CZ" altLang="cs-CZ" sz="1800" smtClean="0"/>
              <a:t>  nebo díky </a:t>
            </a:r>
            <a:r>
              <a:rPr lang="cs-CZ" altLang="cs-CZ" sz="1800" i="1" smtClean="0"/>
              <a:t>adsorpci ionů  z roztoku</a:t>
            </a:r>
            <a:r>
              <a:rPr lang="cs-CZ" altLang="cs-CZ" sz="1800" smtClean="0"/>
              <a:t> (cizích nebo  vlast­ních) </a:t>
            </a:r>
          </a:p>
          <a:p>
            <a:pPr algn="just" eaLnBrk="1" hangingPunct="1">
              <a:lnSpc>
                <a:spcPct val="120000"/>
              </a:lnSpc>
            </a:pPr>
            <a:r>
              <a:rPr lang="cs-CZ" altLang="cs-CZ" sz="1800" smtClean="0"/>
              <a:t>Náboj jádra s elektrostaticky vázanými  proti-iony vytváří </a:t>
            </a:r>
            <a:r>
              <a:rPr lang="cs-CZ" altLang="cs-CZ" sz="1800" i="1" smtClean="0"/>
              <a:t>elektrickou dvojvrstvu </a:t>
            </a:r>
            <a:r>
              <a:rPr lang="cs-CZ" altLang="cs-CZ" sz="1800" smtClean="0"/>
              <a:t>(Stumm, Morgan 1981, Moore 1981)</a:t>
            </a:r>
            <a:r>
              <a:rPr lang="cs-CZ" altLang="cs-CZ" sz="1800" i="1" smtClean="0"/>
              <a:t>. </a:t>
            </a:r>
          </a:p>
          <a:p>
            <a:pPr algn="just" eaLnBrk="1" hangingPunct="1">
              <a:lnSpc>
                <a:spcPct val="120000"/>
              </a:lnSpc>
            </a:pPr>
            <a:r>
              <a:rPr lang="cs-CZ" altLang="cs-CZ" sz="1800" smtClean="0"/>
              <a:t>Jádro spolu s dvojvrstvou se nazývá  </a:t>
            </a:r>
            <a:r>
              <a:rPr lang="cs-CZ" altLang="cs-CZ" sz="1800" i="1" smtClean="0"/>
              <a:t>granule</a:t>
            </a:r>
            <a:r>
              <a:rPr lang="cs-CZ" altLang="cs-CZ" sz="1800" smtClean="0"/>
              <a:t>. </a:t>
            </a:r>
          </a:p>
          <a:p>
            <a:pPr algn="just" eaLnBrk="1" hangingPunct="1">
              <a:lnSpc>
                <a:spcPct val="120000"/>
              </a:lnSpc>
            </a:pPr>
            <a:r>
              <a:rPr lang="cs-CZ" altLang="cs-CZ" sz="1800" smtClean="0"/>
              <a:t>Granule s difuzní vrstvou, která  je tvořena dalšími  proti-iony kompenzující náboj jádra, se nazývá </a:t>
            </a:r>
            <a:r>
              <a:rPr lang="cs-CZ" altLang="cs-CZ" sz="1800" i="1" smtClean="0"/>
              <a:t>micela</a:t>
            </a:r>
            <a:r>
              <a:rPr lang="cs-CZ" altLang="cs-CZ" sz="1800" smtClean="0">
                <a:hlinkClick r:id="" action="ppaction://noaction"/>
              </a:rPr>
              <a:t>[1]</a:t>
            </a:r>
            <a:r>
              <a:rPr lang="cs-CZ" altLang="cs-CZ" sz="1800" smtClean="0"/>
              <a:t>, (Fischer 1983).  </a:t>
            </a:r>
          </a:p>
          <a:p>
            <a:pPr algn="just" eaLnBrk="1" hangingPunct="1">
              <a:lnSpc>
                <a:spcPct val="120000"/>
              </a:lnSpc>
            </a:pPr>
            <a:endParaRPr lang="cs-CZ" altLang="cs-CZ" sz="1800" smtClean="0"/>
          </a:p>
          <a:p>
            <a:pPr algn="just" eaLnBrk="1" hangingPunct="1">
              <a:lnSpc>
                <a:spcPct val="120000"/>
              </a:lnSpc>
              <a:buFontTx/>
              <a:buNone/>
            </a:pPr>
            <a:r>
              <a:rPr lang="cs-CZ" altLang="cs-CZ" sz="1600" b="1" smtClean="0"/>
              <a:t>       </a:t>
            </a:r>
            <a:r>
              <a:rPr lang="en-US" altLang="cs-CZ" sz="1400" b="1" smtClean="0">
                <a:hlinkClick r:id="" action="ppaction://noaction"/>
              </a:rPr>
              <a:t>[1]</a:t>
            </a:r>
            <a:r>
              <a:rPr lang="en-US" altLang="cs-CZ" sz="1400" smtClean="0"/>
              <a:t> Zvláštním  typem koloidu  je tzv. </a:t>
            </a:r>
            <a:r>
              <a:rPr lang="en-US" altLang="cs-CZ" sz="1400" b="1" smtClean="0"/>
              <a:t> micelární koloid.</a:t>
            </a:r>
            <a:r>
              <a:rPr lang="en-US" altLang="cs-CZ" sz="1400" smtClean="0"/>
              <a:t> Tvo</a:t>
            </a:r>
            <a:r>
              <a:rPr lang="cs-CZ" altLang="cs-CZ" sz="1400" smtClean="0"/>
              <a:t>ř</a:t>
            </a:r>
            <a:r>
              <a:rPr lang="en-US" altLang="cs-CZ" sz="1400" smtClean="0"/>
              <a:t>í jej látka s difilním (amfipatickým) charakterem. To bývá nízkomolekulární látka  (mol. hmot. 100-500),  která obsahuje jak  siln</a:t>
            </a:r>
            <a:r>
              <a:rPr lang="cs-CZ" altLang="cs-CZ" sz="1400" smtClean="0"/>
              <a:t>ě</a:t>
            </a:r>
            <a:r>
              <a:rPr lang="en-US" altLang="cs-CZ" sz="1400" smtClean="0"/>
              <a:t> polární skupinu, tak hydrofobní  zbytek. Tyto látky mají nejvìtší význam v organické geochemii. P</a:t>
            </a:r>
            <a:r>
              <a:rPr lang="cs-CZ" altLang="cs-CZ" sz="1400" smtClean="0"/>
              <a:t>ř</a:t>
            </a:r>
            <a:r>
              <a:rPr lang="en-US" altLang="cs-CZ" sz="1400" smtClean="0"/>
              <a:t>i vyšších koncentracích, p</a:t>
            </a:r>
            <a:r>
              <a:rPr lang="cs-CZ" altLang="cs-CZ" sz="1400" smtClean="0"/>
              <a:t>ř</a:t>
            </a:r>
            <a:r>
              <a:rPr lang="en-US" altLang="cs-CZ" sz="1400" smtClean="0"/>
              <a:t>i tzv. kritické micelární koncentraci c.m.c., se tyto molekuly reversibiln</a:t>
            </a:r>
            <a:r>
              <a:rPr lang="cs-CZ" altLang="cs-CZ" sz="1400" smtClean="0"/>
              <a:t>ě</a:t>
            </a:r>
            <a:r>
              <a:rPr lang="en-US" altLang="cs-CZ" sz="1400" smtClean="0"/>
              <a:t> shlukují do útvar</a:t>
            </a:r>
            <a:r>
              <a:rPr lang="cs-CZ" altLang="cs-CZ" sz="1400" smtClean="0"/>
              <a:t>ů</a:t>
            </a:r>
            <a:r>
              <a:rPr lang="en-US" altLang="cs-CZ" sz="1400" smtClean="0"/>
              <a:t>  kolidních rozm</a:t>
            </a:r>
            <a:r>
              <a:rPr lang="cs-CZ" altLang="cs-CZ" sz="1400" smtClean="0"/>
              <a:t>ě</a:t>
            </a:r>
            <a:r>
              <a:rPr lang="en-US" altLang="cs-CZ" sz="1400" smtClean="0"/>
              <a:t>r</a:t>
            </a:r>
            <a:r>
              <a:rPr lang="cs-CZ" altLang="cs-CZ" sz="1400" smtClean="0"/>
              <a:t>ů</a:t>
            </a:r>
            <a:r>
              <a:rPr lang="en-US" altLang="cs-CZ" sz="1400" smtClean="0"/>
              <a:t> – micel</a:t>
            </a:r>
            <a:r>
              <a:rPr lang="cs-CZ" altLang="cs-CZ" sz="1400" smtClean="0"/>
              <a:t>,</a:t>
            </a:r>
            <a:r>
              <a:rPr lang="en-US" altLang="cs-CZ" sz="1400" smtClean="0"/>
              <a:t> vytvo</a:t>
            </a:r>
            <a:r>
              <a:rPr lang="cs-CZ" altLang="cs-CZ" sz="1400" smtClean="0"/>
              <a:t>ř</a:t>
            </a:r>
            <a:r>
              <a:rPr lang="en-US" altLang="cs-CZ" sz="1400" smtClean="0"/>
              <a:t>ených velkým po</a:t>
            </a:r>
            <a:r>
              <a:rPr lang="cs-CZ" altLang="cs-CZ" sz="1400" smtClean="0"/>
              <a:t>č</a:t>
            </a:r>
            <a:r>
              <a:rPr lang="en-US" altLang="cs-CZ" sz="1400" smtClean="0"/>
              <a:t>tem (20-100 primárních </a:t>
            </a:r>
            <a:r>
              <a:rPr lang="cs-CZ" altLang="cs-CZ" sz="1400" smtClean="0"/>
              <a:t>č</a:t>
            </a:r>
            <a:r>
              <a:rPr lang="en-US" altLang="cs-CZ" sz="1400" smtClean="0"/>
              <a:t>ástic). Polární skupina difilní molekuly je  v roztoku hyrofiln</a:t>
            </a:r>
            <a:r>
              <a:rPr lang="cs-CZ" altLang="cs-CZ" sz="1400" smtClean="0"/>
              <a:t>ě</a:t>
            </a:r>
            <a:r>
              <a:rPr lang="en-US" altLang="cs-CZ" sz="1400" smtClean="0"/>
              <a:t> hydratována,  zatímco hydrofobní je vytla</a:t>
            </a:r>
            <a:r>
              <a:rPr lang="cs-CZ" altLang="cs-CZ" sz="1400" smtClean="0"/>
              <a:t>č</a:t>
            </a:r>
            <a:r>
              <a:rPr lang="en-US" altLang="cs-CZ" sz="1400" smtClean="0"/>
              <a:t>ována z hlavního objemu vody.</a:t>
            </a:r>
            <a:endParaRPr lang="cs-CZ" altLang="cs-CZ" sz="1400" smtClean="0"/>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1276</Words>
  <Application>Microsoft Office PowerPoint</Application>
  <PresentationFormat>Předvádění na obrazovce (4:3)</PresentationFormat>
  <Paragraphs>177</Paragraphs>
  <Slides>16</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Times New Roman</vt:lpstr>
      <vt:lpstr>Výchozí návrh</vt:lpstr>
      <vt:lpstr>Koloidy v životním prostředí ÚVOD  </vt:lpstr>
      <vt:lpstr>Koloidy v životním prostředí</vt:lpstr>
      <vt:lpstr>Koloidy v životním prostředí</vt:lpstr>
      <vt:lpstr>Koloidy v životním prostředí</vt:lpstr>
      <vt:lpstr>Koloidy v životním prostředí</vt:lpstr>
      <vt:lpstr>Koloidy v životním prostředí</vt:lpstr>
      <vt:lpstr>Koloidy v životním prostředí</vt:lpstr>
      <vt:lpstr>Koloidy v životním prostředí</vt:lpstr>
      <vt:lpstr>Koloidy v životním prostředí</vt:lpstr>
      <vt:lpstr>Koloidy v životním prostředí</vt:lpstr>
      <vt:lpstr>Koloidy v životním prostředí</vt:lpstr>
      <vt:lpstr>Koloidy v životním prostředí</vt:lpstr>
      <vt:lpstr>Koloidy v životním prostředí</vt:lpstr>
      <vt:lpstr>Koloidy v životním prostředí</vt:lpstr>
      <vt:lpstr>Koloidy v životním prostředí</vt:lpstr>
      <vt:lpstr>Koloidy v životním prostředí</vt:lpstr>
    </vt:vector>
  </TitlesOfParts>
  <Company>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Koloidy v životním prostředí G9811</dc:title>
  <dc:creator>FAIMON</dc:creator>
  <cp:lastModifiedBy>JF</cp:lastModifiedBy>
  <cp:revision>22</cp:revision>
  <dcterms:created xsi:type="dcterms:W3CDTF">2006-09-24T13:29:04Z</dcterms:created>
  <dcterms:modified xsi:type="dcterms:W3CDTF">2019-12-12T13:55:10Z</dcterms:modified>
</cp:coreProperties>
</file>