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320" r:id="rId3"/>
    <p:sldId id="290" r:id="rId4"/>
    <p:sldId id="257" r:id="rId5"/>
    <p:sldId id="322" r:id="rId6"/>
    <p:sldId id="301" r:id="rId7"/>
    <p:sldId id="303" r:id="rId8"/>
    <p:sldId id="304" r:id="rId9"/>
    <p:sldId id="325" r:id="rId10"/>
    <p:sldId id="324" r:id="rId11"/>
    <p:sldId id="326" r:id="rId12"/>
    <p:sldId id="323" r:id="rId13"/>
    <p:sldId id="328" r:id="rId14"/>
    <p:sldId id="327" r:id="rId15"/>
    <p:sldId id="329" r:id="rId16"/>
    <p:sldId id="330" r:id="rId17"/>
    <p:sldId id="332" r:id="rId18"/>
    <p:sldId id="295" r:id="rId19"/>
    <p:sldId id="308" r:id="rId20"/>
    <p:sldId id="306" r:id="rId21"/>
    <p:sldId id="315" r:id="rId22"/>
    <p:sldId id="310" r:id="rId23"/>
    <p:sldId id="28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3414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C8AA57-E616-47F5-A399-BE82FD421EFB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193910-8396-4A80-AA12-9C01E705D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5499-30ED-401E-9B0D-6E1D78F17530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12D81-B059-4FAB-ACCF-35C315EA2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9E8A3-91DB-4887-B855-2910809456C6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2A1AB-841B-4361-A185-829B5F034E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0F2D-E1B3-4D8D-9726-EC24537B001E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EEAE-BF4E-4A13-9E26-37832D9765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C14212-9009-434C-985D-7E60858CD92B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DE37ED-7080-49A1-87B5-BEA628F0AC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D9B47E-04D0-496C-95A2-CDF6B06403C6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FA5285-72F7-4E1D-8F70-5D77B175A6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75AF47-ABCA-4D18-834B-379504C0A60A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FCE5B0-F5AB-4C65-BAC8-8258E1E6C4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91746F-A3E2-4337-9D78-C881D3B5F0CD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DED764-A71D-4B25-AD5B-75C8EC1AA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5A2F2-A11C-4BDE-BF6A-4D4FFADD4CEE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B431-3468-42C4-A0CA-F9A78BB03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61A4BE-621C-49B4-8E9E-5CB3F4025853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BD5BDE-06A5-479B-A262-BAB1C2077F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51C7395-2DC5-4213-8F5F-9E5F54FB8F12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C8BD6B-FCD2-4E77-913A-26EECB6CE2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9DB583-3E9E-4D7D-865B-992D223CD72F}" type="datetimeFigureOut">
              <a:rPr lang="cs-CZ"/>
              <a:pPr>
                <a:defRPr/>
              </a:pPr>
              <a:t>6.11.2012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AD0E83A-682D-45ED-8CBC-ADB886BE8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1" r:id="rId2"/>
    <p:sldLayoutId id="2147483753" r:id="rId3"/>
    <p:sldLayoutId id="2147483754" r:id="rId4"/>
    <p:sldLayoutId id="2147483755" r:id="rId5"/>
    <p:sldLayoutId id="2147483756" r:id="rId6"/>
    <p:sldLayoutId id="2147483750" r:id="rId7"/>
    <p:sldLayoutId id="2147483757" r:id="rId8"/>
    <p:sldLayoutId id="2147483758" r:id="rId9"/>
    <p:sldLayoutId id="2147483749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676400"/>
            <a:ext cx="7232848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effectLst/>
              </a:rPr>
              <a:t/>
            </a:r>
            <a:br>
              <a:rPr lang="cs-CZ" sz="3200" dirty="0" smtClean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 Self-evaluation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Inclusive Education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Czech Primary Schools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effectLst/>
              </a:rPr>
              <a:t> </a:t>
            </a: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en-US" sz="2000" dirty="0" smtClean="0">
                <a:effectLst/>
              </a:rPr>
              <a:t>Research</a:t>
            </a:r>
            <a:r>
              <a:rPr lang="cs-CZ" sz="2000" dirty="0" smtClean="0">
                <a:effectLst/>
              </a:rPr>
              <a:t> </a:t>
            </a:r>
            <a:r>
              <a:rPr lang="en-US" sz="2000" dirty="0" smtClean="0">
                <a:effectLst/>
              </a:rPr>
              <a:t>project</a:t>
            </a:r>
            <a:r>
              <a:rPr lang="cs-CZ" sz="2000" dirty="0" smtClean="0">
                <a:effectLst/>
              </a:rPr>
              <a:t> </a:t>
            </a:r>
            <a:r>
              <a:rPr lang="en-GB" sz="2000" i="1" dirty="0" smtClean="0">
                <a:effectLst/>
              </a:rPr>
              <a:t>Special </a:t>
            </a:r>
            <a:r>
              <a:rPr lang="en-GB" sz="2000" i="1" dirty="0">
                <a:effectLst/>
              </a:rPr>
              <a:t>Needs of Pupils in the Context of the </a:t>
            </a:r>
            <a:r>
              <a:rPr lang="en-GB" sz="2000" i="1" dirty="0" smtClean="0">
                <a:effectLst/>
              </a:rPr>
              <a:t>Framework </a:t>
            </a:r>
            <a:r>
              <a:rPr lang="en-GB" sz="2000" i="1" dirty="0">
                <a:effectLst/>
              </a:rPr>
              <a:t>Educational Programme for Basic </a:t>
            </a:r>
            <a:r>
              <a:rPr lang="en-GB" sz="2000" i="1" dirty="0" smtClean="0">
                <a:effectLst/>
              </a:rPr>
              <a:t>Education</a:t>
            </a:r>
            <a:endParaRPr lang="cs-CZ" sz="20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779838" y="4437063"/>
            <a:ext cx="4708525" cy="1751012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400" smtClean="0">
                <a:solidFill>
                  <a:srgbClr val="39639D"/>
                </a:solidFill>
              </a:rPr>
              <a:t> Jana Kratochvílová</a:t>
            </a:r>
            <a:r>
              <a:rPr lang="cs-CZ" sz="1400" smtClean="0">
                <a:solidFill>
                  <a:srgbClr val="39639D"/>
                </a:solidFill>
              </a:rPr>
              <a:t>, </a:t>
            </a:r>
            <a:r>
              <a:rPr lang="en-GB" sz="1400" smtClean="0">
                <a:solidFill>
                  <a:srgbClr val="39639D"/>
                </a:solidFill>
              </a:rPr>
              <a:t>Jiří Havel</a:t>
            </a:r>
            <a:endParaRPr lang="cs-CZ" sz="1400" smtClean="0">
              <a:solidFill>
                <a:srgbClr val="39639D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smtClean="0">
                <a:solidFill>
                  <a:srgbClr val="39639D"/>
                </a:solidFill>
              </a:rPr>
              <a:t>Department </a:t>
            </a:r>
            <a:r>
              <a:rPr lang="en-US" sz="1400" smtClean="0">
                <a:solidFill>
                  <a:srgbClr val="39639D"/>
                </a:solidFill>
              </a:rPr>
              <a:t>of Primary Education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39639D"/>
                </a:solidFill>
              </a:rPr>
              <a:t>Faculty of Education</a:t>
            </a:r>
            <a:r>
              <a:rPr lang="cs-CZ" sz="1400" smtClean="0">
                <a:solidFill>
                  <a:srgbClr val="39639D"/>
                </a:solidFill>
              </a:rPr>
              <a:t>, Masaryk University</a:t>
            </a:r>
            <a:br>
              <a:rPr lang="cs-CZ" sz="1400" smtClean="0">
                <a:solidFill>
                  <a:srgbClr val="39639D"/>
                </a:solidFill>
              </a:rPr>
            </a:br>
            <a:endParaRPr lang="sk-SK" sz="1400" b="1" smtClean="0">
              <a:solidFill>
                <a:srgbClr val="39639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400" b="1" smtClean="0"/>
          </a:p>
          <a:p>
            <a:pPr eaLnBrk="1" hangingPunct="1"/>
            <a:r>
              <a:rPr lang="en-GB" sz="2600" b="1" smtClean="0"/>
              <a:t>Quantitative</a:t>
            </a:r>
            <a:r>
              <a:rPr lang="en-GB" sz="2600" smtClean="0"/>
              <a:t> data</a:t>
            </a:r>
            <a:r>
              <a:rPr lang="cs-CZ" sz="2600" smtClean="0"/>
              <a:t> </a:t>
            </a:r>
            <a:r>
              <a:rPr lang="en-US" sz="2600" smtClean="0"/>
              <a:t>at</a:t>
            </a:r>
            <a:r>
              <a:rPr lang="cs-CZ" sz="2600" smtClean="0"/>
              <a:t> </a:t>
            </a:r>
            <a:r>
              <a:rPr lang="en-GB" sz="2600" b="1" smtClean="0"/>
              <a:t>the seven-point scale</a:t>
            </a:r>
            <a:r>
              <a:rPr lang="cs-CZ" sz="2600" b="1" smtClean="0"/>
              <a:t>: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z="2400" smtClean="0"/>
              <a:t>	</a:t>
            </a:r>
            <a:r>
              <a:rPr lang="en-US" sz="2400" smtClean="0"/>
              <a:t>From</a:t>
            </a:r>
            <a:r>
              <a:rPr lang="cs-CZ" sz="2400" smtClean="0"/>
              <a:t> </a:t>
            </a:r>
            <a:r>
              <a:rPr lang="en-GB" sz="2400" smtClean="0"/>
              <a:t>1 - not at all, </a:t>
            </a:r>
            <a:endParaRPr lang="cs-CZ" sz="240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2400" smtClean="0"/>
              <a:t>	to </a:t>
            </a:r>
            <a:r>
              <a:rPr lang="en-GB" sz="2400" smtClean="0"/>
              <a:t>7 – completely</a:t>
            </a:r>
            <a:r>
              <a:rPr lang="cs-CZ" sz="2400" smtClean="0"/>
              <a:t>.</a:t>
            </a:r>
          </a:p>
          <a:p>
            <a:pPr eaLnBrk="1" hangingPunct="1">
              <a:buFont typeface="Wingdings 3" pitchFamily="18" charset="2"/>
              <a:buNone/>
            </a:pPr>
            <a:endParaRPr lang="cs-CZ" sz="800" smtClean="0"/>
          </a:p>
          <a:p>
            <a:pPr eaLnBrk="1" hangingPunct="1"/>
            <a:r>
              <a:rPr lang="en-GB" sz="2600" b="1" smtClean="0"/>
              <a:t>Qualitative</a:t>
            </a:r>
            <a:r>
              <a:rPr lang="en-GB" sz="2600" smtClean="0"/>
              <a:t> data </a:t>
            </a:r>
            <a:r>
              <a:rPr lang="cs-CZ" sz="2600" smtClean="0"/>
              <a:t>as </a:t>
            </a:r>
            <a:r>
              <a:rPr lang="en-GB" sz="2600" smtClean="0"/>
              <a:t>content analysis of </a:t>
            </a:r>
            <a:r>
              <a:rPr lang="en-GB" sz="2600" b="1" smtClean="0"/>
              <a:t>arguments for sub-criteria</a:t>
            </a:r>
            <a:r>
              <a:rPr lang="cs-CZ" sz="2600" smtClean="0"/>
              <a:t>:</a:t>
            </a:r>
          </a:p>
          <a:p>
            <a:pPr marL="630238" lvl="2" indent="0" eaLnBrk="1" hangingPunct="1">
              <a:buFont typeface="Wingdings 2" pitchFamily="18" charset="2"/>
              <a:buNone/>
            </a:pPr>
            <a:r>
              <a:rPr lang="cs-CZ" sz="2400" smtClean="0"/>
              <a:t>	</a:t>
            </a:r>
            <a:r>
              <a:rPr lang="en-GB" sz="2400" smtClean="0"/>
              <a:t>It is very important for evaluation the </a:t>
            </a:r>
            <a:r>
              <a:rPr lang="cs-CZ" sz="2400" smtClean="0"/>
              <a:t>	</a:t>
            </a:r>
            <a:r>
              <a:rPr lang="en-GB" sz="2400" smtClean="0"/>
              <a:t>objectivity</a:t>
            </a:r>
            <a:r>
              <a:rPr lang="cs-CZ" sz="2400" smtClean="0"/>
              <a:t> </a:t>
            </a:r>
            <a:r>
              <a:rPr lang="en-GB" sz="2400" smtClean="0"/>
              <a:t>of the chosen degree.</a:t>
            </a:r>
            <a:endParaRPr lang="cs-CZ" sz="24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Qualitative</a:t>
            </a:r>
            <a:r>
              <a:rPr lang="cs-CZ" sz="3200" dirty="0" smtClean="0"/>
              <a:t> and </a:t>
            </a:r>
            <a:r>
              <a:rPr lang="en-US" sz="3200" dirty="0" smtClean="0"/>
              <a:t>quantitative</a:t>
            </a:r>
            <a:r>
              <a:rPr lang="cs-CZ" sz="3200" dirty="0"/>
              <a:t> </a:t>
            </a:r>
            <a:r>
              <a:rPr lang="en-GB" sz="3200" dirty="0" smtClean="0"/>
              <a:t>a</a:t>
            </a:r>
            <a:r>
              <a:rPr lang="en-US" sz="3200" dirty="0" smtClean="0"/>
              <a:t>p</a:t>
            </a:r>
            <a:r>
              <a:rPr lang="cs-CZ" sz="3200" dirty="0" smtClean="0"/>
              <a:t>p</a:t>
            </a:r>
            <a:r>
              <a:rPr lang="en-GB" sz="3200" dirty="0" smtClean="0"/>
              <a:t>roach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31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128"/>
                <a:gridCol w="11624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T</a:t>
                      </a:r>
                      <a:r>
                        <a:rPr lang="en-GB" sz="2000" dirty="0" smtClean="0">
                          <a:effectLst/>
                        </a:rPr>
                        <a:t>he best evaluated criteria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AVERAGE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school tries to accept all pupils from the catchment area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7,0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school tries to minimize any discriminatory practices and acts of discrimination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6,7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forms of support of optimal development of child are consistent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6,6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with pupils with SEN is based on inclusive principles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6,6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helped to all new pupils to feel comfortable and safe at school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6,6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/>
              <a:t>All forms of support of optimal development of child are consistent</a:t>
            </a:r>
            <a:endParaRPr lang="cs-CZ" sz="3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4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600" dirty="0" smtClean="0"/>
              <a:t>Inadequate</a:t>
            </a:r>
            <a:r>
              <a:rPr lang="cs-CZ" sz="2600" dirty="0" smtClean="0"/>
              <a:t> argument: </a:t>
            </a:r>
            <a:r>
              <a:rPr lang="en-GB" sz="2600" i="1" dirty="0" smtClean="0"/>
              <a:t>Yes</a:t>
            </a:r>
            <a:r>
              <a:rPr lang="cs-CZ" sz="2600" dirty="0"/>
              <a:t>.</a:t>
            </a:r>
            <a:r>
              <a:rPr lang="en-GB" sz="2600" dirty="0" smtClean="0"/>
              <a:t> </a:t>
            </a:r>
            <a:r>
              <a:rPr lang="en-GB" dirty="0" smtClean="0"/>
              <a:t>Acceptable</a:t>
            </a:r>
            <a:r>
              <a:rPr lang="cs-CZ" dirty="0" smtClean="0"/>
              <a:t>: </a:t>
            </a:r>
            <a:r>
              <a:rPr lang="en-GB" dirty="0" smtClean="0"/>
              <a:t> </a:t>
            </a:r>
            <a:endParaRPr lang="cs-CZ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800" i="1" dirty="0"/>
          </a:p>
          <a:p>
            <a:pPr marL="452628" indent="-342900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Y</a:t>
            </a:r>
            <a:r>
              <a:rPr lang="en-GB" sz="2400" i="1" dirty="0" smtClean="0"/>
              <a:t>ear </a:t>
            </a:r>
            <a:r>
              <a:rPr lang="en-GB" sz="2400" i="1" dirty="0"/>
              <a:t>leadership, consultation of all teachers in the </a:t>
            </a:r>
            <a:r>
              <a:rPr lang="en-GB" sz="2400" i="1" dirty="0" smtClean="0"/>
              <a:t>classroom</a:t>
            </a:r>
            <a:r>
              <a:rPr lang="cs-CZ" sz="2400" i="1" dirty="0" smtClean="0"/>
              <a:t>.</a:t>
            </a:r>
            <a:endParaRPr lang="cs-CZ" sz="2400" i="1" dirty="0"/>
          </a:p>
          <a:p>
            <a:pPr marL="452628" indent="-342900" eaLnBrk="1" fontAlgn="auto" hangingPunct="1">
              <a:spcAft>
                <a:spcPts val="0"/>
              </a:spcAft>
              <a:defRPr/>
            </a:pPr>
            <a:r>
              <a:rPr lang="en-GB" sz="2400" i="1" dirty="0" smtClean="0"/>
              <a:t>Every </a:t>
            </a:r>
            <a:r>
              <a:rPr lang="en-GB" sz="2400" i="1" dirty="0"/>
              <a:t>teacher is actively involved in finding ways to help the child with barriers in learning. They share experiences and results of their observations of the child </a:t>
            </a:r>
            <a:r>
              <a:rPr lang="en-GB" sz="2400" i="1" dirty="0" smtClean="0"/>
              <a:t>together.</a:t>
            </a:r>
            <a:endParaRPr lang="cs-CZ" sz="2400" i="1" dirty="0" smtClean="0"/>
          </a:p>
          <a:p>
            <a:pPr marL="452628" indent="-342900" eaLnBrk="1" fontAlgn="auto" hangingPunct="1">
              <a:spcAft>
                <a:spcPts val="0"/>
              </a:spcAft>
              <a:defRPr/>
            </a:pPr>
            <a:r>
              <a:rPr lang="en-GB" sz="2400" i="1" dirty="0" smtClean="0"/>
              <a:t>Class </a:t>
            </a:r>
            <a:r>
              <a:rPr lang="en-GB" sz="2400" i="1" dirty="0"/>
              <a:t>teacher transmits information about pupils to other teachers</a:t>
            </a:r>
            <a:r>
              <a:rPr lang="en-GB" sz="2400" i="1" dirty="0" smtClean="0"/>
              <a:t>.</a:t>
            </a:r>
            <a:endParaRPr lang="cs-CZ" sz="2400" dirty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4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GB" sz="2600" dirty="0" smtClean="0"/>
              <a:t>The </a:t>
            </a:r>
            <a:r>
              <a:rPr lang="en-GB" sz="2600" dirty="0"/>
              <a:t>arguments show that schools have a relatively well-developed system of introduction and adaptation of new </a:t>
            </a:r>
            <a:r>
              <a:rPr lang="en-GB" sz="2600" dirty="0" smtClean="0"/>
              <a:t>pupils</a:t>
            </a:r>
            <a:r>
              <a:rPr lang="cs-CZ" sz="2600" dirty="0" smtClean="0"/>
              <a:t>:</a:t>
            </a:r>
            <a:r>
              <a:rPr lang="en-GB" sz="2600" dirty="0" smtClean="0"/>
              <a:t> </a:t>
            </a:r>
            <a:endParaRPr lang="cs-CZ" sz="26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i="1" dirty="0" smtClean="0"/>
              <a:t>We</a:t>
            </a:r>
            <a:r>
              <a:rPr lang="cs-CZ" sz="2400" i="1" dirty="0" smtClean="0"/>
              <a:t> use </a:t>
            </a:r>
            <a:r>
              <a:rPr lang="en-GB" sz="2400" i="1" dirty="0" smtClean="0"/>
              <a:t>social </a:t>
            </a:r>
            <a:r>
              <a:rPr lang="en-GB" sz="2400" i="1" dirty="0"/>
              <a:t>and communicative games to pull-in a new child into the collective of a class or a group work</a:t>
            </a:r>
            <a:r>
              <a:rPr lang="en-GB" sz="2400" i="1" dirty="0" smtClean="0"/>
              <a:t>.  </a:t>
            </a:r>
            <a:endParaRPr lang="cs-CZ" sz="2400" i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i="1" dirty="0"/>
              <a:t>E</a:t>
            </a:r>
            <a:r>
              <a:rPr lang="en-GB" sz="2400" i="1" dirty="0" smtClean="0"/>
              <a:t>ach </a:t>
            </a:r>
            <a:r>
              <a:rPr lang="en-GB" sz="2400" i="1" dirty="0"/>
              <a:t>new pupil has a mentor</a:t>
            </a:r>
            <a:r>
              <a:rPr lang="en-GB" sz="2400" i="1" dirty="0" smtClean="0"/>
              <a:t>.</a:t>
            </a:r>
            <a:endParaRPr lang="cs-CZ" sz="2400" i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i="1" dirty="0" smtClean="0"/>
              <a:t>Some </a:t>
            </a:r>
            <a:r>
              <a:rPr lang="en-GB" sz="2400" i="1" dirty="0"/>
              <a:t>schools </a:t>
            </a:r>
            <a:r>
              <a:rPr lang="en-GB" sz="2400" i="1" dirty="0" smtClean="0"/>
              <a:t>declare </a:t>
            </a:r>
            <a:r>
              <a:rPr lang="en-GB" sz="2400" i="1" dirty="0"/>
              <a:t>their decision to </a:t>
            </a:r>
            <a:r>
              <a:rPr lang="en-GB" sz="2400" i="1" dirty="0" smtClean="0"/>
              <a:t>develop </a:t>
            </a:r>
            <a:r>
              <a:rPr lang="en-GB" sz="2400" i="1" dirty="0"/>
              <a:t>a comprehensive program for new pupils</a:t>
            </a:r>
            <a:r>
              <a:rPr lang="en-GB" sz="2400" i="1" dirty="0" smtClean="0"/>
              <a:t>.</a:t>
            </a:r>
            <a:endParaRPr lang="cs-CZ" sz="2400" i="1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/>
              <a:t>It is helped to all new pupils to feel comfortable and safe at school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8313" y="1268413"/>
          <a:ext cx="8229600" cy="383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128"/>
                <a:gridCol w="11624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T</a:t>
                      </a:r>
                      <a:r>
                        <a:rPr lang="en-GB" sz="2000" dirty="0" smtClean="0">
                          <a:effectLst/>
                        </a:rPr>
                        <a:t>he </a:t>
                      </a:r>
                      <a:r>
                        <a:rPr lang="en-US" sz="2000" noProof="0" dirty="0" smtClean="0">
                          <a:effectLst/>
                        </a:rPr>
                        <a:t>lowest</a:t>
                      </a:r>
                      <a:r>
                        <a:rPr lang="en-GB" sz="2000" dirty="0" smtClean="0">
                          <a:effectLst/>
                        </a:rPr>
                        <a:t> evaluated criteria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AVERAGE</a:t>
                      </a:r>
                      <a:endParaRPr lang="cs-CZ" sz="1400" dirty="0"/>
                    </a:p>
                  </a:txBody>
                  <a:tcPr/>
                </a:tc>
              </a:tr>
              <a:tr h="971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consult with organizations, which bring together people with handicap, how the school should provide the wheelchair access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cs-CZ" sz="2000" dirty="0" smtClean="0"/>
                        <a:t>5,1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access to homework contributes to learning of all pupils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5,3</a:t>
                      </a:r>
                      <a:endParaRPr lang="cs-CZ" sz="2000" dirty="0"/>
                    </a:p>
                  </a:txBody>
                  <a:tcPr/>
                </a:tc>
              </a:tr>
              <a:tr h="755888">
                <a:tc>
                  <a:txBody>
                    <a:bodyPr/>
                    <a:lstStyle/>
                    <a:p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Self-evaluation and evaluation support the performance of each pupil</a:t>
                      </a:r>
                      <a:r>
                        <a:rPr kumimoji="0" lang="en-GB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5,4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work during lesson together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5,5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staff produces or makes available sources (materials) to support learning and active participation of all pupils, teachers and parents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cs-CZ" sz="2000" dirty="0" smtClean="0"/>
                        <a:t>5,5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2400" smtClean="0"/>
          </a:p>
          <a:p>
            <a:pPr eaLnBrk="1" hangingPunct="1">
              <a:buFont typeface="Wingdings 3" pitchFamily="18" charset="2"/>
              <a:buNone/>
            </a:pPr>
            <a:r>
              <a:rPr lang="en-US" sz="2600" smtClean="0"/>
              <a:t>Generally</a:t>
            </a:r>
            <a:r>
              <a:rPr lang="cs-CZ" sz="2600" smtClean="0"/>
              <a:t> </a:t>
            </a:r>
            <a:r>
              <a:rPr lang="en-US" sz="2600" smtClean="0"/>
              <a:t>teachers</a:t>
            </a:r>
            <a:r>
              <a:rPr lang="cs-CZ" sz="2600" smtClean="0"/>
              <a:t> </a:t>
            </a:r>
            <a:r>
              <a:rPr lang="en-US" sz="2600" smtClean="0"/>
              <a:t>don't</a:t>
            </a:r>
            <a:r>
              <a:rPr lang="cs-CZ" sz="2600" smtClean="0"/>
              <a:t> </a:t>
            </a:r>
            <a:r>
              <a:rPr lang="en-US" sz="2600" smtClean="0"/>
              <a:t>make</a:t>
            </a:r>
            <a:r>
              <a:rPr lang="cs-CZ" sz="2600" smtClean="0"/>
              <a:t> </a:t>
            </a:r>
            <a:r>
              <a:rPr lang="en-GB" sz="2600" smtClean="0"/>
              <a:t>differentiation and individualization of homework</a:t>
            </a:r>
            <a:r>
              <a:rPr lang="cs-CZ" sz="2600" smtClean="0"/>
              <a:t>s</a:t>
            </a:r>
            <a:r>
              <a:rPr lang="en-GB" sz="2600" smtClean="0"/>
              <a:t>. An example of a good argument is:</a:t>
            </a:r>
          </a:p>
          <a:p>
            <a:pPr eaLnBrk="1" hangingPunct="1"/>
            <a:endParaRPr lang="en-GB" sz="800" smtClean="0"/>
          </a:p>
          <a:p>
            <a:pPr eaLnBrk="1" hangingPunct="1"/>
            <a:r>
              <a:rPr lang="cs-CZ" sz="2400" i="1" smtClean="0"/>
              <a:t>W</a:t>
            </a:r>
            <a:r>
              <a:rPr lang="en-GB" sz="2400" i="1" smtClean="0"/>
              <a:t>e differentiate homework, enter optional tasks, use the class library, internet classroom.  </a:t>
            </a:r>
          </a:p>
          <a:p>
            <a:pPr eaLnBrk="1" hangingPunct="1"/>
            <a:r>
              <a:rPr lang="en-GB" sz="2400" i="1" smtClean="0"/>
              <a:t>Some tasks are awarded on a voluntary basis; sometimes pupils have the opportunity of their choice.</a:t>
            </a: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/>
              <a:t>The access to homework contributes to learning of all pupils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400" dirty="0"/>
          </a:p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600" dirty="0"/>
              <a:t>For this item is characterized a really high dispersion of value between </a:t>
            </a:r>
            <a:r>
              <a:rPr lang="en-GB" sz="2600" dirty="0" smtClean="0"/>
              <a:t>schools</a:t>
            </a:r>
            <a:r>
              <a:rPr lang="cs-CZ" sz="2600" dirty="0" smtClean="0"/>
              <a:t>:</a:t>
            </a:r>
            <a:r>
              <a:rPr lang="en-GB" sz="2600" dirty="0" smtClean="0"/>
              <a:t> </a:t>
            </a:r>
            <a:endParaRPr lang="cs-CZ" sz="26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9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 </a:t>
            </a:r>
            <a:r>
              <a:rPr lang="en-GB" sz="2000" i="1" dirty="0" smtClean="0"/>
              <a:t>Pupils </a:t>
            </a:r>
            <a:r>
              <a:rPr lang="en-GB" sz="2000" i="1" dirty="0"/>
              <a:t>regularly evaluate not only the results of their activities, but also the learning process and the causes of success or failure. They are looking  for ways  to make a change in their own learning</a:t>
            </a:r>
            <a:r>
              <a:rPr lang="en-GB" sz="2000" i="1" dirty="0" smtClean="0"/>
              <a:t>.</a:t>
            </a:r>
            <a:endParaRPr lang="cs-CZ" sz="2000" i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i="1" dirty="0" smtClean="0"/>
              <a:t>Regularly </a:t>
            </a:r>
            <a:r>
              <a:rPr lang="en-GB" sz="2000" i="1" dirty="0"/>
              <a:t>used self-evaluation of pupils allows them to reflect their knowledge, skills, level of </a:t>
            </a:r>
            <a:r>
              <a:rPr lang="en-GB" sz="2000" i="1" dirty="0" smtClean="0"/>
              <a:t>key</a:t>
            </a:r>
            <a:r>
              <a:rPr lang="cs-CZ" sz="2000" i="1" dirty="0" smtClean="0"/>
              <a:t> </a:t>
            </a:r>
            <a:r>
              <a:rPr lang="en-GB" sz="2000" i="1" dirty="0" smtClean="0"/>
              <a:t>competencies</a:t>
            </a:r>
            <a:r>
              <a:rPr lang="en-GB" sz="2000" i="1" dirty="0"/>
              <a:t>. At the end of group work we perform evaluations (writing - a questionnaire, or oral</a:t>
            </a:r>
            <a:r>
              <a:rPr lang="en-GB" sz="2000" i="1" dirty="0" smtClean="0"/>
              <a:t>).</a:t>
            </a:r>
            <a:endParaRPr lang="cs-CZ" sz="2000" i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i="1" dirty="0" smtClean="0"/>
              <a:t>Information </a:t>
            </a:r>
            <a:r>
              <a:rPr lang="en-GB" sz="2000" i="1" dirty="0"/>
              <a:t>books are based on weekly and monthly self-evaluation</a:t>
            </a:r>
            <a:r>
              <a:rPr lang="en-GB" sz="2000" i="1" dirty="0" smtClean="0"/>
              <a:t>. </a:t>
            </a:r>
            <a:endParaRPr lang="cs-CZ" sz="20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/>
              <a:t>Self-evaluation and evaluation support the performance of each pupil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47813" y="1268413"/>
          <a:ext cx="6096000" cy="3754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Criteria with the largest variance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Variance</a:t>
                      </a:r>
                      <a:endParaRPr lang="cs-CZ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the school consult with organizations, which associate people with handicap, how the school should provide the wheelchair access?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4,29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and assistants for pupils with SEN encourage and promote active learning of each pupil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4,19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the school create its classroom so the respect of all pupils equally is clear?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3,45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 and evaluation support the performance of each pupil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2,25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51520" y="381000"/>
            <a:ext cx="797808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981200"/>
            <a:ext cx="7978775" cy="4114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Big</a:t>
            </a:r>
            <a:r>
              <a:rPr lang="en-GB" sz="2400" dirty="0" smtClean="0"/>
              <a:t> </a:t>
            </a:r>
            <a:r>
              <a:rPr lang="en-US" sz="2400" dirty="0" smtClean="0"/>
              <a:t>differences</a:t>
            </a:r>
            <a:r>
              <a:rPr lang="en-GB" sz="2400" dirty="0" smtClean="0"/>
              <a:t> </a:t>
            </a:r>
            <a:r>
              <a:rPr lang="en-US" sz="2400" dirty="0" smtClean="0"/>
              <a:t>were</a:t>
            </a:r>
            <a:r>
              <a:rPr lang="en-GB" sz="2400" dirty="0" smtClean="0"/>
              <a:t> </a:t>
            </a:r>
            <a:r>
              <a:rPr lang="en-US" sz="2400" dirty="0" smtClean="0"/>
              <a:t>found</a:t>
            </a:r>
            <a:r>
              <a:rPr lang="en-GB" sz="2400" dirty="0" smtClean="0"/>
              <a:t> </a:t>
            </a:r>
            <a:r>
              <a:rPr lang="en-GB" sz="2400" dirty="0"/>
              <a:t>in the </a:t>
            </a:r>
            <a:r>
              <a:rPr lang="en-GB" sz="2400" b="1" dirty="0"/>
              <a:t>self-evaluation</a:t>
            </a:r>
            <a:r>
              <a:rPr lang="en-GB" sz="2400" dirty="0"/>
              <a:t> of school </a:t>
            </a:r>
            <a:r>
              <a:rPr lang="en-GB" sz="2400" dirty="0" smtClean="0"/>
              <a:t>at </a:t>
            </a:r>
            <a:r>
              <a:rPr lang="en-GB" sz="2400" dirty="0"/>
              <a:t>the quantitative evaluation of </a:t>
            </a:r>
            <a:r>
              <a:rPr lang="en-GB" sz="2400" dirty="0" smtClean="0"/>
              <a:t>indicators</a:t>
            </a:r>
            <a:r>
              <a:rPr lang="cs-CZ" sz="2400" dirty="0" smtClean="0"/>
              <a:t>: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000" dirty="0" smtClean="0"/>
              <a:t>	</a:t>
            </a:r>
            <a:r>
              <a:rPr lang="en-US" sz="2000" dirty="0" smtClean="0"/>
              <a:t>Average</a:t>
            </a:r>
            <a:r>
              <a:rPr lang="en-GB" sz="2000" dirty="0" smtClean="0"/>
              <a:t> school </a:t>
            </a:r>
            <a:r>
              <a:rPr lang="en-GB" sz="2000" dirty="0"/>
              <a:t>evaluated the best was </a:t>
            </a:r>
            <a:r>
              <a:rPr lang="en-GB" sz="2000" dirty="0" smtClean="0"/>
              <a:t>6,7</a:t>
            </a:r>
            <a:r>
              <a:rPr lang="cs-CZ" sz="2000" dirty="0" smtClean="0"/>
              <a:t>.</a:t>
            </a:r>
            <a:r>
              <a:rPr lang="en-GB" sz="2000" dirty="0" smtClean="0"/>
              <a:t>  </a:t>
            </a:r>
            <a:endParaRPr lang="cs-CZ" sz="2000" dirty="0" smtClean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000" dirty="0"/>
              <a:t>	</a:t>
            </a:r>
            <a:r>
              <a:rPr lang="cs-CZ" sz="2000" dirty="0" smtClean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lowest degree by self-evaluation was </a:t>
            </a:r>
            <a:r>
              <a:rPr lang="en-GB" sz="2000" dirty="0" smtClean="0"/>
              <a:t>4,7.</a:t>
            </a:r>
            <a:endParaRPr lang="cs-CZ" sz="2000" dirty="0" smtClean="0"/>
          </a:p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dirty="0" smtClean="0"/>
              <a:t>High </a:t>
            </a:r>
            <a:r>
              <a:rPr lang="en-GB" sz="2400" dirty="0"/>
              <a:t>values </a:t>
            </a:r>
            <a:r>
              <a:rPr lang="en-US" sz="2400" dirty="0"/>
              <a:t>​​</a:t>
            </a:r>
            <a:r>
              <a:rPr lang="en-GB" sz="2400" dirty="0"/>
              <a:t>also take other measures of </a:t>
            </a:r>
            <a:r>
              <a:rPr lang="en-GB" sz="2400" b="1" dirty="0"/>
              <a:t>central tendency</a:t>
            </a:r>
            <a:r>
              <a:rPr lang="en-GB" sz="2400" dirty="0"/>
              <a:t> </a:t>
            </a:r>
            <a:r>
              <a:rPr lang="en-US" sz="2400" dirty="0" smtClean="0"/>
              <a:t>at</a:t>
            </a:r>
            <a:r>
              <a:rPr lang="en-GB" sz="2400" dirty="0" smtClean="0"/>
              <a:t> </a:t>
            </a:r>
            <a:r>
              <a:rPr lang="en-GB" sz="2400" dirty="0"/>
              <a:t>median and </a:t>
            </a:r>
            <a:r>
              <a:rPr lang="en-GB" sz="2400" dirty="0" smtClean="0"/>
              <a:t>mode</a:t>
            </a:r>
            <a:r>
              <a:rPr lang="cs-CZ" sz="2400" dirty="0" smtClean="0"/>
              <a:t>:</a:t>
            </a:r>
            <a:r>
              <a:rPr lang="en-GB" sz="2400" dirty="0" smtClean="0"/>
              <a:t> </a:t>
            </a: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sz="2400" dirty="0" smtClean="0"/>
              <a:t>	</a:t>
            </a:r>
            <a:r>
              <a:rPr lang="en-GB" sz="2000" dirty="0" smtClean="0"/>
              <a:t>The </a:t>
            </a:r>
            <a:r>
              <a:rPr lang="en-GB" sz="2000" dirty="0"/>
              <a:t>value of mode is 7 in five </a:t>
            </a:r>
            <a:r>
              <a:rPr lang="en-GB" sz="2000" dirty="0" smtClean="0"/>
              <a:t>schools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sz="2000" dirty="0" smtClean="0"/>
              <a:t>	</a:t>
            </a:r>
            <a:r>
              <a:rPr lang="en-GB" sz="2000" dirty="0" smtClean="0"/>
              <a:t>Median </a:t>
            </a:r>
            <a:r>
              <a:rPr lang="en-GB" sz="2000" dirty="0"/>
              <a:t>acquires value 7 in four schools, value 6 in </a:t>
            </a:r>
            <a:r>
              <a:rPr lang="cs-CZ" sz="2000" dirty="0" smtClean="0"/>
              <a:t>	</a:t>
            </a:r>
            <a:r>
              <a:rPr lang="en-GB" sz="2000" dirty="0" smtClean="0"/>
              <a:t>three </a:t>
            </a:r>
            <a:r>
              <a:rPr lang="en-GB" sz="2000" dirty="0"/>
              <a:t>schools and value 5 in one </a:t>
            </a:r>
            <a:r>
              <a:rPr lang="en-GB" sz="2000" dirty="0" smtClean="0"/>
              <a:t>school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Teams of teachers for their argumentation often used the irrelevant answers that were too wide, general and unspecified or did not respond to the question</a:t>
            </a:r>
            <a:r>
              <a:rPr lang="cs-CZ" sz="2400" smtClean="0"/>
              <a:t>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One school was significantly different by its specific and factual argumentation. This school also excelled in the content analysis of the school curriculum.</a:t>
            </a:r>
            <a:endParaRPr lang="cs-CZ" sz="2400" smtClean="0"/>
          </a:p>
          <a:p>
            <a:pPr marL="609600" indent="-609600" eaLnBrk="1" hangingPunct="1">
              <a:lnSpc>
                <a:spcPct val="90000"/>
              </a:lnSpc>
            </a:pPr>
            <a:endParaRPr lang="cs-CZ" sz="2400" smtClean="0"/>
          </a:p>
          <a:p>
            <a:pPr marL="609600" indent="-609600" eaLnBrk="1" hangingPunct="1">
              <a:lnSpc>
                <a:spcPct val="90000"/>
              </a:lnSpc>
            </a:pPr>
            <a:endParaRPr lang="cs-CZ" sz="2400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Conclusions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2700"/>
            <a:ext cx="682942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400" b="1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GB" sz="2900" dirty="0" smtClean="0"/>
              <a:t>From </a:t>
            </a:r>
            <a:r>
              <a:rPr lang="en-GB" sz="2900" dirty="0"/>
              <a:t>teachers’ feedback, we found that the tool itself is demanding</a:t>
            </a:r>
            <a:r>
              <a:rPr lang="en-GB" sz="2900" dirty="0" smtClean="0"/>
              <a:t>:</a:t>
            </a:r>
            <a:endParaRPr lang="cs-CZ" sz="29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9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900" dirty="0" smtClean="0"/>
              <a:t>To</a:t>
            </a:r>
            <a:r>
              <a:rPr lang="cs-CZ" sz="2900" dirty="0"/>
              <a:t> </a:t>
            </a:r>
            <a:r>
              <a:rPr lang="en-GB" sz="2900" dirty="0"/>
              <a:t> the time of </a:t>
            </a:r>
            <a:r>
              <a:rPr lang="en-GB" sz="2900" dirty="0" smtClean="0"/>
              <a:t>respondents</a:t>
            </a:r>
            <a:r>
              <a:rPr lang="cs-CZ" sz="2900" dirty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900" dirty="0" smtClean="0"/>
              <a:t>To </a:t>
            </a:r>
            <a:r>
              <a:rPr lang="en-GB" sz="2900" dirty="0"/>
              <a:t>the communication of team and the </a:t>
            </a:r>
            <a:r>
              <a:rPr lang="en-GB" sz="2900" dirty="0" smtClean="0"/>
              <a:t>arguments</a:t>
            </a:r>
            <a:r>
              <a:rPr lang="cs-CZ" sz="2900" dirty="0" smtClean="0"/>
              <a:t>.</a:t>
            </a:r>
            <a:endParaRPr lang="cs-CZ" sz="29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900" dirty="0" smtClean="0"/>
              <a:t>To </a:t>
            </a:r>
            <a:r>
              <a:rPr lang="en-GB" sz="2900" dirty="0"/>
              <a:t>the formulation of new objectives and </a:t>
            </a:r>
            <a:r>
              <a:rPr lang="en-GB" sz="2900" dirty="0" smtClean="0"/>
              <a:t>actions</a:t>
            </a:r>
            <a:r>
              <a:rPr lang="cs-CZ" sz="2900" dirty="0" smtClean="0"/>
              <a:t>.</a:t>
            </a:r>
            <a:endParaRPr lang="cs-CZ" sz="29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900" dirty="0" smtClean="0"/>
              <a:t>O</a:t>
            </a:r>
            <a:r>
              <a:rPr lang="en-GB" sz="2900" dirty="0" smtClean="0"/>
              <a:t>n </a:t>
            </a:r>
            <a:r>
              <a:rPr lang="en-GB" sz="2900" dirty="0"/>
              <a:t>understanding the importance of some criteria of inclusion and guidance questions of teachers themselves in Czech schools. </a:t>
            </a:r>
            <a:endParaRPr lang="cs-CZ" sz="29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9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GB" sz="2900" dirty="0" smtClean="0"/>
              <a:t>Research </a:t>
            </a:r>
            <a:r>
              <a:rPr lang="en-GB" sz="2900" dirty="0"/>
              <a:t>tool requires revision - reformulation of some partial criteria, its slimming for easier and more objective use in the conditions of the Czech schools.</a:t>
            </a:r>
            <a:endParaRPr lang="cs-CZ" sz="29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2900" b="1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900" b="1" dirty="0"/>
          </a:p>
          <a:p>
            <a:pPr marL="365760" indent="-256032" algn="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900" dirty="0" smtClean="0"/>
              <a:t>19 </a:t>
            </a:r>
            <a:r>
              <a:rPr lang="en-US" sz="2900" dirty="0" smtClean="0"/>
              <a:t>criteria</a:t>
            </a:r>
          </a:p>
          <a:p>
            <a:pPr marL="365760" indent="-256032" algn="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900" dirty="0" smtClean="0"/>
              <a:t>93 </a:t>
            </a:r>
            <a:r>
              <a:rPr lang="en-US" sz="2900" dirty="0" smtClean="0"/>
              <a:t>indicators</a:t>
            </a:r>
            <a:endParaRPr lang="en-US" sz="2900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Self-reflection</a:t>
            </a:r>
            <a:r>
              <a:rPr lang="cs-CZ" sz="4000" dirty="0" smtClean="0"/>
              <a:t> </a:t>
            </a:r>
            <a:r>
              <a:rPr lang="en-US" sz="4000" dirty="0" smtClean="0"/>
              <a:t>of</a:t>
            </a:r>
            <a:r>
              <a:rPr lang="cs-CZ" sz="4000" dirty="0" smtClean="0"/>
              <a:t> </a:t>
            </a:r>
            <a:r>
              <a:rPr lang="en-US" sz="4000" dirty="0" smtClean="0"/>
              <a:t>the</a:t>
            </a:r>
            <a:r>
              <a:rPr lang="cs-CZ" sz="4000" dirty="0" smtClean="0"/>
              <a:t> </a:t>
            </a:r>
            <a:r>
              <a:rPr lang="en-US" sz="4000" dirty="0" smtClean="0"/>
              <a:t>research</a:t>
            </a:r>
            <a:r>
              <a:rPr lang="cs-CZ" sz="4000" dirty="0" smtClean="0"/>
              <a:t> </a:t>
            </a:r>
            <a:r>
              <a:rPr lang="en-US" sz="4000" dirty="0" smtClean="0"/>
              <a:t>tool</a:t>
            </a:r>
            <a:endParaRPr lang="en-US" sz="4000" dirty="0"/>
          </a:p>
        </p:txBody>
      </p:sp>
      <p:sp>
        <p:nvSpPr>
          <p:cNvPr id="2" name="Šipka dolů 1"/>
          <p:cNvSpPr/>
          <p:nvPr/>
        </p:nvSpPr>
        <p:spPr>
          <a:xfrm>
            <a:off x="6300788" y="4537075"/>
            <a:ext cx="215900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5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356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endParaRPr lang="cs-CZ" smtClean="0"/>
          </a:p>
        </p:txBody>
      </p:sp>
      <p:graphicFrame>
        <p:nvGraphicFramePr>
          <p:cNvPr id="87064" name="Object 24"/>
          <p:cNvGraphicFramePr>
            <a:graphicFrameLocks noChangeAspect="1"/>
          </p:cNvGraphicFramePr>
          <p:nvPr/>
        </p:nvGraphicFramePr>
        <p:xfrm>
          <a:off x="539750" y="260350"/>
          <a:ext cx="8020050" cy="5667375"/>
        </p:xfrm>
        <a:graphic>
          <a:graphicData uri="http://schemas.openxmlformats.org/presentationml/2006/ole">
            <p:oleObj spid="_x0000_s87064" name="Acrobat Document" r:id="rId3" imgW="10684800" imgH="756828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04813"/>
            <a:ext cx="73152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6" name="TextovéPole 4"/>
          <p:cNvSpPr txBox="1">
            <a:spLocks noChangeArrowheads="1"/>
          </p:cNvSpPr>
          <p:nvPr/>
        </p:nvSpPr>
        <p:spPr bwMode="auto">
          <a:xfrm>
            <a:off x="8115300" y="1270000"/>
            <a:ext cx="690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2009</a:t>
            </a:r>
            <a:endParaRPr lang="cs-CZ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3644900"/>
            <a:ext cx="7267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8" name="TextovéPole 7"/>
          <p:cNvSpPr txBox="1">
            <a:spLocks noChangeArrowheads="1"/>
          </p:cNvSpPr>
          <p:nvPr/>
        </p:nvSpPr>
        <p:spPr bwMode="auto">
          <a:xfrm>
            <a:off x="8115300" y="4868863"/>
            <a:ext cx="690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2011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229600" cy="5475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Thank for your attention!</a:t>
            </a:r>
          </a:p>
          <a:p>
            <a:pPr eaLnBrk="1" hangingPunct="1">
              <a:buFont typeface="Wingdings" pitchFamily="2" charset="2"/>
              <a:buNone/>
            </a:pPr>
            <a:endParaRPr lang="cs-CZ" sz="8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Děkujeme za pozornost!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algn="r" eaLnBrk="1" hangingPunct="1">
              <a:buFont typeface="Wingdings 3" pitchFamily="18" charset="2"/>
              <a:buNone/>
            </a:pPr>
            <a:r>
              <a:rPr lang="en-US" sz="2000" smtClean="0">
                <a:solidFill>
                  <a:srgbClr val="39639D"/>
                </a:solidFill>
              </a:rPr>
              <a:t>C</a:t>
            </a:r>
            <a:r>
              <a:rPr lang="cs-CZ" sz="2000" smtClean="0">
                <a:solidFill>
                  <a:srgbClr val="39639D"/>
                </a:solidFill>
                <a:latin typeface="Arial" charset="0"/>
              </a:rPr>
              <a:t>á</a:t>
            </a:r>
            <a:r>
              <a:rPr lang="en-US" sz="2000" smtClean="0">
                <a:solidFill>
                  <a:srgbClr val="39639D"/>
                </a:solidFill>
              </a:rPr>
              <a:t>d</a:t>
            </a:r>
            <a:r>
              <a:rPr lang="cs-CZ" sz="2000" smtClean="0">
                <a:solidFill>
                  <a:srgbClr val="39639D"/>
                </a:solidFill>
                <a:latin typeface="Arial" charset="0"/>
              </a:rPr>
              <a:t>i</a:t>
            </a:r>
            <a:r>
              <a:rPr lang="en-US" sz="2000" smtClean="0">
                <a:solidFill>
                  <a:srgbClr val="39639D"/>
                </a:solidFill>
              </a:rPr>
              <a:t>z</a:t>
            </a:r>
            <a:r>
              <a:rPr lang="cs-CZ" sz="2000" smtClean="0">
                <a:solidFill>
                  <a:srgbClr val="39639D"/>
                </a:solidFill>
                <a:latin typeface="Arial" charset="0"/>
              </a:rPr>
              <a:t>,</a:t>
            </a:r>
            <a:r>
              <a:rPr lang="sk-SK" sz="2000" smtClean="0">
                <a:solidFill>
                  <a:srgbClr val="39639D"/>
                </a:solidFill>
              </a:rPr>
              <a:t> EERA - ECER</a:t>
            </a:r>
          </a:p>
          <a:p>
            <a:pPr algn="r" eaLnBrk="1" hangingPunct="1">
              <a:buFont typeface="Wingdings 3" pitchFamily="18" charset="2"/>
              <a:buNone/>
            </a:pPr>
            <a:r>
              <a:rPr lang="sk-SK" sz="2000" smtClean="0">
                <a:solidFill>
                  <a:srgbClr val="39639D"/>
                </a:solidFill>
              </a:rPr>
              <a:t>18.–21. 9. 2012</a:t>
            </a:r>
          </a:p>
          <a:p>
            <a:pPr algn="r" eaLnBrk="1" hangingPunct="1">
              <a:buFont typeface="Wingdings" pitchFamily="2" charset="2"/>
              <a:buNone/>
            </a:pPr>
            <a:endParaRPr lang="cs-CZ" smtClean="0"/>
          </a:p>
        </p:txBody>
      </p:sp>
      <p:pic>
        <p:nvPicPr>
          <p:cNvPr id="89090" name="Picture 8" descr="MCj023040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8188" y="549275"/>
            <a:ext cx="268605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51520" y="381000"/>
            <a:ext cx="797808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Inclusive education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38662"/>
          </a:xfrm>
        </p:spPr>
        <p:txBody>
          <a:bodyPr/>
          <a:lstStyle/>
          <a:p>
            <a:pPr marL="109538" indent="0" eaLnBrk="1" hangingPunct="1">
              <a:buFont typeface="Wingdings 3" pitchFamily="18" charset="2"/>
              <a:buNone/>
            </a:pPr>
            <a:endParaRPr lang="cs-CZ" sz="2000" smtClean="0">
              <a:latin typeface="Arial" charset="0"/>
            </a:endParaRPr>
          </a:p>
          <a:p>
            <a:pPr marL="109538" indent="0" eaLnBrk="1" hangingPunct="1">
              <a:buFont typeface="Wingdings 3" pitchFamily="18" charset="2"/>
              <a:buNone/>
            </a:pPr>
            <a:r>
              <a:rPr lang="en-GB" sz="2000" smtClean="0"/>
              <a:t>Process of integrating all children in regular schools in such a way that staff of schools create in collaboration with the community such conditions that support their development in all areas of quality pupil</a:t>
            </a:r>
            <a:r>
              <a:rPr lang="en-US" sz="2000" smtClean="0"/>
              <a:t>`</a:t>
            </a:r>
            <a:r>
              <a:rPr lang="en-GB" sz="2000" smtClean="0"/>
              <a:t>s  life (somatic health, psychological,  social, spiritual development and self-development) in maximum extent. </a:t>
            </a:r>
            <a:endParaRPr lang="cs-CZ" sz="2000" smtClean="0"/>
          </a:p>
          <a:p>
            <a:pPr marL="109538" indent="0" eaLnBrk="1" hangingPunct="1">
              <a:buFont typeface="Wingdings 3" pitchFamily="18" charset="2"/>
              <a:buNone/>
            </a:pPr>
            <a:endParaRPr lang="en-GB" sz="800" smtClean="0"/>
          </a:p>
          <a:p>
            <a:pPr marL="109538" indent="0" eaLnBrk="1" hangingPunct="1">
              <a:buFont typeface="Wingdings 3" pitchFamily="18" charset="2"/>
              <a:buNone/>
            </a:pPr>
            <a:endParaRPr lang="cs-CZ" sz="1200" smtClean="0"/>
          </a:p>
        </p:txBody>
      </p:sp>
      <p:pic>
        <p:nvPicPr>
          <p:cNvPr id="15363" name="Picture 2" descr="http://t1.gstatic.com/images?q=tbn:ANd9GcQjCzyOADt-0VrvIJ5au-Vzu5pT6OWBSojzAqgB72qLc3nvomlp-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3933825"/>
            <a:ext cx="4716462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81000"/>
            <a:ext cx="8208912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The</a:t>
            </a:r>
            <a:r>
              <a:rPr lang="cs-CZ" sz="3600" dirty="0" smtClean="0"/>
              <a:t> </a:t>
            </a:r>
            <a:r>
              <a:rPr lang="en-US" sz="3600" dirty="0" smtClean="0"/>
              <a:t>goal of the research II. phase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1200" dirty="0" smtClean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b="1" dirty="0" smtClean="0"/>
              <a:t>T</a:t>
            </a:r>
            <a:r>
              <a:rPr lang="en-GB" sz="2400" b="1" dirty="0" smtClean="0"/>
              <a:t>o determine</a:t>
            </a:r>
            <a:r>
              <a:rPr lang="cs-CZ" sz="2400" b="1" dirty="0" smtClean="0"/>
              <a:t>:</a:t>
            </a:r>
            <a:r>
              <a:rPr lang="en-GB" sz="2400" b="1" dirty="0" smtClean="0"/>
              <a:t> </a:t>
            </a:r>
            <a:endParaRPr lang="cs-CZ" sz="2400" b="1" dirty="0" smtClean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8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dirty="0" smtClean="0"/>
              <a:t>What </a:t>
            </a:r>
            <a:r>
              <a:rPr lang="en-GB" sz="2400" dirty="0"/>
              <a:t>conditions teachers create for their pupils in primary schools in education from the point of </a:t>
            </a:r>
            <a:r>
              <a:rPr lang="en-GB" sz="2400" dirty="0" smtClean="0"/>
              <a:t>inclusion</a:t>
            </a:r>
            <a:r>
              <a:rPr lang="cs-CZ" sz="2400" dirty="0" smtClean="0"/>
              <a:t>?</a:t>
            </a:r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cs-CZ" sz="8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dirty="0" smtClean="0"/>
              <a:t>How </a:t>
            </a:r>
            <a:r>
              <a:rPr lang="en-GB" sz="2400" dirty="0"/>
              <a:t>they evaluate these conditions themselves and verbalize </a:t>
            </a:r>
            <a:r>
              <a:rPr lang="en-GB" sz="2400" dirty="0" smtClean="0"/>
              <a:t>them</a:t>
            </a:r>
            <a:r>
              <a:rPr lang="cs-CZ" sz="2400" dirty="0" smtClean="0"/>
              <a:t>?</a:t>
            </a:r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400" dirty="0" smtClean="0"/>
              <a:t>  </a:t>
            </a:r>
            <a:endParaRPr lang="cs-CZ" sz="2400" dirty="0" smtClean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cs-CZ" sz="800" dirty="0" smtClean="0"/>
          </a:p>
          <a:p>
            <a:pPr marL="109728" indent="0" algn="r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400" dirty="0" smtClean="0"/>
              <a:t>We </a:t>
            </a:r>
            <a:r>
              <a:rPr lang="en-GB" sz="2400" dirty="0"/>
              <a:t>have used quantitative and qualitative approach for finding answers to these questions. </a:t>
            </a:r>
            <a:endParaRPr lang="cs-CZ" sz="24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sz="24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3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300" dirty="0"/>
          </a:p>
        </p:txBody>
      </p:sp>
      <p:sp>
        <p:nvSpPr>
          <p:cNvPr id="2" name="Šipka dolů 1"/>
          <p:cNvSpPr/>
          <p:nvPr/>
        </p:nvSpPr>
        <p:spPr>
          <a:xfrm>
            <a:off x="3348038" y="4221163"/>
            <a:ext cx="287337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81000"/>
            <a:ext cx="8136904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 </a:t>
            </a:r>
            <a:r>
              <a:rPr lang="en-US" sz="3600" dirty="0" smtClean="0"/>
              <a:t>Research</a:t>
            </a:r>
            <a:r>
              <a:rPr lang="cs-CZ" sz="3600" dirty="0" smtClean="0"/>
              <a:t> </a:t>
            </a:r>
            <a:r>
              <a:rPr lang="en-US" sz="3600" dirty="0" smtClean="0"/>
              <a:t>tool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73238"/>
            <a:ext cx="8229600" cy="4322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The</a:t>
            </a:r>
            <a:r>
              <a:rPr lang="en-GB" sz="2200" smtClean="0"/>
              <a:t> Czech version of the questioner </a:t>
            </a:r>
            <a:r>
              <a:rPr lang="en-GB" sz="2200" i="1" smtClean="0"/>
              <a:t>Framework for self-evaluation of conditions of education 2007</a:t>
            </a:r>
            <a:r>
              <a:rPr lang="cs-CZ" sz="2200" i="1" smtClean="0"/>
              <a:t> </a:t>
            </a:r>
            <a:r>
              <a:rPr lang="en-GB" sz="2200" smtClean="0"/>
              <a:t>modified from  the British original </a:t>
            </a:r>
            <a:r>
              <a:rPr lang="en-GB" sz="2200" i="1" smtClean="0"/>
              <a:t>Index for inclusion </a:t>
            </a:r>
            <a:r>
              <a:rPr lang="en-GB" sz="2200" smtClean="0"/>
              <a:t>(Booth, T. &amp; Ainscow, M. 2002). </a:t>
            </a:r>
            <a:endParaRPr lang="cs-CZ" sz="2200" smtClean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cs-CZ" sz="2200" smtClean="0"/>
          </a:p>
          <a:p>
            <a:pPr eaLnBrk="1" hangingPunct="1">
              <a:lnSpc>
                <a:spcPct val="80000"/>
              </a:lnSpc>
            </a:pPr>
            <a:r>
              <a:rPr lang="en-GB" sz="2200" b="1" smtClean="0"/>
              <a:t>Original version</a:t>
            </a:r>
            <a:r>
              <a:rPr lang="en-GB" sz="2200" smtClean="0"/>
              <a:t> of the questionnaire included a total of </a:t>
            </a:r>
            <a:r>
              <a:rPr lang="en-GB" sz="2200" b="1" smtClean="0"/>
              <a:t>45</a:t>
            </a:r>
            <a:r>
              <a:rPr lang="en-GB" sz="2200" smtClean="0"/>
              <a:t> criteria for evaluation. Each criterion was followed by so-called </a:t>
            </a:r>
            <a:r>
              <a:rPr lang="en-GB" sz="2200" i="1" smtClean="0"/>
              <a:t>guidance question </a:t>
            </a:r>
            <a:r>
              <a:rPr lang="en-GB" sz="2200" smtClean="0"/>
              <a:t>(</a:t>
            </a:r>
            <a:r>
              <a:rPr lang="en-GB" sz="2200" b="1" smtClean="0"/>
              <a:t>479</a:t>
            </a:r>
            <a:r>
              <a:rPr lang="en-GB" sz="2200" smtClean="0"/>
              <a:t> in total).</a:t>
            </a:r>
            <a:endParaRPr lang="cs-CZ" sz="2200" smtClean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200" smtClean="0"/>
              <a:t>  </a:t>
            </a:r>
            <a:endParaRPr lang="cs-CZ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b="1" smtClean="0"/>
              <a:t>Czech</a:t>
            </a:r>
            <a:r>
              <a:rPr lang="cs-CZ" sz="2200" b="1" smtClean="0"/>
              <a:t> </a:t>
            </a:r>
            <a:r>
              <a:rPr lang="en-GB" sz="2200" b="1" smtClean="0"/>
              <a:t>version</a:t>
            </a:r>
            <a:r>
              <a:rPr lang="cs-CZ" sz="2200" b="1" smtClean="0"/>
              <a:t> </a:t>
            </a:r>
            <a:r>
              <a:rPr lang="cs-CZ" sz="2200" smtClean="0"/>
              <a:t>2002 </a:t>
            </a:r>
            <a:r>
              <a:rPr lang="en-GB" sz="2200" smtClean="0"/>
              <a:t>included </a:t>
            </a:r>
            <a:r>
              <a:rPr lang="en-GB" sz="2200" b="1" smtClean="0"/>
              <a:t>4</a:t>
            </a:r>
            <a:r>
              <a:rPr lang="cs-CZ" sz="2200" b="1" smtClean="0"/>
              <a:t>2</a:t>
            </a:r>
            <a:r>
              <a:rPr lang="en-GB" sz="2200" smtClean="0"/>
              <a:t> criteria and the </a:t>
            </a:r>
            <a:r>
              <a:rPr lang="en-GB" sz="2200" i="1" smtClean="0"/>
              <a:t>guidance questions </a:t>
            </a:r>
            <a:r>
              <a:rPr lang="en-GB" sz="2200" smtClean="0"/>
              <a:t>were greatly reduced in the number </a:t>
            </a:r>
            <a:r>
              <a:rPr lang="en-GB" sz="2200" b="1" smtClean="0"/>
              <a:t>1</a:t>
            </a:r>
            <a:r>
              <a:rPr lang="cs-CZ" sz="2200" b="1" smtClean="0"/>
              <a:t>95</a:t>
            </a:r>
            <a:r>
              <a:rPr lang="en-GB" sz="2200" smtClean="0"/>
              <a:t>.</a:t>
            </a:r>
            <a:endParaRPr lang="cs-CZ" sz="2200" smtClean="0"/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3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200" b="1" dirty="0" smtClean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/>
              <a:t>Key</a:t>
            </a:r>
            <a:r>
              <a:rPr lang="cs-CZ" sz="2400" b="1" dirty="0" smtClean="0"/>
              <a:t> </a:t>
            </a:r>
            <a:r>
              <a:rPr lang="en-US" sz="2400" b="1" dirty="0" smtClean="0"/>
              <a:t>issue</a:t>
            </a:r>
            <a:r>
              <a:rPr lang="cs-CZ" sz="2400" b="1" dirty="0" smtClean="0"/>
              <a:t>:</a:t>
            </a:r>
            <a:endParaRPr lang="en-US" sz="2400" b="1" dirty="0" smtClean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How </a:t>
            </a:r>
            <a:r>
              <a:rPr lang="en-GB" sz="2000" dirty="0"/>
              <a:t>do teachers evaluate the level of ensuring conditions of an inclusive education in their school? (Quantitative approach</a:t>
            </a:r>
            <a:r>
              <a:rPr lang="en-GB" sz="2000" dirty="0" smtClean="0"/>
              <a:t>)</a:t>
            </a:r>
            <a:endParaRPr lang="cs-CZ" sz="20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How </a:t>
            </a:r>
            <a:r>
              <a:rPr lang="en-GB" sz="2000" dirty="0"/>
              <a:t>do teachers understand the offered indicators of inclusion?</a:t>
            </a:r>
            <a:endParaRPr lang="cs-CZ" sz="20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What </a:t>
            </a:r>
            <a:r>
              <a:rPr lang="en-GB" sz="2000" dirty="0"/>
              <a:t>arguments do teachers choose for defend of their evaluation? (Qualitative approach</a:t>
            </a:r>
            <a:r>
              <a:rPr lang="en-GB" sz="2000" dirty="0" smtClean="0"/>
              <a:t>)</a:t>
            </a:r>
            <a:endParaRPr lang="cs-CZ" sz="20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What </a:t>
            </a:r>
            <a:r>
              <a:rPr lang="en-GB" sz="2000" dirty="0"/>
              <a:t>arguments do teachers use for improving the situation? (Qualitative approach</a:t>
            </a:r>
            <a:r>
              <a:rPr lang="en-GB" sz="2000" dirty="0" smtClean="0"/>
              <a:t>)</a:t>
            </a:r>
            <a:endParaRPr lang="cs-CZ" sz="2000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2nd </a:t>
            </a:r>
            <a:r>
              <a:rPr lang="en-US" sz="4000" dirty="0" smtClean="0"/>
              <a:t>phase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Index </a:t>
            </a:r>
            <a:r>
              <a:rPr lang="en-US" sz="3200" dirty="0" smtClean="0"/>
              <a:t>for</a:t>
            </a:r>
            <a:r>
              <a:rPr lang="cs-CZ" sz="3200" dirty="0" smtClean="0"/>
              <a:t> </a:t>
            </a:r>
            <a:r>
              <a:rPr lang="en-US" sz="3200" dirty="0" smtClean="0"/>
              <a:t>inclusion</a:t>
            </a:r>
            <a:r>
              <a:rPr lang="cs-CZ" sz="3200" dirty="0" smtClean="0"/>
              <a:t> 2009</a:t>
            </a:r>
            <a:endParaRPr lang="cs-CZ" sz="3200" dirty="0"/>
          </a:p>
        </p:txBody>
      </p:sp>
      <p:pic>
        <p:nvPicPr>
          <p:cNvPr id="194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2233613"/>
            <a:ext cx="7315200" cy="3019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dirty="0" smtClean="0"/>
              <a:t>Eight school</a:t>
            </a:r>
            <a:r>
              <a:rPr lang="cs-CZ" sz="2400" dirty="0" smtClean="0"/>
              <a:t>s (60 </a:t>
            </a:r>
            <a:r>
              <a:rPr lang="en-US" sz="2400" dirty="0" smtClean="0"/>
              <a:t>teachers</a:t>
            </a:r>
            <a:r>
              <a:rPr lang="cs-CZ" sz="2400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400" dirty="0" smtClean="0"/>
              <a:t>Equitable </a:t>
            </a:r>
            <a:r>
              <a:rPr lang="en-GB" sz="2400" dirty="0"/>
              <a:t>representation of rural or urban </a:t>
            </a:r>
            <a:r>
              <a:rPr lang="en-GB" sz="2400" dirty="0" smtClean="0"/>
              <a:t>schools</a:t>
            </a:r>
            <a:endParaRPr lang="cs-CZ" sz="24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8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400" dirty="0" smtClean="0"/>
          </a:p>
          <a:p>
            <a:pPr marL="109728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400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Research</a:t>
            </a:r>
            <a:r>
              <a:rPr lang="cs-CZ" sz="3200" dirty="0" smtClean="0"/>
              <a:t> sample</a:t>
            </a:r>
            <a:endParaRPr lang="cs-CZ" sz="32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258888" y="2636838"/>
          <a:ext cx="6096000" cy="2662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</a:t>
                      </a:r>
                      <a:r>
                        <a:rPr lang="en-GB" sz="1800" dirty="0" smtClean="0"/>
                        <a:t>he urban schools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T</a:t>
                      </a:r>
                      <a:r>
                        <a:rPr lang="en-GB" sz="1800" dirty="0" smtClean="0"/>
                        <a:t>he rural schools</a:t>
                      </a:r>
                      <a:r>
                        <a:rPr lang="cs-CZ" sz="1800" dirty="0" smtClean="0"/>
                        <a:t>: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0" dirty="0" smtClean="0"/>
                        <a:t>mostly fully organized</a:t>
                      </a:r>
                      <a:endParaRPr lang="cs-CZ" sz="1800" i="0" dirty="0" smtClean="0"/>
                    </a:p>
                    <a:p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0" dirty="0" smtClean="0"/>
                        <a:t>1 </a:t>
                      </a:r>
                      <a:r>
                        <a:rPr lang="en-GB" sz="1800" i="0" dirty="0" smtClean="0"/>
                        <a:t>fully organized</a:t>
                      </a:r>
                      <a:r>
                        <a:rPr lang="cs-CZ" sz="1800" i="0" dirty="0" smtClean="0"/>
                        <a:t>, </a:t>
                      </a:r>
                    </a:p>
                    <a:p>
                      <a:r>
                        <a:rPr lang="cs-CZ" sz="1800" i="0" dirty="0" smtClean="0"/>
                        <a:t>3</a:t>
                      </a:r>
                      <a:r>
                        <a:rPr lang="en-GB" sz="1800" i="0" dirty="0" smtClean="0"/>
                        <a:t> small schools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i="0" dirty="0" smtClean="0"/>
                        <a:t>217 </a:t>
                      </a:r>
                      <a:r>
                        <a:rPr lang="cs-CZ" sz="1800" i="0" baseline="0" dirty="0" smtClean="0"/>
                        <a:t> -</a:t>
                      </a:r>
                      <a:r>
                        <a:rPr lang="en-GB" sz="1800" i="0" dirty="0" smtClean="0"/>
                        <a:t> 649 students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dirty="0" smtClean="0"/>
                        <a:t>45 </a:t>
                      </a:r>
                      <a:r>
                        <a:rPr lang="cs-CZ" sz="1800" i="0" dirty="0" smtClean="0"/>
                        <a:t>-</a:t>
                      </a:r>
                      <a:r>
                        <a:rPr lang="en-GB" sz="1800" i="0" dirty="0" smtClean="0"/>
                        <a:t>165</a:t>
                      </a:r>
                      <a:r>
                        <a:rPr lang="cs-CZ" sz="1800" i="0" dirty="0" smtClean="0"/>
                        <a:t> </a:t>
                      </a:r>
                      <a:r>
                        <a:rPr lang="en-US" sz="1800" i="0" noProof="0" dirty="0" smtClean="0"/>
                        <a:t>students</a:t>
                      </a:r>
                      <a:endParaRPr lang="en-US" i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0" dirty="0" smtClean="0"/>
                        <a:t>16 </a:t>
                      </a:r>
                      <a:r>
                        <a:rPr lang="cs-CZ" sz="1800" i="0" dirty="0" smtClean="0"/>
                        <a:t> -</a:t>
                      </a:r>
                      <a:r>
                        <a:rPr lang="en-GB" sz="1800" i="0" dirty="0" smtClean="0"/>
                        <a:t> 41</a:t>
                      </a:r>
                      <a:r>
                        <a:rPr lang="cs-CZ" sz="1800" i="0" dirty="0" smtClean="0"/>
                        <a:t> </a:t>
                      </a:r>
                      <a:r>
                        <a:rPr lang="en-US" sz="1800" i="0" noProof="0" dirty="0" smtClean="0"/>
                        <a:t>teachers</a:t>
                      </a:r>
                      <a:r>
                        <a:rPr lang="en-GB" sz="1800" i="0" dirty="0" smtClean="0"/>
                        <a:t> </a:t>
                      </a:r>
                      <a:endParaRPr lang="cs-CZ" sz="18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0" dirty="0" smtClean="0"/>
                        <a:t>3 - ...</a:t>
                      </a:r>
                      <a:r>
                        <a:rPr lang="en-US" i="0" noProof="0" dirty="0" smtClean="0"/>
                        <a:t>teachers</a:t>
                      </a:r>
                      <a:endParaRPr lang="en-US" i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 range of social and cultural background 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cultural background </a:t>
                      </a:r>
                      <a:r>
                        <a:rPr lang="cs-CZ" sz="1800" dirty="0" smtClean="0"/>
                        <a:t> much more </a:t>
                      </a:r>
                      <a:r>
                        <a:rPr lang="en-US" sz="1800" noProof="0" dirty="0" smtClean="0"/>
                        <a:t>homogenous</a:t>
                      </a:r>
                      <a:endParaRPr lang="en-US" i="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Ranking the schools in order of decreasing </a:t>
            </a: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650" y="1916113"/>
          <a:ext cx="7632700" cy="245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245"/>
                <a:gridCol w="832760"/>
                <a:gridCol w="749484"/>
                <a:gridCol w="832760"/>
                <a:gridCol w="749484"/>
                <a:gridCol w="749484"/>
                <a:gridCol w="666208"/>
                <a:gridCol w="749484"/>
                <a:gridCol w="720938"/>
              </a:tblGrid>
              <a:tr h="288032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6,7</a:t>
                      </a:r>
                      <a:endParaRPr lang="cs-CZ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6,6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6,5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6,2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6,2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6,0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4,7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SCHOOL 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977</TotalTime>
  <Words>1038</Words>
  <Application>Microsoft Office PowerPoint</Application>
  <PresentationFormat>On-screen Show (4:3)</PresentationFormat>
  <Paragraphs>201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Šablona návrhu</vt:lpstr>
      </vt:variant>
      <vt:variant>
        <vt:i4>8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41" baseType="lpstr">
      <vt:lpstr>Tahoma</vt:lpstr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Times New Roman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Acrobat Document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Company>PdF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jsme vyřešili zabezpečení žáků se speciálními vzdělávacími potřebami v našem ŠVP?</dc:title>
  <dc:creator>Jana Kratichvílová</dc:creator>
  <cp:lastModifiedBy>Jiří Havel</cp:lastModifiedBy>
  <cp:revision>59</cp:revision>
  <dcterms:created xsi:type="dcterms:W3CDTF">2007-09-11T09:24:52Z</dcterms:created>
  <dcterms:modified xsi:type="dcterms:W3CDTF">2012-11-06T12:33:43Z</dcterms:modified>
</cp:coreProperties>
</file>