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320" r:id="rId3"/>
    <p:sldId id="290" r:id="rId4"/>
    <p:sldId id="257" r:id="rId5"/>
    <p:sldId id="322" r:id="rId6"/>
    <p:sldId id="324" r:id="rId7"/>
    <p:sldId id="330" r:id="rId8"/>
    <p:sldId id="325" r:id="rId9"/>
    <p:sldId id="326" r:id="rId10"/>
    <p:sldId id="327" r:id="rId11"/>
    <p:sldId id="328" r:id="rId12"/>
    <p:sldId id="308" r:id="rId13"/>
    <p:sldId id="284" r:id="rId1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76" autoAdjust="0"/>
  </p:normalViewPr>
  <p:slideViewPr>
    <p:cSldViewPr>
      <p:cViewPr>
        <p:scale>
          <a:sx n="100" d="100"/>
          <a:sy n="100" d="100"/>
        </p:scale>
        <p:origin x="-98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Skupina 1"/>
          <p:cNvGrpSpPr>
            <a:grpSpLocks/>
          </p:cNvGrpSpPr>
          <p:nvPr/>
        </p:nvGrpSpPr>
        <p:grpSpPr bwMode="auto">
          <a:xfrm>
            <a:off x="-3175" y="4953000"/>
            <a:ext cx="9147175" cy="1911350"/>
            <a:chOff x="-3765" y="4832896"/>
            <a:chExt cx="9147765" cy="2032192"/>
          </a:xfrm>
        </p:grpSpPr>
        <p:sp>
          <p:nvSpPr>
            <p:cNvPr id="6" name="Volný tvar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Volný tvar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Kliknutím lze upravit styl.</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Kliknutím lze upravit styl předlohy.</a:t>
            </a:r>
            <a:endParaRPr lang="en-US"/>
          </a:p>
        </p:txBody>
      </p:sp>
      <p:sp>
        <p:nvSpPr>
          <p:cNvPr id="11" name="Zástupný symbol pro datum 29"/>
          <p:cNvSpPr>
            <a:spLocks noGrp="1"/>
          </p:cNvSpPr>
          <p:nvPr>
            <p:ph type="dt" sz="half" idx="10"/>
          </p:nvPr>
        </p:nvSpPr>
        <p:spPr/>
        <p:txBody>
          <a:bodyPr/>
          <a:lstStyle>
            <a:lvl1pPr>
              <a:defRPr smtClean="0">
                <a:solidFill>
                  <a:srgbClr val="FFFFFF"/>
                </a:solidFill>
              </a:defRPr>
            </a:lvl1pPr>
            <a:extLst/>
          </a:lstStyle>
          <a:p>
            <a:pPr>
              <a:defRPr/>
            </a:pPr>
            <a:fld id="{72414511-577D-4EFE-917F-D9B3FC485360}" type="datetimeFigureOut">
              <a:rPr lang="cs-CZ"/>
              <a:pPr>
                <a:defRPr/>
              </a:pPr>
              <a:t>21.10.2012</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smtClean="0">
                <a:solidFill>
                  <a:srgbClr val="FFFFFF"/>
                </a:solidFill>
              </a:defRPr>
            </a:lvl1pPr>
            <a:extLst/>
          </a:lstStyle>
          <a:p>
            <a:pPr>
              <a:defRPr/>
            </a:pPr>
            <a:fld id="{F1EA2E43-4609-4BD4-BA5F-B9F8E052723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1EE6AB55-746B-41B7-9EF7-C09C69444C44}" type="datetimeFigureOut">
              <a:rPr lang="cs-CZ"/>
              <a:pPr>
                <a:defRPr/>
              </a:pPr>
              <a:t>21.10.2012</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0EBE9217-7288-4F9F-8550-5343CBC5054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2CDFB387-3D07-4F1D-985E-6950CB8AD4E0}" type="datetimeFigureOut">
              <a:rPr lang="cs-CZ"/>
              <a:pPr>
                <a:defRPr/>
              </a:pPr>
              <a:t>21.10.2012</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9F21652B-4EC9-4044-B5FA-9E5DD9115A2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extLst/>
          </a:lstStyle>
          <a:p>
            <a:r>
              <a:rPr lang="cs-CZ" smtClean="0"/>
              <a:t>Kliknutím lze upravit styl.</a:t>
            </a:r>
            <a:endParaRPr lang="en-US"/>
          </a:p>
        </p:txBody>
      </p:sp>
      <p:sp>
        <p:nvSpPr>
          <p:cNvPr id="4" name="Zástupný symbol pro datum 9"/>
          <p:cNvSpPr>
            <a:spLocks noGrp="1"/>
          </p:cNvSpPr>
          <p:nvPr>
            <p:ph type="dt" sz="half" idx="10"/>
          </p:nvPr>
        </p:nvSpPr>
        <p:spPr/>
        <p:txBody>
          <a:bodyPr/>
          <a:lstStyle>
            <a:lvl1pPr>
              <a:defRPr/>
            </a:lvl1pPr>
          </a:lstStyle>
          <a:p>
            <a:pPr>
              <a:defRPr/>
            </a:pPr>
            <a:fld id="{CF251C4A-A712-412E-84AA-CF856D80F580}" type="datetimeFigureOut">
              <a:rPr lang="cs-CZ"/>
              <a:pPr>
                <a:defRPr/>
              </a:pPr>
              <a:t>21.10.2012</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3E9C87B3-3E24-4C98-A92A-9B15ED79420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Dvojitá šipka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Kliknutím lze upravit styl.</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Kliknutím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AF40EB-8DDF-46BC-9ADA-C58C1C9B2F61}" type="datetimeFigureOut">
              <a:rPr lang="cs-CZ"/>
              <a:pPr>
                <a:defRPr/>
              </a:pPr>
              <a:t>21.10.2012</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912DD71B-6F6D-47CF-B482-296A73901CC5}"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extLst/>
          </a:lstStyle>
          <a:p>
            <a:r>
              <a:rPr lang="cs-CZ" smtClean="0"/>
              <a:t>Kliknutím lze upravit styl.</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70578E89-0002-4A21-9F09-1CAA9EB67DBA}" type="datetimeFigureOut">
              <a:rPr lang="cs-CZ"/>
              <a:pPr>
                <a:defRPr/>
              </a:pPr>
              <a:t>21.10.2012</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8115EECC-626E-410D-82D2-A6F6270DAD47}"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Kliknutím lze upravit styl.</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918AD892-1899-4024-AA6F-493A762BC2DA}" type="datetimeFigureOut">
              <a:rPr lang="cs-CZ"/>
              <a:pPr>
                <a:defRPr/>
              </a:pPr>
              <a:t>21.10.2012</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9A1DD495-6140-44BC-887C-778B587B03D2}"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7FD0C611-0AB6-4E65-A1F3-F3DDB4916CBF}" type="datetimeFigureOut">
              <a:rPr lang="cs-CZ"/>
              <a:pPr>
                <a:defRPr/>
              </a:pPr>
              <a:t>21.10.2012</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0DECFD8E-154D-45A9-B155-FCCAE98D0C8B}"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879E44E-7758-49A6-A43F-58D3384E72BE}" type="datetimeFigureOut">
              <a:rPr lang="cs-CZ"/>
              <a:pPr>
                <a:defRPr/>
              </a:pPr>
              <a:t>21.10.2012</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A3A5FA46-1520-4FA6-A0F9-0D35FA39C36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Kliknutím lze upravit styl.</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B4ECAEE9-A216-49F6-9838-1BC47391E52E}" type="datetimeFigureOut">
              <a:rPr lang="cs-CZ"/>
              <a:pPr>
                <a:defRPr/>
              </a:pPr>
              <a:t>21.10.2012</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08EDE5B1-4B47-45A9-8198-BD61DB79CEAA}"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Volný tvar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Pravoúhlý trojúhelník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Dvojitá šipka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Kliknutím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Kliknutím lze upravit styl.</a:t>
            </a:r>
            <a:endParaRPr lang="en-US"/>
          </a:p>
        </p:txBody>
      </p:sp>
      <p:sp>
        <p:nvSpPr>
          <p:cNvPr id="11" name="Zástupný symbol pro datum 4"/>
          <p:cNvSpPr>
            <a:spLocks noGrp="1"/>
          </p:cNvSpPr>
          <p:nvPr>
            <p:ph type="dt" sz="half" idx="10"/>
          </p:nvPr>
        </p:nvSpPr>
        <p:spPr/>
        <p:txBody>
          <a:bodyPr/>
          <a:lstStyle>
            <a:lvl1pPr>
              <a:defRPr smtClean="0">
                <a:solidFill>
                  <a:schemeClr val="tx1"/>
                </a:solidFill>
              </a:defRPr>
            </a:lvl1pPr>
            <a:extLst/>
          </a:lstStyle>
          <a:p>
            <a:pPr>
              <a:defRPr/>
            </a:pPr>
            <a:fld id="{F393EBB5-91ED-4B43-B925-F2228806A9A6}" type="datetimeFigureOut">
              <a:rPr lang="cs-CZ"/>
              <a:pPr>
                <a:defRPr/>
              </a:pPr>
              <a:t>21.10.2012</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smtClean="0">
                <a:solidFill>
                  <a:schemeClr val="tx1"/>
                </a:solidFill>
              </a:defRPr>
            </a:lvl1pPr>
            <a:extLst/>
          </a:lstStyle>
          <a:p>
            <a:pPr>
              <a:defRPr/>
            </a:pPr>
            <a:fld id="{E5ED44F9-7455-4103-9166-61F603C28A87}"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Volný tvar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cs-CZ" smtClean="0"/>
              <a:t>Kliknutím lze upravit styl.</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defRPr>
            </a:lvl1pPr>
            <a:extLst/>
          </a:lstStyle>
          <a:p>
            <a:pPr>
              <a:defRPr/>
            </a:pPr>
            <a:fld id="{27C7D355-05D0-4AFD-8DA8-9CEECB0E84B3}" type="datetimeFigureOut">
              <a:rPr lang="cs-CZ"/>
              <a:pPr>
                <a:defRPr/>
              </a:pPr>
              <a:t>21.10.2012</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483F73A6-BCAE-4A73-A78D-AD2FDB5455CC}"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2" r:id="rId1"/>
    <p:sldLayoutId id="2147483751" r:id="rId2"/>
    <p:sldLayoutId id="2147483753" r:id="rId3"/>
    <p:sldLayoutId id="2147483754" r:id="rId4"/>
    <p:sldLayoutId id="2147483755" r:id="rId5"/>
    <p:sldLayoutId id="2147483756" r:id="rId6"/>
    <p:sldLayoutId id="2147483750" r:id="rId7"/>
    <p:sldLayoutId id="2147483757" r:id="rId8"/>
    <p:sldLayoutId id="2147483758" r:id="rId9"/>
    <p:sldLayoutId id="2147483749" r:id="rId10"/>
    <p:sldLayoutId id="2147483748"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539552" y="1676400"/>
            <a:ext cx="7232848" cy="1828800"/>
          </a:xfrm>
        </p:spPr>
        <p:txBody>
          <a:bodyPr>
            <a:normAutofit fontScale="90000"/>
          </a:bodyPr>
          <a:lstStyle/>
          <a:p>
            <a:pPr fontAlgn="auto">
              <a:spcAft>
                <a:spcPts val="0"/>
              </a:spcAft>
              <a:defRPr/>
            </a:pPr>
            <a:r>
              <a:rPr lang="cs-CZ" sz="3200" dirty="0" smtClean="0">
                <a:effectLst/>
              </a:rPr>
              <a:t/>
            </a:r>
            <a:br>
              <a:rPr lang="cs-CZ" sz="3200" dirty="0" smtClean="0">
                <a:effectLst/>
              </a:rPr>
            </a:br>
            <a:r>
              <a:rPr lang="cs-CZ" sz="3200" dirty="0">
                <a:effectLst/>
              </a:rPr>
              <a:t/>
            </a:r>
            <a:br>
              <a:rPr lang="cs-CZ" sz="3200" dirty="0">
                <a:effectLst/>
              </a:rPr>
            </a:br>
            <a:r>
              <a:rPr lang="cs-CZ" sz="3200" dirty="0">
                <a:effectLst/>
              </a:rPr>
              <a:t/>
            </a:r>
            <a:br>
              <a:rPr lang="cs-CZ" sz="3200" dirty="0">
                <a:effectLst/>
              </a:rPr>
            </a:br>
            <a:r>
              <a:rPr lang="en-GB" sz="3600" dirty="0">
                <a:effectLst>
                  <a:outerShdw blurRad="38100" dist="38100" dir="2700000" algn="tl">
                    <a:srgbClr val="000000">
                      <a:alpha val="43137"/>
                    </a:srgbClr>
                  </a:outerShdw>
                </a:effectLst>
              </a:rPr>
              <a:t>Teachers Competences </a:t>
            </a:r>
            <a:r>
              <a:rPr lang="cs-CZ" sz="3600" dirty="0" smtClean="0">
                <a:effectLst>
                  <a:outerShdw blurRad="38100" dist="38100" dir="2700000" algn="tl">
                    <a:srgbClr val="000000">
                      <a:alpha val="43137"/>
                    </a:srgbClr>
                  </a:outerShdw>
                </a:effectLst>
              </a:rPr>
              <a:t/>
            </a:r>
            <a:br>
              <a:rPr lang="cs-CZ" sz="3600" dirty="0" smtClean="0">
                <a:effectLst>
                  <a:outerShdw blurRad="38100" dist="38100" dir="2700000" algn="tl">
                    <a:srgbClr val="000000">
                      <a:alpha val="43137"/>
                    </a:srgbClr>
                  </a:outerShdw>
                </a:effectLst>
              </a:rPr>
            </a:br>
            <a:r>
              <a:rPr lang="en-GB" sz="3600" dirty="0" smtClean="0">
                <a:effectLst>
                  <a:outerShdw blurRad="38100" dist="38100" dir="2700000" algn="tl">
                    <a:srgbClr val="000000">
                      <a:alpha val="43137"/>
                    </a:srgbClr>
                  </a:outerShdw>
                </a:effectLst>
              </a:rPr>
              <a:t>at </a:t>
            </a:r>
            <a:r>
              <a:rPr lang="en-GB" sz="3600" dirty="0">
                <a:effectLst>
                  <a:outerShdw blurRad="38100" dist="38100" dir="2700000" algn="tl">
                    <a:srgbClr val="000000">
                      <a:alpha val="43137"/>
                    </a:srgbClr>
                  </a:outerShdw>
                </a:effectLst>
              </a:rPr>
              <a:t>Inclusive Primary </a:t>
            </a:r>
            <a:r>
              <a:rPr lang="en-GB" sz="3600" dirty="0" smtClean="0">
                <a:effectLst>
                  <a:outerShdw blurRad="38100" dist="38100" dir="2700000" algn="tl">
                    <a:srgbClr val="000000">
                      <a:alpha val="43137"/>
                    </a:srgbClr>
                  </a:outerShdw>
                </a:effectLst>
              </a:rPr>
              <a:t>School</a:t>
            </a:r>
            <a:r>
              <a:rPr lang="cs-CZ" sz="3600" dirty="0" smtClean="0">
                <a:effectLst>
                  <a:outerShdw blurRad="38100" dist="38100" dir="2700000" algn="tl">
                    <a:srgbClr val="000000">
                      <a:alpha val="43137"/>
                    </a:srgbClr>
                  </a:outerShdw>
                </a:effectLst>
              </a:rPr>
              <a:t>s</a:t>
            </a:r>
            <a:r>
              <a:rPr lang="en-GB" sz="3600" dirty="0" smtClean="0">
                <a:effectLst>
                  <a:outerShdw blurRad="38100" dist="38100" dir="2700000" algn="tl">
                    <a:srgbClr val="000000">
                      <a:alpha val="43137"/>
                    </a:srgbClr>
                  </a:outerShdw>
                </a:effectLst>
              </a:rPr>
              <a:t> </a:t>
            </a:r>
            <a:r>
              <a:rPr lang="cs-CZ" sz="3600" dirty="0" smtClean="0">
                <a:effectLst>
                  <a:outerShdw blurRad="38100" dist="38100" dir="2700000" algn="tl">
                    <a:srgbClr val="000000">
                      <a:alpha val="43137"/>
                    </a:srgbClr>
                  </a:outerShdw>
                </a:effectLst>
              </a:rPr>
              <a:t/>
            </a:r>
            <a:br>
              <a:rPr lang="cs-CZ" sz="3600" dirty="0" smtClean="0">
                <a:effectLst>
                  <a:outerShdw blurRad="38100" dist="38100" dir="2700000" algn="tl">
                    <a:srgbClr val="000000">
                      <a:alpha val="43137"/>
                    </a:srgbClr>
                  </a:outerShdw>
                </a:effectLst>
              </a:rPr>
            </a:br>
            <a:r>
              <a:rPr lang="en-GB" sz="3600" dirty="0" smtClean="0">
                <a:effectLst>
                  <a:outerShdw blurRad="38100" dist="38100" dir="2700000" algn="tl">
                    <a:srgbClr val="000000">
                      <a:alpha val="43137"/>
                    </a:srgbClr>
                  </a:outerShdw>
                </a:effectLst>
              </a:rPr>
              <a:t>in </a:t>
            </a:r>
            <a:r>
              <a:rPr lang="en-GB" sz="3600" dirty="0">
                <a:effectLst>
                  <a:outerShdw blurRad="38100" dist="38100" dir="2700000" algn="tl">
                    <a:srgbClr val="000000">
                      <a:alpha val="43137"/>
                    </a:srgbClr>
                  </a:outerShdw>
                </a:effectLst>
              </a:rPr>
              <a:t>the Czech </a:t>
            </a:r>
            <a:r>
              <a:rPr lang="en-GB" sz="3600" dirty="0" smtClean="0">
                <a:effectLst>
                  <a:outerShdw blurRad="38100" dist="38100" dir="2700000" algn="tl">
                    <a:srgbClr val="000000">
                      <a:alpha val="43137"/>
                    </a:srgbClr>
                  </a:outerShdw>
                </a:effectLst>
              </a:rPr>
              <a:t>Republic</a:t>
            </a:r>
            <a:r>
              <a:rPr lang="cs-CZ" sz="3600" dirty="0" smtClean="0">
                <a:effectLst>
                  <a:outerShdw blurRad="38100" dist="38100" dir="2700000" algn="tl">
                    <a:srgbClr val="000000">
                      <a:alpha val="43137"/>
                    </a:srgbClr>
                  </a:outerShdw>
                </a:effectLst>
              </a:rPr>
              <a:t/>
            </a:r>
            <a:br>
              <a:rPr lang="cs-CZ" sz="3600" dirty="0" smtClean="0">
                <a:effectLst>
                  <a:outerShdw blurRad="38100" dist="38100" dir="2700000" algn="tl">
                    <a:srgbClr val="000000">
                      <a:alpha val="43137"/>
                    </a:srgbClr>
                  </a:outerShdw>
                </a:effectLst>
              </a:rPr>
            </a:br>
            <a:r>
              <a:rPr lang="en-GB" sz="3200" dirty="0">
                <a:effectLst/>
              </a:rPr>
              <a:t> </a:t>
            </a:r>
            <a:r>
              <a:rPr lang="cs-CZ" sz="3200" dirty="0">
                <a:effectLst/>
              </a:rPr>
              <a:t/>
            </a:r>
            <a:br>
              <a:rPr lang="cs-CZ" sz="3200" dirty="0">
                <a:effectLst/>
              </a:rPr>
            </a:br>
            <a:r>
              <a:rPr lang="en-US" sz="2000" dirty="0" smtClean="0">
                <a:effectLst/>
              </a:rPr>
              <a:t>Research</a:t>
            </a:r>
            <a:r>
              <a:rPr lang="cs-CZ" sz="2000" dirty="0" smtClean="0">
                <a:effectLst/>
              </a:rPr>
              <a:t> </a:t>
            </a:r>
            <a:r>
              <a:rPr lang="en-US" sz="2000" dirty="0" smtClean="0">
                <a:effectLst/>
              </a:rPr>
              <a:t>project</a:t>
            </a:r>
            <a:r>
              <a:rPr lang="cs-CZ" sz="2000" dirty="0" smtClean="0">
                <a:effectLst/>
              </a:rPr>
              <a:t> </a:t>
            </a:r>
            <a:r>
              <a:rPr lang="en-GB" sz="2000" i="1" dirty="0" smtClean="0">
                <a:effectLst/>
              </a:rPr>
              <a:t>Special </a:t>
            </a:r>
            <a:r>
              <a:rPr lang="en-GB" sz="2000" i="1" dirty="0">
                <a:effectLst/>
              </a:rPr>
              <a:t>Needs of Pupils in the Context of the </a:t>
            </a:r>
            <a:r>
              <a:rPr lang="en-GB" sz="2000" i="1" dirty="0" smtClean="0">
                <a:effectLst/>
              </a:rPr>
              <a:t>Framework </a:t>
            </a:r>
            <a:r>
              <a:rPr lang="en-GB" sz="2000" i="1" dirty="0">
                <a:effectLst/>
              </a:rPr>
              <a:t>Educational Programme for Basic </a:t>
            </a:r>
            <a:r>
              <a:rPr lang="en-GB" sz="2000" i="1" dirty="0" smtClean="0">
                <a:effectLst/>
              </a:rPr>
              <a:t>Education</a:t>
            </a:r>
            <a:endParaRPr lang="cs-CZ" sz="2000" i="1" dirty="0"/>
          </a:p>
        </p:txBody>
      </p:sp>
      <p:sp>
        <p:nvSpPr>
          <p:cNvPr id="2051" name="Rectangle 3"/>
          <p:cNvSpPr>
            <a:spLocks noGrp="1" noChangeArrowheads="1"/>
          </p:cNvSpPr>
          <p:nvPr>
            <p:ph type="subTitle" idx="4294967295"/>
          </p:nvPr>
        </p:nvSpPr>
        <p:spPr>
          <a:xfrm>
            <a:off x="3779912" y="4437112"/>
            <a:ext cx="4708525" cy="1751012"/>
          </a:xfrm>
        </p:spPr>
        <p:txBody>
          <a:bodyPr>
            <a:normAutofit/>
          </a:bodyPr>
          <a:lstStyle/>
          <a:p>
            <a:pPr marL="0" indent="0" algn="ctr" fontAlgn="auto">
              <a:lnSpc>
                <a:spcPct val="90000"/>
              </a:lnSpc>
              <a:spcAft>
                <a:spcPts val="0"/>
              </a:spcAft>
              <a:buFont typeface="Wingdings" pitchFamily="2" charset="2"/>
              <a:buNone/>
              <a:defRPr/>
            </a:pPr>
            <a:endParaRPr lang="cs-CZ" sz="1800" dirty="0" smtClean="0"/>
          </a:p>
          <a:p>
            <a:pPr marL="0" indent="0" algn="ctr" fontAlgn="auto">
              <a:lnSpc>
                <a:spcPct val="90000"/>
              </a:lnSpc>
              <a:spcAft>
                <a:spcPts val="0"/>
              </a:spcAft>
              <a:buFont typeface="Wingdings" pitchFamily="2" charset="2"/>
              <a:buNone/>
              <a:defRPr/>
            </a:pPr>
            <a:endParaRPr lang="cs-CZ" sz="1800" dirty="0"/>
          </a:p>
          <a:p>
            <a:pPr marL="0" indent="0" algn="ctr" fontAlgn="auto">
              <a:lnSpc>
                <a:spcPct val="90000"/>
              </a:lnSpc>
              <a:spcAft>
                <a:spcPts val="0"/>
              </a:spcAft>
              <a:buFont typeface="Wingdings" pitchFamily="2" charset="2"/>
              <a:buNone/>
              <a:defRPr/>
            </a:pPr>
            <a:r>
              <a:rPr lang="en-GB" sz="1400" dirty="0" err="1" smtClean="0">
                <a:solidFill>
                  <a:schemeClr val="accent4"/>
                </a:solidFill>
              </a:rPr>
              <a:t>Jiří</a:t>
            </a:r>
            <a:r>
              <a:rPr lang="en-GB" sz="1400" dirty="0" smtClean="0">
                <a:solidFill>
                  <a:schemeClr val="accent4"/>
                </a:solidFill>
              </a:rPr>
              <a:t> Havel</a:t>
            </a:r>
            <a:r>
              <a:rPr lang="cs-CZ" sz="1400" dirty="0" smtClean="0">
                <a:solidFill>
                  <a:schemeClr val="accent4"/>
                </a:solidFill>
              </a:rPr>
              <a:t>, </a:t>
            </a:r>
            <a:r>
              <a:rPr lang="en-GB" sz="1400" dirty="0">
                <a:solidFill>
                  <a:schemeClr val="accent4"/>
                </a:solidFill>
              </a:rPr>
              <a:t>Jana </a:t>
            </a:r>
            <a:r>
              <a:rPr lang="en-GB" sz="1400" dirty="0" err="1" smtClean="0">
                <a:solidFill>
                  <a:schemeClr val="accent4"/>
                </a:solidFill>
              </a:rPr>
              <a:t>Kratochvílová</a:t>
            </a:r>
            <a:endParaRPr lang="cs-CZ" sz="1400" dirty="0" smtClean="0">
              <a:solidFill>
                <a:schemeClr val="accent4"/>
              </a:solidFill>
            </a:endParaRPr>
          </a:p>
          <a:p>
            <a:pPr marL="0" indent="0" algn="ctr" fontAlgn="auto">
              <a:lnSpc>
                <a:spcPct val="90000"/>
              </a:lnSpc>
              <a:spcAft>
                <a:spcPts val="0"/>
              </a:spcAft>
              <a:buFont typeface="Wingdings" pitchFamily="2" charset="2"/>
              <a:buNone/>
              <a:defRPr/>
            </a:pPr>
            <a:r>
              <a:rPr lang="cs-CZ" sz="1400" dirty="0" smtClean="0">
                <a:solidFill>
                  <a:schemeClr val="accent4"/>
                </a:solidFill>
              </a:rPr>
              <a:t>Department </a:t>
            </a:r>
            <a:r>
              <a:rPr lang="cs-CZ" sz="1400" dirty="0" err="1" smtClean="0">
                <a:solidFill>
                  <a:schemeClr val="accent4"/>
                </a:solidFill>
              </a:rPr>
              <a:t>of</a:t>
            </a:r>
            <a:r>
              <a:rPr lang="cs-CZ" sz="1400" dirty="0" smtClean="0">
                <a:solidFill>
                  <a:schemeClr val="accent4"/>
                </a:solidFill>
              </a:rPr>
              <a:t> </a:t>
            </a:r>
            <a:r>
              <a:rPr lang="cs-CZ" sz="1400" dirty="0" err="1" smtClean="0">
                <a:solidFill>
                  <a:schemeClr val="accent4"/>
                </a:solidFill>
              </a:rPr>
              <a:t>Primary</a:t>
            </a:r>
            <a:r>
              <a:rPr lang="cs-CZ" sz="1400" dirty="0" smtClean="0">
                <a:solidFill>
                  <a:schemeClr val="accent4"/>
                </a:solidFill>
              </a:rPr>
              <a:t> </a:t>
            </a:r>
            <a:r>
              <a:rPr lang="cs-CZ" sz="1400" dirty="0" err="1" smtClean="0">
                <a:solidFill>
                  <a:schemeClr val="accent4"/>
                </a:solidFill>
              </a:rPr>
              <a:t>Education</a:t>
            </a:r>
            <a:endParaRPr lang="cs-CZ" sz="1400" dirty="0" smtClean="0">
              <a:solidFill>
                <a:schemeClr val="accent4"/>
              </a:solidFill>
            </a:endParaRPr>
          </a:p>
          <a:p>
            <a:pPr marL="0" indent="0" algn="ctr" fontAlgn="auto">
              <a:lnSpc>
                <a:spcPct val="90000"/>
              </a:lnSpc>
              <a:spcAft>
                <a:spcPts val="0"/>
              </a:spcAft>
              <a:buFont typeface="Wingdings" pitchFamily="2" charset="2"/>
              <a:buNone/>
              <a:defRPr/>
            </a:pPr>
            <a:r>
              <a:rPr lang="cs-CZ" sz="1400" dirty="0" err="1" smtClean="0">
                <a:solidFill>
                  <a:schemeClr val="accent4"/>
                </a:solidFill>
              </a:rPr>
              <a:t>Faculty</a:t>
            </a:r>
            <a:r>
              <a:rPr lang="cs-CZ" sz="1400" dirty="0" smtClean="0">
                <a:solidFill>
                  <a:schemeClr val="accent4"/>
                </a:solidFill>
              </a:rPr>
              <a:t> </a:t>
            </a:r>
            <a:r>
              <a:rPr lang="cs-CZ" sz="1400" dirty="0" err="1" smtClean="0">
                <a:solidFill>
                  <a:schemeClr val="accent4"/>
                </a:solidFill>
              </a:rPr>
              <a:t>of</a:t>
            </a:r>
            <a:r>
              <a:rPr lang="cs-CZ" sz="1400" dirty="0" smtClean="0">
                <a:solidFill>
                  <a:schemeClr val="accent4"/>
                </a:solidFill>
              </a:rPr>
              <a:t> </a:t>
            </a:r>
            <a:r>
              <a:rPr lang="cs-CZ" sz="1400" dirty="0" err="1" smtClean="0">
                <a:solidFill>
                  <a:schemeClr val="accent4"/>
                </a:solidFill>
              </a:rPr>
              <a:t>Education</a:t>
            </a:r>
            <a:r>
              <a:rPr lang="cs-CZ" sz="1400" dirty="0" smtClean="0">
                <a:solidFill>
                  <a:schemeClr val="accent4"/>
                </a:solidFill>
              </a:rPr>
              <a:t>, Masaryk University</a:t>
            </a:r>
            <a:r>
              <a:rPr lang="cs-CZ" sz="1400" dirty="0">
                <a:solidFill>
                  <a:schemeClr val="accent4"/>
                </a:solidFill>
              </a:rPr>
              <a:t/>
            </a:r>
            <a:br>
              <a:rPr lang="cs-CZ" sz="1400" dirty="0">
                <a:solidFill>
                  <a:schemeClr val="accent4"/>
                </a:solidFill>
              </a:rPr>
            </a:br>
            <a:endParaRPr lang="sk-SK" sz="1400" b="1" dirty="0">
              <a:solidFill>
                <a:schemeClr val="accent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109537" indent="0">
              <a:buNone/>
            </a:pPr>
            <a:endParaRPr lang="cs-CZ" sz="2400" b="1" dirty="0" smtClean="0"/>
          </a:p>
          <a:p>
            <a:pPr lvl="0"/>
            <a:r>
              <a:rPr lang="en-GB" sz="1800" dirty="0" smtClean="0"/>
              <a:t>Is </a:t>
            </a:r>
            <a:r>
              <a:rPr lang="en-GB" sz="1800" dirty="0"/>
              <a:t>interested in the views of pupils </a:t>
            </a:r>
            <a:endParaRPr lang="cs-CZ" sz="1800" dirty="0"/>
          </a:p>
          <a:p>
            <a:pPr lvl="0"/>
            <a:r>
              <a:rPr lang="en-GB" sz="1800" dirty="0"/>
              <a:t>Asks questions about the reasoning processes</a:t>
            </a:r>
            <a:endParaRPr lang="cs-CZ" sz="1800" dirty="0"/>
          </a:p>
          <a:p>
            <a:pPr lvl="0"/>
            <a:r>
              <a:rPr lang="en-GB" sz="1800" dirty="0"/>
              <a:t>Works with pre-conceptions of pupils</a:t>
            </a:r>
            <a:endParaRPr lang="cs-CZ" sz="1800" dirty="0"/>
          </a:p>
          <a:p>
            <a:pPr lvl="0"/>
            <a:r>
              <a:rPr lang="en-GB" sz="1800" dirty="0"/>
              <a:t>Uses diversity of assumptions of individual pupils </a:t>
            </a:r>
            <a:endParaRPr lang="cs-CZ" sz="1800" dirty="0"/>
          </a:p>
          <a:p>
            <a:pPr lvl="0"/>
            <a:r>
              <a:rPr lang="en-GB" sz="1800" dirty="0"/>
              <a:t>Leads pupils to self-knowledge</a:t>
            </a:r>
            <a:endParaRPr lang="cs-CZ" sz="1800" dirty="0"/>
          </a:p>
          <a:p>
            <a:pPr lvl="0"/>
            <a:r>
              <a:rPr lang="en-GB" sz="1800" dirty="0"/>
              <a:t>Assesses individual student progress </a:t>
            </a:r>
            <a:endParaRPr lang="cs-CZ" sz="1800" dirty="0"/>
          </a:p>
          <a:p>
            <a:pPr lvl="0"/>
            <a:r>
              <a:rPr lang="en-GB" sz="1800" dirty="0"/>
              <a:t>Evaluates systematically in relation to the previously communicated goals</a:t>
            </a:r>
            <a:endParaRPr lang="cs-CZ" sz="1800" dirty="0"/>
          </a:p>
          <a:p>
            <a:pPr lvl="0"/>
            <a:r>
              <a:rPr lang="en-GB" sz="1800" dirty="0"/>
              <a:t>Works with the evaluation criteria which are known to pupils </a:t>
            </a:r>
            <a:endParaRPr lang="cs-CZ" sz="1800" dirty="0"/>
          </a:p>
          <a:p>
            <a:pPr lvl="0"/>
            <a:r>
              <a:rPr lang="en-GB" sz="1800" dirty="0"/>
              <a:t>Encourages pupils to achieve their personal maximum </a:t>
            </a:r>
            <a:endParaRPr lang="cs-CZ" sz="1800" dirty="0"/>
          </a:p>
          <a:p>
            <a:pPr lvl="0"/>
            <a:r>
              <a:rPr lang="en-GB" sz="1800" dirty="0"/>
              <a:t>Leads children to self-evaluation</a:t>
            </a:r>
            <a:endParaRPr lang="cs-CZ" sz="1800" dirty="0"/>
          </a:p>
          <a:p>
            <a:pPr marL="109537" indent="0">
              <a:buNone/>
            </a:pPr>
            <a:endParaRPr lang="cs-CZ" dirty="0"/>
          </a:p>
        </p:txBody>
      </p:sp>
      <p:sp>
        <p:nvSpPr>
          <p:cNvPr id="3" name="Nadpis 2"/>
          <p:cNvSpPr>
            <a:spLocks noGrp="1"/>
          </p:cNvSpPr>
          <p:nvPr>
            <p:ph type="title"/>
          </p:nvPr>
        </p:nvSpPr>
        <p:spPr/>
        <p:txBody>
          <a:bodyPr>
            <a:noAutofit/>
          </a:bodyPr>
          <a:lstStyle/>
          <a:p>
            <a:pPr marL="109537" indent="0"/>
            <a:r>
              <a:rPr lang="en-GB" sz="3600" dirty="0"/>
              <a:t>Diagnostic competence:</a:t>
            </a:r>
            <a:endParaRPr lang="cs-CZ" sz="3600" dirty="0"/>
          </a:p>
        </p:txBody>
      </p:sp>
    </p:spTree>
    <p:extLst>
      <p:ext uri="{BB962C8B-B14F-4D97-AF65-F5344CB8AC3E}">
        <p14:creationId xmlns:p14="http://schemas.microsoft.com/office/powerpoint/2010/main" val="1377723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109537" indent="0">
              <a:buNone/>
            </a:pPr>
            <a:endParaRPr lang="cs-CZ" sz="200" b="1" dirty="0" smtClean="0"/>
          </a:p>
          <a:p>
            <a:pPr lvl="0"/>
            <a:r>
              <a:rPr lang="en-GB" sz="1800" dirty="0" smtClean="0"/>
              <a:t>Supports </a:t>
            </a:r>
            <a:r>
              <a:rPr lang="en-GB" sz="1800" dirty="0"/>
              <a:t>self-confidence of pupils</a:t>
            </a:r>
            <a:endParaRPr lang="cs-CZ" sz="1800" dirty="0"/>
          </a:p>
          <a:p>
            <a:pPr lvl="0"/>
            <a:r>
              <a:rPr lang="en-GB" sz="1800" dirty="0"/>
              <a:t>Is strict in the requirements </a:t>
            </a:r>
            <a:endParaRPr lang="cs-CZ" sz="1800" dirty="0"/>
          </a:p>
          <a:p>
            <a:pPr lvl="0"/>
            <a:r>
              <a:rPr lang="en-GB" sz="1800" dirty="0"/>
              <a:t>Respects all students equally </a:t>
            </a:r>
            <a:endParaRPr lang="cs-CZ" sz="1800" dirty="0"/>
          </a:p>
          <a:p>
            <a:pPr lvl="0"/>
            <a:r>
              <a:rPr lang="en-GB" sz="1800" dirty="0"/>
              <a:t>Leads things into perspective </a:t>
            </a:r>
            <a:endParaRPr lang="cs-CZ" sz="1800" dirty="0"/>
          </a:p>
          <a:p>
            <a:pPr lvl="0"/>
            <a:r>
              <a:rPr lang="en-GB" sz="1800" dirty="0"/>
              <a:t>Uses examples that are close to pupils` lives </a:t>
            </a:r>
            <a:endParaRPr lang="cs-CZ" sz="1800" dirty="0"/>
          </a:p>
          <a:p>
            <a:pPr lvl="0"/>
            <a:r>
              <a:rPr lang="en-GB" sz="1800" dirty="0"/>
              <a:t>Positively stimulates to a better performance </a:t>
            </a:r>
            <a:endParaRPr lang="cs-CZ" sz="1800" dirty="0"/>
          </a:p>
          <a:p>
            <a:pPr lvl="0"/>
            <a:r>
              <a:rPr lang="en-GB" sz="1800" dirty="0"/>
              <a:t>Implements individual approach to pupils</a:t>
            </a:r>
            <a:endParaRPr lang="cs-CZ" sz="1800" dirty="0"/>
          </a:p>
          <a:p>
            <a:pPr lvl="0"/>
            <a:r>
              <a:rPr lang="en-GB" sz="1800" dirty="0"/>
              <a:t>Differentiates requirements according to pupils ability </a:t>
            </a:r>
            <a:endParaRPr lang="cs-CZ" sz="1800" dirty="0"/>
          </a:p>
          <a:p>
            <a:pPr lvl="0"/>
            <a:r>
              <a:rPr lang="en-GB" sz="1800" dirty="0"/>
              <a:t>Provides space for activity and expression of all pupils</a:t>
            </a:r>
            <a:endParaRPr lang="cs-CZ" sz="1800" dirty="0"/>
          </a:p>
          <a:p>
            <a:pPr lvl="0"/>
            <a:r>
              <a:rPr lang="en-GB" sz="1800" dirty="0"/>
              <a:t>Promotes cooperation (cooperative learning), uses meaningfully group teaching  (does not abuse the movement of pupils around the classroom)</a:t>
            </a:r>
            <a:endParaRPr lang="cs-CZ" sz="1800" dirty="0"/>
          </a:p>
          <a:p>
            <a:pPr lvl="0"/>
            <a:r>
              <a:rPr lang="en-GB" sz="1800" dirty="0"/>
              <a:t>Does not earmark anybody</a:t>
            </a:r>
            <a:endParaRPr lang="cs-CZ" sz="1800" dirty="0"/>
          </a:p>
          <a:p>
            <a:pPr marL="109537" indent="0">
              <a:buNone/>
            </a:pPr>
            <a:endParaRPr lang="cs-CZ" dirty="0"/>
          </a:p>
        </p:txBody>
      </p:sp>
      <p:sp>
        <p:nvSpPr>
          <p:cNvPr id="3" name="Nadpis 2"/>
          <p:cNvSpPr>
            <a:spLocks noGrp="1"/>
          </p:cNvSpPr>
          <p:nvPr>
            <p:ph type="title"/>
          </p:nvPr>
        </p:nvSpPr>
        <p:spPr/>
        <p:txBody>
          <a:bodyPr>
            <a:noAutofit/>
          </a:bodyPr>
          <a:lstStyle/>
          <a:p>
            <a:pPr marL="109537" indent="0"/>
            <a:r>
              <a:rPr lang="en-GB" sz="3600" dirty="0"/>
              <a:t>Personality competence: </a:t>
            </a:r>
            <a:endParaRPr lang="cs-CZ" sz="3600" dirty="0"/>
          </a:p>
        </p:txBody>
      </p:sp>
    </p:spTree>
    <p:extLst>
      <p:ext uri="{BB962C8B-B14F-4D97-AF65-F5344CB8AC3E}">
        <p14:creationId xmlns:p14="http://schemas.microsoft.com/office/powerpoint/2010/main" val="3136970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pPr marL="342900" indent="-342900">
              <a:lnSpc>
                <a:spcPct val="90000"/>
              </a:lnSpc>
            </a:pPr>
            <a:endParaRPr lang="cs-CZ" sz="1200" dirty="0" smtClean="0"/>
          </a:p>
          <a:p>
            <a:pPr marL="342900" indent="-342900">
              <a:lnSpc>
                <a:spcPct val="90000"/>
              </a:lnSpc>
            </a:pPr>
            <a:r>
              <a:rPr lang="en-GB" sz="2400" dirty="0" smtClean="0"/>
              <a:t>In </a:t>
            </a:r>
            <a:r>
              <a:rPr lang="en-GB" sz="2400" dirty="0"/>
              <a:t>our sample of schools we have met with only exceptionally non-objective or negative approach to children. </a:t>
            </a:r>
            <a:endParaRPr lang="cs-CZ" sz="2400" dirty="0" smtClean="0"/>
          </a:p>
          <a:p>
            <a:pPr marL="609600" indent="-609600">
              <a:lnSpc>
                <a:spcPct val="90000"/>
              </a:lnSpc>
            </a:pPr>
            <a:endParaRPr lang="cs-CZ" sz="1200" dirty="0" smtClean="0"/>
          </a:p>
          <a:p>
            <a:pPr marL="342900" indent="-342900">
              <a:lnSpc>
                <a:spcPct val="90000"/>
              </a:lnSpc>
            </a:pPr>
            <a:r>
              <a:rPr lang="en-GB" sz="2400" dirty="0" smtClean="0"/>
              <a:t>It </a:t>
            </a:r>
            <a:r>
              <a:rPr lang="en-GB" sz="2400" dirty="0"/>
              <a:t>confirms </a:t>
            </a:r>
            <a:r>
              <a:rPr lang="en-GB" sz="2400" dirty="0" smtClean="0"/>
              <a:t>that </a:t>
            </a:r>
            <a:r>
              <a:rPr lang="en-GB" sz="2400" dirty="0"/>
              <a:t>in the Czech elementary </a:t>
            </a:r>
            <a:r>
              <a:rPr lang="en-GB" sz="2400" dirty="0" smtClean="0"/>
              <a:t>schools </a:t>
            </a:r>
            <a:r>
              <a:rPr lang="en-GB" sz="2400" dirty="0"/>
              <a:t>there is an implicitly inclusive environment</a:t>
            </a:r>
            <a:r>
              <a:rPr lang="en-GB" sz="2400" dirty="0" smtClean="0"/>
              <a:t>.</a:t>
            </a:r>
            <a:endParaRPr lang="cs-CZ" sz="2400" dirty="0" smtClean="0"/>
          </a:p>
          <a:p>
            <a:pPr marL="342900" indent="-342900">
              <a:lnSpc>
                <a:spcPct val="90000"/>
              </a:lnSpc>
            </a:pPr>
            <a:endParaRPr lang="cs-CZ" sz="1200" dirty="0"/>
          </a:p>
          <a:p>
            <a:pPr marL="342900" indent="-342900">
              <a:lnSpc>
                <a:spcPct val="90000"/>
              </a:lnSpc>
            </a:pPr>
            <a:r>
              <a:rPr lang="en-GB" sz="2400" dirty="0"/>
              <a:t>In the further course of the research project our endeavour will be to determine the key attributes of inclusion and subsequently to implement them into the training of future teachers of primary schools.</a:t>
            </a:r>
            <a:endParaRPr lang="cs-CZ" sz="2400" b="1" dirty="0"/>
          </a:p>
          <a:p>
            <a:pPr marL="342900" indent="-342900">
              <a:lnSpc>
                <a:spcPct val="90000"/>
              </a:lnSpc>
            </a:pPr>
            <a:endParaRPr lang="cs-CZ" sz="2400" dirty="0" smtClean="0"/>
          </a:p>
          <a:p>
            <a:pPr marL="342900" indent="-342900">
              <a:lnSpc>
                <a:spcPct val="90000"/>
              </a:lnSpc>
            </a:pPr>
            <a:endParaRPr lang="cs-CZ" sz="2400" dirty="0" smtClean="0"/>
          </a:p>
          <a:p>
            <a:pPr marL="609600" indent="-609600">
              <a:lnSpc>
                <a:spcPct val="90000"/>
              </a:lnSpc>
            </a:pPr>
            <a:endParaRPr lang="cs-CZ" sz="2400" dirty="0" smtClean="0"/>
          </a:p>
        </p:txBody>
      </p:sp>
      <p:sp>
        <p:nvSpPr>
          <p:cNvPr id="54274" name="Rectangle 2"/>
          <p:cNvSpPr>
            <a:spLocks noGrp="1" noChangeArrowheads="1"/>
          </p:cNvSpPr>
          <p:nvPr>
            <p:ph type="title"/>
          </p:nvPr>
        </p:nvSpPr>
        <p:spPr/>
        <p:txBody>
          <a:bodyPr/>
          <a:lstStyle/>
          <a:p>
            <a:pPr fontAlgn="auto">
              <a:spcAft>
                <a:spcPts val="0"/>
              </a:spcAft>
              <a:defRPr/>
            </a:pPr>
            <a:r>
              <a:rPr lang="en-US" sz="4000" dirty="0" smtClean="0"/>
              <a:t>Conclusions</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3"/>
          <p:cNvSpPr>
            <a:spLocks noGrp="1" noChangeArrowheads="1"/>
          </p:cNvSpPr>
          <p:nvPr>
            <p:ph type="body" idx="4294967295"/>
          </p:nvPr>
        </p:nvSpPr>
        <p:spPr>
          <a:xfrm>
            <a:off x="35496" y="620688"/>
            <a:ext cx="8229600" cy="5475287"/>
          </a:xfrm>
        </p:spPr>
        <p:txBody>
          <a:bodyPr/>
          <a:lstStyle/>
          <a:p>
            <a:pPr>
              <a:buFont typeface="Wingdings" pitchFamily="2" charset="2"/>
              <a:buNone/>
            </a:pPr>
            <a:endParaRPr lang="cs-CZ" dirty="0" smtClean="0"/>
          </a:p>
          <a:p>
            <a:pPr>
              <a:buFont typeface="Wingdings" pitchFamily="2" charset="2"/>
              <a:buNone/>
            </a:pPr>
            <a:endParaRPr lang="cs-CZ" dirty="0" smtClean="0"/>
          </a:p>
          <a:p>
            <a:pPr>
              <a:buFont typeface="Wingdings" pitchFamily="2" charset="2"/>
              <a:buNone/>
            </a:pPr>
            <a:endParaRPr lang="cs-CZ" dirty="0" smtClean="0"/>
          </a:p>
          <a:p>
            <a:pPr>
              <a:buFont typeface="Wingdings" pitchFamily="2" charset="2"/>
              <a:buNone/>
            </a:pPr>
            <a:endParaRPr lang="cs-CZ" dirty="0" smtClean="0"/>
          </a:p>
          <a:p>
            <a:pPr>
              <a:buFont typeface="Wingdings" pitchFamily="2" charset="2"/>
              <a:buNone/>
            </a:pPr>
            <a:endParaRPr lang="cs-CZ" dirty="0" smtClean="0"/>
          </a:p>
          <a:p>
            <a:pPr>
              <a:buFont typeface="Wingdings" pitchFamily="2" charset="2"/>
              <a:buNone/>
            </a:pPr>
            <a:endParaRPr lang="cs-CZ" dirty="0" smtClean="0"/>
          </a:p>
          <a:p>
            <a:pPr>
              <a:buFont typeface="Wingdings" pitchFamily="2" charset="2"/>
              <a:buNone/>
            </a:pPr>
            <a:r>
              <a:rPr lang="en-GB" sz="3200" dirty="0" smtClean="0">
                <a:solidFill>
                  <a:schemeClr val="tx2"/>
                </a:solidFill>
                <a:effectLst>
                  <a:outerShdw blurRad="38100" dist="38100" dir="2700000" algn="tl">
                    <a:srgbClr val="000000">
                      <a:alpha val="43137"/>
                    </a:srgbClr>
                  </a:outerShdw>
                </a:effectLst>
              </a:rPr>
              <a:t>Thank</a:t>
            </a:r>
            <a:r>
              <a:rPr lang="cs-CZ" sz="3200" dirty="0" smtClean="0">
                <a:solidFill>
                  <a:schemeClr val="tx2"/>
                </a:solidFill>
                <a:effectLst>
                  <a:outerShdw blurRad="38100" dist="38100" dir="2700000" algn="tl">
                    <a:srgbClr val="000000">
                      <a:alpha val="43137"/>
                    </a:srgbClr>
                  </a:outerShdw>
                </a:effectLst>
              </a:rPr>
              <a:t>s</a:t>
            </a:r>
            <a:r>
              <a:rPr lang="en-GB" sz="3200" dirty="0" smtClean="0">
                <a:solidFill>
                  <a:schemeClr val="tx2"/>
                </a:solidFill>
                <a:effectLst>
                  <a:outerShdw blurRad="38100" dist="38100" dir="2700000" algn="tl">
                    <a:srgbClr val="000000">
                      <a:alpha val="43137"/>
                    </a:srgbClr>
                  </a:outerShdw>
                </a:effectLst>
              </a:rPr>
              <a:t> for your attention!</a:t>
            </a:r>
          </a:p>
          <a:p>
            <a:pPr>
              <a:buFont typeface="Wingdings" pitchFamily="2" charset="2"/>
              <a:buNone/>
            </a:pPr>
            <a:endParaRPr lang="cs-CZ" sz="800" dirty="0" smtClean="0"/>
          </a:p>
          <a:p>
            <a:pPr>
              <a:buFont typeface="Wingdings" pitchFamily="2" charset="2"/>
              <a:buNone/>
            </a:pPr>
            <a:endParaRPr lang="cs-CZ" dirty="0"/>
          </a:p>
          <a:p>
            <a:pPr algn="r">
              <a:buNone/>
            </a:pPr>
            <a:r>
              <a:rPr lang="en-GB" sz="2000" dirty="0" smtClean="0">
                <a:solidFill>
                  <a:schemeClr val="accent4"/>
                </a:solidFill>
              </a:rPr>
              <a:t>Brussels, WCLTA</a:t>
            </a:r>
          </a:p>
          <a:p>
            <a:pPr algn="r">
              <a:buNone/>
            </a:pPr>
            <a:r>
              <a:rPr lang="en-GB" sz="2000" dirty="0" smtClean="0">
                <a:solidFill>
                  <a:schemeClr val="accent4"/>
                </a:solidFill>
              </a:rPr>
              <a:t>25.–28. 10. 2012</a:t>
            </a:r>
          </a:p>
          <a:p>
            <a:pPr algn="r">
              <a:buFont typeface="Wingdings" pitchFamily="2" charset="2"/>
              <a:buNone/>
            </a:pPr>
            <a:endParaRPr lang="cs-CZ" dirty="0" smtClean="0"/>
          </a:p>
        </p:txBody>
      </p:sp>
      <p:pic>
        <p:nvPicPr>
          <p:cNvPr id="89090" name="Picture 8" descr="MCj02304020000[1]"/>
          <p:cNvPicPr>
            <a:picLocks noChangeAspect="1" noChangeArrowheads="1"/>
          </p:cNvPicPr>
          <p:nvPr/>
        </p:nvPicPr>
        <p:blipFill>
          <a:blip r:embed="rId2"/>
          <a:srcRect/>
          <a:stretch>
            <a:fillRect/>
          </a:stretch>
        </p:blipFill>
        <p:spPr bwMode="auto">
          <a:xfrm>
            <a:off x="5818188" y="549275"/>
            <a:ext cx="2686050" cy="305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5"/>
          <p:cNvSpPr>
            <a:spLocks noChangeArrowheads="1"/>
          </p:cNvSpPr>
          <p:nvPr/>
        </p:nvSpPr>
        <p:spPr bwMode="auto">
          <a:xfrm>
            <a:off x="152400" y="152400"/>
            <a:ext cx="9144000" cy="0"/>
          </a:xfrm>
          <a:prstGeom prst="rect">
            <a:avLst/>
          </a:prstGeom>
          <a:noFill/>
          <a:ln w="9525">
            <a:noFill/>
            <a:miter lim="800000"/>
            <a:headEnd/>
            <a:tailEnd/>
          </a:ln>
        </p:spPr>
        <p:txBody>
          <a:bodyPr wrap="none" anchor="ctr">
            <a:spAutoFit/>
          </a:bodyPr>
          <a:lstStyle/>
          <a:p>
            <a:endParaRPr lang="cs-CZ"/>
          </a:p>
        </p:txBody>
      </p:sp>
      <p:pic>
        <p:nvPicPr>
          <p:cNvPr id="14338" name="Picture 2"/>
          <p:cNvPicPr>
            <a:picLocks noChangeAspect="1" noChangeArrowheads="1"/>
          </p:cNvPicPr>
          <p:nvPr/>
        </p:nvPicPr>
        <p:blipFill>
          <a:blip r:embed="rId2"/>
          <a:srcRect/>
          <a:stretch>
            <a:fillRect/>
          </a:stretch>
        </p:blipFill>
        <p:spPr bwMode="auto">
          <a:xfrm>
            <a:off x="1042988" y="12700"/>
            <a:ext cx="6829425" cy="7083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251520" y="381000"/>
            <a:ext cx="7978080" cy="1371600"/>
          </a:xfrm>
        </p:spPr>
        <p:txBody>
          <a:bodyPr>
            <a:normAutofit/>
          </a:bodyPr>
          <a:lstStyle/>
          <a:p>
            <a:pPr fontAlgn="auto">
              <a:spcAft>
                <a:spcPts val="0"/>
              </a:spcAft>
              <a:defRPr/>
            </a:pPr>
            <a:r>
              <a:rPr lang="en-US" sz="3600" dirty="0" smtClean="0"/>
              <a:t>Inclusive education</a:t>
            </a:r>
            <a:endParaRPr lang="en-US" sz="3600" dirty="0"/>
          </a:p>
        </p:txBody>
      </p:sp>
      <p:sp>
        <p:nvSpPr>
          <p:cNvPr id="3" name="Zástupný symbol pro obsah 2"/>
          <p:cNvSpPr>
            <a:spLocks noGrp="1"/>
          </p:cNvSpPr>
          <p:nvPr>
            <p:ph idx="4294967295"/>
          </p:nvPr>
        </p:nvSpPr>
        <p:spPr>
          <a:xfrm>
            <a:off x="0" y="1557338"/>
            <a:ext cx="8229600" cy="4538662"/>
          </a:xfrm>
        </p:spPr>
        <p:txBody>
          <a:bodyPr>
            <a:normAutofit/>
          </a:bodyPr>
          <a:lstStyle/>
          <a:p>
            <a:pPr marL="109728" indent="0" fontAlgn="auto">
              <a:spcAft>
                <a:spcPts val="0"/>
              </a:spcAft>
              <a:buNone/>
              <a:defRPr/>
            </a:pPr>
            <a:endParaRPr lang="cs-CZ" sz="2400" dirty="0" smtClean="0"/>
          </a:p>
          <a:p>
            <a:pPr marL="109728" indent="0" fontAlgn="auto">
              <a:spcAft>
                <a:spcPts val="0"/>
              </a:spcAft>
              <a:buNone/>
              <a:defRPr/>
            </a:pPr>
            <a:r>
              <a:rPr lang="en-GB" sz="2000" dirty="0" smtClean="0"/>
              <a:t>Process of integrating all children in regular schools in such a way that staff of schools create in collaboration with the community such conditions that support their development in all areas of quality pupil</a:t>
            </a:r>
            <a:r>
              <a:rPr lang="en-US" sz="2000" dirty="0" smtClean="0"/>
              <a:t>`</a:t>
            </a:r>
            <a:r>
              <a:rPr lang="en-GB" sz="2000" dirty="0" smtClean="0"/>
              <a:t>s  life (somatic health, psychological,  social, spiritual development and self-development) in maximum extent. </a:t>
            </a:r>
            <a:endParaRPr lang="cs-CZ" sz="2000" dirty="0" smtClean="0"/>
          </a:p>
          <a:p>
            <a:pPr marL="109728" indent="0" fontAlgn="auto">
              <a:spcAft>
                <a:spcPts val="0"/>
              </a:spcAft>
              <a:buNone/>
              <a:defRPr/>
            </a:pPr>
            <a:endParaRPr lang="en-GB" sz="800" dirty="0" smtClean="0"/>
          </a:p>
          <a:p>
            <a:pPr marL="109728" indent="0" fontAlgn="auto">
              <a:spcAft>
                <a:spcPts val="0"/>
              </a:spcAft>
              <a:buFont typeface="Wingdings 3"/>
              <a:buNone/>
              <a:defRPr/>
            </a:pPr>
            <a:endParaRPr lang="cs-CZ" sz="1200" dirty="0"/>
          </a:p>
        </p:txBody>
      </p:sp>
      <p:pic>
        <p:nvPicPr>
          <p:cNvPr id="15363" name="Picture 2" descr="http://t1.gstatic.com/images?q=tbn:ANd9GcQjCzyOADt-0VrvIJ5au-Vzu5pT6OWBSojzAqgB72qLc3nvomlp-g"/>
          <p:cNvPicPr>
            <a:picLocks noChangeAspect="1" noChangeArrowheads="1"/>
          </p:cNvPicPr>
          <p:nvPr/>
        </p:nvPicPr>
        <p:blipFill>
          <a:blip r:embed="rId2"/>
          <a:srcRect/>
          <a:stretch>
            <a:fillRect/>
          </a:stretch>
        </p:blipFill>
        <p:spPr bwMode="auto">
          <a:xfrm>
            <a:off x="4427538" y="4365104"/>
            <a:ext cx="4716462" cy="25532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251520" y="381000"/>
            <a:ext cx="8208912" cy="1371600"/>
          </a:xfrm>
        </p:spPr>
        <p:txBody>
          <a:bodyPr/>
          <a:lstStyle/>
          <a:p>
            <a:pPr fontAlgn="auto">
              <a:spcAft>
                <a:spcPts val="0"/>
              </a:spcAft>
              <a:defRPr/>
            </a:pPr>
            <a:r>
              <a:rPr lang="en-US" sz="3600" dirty="0" smtClean="0"/>
              <a:t>The</a:t>
            </a:r>
            <a:r>
              <a:rPr lang="cs-CZ" sz="3600" dirty="0" smtClean="0"/>
              <a:t> </a:t>
            </a:r>
            <a:r>
              <a:rPr lang="en-US" sz="3600" dirty="0" smtClean="0"/>
              <a:t>goal of the research</a:t>
            </a:r>
            <a:endParaRPr lang="en-US" sz="3600" dirty="0"/>
          </a:p>
        </p:txBody>
      </p:sp>
      <p:sp>
        <p:nvSpPr>
          <p:cNvPr id="7171" name="Rectangle 3"/>
          <p:cNvSpPr>
            <a:spLocks noGrp="1" noChangeArrowheads="1"/>
          </p:cNvSpPr>
          <p:nvPr>
            <p:ph type="body" idx="4294967295"/>
          </p:nvPr>
        </p:nvSpPr>
        <p:spPr>
          <a:xfrm>
            <a:off x="179512" y="1981200"/>
            <a:ext cx="8050088" cy="4114800"/>
          </a:xfrm>
        </p:spPr>
        <p:txBody>
          <a:bodyPr>
            <a:normAutofit/>
          </a:bodyPr>
          <a:lstStyle/>
          <a:p>
            <a:pPr marL="109728" indent="0" fontAlgn="auto">
              <a:lnSpc>
                <a:spcPct val="80000"/>
              </a:lnSpc>
              <a:spcAft>
                <a:spcPts val="0"/>
              </a:spcAft>
              <a:buNone/>
              <a:defRPr/>
            </a:pPr>
            <a:endParaRPr lang="cs-CZ" sz="1200" dirty="0" smtClean="0"/>
          </a:p>
          <a:p>
            <a:pPr marL="109728" indent="0" fontAlgn="auto">
              <a:lnSpc>
                <a:spcPct val="80000"/>
              </a:lnSpc>
              <a:spcAft>
                <a:spcPts val="0"/>
              </a:spcAft>
              <a:buNone/>
              <a:defRPr/>
            </a:pPr>
            <a:r>
              <a:rPr lang="en-GB" sz="2400" dirty="0"/>
              <a:t>Humanistic conception of education and schools actually does not permit other than "not to exclude" approach of teacher to children that learn. Most primary school teachers hold this attitude to their pupils although they were not specifically trained in this way.</a:t>
            </a:r>
            <a:r>
              <a:rPr lang="en-GB" sz="2400" dirty="0" smtClean="0"/>
              <a:t>  </a:t>
            </a:r>
            <a:endParaRPr lang="cs-CZ" sz="2400" dirty="0" smtClean="0"/>
          </a:p>
          <a:p>
            <a:pPr marL="109728" indent="0" fontAlgn="auto">
              <a:lnSpc>
                <a:spcPct val="80000"/>
              </a:lnSpc>
              <a:spcAft>
                <a:spcPts val="0"/>
              </a:spcAft>
              <a:buFont typeface="Wingdings 3"/>
              <a:buNone/>
              <a:defRPr/>
            </a:pPr>
            <a:endParaRPr lang="cs-CZ" sz="800" dirty="0" smtClean="0"/>
          </a:p>
          <a:p>
            <a:pPr marL="109728" indent="0" algn="r" fontAlgn="auto">
              <a:lnSpc>
                <a:spcPct val="80000"/>
              </a:lnSpc>
              <a:spcAft>
                <a:spcPts val="0"/>
              </a:spcAft>
              <a:buNone/>
              <a:defRPr/>
            </a:pPr>
            <a:endParaRPr lang="cs-CZ" sz="2400" dirty="0" smtClean="0"/>
          </a:p>
          <a:p>
            <a:pPr marL="109728" indent="0" algn="r" fontAlgn="auto">
              <a:lnSpc>
                <a:spcPct val="80000"/>
              </a:lnSpc>
              <a:spcAft>
                <a:spcPts val="0"/>
              </a:spcAft>
              <a:buNone/>
              <a:defRPr/>
            </a:pPr>
            <a:r>
              <a:rPr lang="cs-CZ" sz="2400" dirty="0"/>
              <a:t>W</a:t>
            </a:r>
            <a:r>
              <a:rPr lang="en-GB" sz="2400" dirty="0" smtClean="0"/>
              <a:t>e </a:t>
            </a:r>
            <a:r>
              <a:rPr lang="en-GB" sz="2400" dirty="0"/>
              <a:t>therefore wanted to determine whether it is possible to name competencies of teacher who supports inclusive </a:t>
            </a:r>
            <a:r>
              <a:rPr lang="en-GB" sz="2400" dirty="0" smtClean="0"/>
              <a:t>environment </a:t>
            </a:r>
            <a:endParaRPr lang="cs-CZ" sz="2400" dirty="0" smtClean="0"/>
          </a:p>
          <a:p>
            <a:pPr marL="109728" indent="0" algn="r" fontAlgn="auto">
              <a:lnSpc>
                <a:spcPct val="80000"/>
              </a:lnSpc>
              <a:spcAft>
                <a:spcPts val="0"/>
              </a:spcAft>
              <a:buNone/>
              <a:defRPr/>
            </a:pPr>
            <a:r>
              <a:rPr lang="en-GB" sz="2400" dirty="0" smtClean="0"/>
              <a:t> knowledge</a:t>
            </a:r>
            <a:r>
              <a:rPr lang="en-GB" sz="2400" dirty="0"/>
              <a:t>, skills, attitudes, </a:t>
            </a:r>
            <a:r>
              <a:rPr lang="en-GB" sz="2400" dirty="0" smtClean="0"/>
              <a:t>values. </a:t>
            </a:r>
            <a:endParaRPr lang="cs-CZ" sz="2400" dirty="0"/>
          </a:p>
          <a:p>
            <a:pPr marL="365760" indent="-256032" fontAlgn="auto">
              <a:lnSpc>
                <a:spcPct val="80000"/>
              </a:lnSpc>
              <a:spcAft>
                <a:spcPts val="0"/>
              </a:spcAft>
              <a:buFont typeface="Wingdings" pitchFamily="2" charset="2"/>
              <a:buNone/>
              <a:defRPr/>
            </a:pPr>
            <a:endParaRPr lang="cs-CZ" sz="2300" dirty="0"/>
          </a:p>
          <a:p>
            <a:pPr marL="365760" indent="-256032" fontAlgn="auto">
              <a:lnSpc>
                <a:spcPct val="80000"/>
              </a:lnSpc>
              <a:spcAft>
                <a:spcPts val="0"/>
              </a:spcAft>
              <a:buFont typeface="Wingdings" pitchFamily="2" charset="2"/>
              <a:buNone/>
              <a:defRPr/>
            </a:pPr>
            <a:endParaRPr lang="cs-CZ" sz="2300" dirty="0"/>
          </a:p>
        </p:txBody>
      </p:sp>
      <p:sp>
        <p:nvSpPr>
          <p:cNvPr id="2" name="Šipka dolů 1"/>
          <p:cNvSpPr/>
          <p:nvPr/>
        </p:nvSpPr>
        <p:spPr>
          <a:xfrm>
            <a:off x="1979712" y="3789040"/>
            <a:ext cx="50405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Šipka doprava 2"/>
          <p:cNvSpPr/>
          <p:nvPr/>
        </p:nvSpPr>
        <p:spPr>
          <a:xfrm>
            <a:off x="1763688" y="5517232"/>
            <a:ext cx="93610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342900" indent="-342900" fontAlgn="auto">
              <a:spcBef>
                <a:spcPts val="0"/>
              </a:spcBef>
              <a:spcAft>
                <a:spcPts val="600"/>
              </a:spcAft>
              <a:defRPr/>
            </a:pPr>
            <a:r>
              <a:rPr lang="en-GB" sz="2400" dirty="0" smtClean="0"/>
              <a:t>Research </a:t>
            </a:r>
            <a:r>
              <a:rPr lang="en-GB" sz="2400" dirty="0"/>
              <a:t>technique </a:t>
            </a:r>
            <a:r>
              <a:rPr lang="cs-CZ" sz="2400" dirty="0" smtClean="0"/>
              <a:t>„</a:t>
            </a:r>
            <a:r>
              <a:rPr lang="en-GB" sz="2400" dirty="0" smtClean="0"/>
              <a:t>5positive features</a:t>
            </a:r>
            <a:r>
              <a:rPr lang="cs-CZ" sz="2400" dirty="0" smtClean="0"/>
              <a:t>“ (5P)</a:t>
            </a:r>
            <a:r>
              <a:rPr lang="en-GB" sz="2400" dirty="0" smtClean="0"/>
              <a:t>.</a:t>
            </a:r>
            <a:endParaRPr lang="cs-CZ" sz="2400" dirty="0" smtClean="0"/>
          </a:p>
          <a:p>
            <a:pPr marL="342900" indent="-342900" fontAlgn="auto">
              <a:spcBef>
                <a:spcPts val="0"/>
              </a:spcBef>
              <a:spcAft>
                <a:spcPts val="600"/>
              </a:spcAft>
              <a:defRPr/>
            </a:pPr>
            <a:r>
              <a:rPr lang="en-GB" sz="2400" dirty="0" smtClean="0"/>
              <a:t>Three-member team</a:t>
            </a:r>
            <a:r>
              <a:rPr lang="cs-CZ" sz="2400" dirty="0" smtClean="0"/>
              <a:t> </a:t>
            </a:r>
            <a:r>
              <a:rPr lang="en-GB" sz="2400" dirty="0" smtClean="0"/>
              <a:t>observed </a:t>
            </a:r>
            <a:r>
              <a:rPr lang="en-GB" sz="2400" dirty="0"/>
              <a:t>common </a:t>
            </a:r>
            <a:r>
              <a:rPr lang="en-GB" sz="2400" dirty="0" smtClean="0"/>
              <a:t>teaching </a:t>
            </a:r>
            <a:r>
              <a:rPr lang="cs-CZ" sz="2400" dirty="0" smtClean="0"/>
              <a:t>    </a:t>
            </a:r>
            <a:r>
              <a:rPr lang="en-GB" sz="2400" dirty="0" smtClean="0"/>
              <a:t>hours </a:t>
            </a:r>
            <a:r>
              <a:rPr lang="en-GB" sz="2400" dirty="0"/>
              <a:t>of teachers in </a:t>
            </a:r>
            <a:r>
              <a:rPr lang="en-US" sz="2400" dirty="0" smtClean="0"/>
              <a:t>primary </a:t>
            </a:r>
            <a:r>
              <a:rPr lang="en-GB" sz="2400" dirty="0" smtClean="0"/>
              <a:t>schools </a:t>
            </a:r>
            <a:r>
              <a:rPr lang="en-GB" sz="2400" dirty="0"/>
              <a:t>that </a:t>
            </a:r>
            <a:r>
              <a:rPr lang="en-GB" sz="2400" dirty="0" smtClean="0"/>
              <a:t>declared </a:t>
            </a:r>
            <a:r>
              <a:rPr lang="en-GB" sz="2400" dirty="0"/>
              <a:t>as inclusive </a:t>
            </a:r>
            <a:r>
              <a:rPr lang="en-GB" sz="2400" dirty="0" smtClean="0"/>
              <a:t>schools.</a:t>
            </a:r>
            <a:r>
              <a:rPr lang="cs-CZ" sz="2400" dirty="0"/>
              <a:t> </a:t>
            </a:r>
            <a:r>
              <a:rPr lang="en-GB" sz="2400" dirty="0" smtClean="0"/>
              <a:t>Each </a:t>
            </a:r>
            <a:r>
              <a:rPr lang="en-GB" sz="2400" dirty="0"/>
              <a:t>member </a:t>
            </a:r>
            <a:r>
              <a:rPr lang="en-GB" sz="2400" dirty="0" smtClean="0"/>
              <a:t>to </a:t>
            </a:r>
            <a:r>
              <a:rPr lang="en-GB" sz="2400" dirty="0"/>
              <a:t>take note of 5 positive </a:t>
            </a:r>
            <a:r>
              <a:rPr lang="en-GB" sz="2400" dirty="0" smtClean="0"/>
              <a:t>features,</a:t>
            </a:r>
            <a:r>
              <a:rPr lang="cs-CZ" sz="2400" dirty="0" smtClean="0"/>
              <a:t> </a:t>
            </a:r>
            <a:r>
              <a:rPr lang="en-GB" sz="2400" dirty="0" smtClean="0"/>
              <a:t>preferably </a:t>
            </a:r>
            <a:r>
              <a:rPr lang="en-GB" sz="2400" dirty="0"/>
              <a:t>in the context of inclusive education. </a:t>
            </a:r>
            <a:endParaRPr lang="cs-CZ" sz="2400" dirty="0" smtClean="0"/>
          </a:p>
          <a:p>
            <a:pPr marL="342900" indent="-342900" fontAlgn="auto">
              <a:spcBef>
                <a:spcPts val="0"/>
              </a:spcBef>
              <a:spcAft>
                <a:spcPts val="600"/>
              </a:spcAft>
              <a:defRPr/>
            </a:pPr>
            <a:r>
              <a:rPr lang="en-GB" sz="2400" dirty="0" smtClean="0"/>
              <a:t>The</a:t>
            </a:r>
            <a:r>
              <a:rPr lang="cs-CZ" sz="2400" dirty="0" smtClean="0"/>
              <a:t> </a:t>
            </a:r>
            <a:r>
              <a:rPr lang="en-GB" sz="2400" dirty="0" smtClean="0"/>
              <a:t>research</a:t>
            </a:r>
            <a:r>
              <a:rPr lang="cs-CZ" sz="2400" dirty="0" smtClean="0"/>
              <a:t> sample:</a:t>
            </a:r>
          </a:p>
          <a:p>
            <a:pPr marL="836613" lvl="2" indent="-342900" fontAlgn="auto">
              <a:spcBef>
                <a:spcPts val="0"/>
              </a:spcBef>
              <a:spcAft>
                <a:spcPts val="600"/>
              </a:spcAft>
              <a:defRPr/>
            </a:pPr>
            <a:r>
              <a:rPr lang="en-GB" sz="1800" dirty="0" smtClean="0"/>
              <a:t>8 primary schools (4 urban and 4 rural), </a:t>
            </a:r>
            <a:endParaRPr lang="cs-CZ" sz="1800" dirty="0"/>
          </a:p>
          <a:p>
            <a:pPr marL="836613" lvl="2" indent="-342900" fontAlgn="auto">
              <a:spcBef>
                <a:spcPts val="0"/>
              </a:spcBef>
              <a:spcAft>
                <a:spcPts val="600"/>
              </a:spcAft>
              <a:defRPr/>
            </a:pPr>
            <a:r>
              <a:rPr lang="en-GB" sz="1800" dirty="0" smtClean="0"/>
              <a:t>about 60 teachers</a:t>
            </a:r>
            <a:r>
              <a:rPr lang="cs-CZ" sz="1800" dirty="0" smtClean="0"/>
              <a:t>,</a:t>
            </a:r>
          </a:p>
          <a:p>
            <a:pPr marL="836613" lvl="2" indent="-342900" fontAlgn="auto">
              <a:spcBef>
                <a:spcPts val="0"/>
              </a:spcBef>
              <a:spcAft>
                <a:spcPts val="600"/>
              </a:spcAft>
              <a:defRPr/>
            </a:pPr>
            <a:r>
              <a:rPr lang="en-GB" sz="1800" dirty="0" smtClean="0"/>
              <a:t>more</a:t>
            </a:r>
            <a:r>
              <a:rPr lang="cs-CZ" sz="1800" dirty="0" smtClean="0"/>
              <a:t> </a:t>
            </a:r>
            <a:r>
              <a:rPr lang="en-GB" sz="1800" dirty="0" smtClean="0"/>
              <a:t>than </a:t>
            </a:r>
            <a:r>
              <a:rPr lang="cs-CZ" sz="1800" dirty="0" smtClean="0"/>
              <a:t>50</a:t>
            </a:r>
            <a:r>
              <a:rPr lang="en-GB" sz="1800" dirty="0" smtClean="0"/>
              <a:t> pupils with special educational needs.</a:t>
            </a:r>
            <a:endParaRPr lang="en-GB" sz="1800" dirty="0" smtClean="0"/>
          </a:p>
          <a:p>
            <a:pPr marL="365760" indent="-256032" fontAlgn="auto">
              <a:lnSpc>
                <a:spcPct val="80000"/>
              </a:lnSpc>
              <a:spcAft>
                <a:spcPts val="0"/>
              </a:spcAft>
              <a:buFont typeface="Wingdings 3"/>
              <a:buChar char=""/>
              <a:defRPr/>
            </a:pPr>
            <a:endParaRPr lang="cs-CZ" sz="2400" dirty="0"/>
          </a:p>
          <a:p>
            <a:pPr marL="365760" indent="-256032" fontAlgn="auto">
              <a:lnSpc>
                <a:spcPct val="80000"/>
              </a:lnSpc>
              <a:spcAft>
                <a:spcPts val="0"/>
              </a:spcAft>
              <a:buFont typeface="Wingdings" pitchFamily="2" charset="2"/>
              <a:buNone/>
              <a:defRPr/>
            </a:pPr>
            <a:endParaRPr lang="cs-CZ" sz="2300" dirty="0"/>
          </a:p>
          <a:p>
            <a:pPr marL="365760" indent="-256032" fontAlgn="auto">
              <a:lnSpc>
                <a:spcPct val="80000"/>
              </a:lnSpc>
              <a:spcAft>
                <a:spcPts val="0"/>
              </a:spcAft>
              <a:buFont typeface="Wingdings" pitchFamily="2" charset="2"/>
              <a:buNone/>
              <a:defRPr/>
            </a:pPr>
            <a:endParaRPr lang="cs-CZ" sz="2300" dirty="0"/>
          </a:p>
        </p:txBody>
      </p:sp>
      <p:sp>
        <p:nvSpPr>
          <p:cNvPr id="7170" name="Rectangle 2"/>
          <p:cNvSpPr>
            <a:spLocks noGrp="1" noChangeArrowheads="1"/>
          </p:cNvSpPr>
          <p:nvPr>
            <p:ph type="title"/>
          </p:nvPr>
        </p:nvSpPr>
        <p:spPr/>
        <p:txBody>
          <a:bodyPr/>
          <a:lstStyle/>
          <a:p>
            <a:pPr fontAlgn="auto">
              <a:spcAft>
                <a:spcPts val="0"/>
              </a:spcAft>
              <a:defRPr/>
            </a:pPr>
            <a:r>
              <a:rPr lang="cs-CZ" sz="3600" dirty="0" smtClean="0"/>
              <a:t> </a:t>
            </a:r>
            <a:r>
              <a:rPr lang="en-US" sz="3600" dirty="0" smtClean="0"/>
              <a:t>Research</a:t>
            </a:r>
            <a:r>
              <a:rPr lang="cs-CZ" sz="3600" dirty="0" smtClean="0"/>
              <a:t> </a:t>
            </a:r>
            <a:r>
              <a:rPr lang="en-US" sz="3600" dirty="0" smtClean="0"/>
              <a:t>tool</a:t>
            </a:r>
            <a:r>
              <a:rPr lang="cs-CZ" sz="3600" dirty="0" smtClean="0"/>
              <a:t> </a:t>
            </a:r>
            <a:endParaRPr lang="cs-CZ"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lstStyle/>
          <a:p>
            <a:pPr marL="109537" lvl="0" indent="0">
              <a:buNone/>
            </a:pPr>
            <a:r>
              <a:rPr lang="en-GB" sz="2800" dirty="0" smtClean="0"/>
              <a:t>A. Teaching </a:t>
            </a:r>
            <a:r>
              <a:rPr lang="en-GB" sz="2800" dirty="0"/>
              <a:t>and educational </a:t>
            </a:r>
            <a:r>
              <a:rPr lang="en-GB" sz="2800" dirty="0" smtClean="0"/>
              <a:t>competence</a:t>
            </a:r>
          </a:p>
          <a:p>
            <a:pPr marL="109537" lvl="0" indent="0">
              <a:buNone/>
            </a:pPr>
            <a:r>
              <a:rPr lang="en-GB" dirty="0" smtClean="0"/>
              <a:t>	</a:t>
            </a:r>
            <a:r>
              <a:rPr lang="en-GB" sz="2000" dirty="0" smtClean="0"/>
              <a:t>(psycho-pedagogical, communicative, diagnostic)</a:t>
            </a:r>
          </a:p>
          <a:p>
            <a:pPr marL="109537" indent="0">
              <a:buNone/>
            </a:pPr>
            <a:r>
              <a:rPr lang="en-GB" sz="2800" dirty="0" smtClean="0"/>
              <a:t>B. Personal competence</a:t>
            </a:r>
            <a:endParaRPr lang="cs-CZ" sz="2800" dirty="0" smtClean="0"/>
          </a:p>
          <a:p>
            <a:pPr marL="109537" indent="0">
              <a:buNone/>
            </a:pPr>
            <a:r>
              <a:rPr lang="cs-CZ" sz="2800" dirty="0"/>
              <a:t>	</a:t>
            </a:r>
            <a:r>
              <a:rPr lang="en-GB" sz="2000" dirty="0"/>
              <a:t> </a:t>
            </a:r>
            <a:r>
              <a:rPr lang="en-GB" sz="2000" dirty="0" smtClean="0"/>
              <a:t>(mainly teachers</a:t>
            </a:r>
            <a:r>
              <a:rPr lang="en-GB" sz="2000" dirty="0"/>
              <a:t>` responsibility for his pedagogical decisions and their consequences, but also his creativity, flexibility, empathy, authenticity and ability to accept ourselves and others</a:t>
            </a:r>
            <a:r>
              <a:rPr lang="en-GB" sz="2000" dirty="0" smtClean="0"/>
              <a:t>) </a:t>
            </a:r>
          </a:p>
          <a:p>
            <a:pPr marL="109537" indent="0">
              <a:buNone/>
            </a:pPr>
            <a:r>
              <a:rPr lang="en-GB" sz="2800" dirty="0" smtClean="0"/>
              <a:t>C. Developing competence </a:t>
            </a:r>
          </a:p>
          <a:p>
            <a:pPr marL="109537" indent="0">
              <a:buNone/>
            </a:pPr>
            <a:r>
              <a:rPr lang="cs-CZ" sz="2000" dirty="0" smtClean="0"/>
              <a:t>	</a:t>
            </a:r>
            <a:r>
              <a:rPr lang="en-GB" sz="2000" dirty="0" smtClean="0"/>
              <a:t>(adaptive, informative, explorative, self-reflective, self-regulated)</a:t>
            </a:r>
            <a:endParaRPr lang="cs-CZ" sz="2000" dirty="0" smtClean="0"/>
          </a:p>
          <a:p>
            <a:pPr marL="109537" indent="0" algn="r">
              <a:buNone/>
            </a:pPr>
            <a:r>
              <a:rPr lang="en-GB" sz="2000" dirty="0"/>
              <a:t>(</a:t>
            </a:r>
            <a:r>
              <a:rPr lang="en-GB" sz="2000" dirty="0" err="1"/>
              <a:t>Švec</a:t>
            </a:r>
            <a:r>
              <a:rPr lang="en-GB" sz="2000" dirty="0"/>
              <a:t>, 1999, p. 22-23)</a:t>
            </a:r>
          </a:p>
          <a:p>
            <a:pPr marL="109537" lvl="0" indent="0">
              <a:buNone/>
            </a:pPr>
            <a:endParaRPr lang="cs-CZ" sz="2000" dirty="0"/>
          </a:p>
          <a:p>
            <a:endParaRPr lang="en-GB" dirty="0"/>
          </a:p>
        </p:txBody>
      </p:sp>
      <p:sp>
        <p:nvSpPr>
          <p:cNvPr id="4" name="Nadpis 3"/>
          <p:cNvSpPr>
            <a:spLocks noGrp="1"/>
          </p:cNvSpPr>
          <p:nvPr>
            <p:ph type="title"/>
          </p:nvPr>
        </p:nvSpPr>
        <p:spPr/>
        <p:txBody>
          <a:bodyPr>
            <a:normAutofit/>
          </a:bodyPr>
          <a:lstStyle/>
          <a:p>
            <a:r>
              <a:rPr lang="en-US" sz="3600" b="0" dirty="0" smtClean="0"/>
              <a:t>System of </a:t>
            </a:r>
            <a:r>
              <a:rPr lang="en-GB" sz="3600" dirty="0">
                <a:effectLst/>
              </a:rPr>
              <a:t>teachers` </a:t>
            </a:r>
            <a:r>
              <a:rPr lang="en-US" sz="3600" b="0" dirty="0" smtClean="0"/>
              <a:t>competencies</a:t>
            </a:r>
            <a:endParaRPr lang="en-US" sz="3600" b="0" dirty="0"/>
          </a:p>
        </p:txBody>
      </p:sp>
    </p:spTree>
    <p:extLst>
      <p:ext uri="{BB962C8B-B14F-4D97-AF65-F5344CB8AC3E}">
        <p14:creationId xmlns:p14="http://schemas.microsoft.com/office/powerpoint/2010/main" val="120466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109537" indent="0">
              <a:buNone/>
            </a:pPr>
            <a:endParaRPr lang="cs-CZ" sz="2800" dirty="0" smtClean="0"/>
          </a:p>
          <a:p>
            <a:pPr marL="109537" indent="0">
              <a:buNone/>
            </a:pPr>
            <a:r>
              <a:rPr lang="en-GB" sz="2800" dirty="0" smtClean="0"/>
              <a:t>The characteristics </a:t>
            </a:r>
            <a:r>
              <a:rPr lang="en-GB" sz="2800" dirty="0"/>
              <a:t>of competencies of inclusive </a:t>
            </a:r>
            <a:r>
              <a:rPr lang="en-GB" sz="2800" dirty="0" smtClean="0"/>
              <a:t>teacher.</a:t>
            </a:r>
          </a:p>
          <a:p>
            <a:pPr marL="109537" indent="0">
              <a:buNone/>
            </a:pPr>
            <a:endParaRPr lang="cs-CZ" sz="2800" dirty="0"/>
          </a:p>
          <a:p>
            <a:pPr marL="109537" indent="0">
              <a:buNone/>
            </a:pPr>
            <a:endParaRPr lang="cs-CZ" sz="2800" dirty="0" smtClean="0"/>
          </a:p>
          <a:p>
            <a:pPr marL="109537" indent="0">
              <a:buNone/>
            </a:pPr>
            <a:endParaRPr lang="cs-CZ" sz="2800" dirty="0"/>
          </a:p>
          <a:p>
            <a:pPr marL="109537" indent="0" algn="r">
              <a:buNone/>
            </a:pPr>
            <a:r>
              <a:rPr lang="en-GB" dirty="0" smtClean="0"/>
              <a:t>In this presentation we </a:t>
            </a:r>
            <a:r>
              <a:rPr lang="en-GB" dirty="0"/>
              <a:t>are limited only to list the characteristics of individual competencies teachers who create in-class "inclusive" environment. </a:t>
            </a:r>
            <a:endParaRPr lang="cs-CZ" dirty="0"/>
          </a:p>
        </p:txBody>
      </p:sp>
      <p:sp>
        <p:nvSpPr>
          <p:cNvPr id="3" name="Nadpis 2"/>
          <p:cNvSpPr>
            <a:spLocks noGrp="1"/>
          </p:cNvSpPr>
          <p:nvPr>
            <p:ph type="title"/>
          </p:nvPr>
        </p:nvSpPr>
        <p:spPr/>
        <p:txBody>
          <a:bodyPr/>
          <a:lstStyle/>
          <a:p>
            <a:r>
              <a:rPr lang="en-GB" sz="4400" dirty="0">
                <a:effectLst/>
              </a:rPr>
              <a:t>Findings</a:t>
            </a:r>
            <a:endParaRPr lang="cs-CZ" dirty="0"/>
          </a:p>
        </p:txBody>
      </p:sp>
      <p:sp>
        <p:nvSpPr>
          <p:cNvPr id="4" name="Šipka dolů 3"/>
          <p:cNvSpPr/>
          <p:nvPr/>
        </p:nvSpPr>
        <p:spPr>
          <a:xfrm>
            <a:off x="4355976" y="2708920"/>
            <a:ext cx="720080"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95595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457200" y="1268760"/>
            <a:ext cx="8229600" cy="4738340"/>
          </a:xfrm>
        </p:spPr>
        <p:txBody>
          <a:bodyPr/>
          <a:lstStyle/>
          <a:p>
            <a:pPr lvl="0"/>
            <a:r>
              <a:rPr lang="en-GB" sz="1200" dirty="0" smtClean="0"/>
              <a:t>Focuses </a:t>
            </a:r>
            <a:r>
              <a:rPr lang="en-GB" sz="1200" dirty="0"/>
              <a:t>on the essentials - requires mastery by all their pupils</a:t>
            </a:r>
            <a:endParaRPr lang="cs-CZ" sz="1200" dirty="0"/>
          </a:p>
          <a:p>
            <a:pPr lvl="0"/>
            <a:r>
              <a:rPr lang="en-GB" sz="1200" dirty="0"/>
              <a:t>Offers various sources of knowledge</a:t>
            </a:r>
            <a:endParaRPr lang="cs-CZ" sz="1200" dirty="0"/>
          </a:p>
          <a:p>
            <a:pPr lvl="0"/>
            <a:r>
              <a:rPr lang="en-GB" sz="1200" dirty="0"/>
              <a:t>Uses a variety of tools and equipment, allowing differentiation in teaching</a:t>
            </a:r>
            <a:endParaRPr lang="cs-CZ" sz="1200" dirty="0"/>
          </a:p>
          <a:p>
            <a:pPr lvl="0"/>
            <a:r>
              <a:rPr lang="en-GB" sz="1200" dirty="0"/>
              <a:t>Offers files of differently exacting instructions and tasks, gives children the option of choice (in class and homework) and uses it in a diagnostic way</a:t>
            </a:r>
            <a:endParaRPr lang="cs-CZ" sz="1200" dirty="0"/>
          </a:p>
          <a:p>
            <a:pPr lvl="0"/>
            <a:r>
              <a:rPr lang="en-GB" sz="1200" dirty="0"/>
              <a:t>Calls for use of diverse opinions and hypothesis</a:t>
            </a:r>
            <a:endParaRPr lang="cs-CZ" sz="1200" dirty="0"/>
          </a:p>
          <a:p>
            <a:pPr lvl="0"/>
            <a:r>
              <a:rPr lang="en-GB" sz="1200" dirty="0"/>
              <a:t>Focuses on descriptions of thought processes and performance</a:t>
            </a:r>
            <a:endParaRPr lang="cs-CZ" sz="1200" dirty="0"/>
          </a:p>
          <a:p>
            <a:pPr lvl="0"/>
            <a:r>
              <a:rPr lang="en-GB" sz="1200" dirty="0"/>
              <a:t>Focuses on the development of cognitive skills </a:t>
            </a:r>
            <a:endParaRPr lang="cs-CZ" sz="1200" dirty="0"/>
          </a:p>
          <a:p>
            <a:pPr lvl="0"/>
            <a:r>
              <a:rPr lang="en-GB" sz="1200" dirty="0"/>
              <a:t>Adapts methodical guidance of lesson according to children </a:t>
            </a:r>
            <a:endParaRPr lang="cs-CZ" sz="1200" dirty="0"/>
          </a:p>
          <a:p>
            <a:pPr lvl="0"/>
            <a:r>
              <a:rPr lang="en-GB" sz="1200" dirty="0"/>
              <a:t>They learn to do the right notations in the exercise book </a:t>
            </a:r>
            <a:endParaRPr lang="cs-CZ" sz="1200" dirty="0"/>
          </a:p>
          <a:p>
            <a:pPr lvl="0"/>
            <a:r>
              <a:rPr lang="en-GB" sz="1200" dirty="0"/>
              <a:t>Focuses children on basic idea and leads them to distinguish the nature of the problem</a:t>
            </a:r>
            <a:endParaRPr lang="cs-CZ" sz="1200" dirty="0"/>
          </a:p>
          <a:p>
            <a:pPr lvl="0"/>
            <a:r>
              <a:rPr lang="en-GB" sz="1200" dirty="0"/>
              <a:t>Emphasizes factual contexts in subject matter, it is bound to actual experience of students</a:t>
            </a:r>
            <a:endParaRPr lang="cs-CZ" sz="1200" dirty="0"/>
          </a:p>
          <a:p>
            <a:pPr lvl="0"/>
            <a:r>
              <a:rPr lang="en-GB" sz="1200" dirty="0"/>
              <a:t>In methods it prefers authentic learning, exploring, researching</a:t>
            </a:r>
            <a:endParaRPr lang="cs-CZ" sz="1200" dirty="0"/>
          </a:p>
          <a:p>
            <a:pPr lvl="0"/>
            <a:r>
              <a:rPr lang="en-GB" sz="1200" dirty="0"/>
              <a:t>Requires reasoning </a:t>
            </a:r>
            <a:endParaRPr lang="cs-CZ" sz="1200" dirty="0"/>
          </a:p>
          <a:p>
            <a:pPr lvl="0"/>
            <a:r>
              <a:rPr lang="en-GB" sz="1200" dirty="0"/>
              <a:t>Uses cooperative activities of students, emphasizes the importance of mutual aid and responsibility, responds adequately to the passivity of children at work in the group</a:t>
            </a:r>
            <a:endParaRPr lang="cs-CZ" sz="1200" dirty="0"/>
          </a:p>
          <a:p>
            <a:pPr lvl="0"/>
            <a:r>
              <a:rPr lang="en-GB" sz="1200" dirty="0"/>
              <a:t>Connects teaching students with their homework, gives a choice variety of tasks </a:t>
            </a:r>
            <a:endParaRPr lang="cs-CZ" sz="1200" dirty="0"/>
          </a:p>
          <a:p>
            <a:pPr lvl="0"/>
            <a:r>
              <a:rPr lang="en-GB" sz="1200" dirty="0"/>
              <a:t>Teaching has tempo and dynamics - there are no idle time and boredom</a:t>
            </a:r>
            <a:endParaRPr lang="cs-CZ" sz="1200" dirty="0"/>
          </a:p>
          <a:p>
            <a:pPr lvl="0"/>
            <a:r>
              <a:rPr lang="en-GB" sz="1200" dirty="0"/>
              <a:t>Changes different methods during teaching </a:t>
            </a:r>
            <a:endParaRPr lang="cs-CZ" sz="1200" dirty="0"/>
          </a:p>
          <a:p>
            <a:pPr lvl="0"/>
            <a:r>
              <a:rPr lang="en-GB" sz="1200" dirty="0"/>
              <a:t>Provides sufficient time to complete the task</a:t>
            </a:r>
            <a:endParaRPr lang="cs-CZ" sz="1200" dirty="0"/>
          </a:p>
          <a:p>
            <a:endParaRPr lang="cs-CZ" dirty="0"/>
          </a:p>
        </p:txBody>
      </p:sp>
      <p:sp>
        <p:nvSpPr>
          <p:cNvPr id="4" name="Nadpis 3"/>
          <p:cNvSpPr>
            <a:spLocks noGrp="1"/>
          </p:cNvSpPr>
          <p:nvPr>
            <p:ph type="title"/>
          </p:nvPr>
        </p:nvSpPr>
        <p:spPr/>
        <p:txBody>
          <a:bodyPr>
            <a:noAutofit/>
          </a:bodyPr>
          <a:lstStyle/>
          <a:p>
            <a:pPr marL="109537" indent="0"/>
            <a:r>
              <a:rPr lang="en-GB" sz="3600" dirty="0"/>
              <a:t>Psycho-pedagogical competence:</a:t>
            </a:r>
            <a:endParaRPr lang="cs-CZ" sz="3600" dirty="0"/>
          </a:p>
        </p:txBody>
      </p:sp>
    </p:spTree>
    <p:extLst>
      <p:ext uri="{BB962C8B-B14F-4D97-AF65-F5344CB8AC3E}">
        <p14:creationId xmlns:p14="http://schemas.microsoft.com/office/powerpoint/2010/main" val="2663629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lstStyle/>
          <a:p>
            <a:pPr marL="109537" indent="0">
              <a:buNone/>
            </a:pPr>
            <a:endParaRPr lang="cs-CZ" sz="900" b="1" dirty="0" smtClean="0"/>
          </a:p>
          <a:p>
            <a:pPr lvl="0"/>
            <a:r>
              <a:rPr lang="en-GB" sz="1800" dirty="0" smtClean="0"/>
              <a:t>Acts </a:t>
            </a:r>
            <a:r>
              <a:rPr lang="en-GB" sz="1800" dirty="0"/>
              <a:t>calm, cool and helpfully </a:t>
            </a:r>
            <a:endParaRPr lang="cs-CZ" sz="1800" dirty="0"/>
          </a:p>
          <a:p>
            <a:pPr lvl="0"/>
            <a:r>
              <a:rPr lang="en-GB" sz="1800" dirty="0"/>
              <a:t>Due to life of each class he sets the rules of conduct </a:t>
            </a:r>
            <a:endParaRPr lang="cs-CZ" sz="1800" dirty="0"/>
          </a:p>
          <a:p>
            <a:pPr lvl="0"/>
            <a:r>
              <a:rPr lang="en-GB" sz="1800" dirty="0"/>
              <a:t>Continually provides feedback </a:t>
            </a:r>
            <a:endParaRPr lang="cs-CZ" sz="1800" dirty="0"/>
          </a:p>
          <a:p>
            <a:pPr lvl="0"/>
            <a:r>
              <a:rPr lang="en-GB" sz="1800" dirty="0"/>
              <a:t>Expresses emphasis on the positive achievements - encourages praise</a:t>
            </a:r>
            <a:endParaRPr lang="cs-CZ" sz="1800" dirty="0"/>
          </a:p>
          <a:p>
            <a:pPr lvl="0"/>
            <a:r>
              <a:rPr lang="en-GB" sz="1800" dirty="0"/>
              <a:t>Positive working with error (not criticizing the whole personality of a student)</a:t>
            </a:r>
            <a:endParaRPr lang="cs-CZ" sz="1800" dirty="0"/>
          </a:p>
          <a:p>
            <a:pPr lvl="0"/>
            <a:r>
              <a:rPr lang="en-GB" sz="1800" dirty="0"/>
              <a:t>It is a partnership between a student and a teacher </a:t>
            </a:r>
            <a:endParaRPr lang="cs-CZ" sz="1800" dirty="0"/>
          </a:p>
          <a:p>
            <a:pPr lvl="0"/>
            <a:r>
              <a:rPr lang="en-GB" sz="1800" dirty="0"/>
              <a:t>Manifests personal approach to individuals - uses the names </a:t>
            </a:r>
            <a:endParaRPr lang="cs-CZ" sz="1800" dirty="0"/>
          </a:p>
          <a:p>
            <a:pPr lvl="0"/>
            <a:r>
              <a:rPr lang="en-GB" sz="1800" dirty="0"/>
              <a:t>Places emphasis on sophisticated communication </a:t>
            </a:r>
            <a:endParaRPr lang="cs-CZ" sz="1800" dirty="0"/>
          </a:p>
          <a:p>
            <a:pPr marL="109537" indent="0">
              <a:buNone/>
            </a:pPr>
            <a:endParaRPr lang="cs-CZ" dirty="0"/>
          </a:p>
        </p:txBody>
      </p:sp>
      <p:sp>
        <p:nvSpPr>
          <p:cNvPr id="4" name="Nadpis 3"/>
          <p:cNvSpPr>
            <a:spLocks noGrp="1"/>
          </p:cNvSpPr>
          <p:nvPr>
            <p:ph type="title"/>
          </p:nvPr>
        </p:nvSpPr>
        <p:spPr/>
        <p:txBody>
          <a:bodyPr>
            <a:noAutofit/>
          </a:bodyPr>
          <a:lstStyle/>
          <a:p>
            <a:pPr marL="109537" indent="0"/>
            <a:r>
              <a:rPr lang="en-GB" sz="3600" dirty="0"/>
              <a:t>Communicative competence: </a:t>
            </a:r>
            <a:endParaRPr lang="cs-CZ" sz="3600" dirty="0"/>
          </a:p>
        </p:txBody>
      </p:sp>
    </p:spTree>
    <p:extLst>
      <p:ext uri="{BB962C8B-B14F-4D97-AF65-F5344CB8AC3E}">
        <p14:creationId xmlns:p14="http://schemas.microsoft.com/office/powerpoint/2010/main" val="1669953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1142</TotalTime>
  <Words>777</Words>
  <Application>Microsoft Office PowerPoint</Application>
  <PresentationFormat>Předvádění na obrazovce (4:3)</PresentationFormat>
  <Paragraphs>112</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Shluk</vt:lpstr>
      <vt:lpstr>   Teachers Competences  at Inclusive Primary Schools  in the Czech Republic   Research project Special Needs of Pupils in the Context of the Framework Educational Programme for Basic Education</vt:lpstr>
      <vt:lpstr>Prezentace aplikace PowerPoint</vt:lpstr>
      <vt:lpstr>Inclusive education</vt:lpstr>
      <vt:lpstr>The goal of the research</vt:lpstr>
      <vt:lpstr> Research tool </vt:lpstr>
      <vt:lpstr>System of teachers` competencies</vt:lpstr>
      <vt:lpstr>Findings</vt:lpstr>
      <vt:lpstr>Psycho-pedagogical competence:</vt:lpstr>
      <vt:lpstr>Communicative competence: </vt:lpstr>
      <vt:lpstr>Diagnostic competence:</vt:lpstr>
      <vt:lpstr>Personality competence: </vt:lpstr>
      <vt:lpstr>Conclusions</vt:lpstr>
      <vt:lpstr>Prezentace aplikace PowerPoint</vt:lpstr>
    </vt:vector>
  </TitlesOfParts>
  <Company>PdF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jsme vyřešili zabezpečení žáků se speciálními vzdělávacími potřebami v našem ŠVP?</dc:title>
  <dc:creator>Jana Kratichvílová</dc:creator>
  <cp:lastModifiedBy>Havel</cp:lastModifiedBy>
  <cp:revision>76</cp:revision>
  <dcterms:created xsi:type="dcterms:W3CDTF">2007-09-11T09:24:52Z</dcterms:created>
  <dcterms:modified xsi:type="dcterms:W3CDTF">2012-10-21T12:02:43Z</dcterms:modified>
</cp:coreProperties>
</file>