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1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A0557E-2803-4A6B-9A27-06EA44754031}" type="datetimeFigureOut">
              <a:rPr lang="cs-CZ" smtClean="0"/>
              <a:t>3.11.2012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5EF8FA-D3B7-4C69-86AF-07EFE9EB35CE}" type="slidenum">
              <a:rPr lang="cs-CZ" smtClean="0"/>
              <a:t>‹#›</a:t>
            </a:fld>
            <a:endParaRPr lang="cs-CZ"/>
          </a:p>
        </p:txBody>
      </p:sp>
    </p:spTree>
    <p:extLst>
      <p:ext uri="{BB962C8B-B14F-4D97-AF65-F5344CB8AC3E}">
        <p14:creationId xmlns:p14="http://schemas.microsoft.com/office/powerpoint/2010/main" val="3830191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7C5EF8FA-D3B7-4C69-86AF-07EFE9EB35CE}" type="slidenum">
              <a:rPr lang="cs-CZ" smtClean="0"/>
              <a:t>1</a:t>
            </a:fld>
            <a:endParaRPr lang="cs-CZ"/>
          </a:p>
        </p:txBody>
      </p:sp>
    </p:spTree>
    <p:extLst>
      <p:ext uri="{BB962C8B-B14F-4D97-AF65-F5344CB8AC3E}">
        <p14:creationId xmlns:p14="http://schemas.microsoft.com/office/powerpoint/2010/main" val="3478546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cs-CZ" smtClean="0"/>
              <a:t>Kliknutím lze upravit styl.</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7" name="Date Placeholder 6"/>
          <p:cNvSpPr>
            <a:spLocks noGrp="1"/>
          </p:cNvSpPr>
          <p:nvPr>
            <p:ph type="dt" sz="half" idx="10"/>
          </p:nvPr>
        </p:nvSpPr>
        <p:spPr/>
        <p:txBody>
          <a:bodyPr/>
          <a:lstStyle/>
          <a:p>
            <a:fld id="{5501A25F-7E70-404B-A23B-744B3F4D3358}" type="datetime1">
              <a:rPr lang="cs-CZ" smtClean="0"/>
              <a:t>3.11.2012</a:t>
            </a:fld>
            <a:endParaRPr lang="cs-CZ"/>
          </a:p>
        </p:txBody>
      </p:sp>
      <p:sp>
        <p:nvSpPr>
          <p:cNvPr id="8" name="Slide Number Placeholder 7"/>
          <p:cNvSpPr>
            <a:spLocks noGrp="1"/>
          </p:cNvSpPr>
          <p:nvPr>
            <p:ph type="sldNum" sz="quarter" idx="11"/>
          </p:nvPr>
        </p:nvSpPr>
        <p:spPr/>
        <p:txBody>
          <a:bodyPr/>
          <a:lstStyle/>
          <a:p>
            <a:fld id="{AEE6D4EA-5E75-486F-9E32-C49ADDF20691}" type="slidenum">
              <a:rPr lang="cs-CZ" smtClean="0"/>
              <a:t>‹#›</a:t>
            </a:fld>
            <a:endParaRPr lang="cs-CZ"/>
          </a:p>
        </p:txBody>
      </p:sp>
      <p:sp>
        <p:nvSpPr>
          <p:cNvPr id="9" name="Footer Placeholder 8"/>
          <p:cNvSpPr>
            <a:spLocks noGrp="1"/>
          </p:cNvSpPr>
          <p:nvPr>
            <p:ph type="ftr" sz="quarter" idx="12"/>
          </p:nvPr>
        </p:nvSpPr>
        <p:spPr/>
        <p:txBody>
          <a:bodyPr/>
          <a:lstStyle/>
          <a:p>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C0A8E750-40DD-4E21-A8AC-468B22B0E4D2}" type="datetime1">
              <a:rPr lang="cs-CZ" smtClean="0"/>
              <a:t>3.11.2012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EE6D4EA-5E75-486F-9E32-C49ADDF20691}"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FE8D80B2-8388-497B-8924-1F6505BA453E}" type="datetime1">
              <a:rPr lang="cs-CZ" smtClean="0"/>
              <a:t>3.11.2012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EE6D4EA-5E75-486F-9E32-C49ADDF20691}"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smtClean="0"/>
          </a:p>
        </p:txBody>
      </p:sp>
      <p:sp>
        <p:nvSpPr>
          <p:cNvPr id="4" name="Date Placeholder 3"/>
          <p:cNvSpPr>
            <a:spLocks noGrp="1"/>
          </p:cNvSpPr>
          <p:nvPr>
            <p:ph type="dt" sz="half" idx="10"/>
          </p:nvPr>
        </p:nvSpPr>
        <p:spPr/>
        <p:txBody>
          <a:bodyPr/>
          <a:lstStyle/>
          <a:p>
            <a:fld id="{61BC8E48-4B53-45AA-A93E-08E2D077A527}" type="datetime1">
              <a:rPr lang="cs-CZ" smtClean="0"/>
              <a:t>3.11.2012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EE6D4EA-5E75-486F-9E32-C49ADDF20691}"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cs-CZ" smtClean="0"/>
              <a:t>Kliknutím lze upravit styl.</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08B9BB64-025A-452F-B6BE-BF2E5BEE59A2}" type="datetime1">
              <a:rPr lang="cs-CZ" smtClean="0"/>
              <a:t>3.11.2012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EE6D4EA-5E75-486F-9E32-C49ADDF20691}" type="slidenum">
              <a:rPr lang="cs-CZ" smtClean="0"/>
              <a:t>‹#›</a:t>
            </a:fld>
            <a:endParaRPr lang="cs-CZ"/>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smtClean="0"/>
          </a:p>
        </p:txBody>
      </p:sp>
      <p:sp>
        <p:nvSpPr>
          <p:cNvPr id="5" name="Date Placeholder 4"/>
          <p:cNvSpPr>
            <a:spLocks noGrp="1"/>
          </p:cNvSpPr>
          <p:nvPr>
            <p:ph type="dt" sz="half" idx="10"/>
          </p:nvPr>
        </p:nvSpPr>
        <p:spPr/>
        <p:txBody>
          <a:bodyPr/>
          <a:lstStyle/>
          <a:p>
            <a:fld id="{E73F1399-703A-47FB-8AF3-3FFCD9908EA0}" type="datetime1">
              <a:rPr lang="cs-CZ" smtClean="0"/>
              <a:t>3.11.2012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EE6D4EA-5E75-486F-9E32-C49ADDF20691}" type="slidenum">
              <a:rPr lang="cs-CZ" smtClean="0"/>
              <a:t>‹#›</a:t>
            </a:fld>
            <a:endParaRPr lang="cs-CZ"/>
          </a:p>
        </p:txBody>
      </p:sp>
      <p:sp>
        <p:nvSpPr>
          <p:cNvPr id="9" name="Content Placeholder 8"/>
          <p:cNvSpPr>
            <a:spLocks noGrp="1"/>
          </p:cNvSpPr>
          <p:nvPr>
            <p:ph sz="quarter" idx="13"/>
          </p:nvPr>
        </p:nvSpPr>
        <p:spPr>
          <a:xfrm>
            <a:off x="365760" y="1600200"/>
            <a:ext cx="4041648" cy="452628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7" name="Date Placeholder 6"/>
          <p:cNvSpPr>
            <a:spLocks noGrp="1"/>
          </p:cNvSpPr>
          <p:nvPr>
            <p:ph type="dt" sz="half" idx="10"/>
          </p:nvPr>
        </p:nvSpPr>
        <p:spPr/>
        <p:txBody>
          <a:bodyPr/>
          <a:lstStyle/>
          <a:p>
            <a:fld id="{7DDA7449-DF84-4DD3-A753-9D3C7090CFAA}" type="datetime1">
              <a:rPr lang="cs-CZ" smtClean="0"/>
              <a:t>3.11.2012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EE6D4EA-5E75-486F-9E32-C49ADDF20691}" type="slidenum">
              <a:rPr lang="cs-CZ" smtClean="0"/>
              <a:t>‹#›</a:t>
            </a:fld>
            <a:endParaRPr lang="cs-CZ"/>
          </a:p>
        </p:txBody>
      </p:sp>
      <p:sp>
        <p:nvSpPr>
          <p:cNvPr id="11" name="Content Placeholder 10"/>
          <p:cNvSpPr>
            <a:spLocks noGrp="1"/>
          </p:cNvSpPr>
          <p:nvPr>
            <p:ph sz="quarter" idx="13"/>
          </p:nvPr>
        </p:nvSpPr>
        <p:spPr>
          <a:xfrm>
            <a:off x="457200" y="2212848"/>
            <a:ext cx="4041648" cy="391363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D058B4F1-1655-49FD-B25B-B6F64166649D}" type="datetime1">
              <a:rPr lang="cs-CZ" smtClean="0"/>
              <a:t>3.11.2012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EE6D4EA-5E75-486F-9E32-C49ADDF20691}"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30E8E1-EDF5-43A5-9E28-932C2407310F}" type="datetime1">
              <a:rPr lang="cs-CZ" smtClean="0"/>
              <a:t>3.11.2012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EE6D4EA-5E75-486F-9E32-C49ADDF20691}"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cs-CZ" smtClean="0"/>
              <a:t>Kliknutím lze upravit styl.</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96C5058F-4B17-46EF-B6AB-D49902F44EB7}" type="datetime1">
              <a:rPr lang="cs-CZ" smtClean="0"/>
              <a:t>3.11.2012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EE6D4EA-5E75-486F-9E32-C49ADDF20691}"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cs-CZ" smtClean="0"/>
              <a:t>Kliknutím lze upravit styl.</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3CA0F862-425E-478E-936E-E167AF0C4DD9}" type="datetime1">
              <a:rPr lang="cs-CZ" smtClean="0"/>
              <a:t>3.11.2012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EE6D4EA-5E75-486F-9E32-C49ADDF20691}"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cs-CZ" smtClean="0"/>
              <a:t>Kliknutím lze upravit styl.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F1ECFB17-AD55-4A7E-928C-B4F438028297}" type="datetime1">
              <a:rPr lang="cs-CZ" smtClean="0"/>
              <a:t>3.11.2012</a:t>
            </a:fld>
            <a:endParaRPr lang="cs-CZ"/>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cs-CZ"/>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EE6D4EA-5E75-486F-9E32-C49ADDF20691}" type="slidenum">
              <a:rPr lang="cs-CZ" smtClean="0"/>
              <a:t>‹#›</a:t>
            </a:fld>
            <a:endParaRPr lang="cs-CZ"/>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0"/>
            <a:ext cx="7772400" cy="4267200"/>
          </a:xfrm>
        </p:spPr>
        <p:txBody>
          <a:bodyPr/>
          <a:lstStyle/>
          <a:p>
            <a:r>
              <a:rPr lang="en-US" sz="5400" dirty="0"/>
              <a:t>DYNAMIC STUDY SUPPORT WITH CONNECTED EXTERNAL SYSTEMS</a:t>
            </a:r>
            <a:endParaRPr lang="cs-CZ" sz="5400" dirty="0"/>
          </a:p>
        </p:txBody>
      </p:sp>
      <p:sp>
        <p:nvSpPr>
          <p:cNvPr id="3" name="Podnadpis 2"/>
          <p:cNvSpPr>
            <a:spLocks noGrp="1"/>
          </p:cNvSpPr>
          <p:nvPr>
            <p:ph type="subTitle" idx="1"/>
          </p:nvPr>
        </p:nvSpPr>
        <p:spPr>
          <a:xfrm>
            <a:off x="1371600" y="4298032"/>
            <a:ext cx="6400800" cy="1219200"/>
          </a:xfrm>
        </p:spPr>
        <p:txBody>
          <a:bodyPr>
            <a:normAutofit/>
          </a:bodyPr>
          <a:lstStyle/>
          <a:p>
            <a:r>
              <a:rPr lang="cs-CZ" dirty="0" err="1"/>
              <a:t>J.Hrbacek</a:t>
            </a:r>
            <a:r>
              <a:rPr lang="cs-CZ" dirty="0"/>
              <a:t>, M. </a:t>
            </a:r>
            <a:r>
              <a:rPr lang="cs-CZ" dirty="0" err="1" smtClean="0"/>
              <a:t>Kucera</a:t>
            </a:r>
            <a:r>
              <a:rPr lang="cs-CZ" dirty="0" smtClean="0"/>
              <a:t/>
            </a:r>
            <a:br>
              <a:rPr lang="cs-CZ" dirty="0" smtClean="0"/>
            </a:br>
            <a:r>
              <a:rPr lang="en-US" sz="1400" dirty="0"/>
              <a:t>Masaryk University, Faculty of education/Department of Technical Education and Information Science, Brno, Czech Republic</a:t>
            </a:r>
            <a:endParaRPr lang="cs-CZ" sz="1400"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17232"/>
            <a:ext cx="9144000" cy="831273"/>
          </a:xfrm>
          <a:prstGeom prst="rect">
            <a:avLst/>
          </a:prstGeom>
        </p:spPr>
      </p:pic>
      <p:sp>
        <p:nvSpPr>
          <p:cNvPr id="5" name="TextovéPole 4"/>
          <p:cNvSpPr txBox="1"/>
          <p:nvPr/>
        </p:nvSpPr>
        <p:spPr>
          <a:xfrm>
            <a:off x="1331640" y="6412686"/>
            <a:ext cx="6624736" cy="369332"/>
          </a:xfrm>
          <a:prstGeom prst="rect">
            <a:avLst/>
          </a:prstGeom>
          <a:noFill/>
        </p:spPr>
        <p:txBody>
          <a:bodyPr wrap="square" rtlCol="0">
            <a:spAutoFit/>
          </a:bodyPr>
          <a:lstStyle/>
          <a:p>
            <a:pPr algn="ctr"/>
            <a:r>
              <a:rPr lang="en-US" dirty="0" smtClean="0"/>
              <a:t>November 8 - 9, 2012, </a:t>
            </a:r>
            <a:r>
              <a:rPr lang="en-US" dirty="0" err="1" smtClean="0"/>
              <a:t>Stará</a:t>
            </a:r>
            <a:r>
              <a:rPr lang="en-US" dirty="0" smtClean="0"/>
              <a:t> </a:t>
            </a:r>
            <a:r>
              <a:rPr lang="en-US" dirty="0" err="1" smtClean="0"/>
              <a:t>Lesná</a:t>
            </a:r>
            <a:r>
              <a:rPr lang="en-US" dirty="0" smtClean="0"/>
              <a:t>, The High </a:t>
            </a:r>
            <a:r>
              <a:rPr lang="en-US" dirty="0" err="1" smtClean="0"/>
              <a:t>Tatras</a:t>
            </a:r>
            <a:r>
              <a:rPr lang="en-US" dirty="0" smtClean="0"/>
              <a:t>, Slovakia</a:t>
            </a:r>
          </a:p>
        </p:txBody>
      </p:sp>
    </p:spTree>
    <p:extLst>
      <p:ext uri="{BB962C8B-B14F-4D97-AF65-F5344CB8AC3E}">
        <p14:creationId xmlns:p14="http://schemas.microsoft.com/office/powerpoint/2010/main" val="1072716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1600200"/>
          </a:xfrm>
        </p:spPr>
        <p:txBody>
          <a:bodyPr/>
          <a:lstStyle/>
          <a:p>
            <a:pPr>
              <a:lnSpc>
                <a:spcPct val="100000"/>
              </a:lnSpc>
            </a:pPr>
            <a:r>
              <a:rPr lang="cs-CZ" sz="3600" dirty="0" err="1" smtClean="0"/>
              <a:t>External</a:t>
            </a:r>
            <a:r>
              <a:rPr lang="cs-CZ" sz="3600" dirty="0" smtClean="0"/>
              <a:t> </a:t>
            </a:r>
            <a:r>
              <a:rPr lang="cs-CZ" sz="3600" dirty="0" err="1" smtClean="0"/>
              <a:t>systems</a:t>
            </a:r>
            <a:r>
              <a:rPr lang="cs-CZ" sz="3600" dirty="0" smtClean="0"/>
              <a:t> </a:t>
            </a:r>
            <a:r>
              <a:rPr lang="cs-CZ" sz="3600" dirty="0" err="1" smtClean="0"/>
              <a:t>connected</a:t>
            </a:r>
            <a:r>
              <a:rPr lang="cs-CZ" sz="3600" dirty="0" smtClean="0"/>
              <a:t> </a:t>
            </a:r>
            <a:r>
              <a:rPr lang="cs-CZ" sz="3600" dirty="0" err="1" smtClean="0"/>
              <a:t>with</a:t>
            </a:r>
            <a:r>
              <a:rPr lang="cs-CZ" sz="3600" dirty="0" smtClean="0"/>
              <a:t> </a:t>
            </a:r>
            <a:r>
              <a:rPr lang="cs-CZ" sz="3600" dirty="0" err="1" smtClean="0"/>
              <a:t>dynamic</a:t>
            </a:r>
            <a:r>
              <a:rPr lang="cs-CZ" sz="3600" dirty="0" smtClean="0"/>
              <a:t> study </a:t>
            </a:r>
            <a:r>
              <a:rPr lang="cs-CZ" sz="3600" dirty="0" err="1" smtClean="0"/>
              <a:t>supports</a:t>
            </a:r>
            <a:r>
              <a:rPr lang="cs-CZ" sz="3600" dirty="0" smtClean="0"/>
              <a:t> </a:t>
            </a:r>
            <a:r>
              <a:rPr lang="cs-CZ" sz="3600" dirty="0" err="1" smtClean="0"/>
              <a:t>from</a:t>
            </a:r>
            <a:r>
              <a:rPr lang="cs-CZ" sz="3600" dirty="0" smtClean="0"/>
              <a:t> </a:t>
            </a:r>
            <a:r>
              <a:rPr lang="cs-CZ" sz="3600" dirty="0" err="1" smtClean="0"/>
              <a:t>user‘s</a:t>
            </a:r>
            <a:r>
              <a:rPr lang="cs-CZ" sz="3600" dirty="0" smtClean="0"/>
              <a:t> point </a:t>
            </a:r>
            <a:r>
              <a:rPr lang="cs-CZ" sz="3600" dirty="0" err="1" smtClean="0"/>
              <a:t>of</a:t>
            </a:r>
            <a:r>
              <a:rPr lang="cs-CZ" sz="3600" dirty="0" smtClean="0"/>
              <a:t> </a:t>
            </a:r>
            <a:r>
              <a:rPr lang="cs-CZ" sz="3600" dirty="0" err="1" smtClean="0"/>
              <a:t>view</a:t>
            </a:r>
            <a:endParaRPr lang="cs-CZ" sz="3600" dirty="0"/>
          </a:p>
        </p:txBody>
      </p:sp>
      <p:sp>
        <p:nvSpPr>
          <p:cNvPr id="3" name="Zástupný symbol pro obsah 2"/>
          <p:cNvSpPr>
            <a:spLocks noGrp="1"/>
          </p:cNvSpPr>
          <p:nvPr>
            <p:ph idx="1"/>
          </p:nvPr>
        </p:nvSpPr>
        <p:spPr>
          <a:xfrm>
            <a:off x="467544" y="1772816"/>
            <a:ext cx="8229600" cy="5085184"/>
          </a:xfrm>
        </p:spPr>
        <p:txBody>
          <a:bodyPr>
            <a:normAutofit/>
          </a:bodyPr>
          <a:lstStyle/>
          <a:p>
            <a:r>
              <a:rPr lang="cs-CZ" dirty="0" smtClean="0"/>
              <a:t>f</a:t>
            </a:r>
            <a:r>
              <a:rPr lang="en-US" dirty="0" smtClean="0"/>
              <a:t>rom </a:t>
            </a:r>
            <a:r>
              <a:rPr lang="en-US" dirty="0"/>
              <a:t>the information mentioned above, it may appear that </a:t>
            </a:r>
            <a:r>
              <a:rPr lang="en-US" b="1" dirty="0">
                <a:solidFill>
                  <a:schemeClr val="tx2">
                    <a:lumMod val="75000"/>
                  </a:schemeClr>
                </a:solidFill>
              </a:rPr>
              <a:t>the </a:t>
            </a:r>
            <a:r>
              <a:rPr lang="en-US" b="1" dirty="0" smtClean="0">
                <a:solidFill>
                  <a:schemeClr val="tx2">
                    <a:lumMod val="75000"/>
                  </a:schemeClr>
                </a:solidFill>
              </a:rPr>
              <a:t>creation</a:t>
            </a:r>
            <a:r>
              <a:rPr lang="cs-CZ" b="1" dirty="0" smtClean="0">
                <a:solidFill>
                  <a:schemeClr val="tx2">
                    <a:lumMod val="75000"/>
                  </a:schemeClr>
                </a:solidFill>
              </a:rPr>
              <a:t/>
            </a:r>
            <a:br>
              <a:rPr lang="cs-CZ" b="1" dirty="0" smtClean="0">
                <a:solidFill>
                  <a:schemeClr val="tx2">
                    <a:lumMod val="75000"/>
                  </a:schemeClr>
                </a:solidFill>
              </a:rPr>
            </a:br>
            <a:r>
              <a:rPr lang="en-US" b="1" dirty="0" smtClean="0">
                <a:solidFill>
                  <a:schemeClr val="tx2">
                    <a:lumMod val="75000"/>
                  </a:schemeClr>
                </a:solidFill>
              </a:rPr>
              <a:t>and </a:t>
            </a:r>
            <a:r>
              <a:rPr lang="en-US" b="1" dirty="0">
                <a:solidFill>
                  <a:schemeClr val="tx2">
                    <a:lumMod val="75000"/>
                  </a:schemeClr>
                </a:solidFill>
              </a:rPr>
              <a:t>use of </a:t>
            </a:r>
            <a:r>
              <a:rPr lang="en-US" b="1" dirty="0" smtClean="0">
                <a:solidFill>
                  <a:schemeClr val="tx2">
                    <a:lumMod val="75000"/>
                  </a:schemeClr>
                </a:solidFill>
              </a:rPr>
              <a:t>external</a:t>
            </a:r>
            <a:r>
              <a:rPr lang="cs-CZ" b="1" dirty="0" smtClean="0">
                <a:solidFill>
                  <a:schemeClr val="tx2">
                    <a:lumMod val="75000"/>
                  </a:schemeClr>
                </a:solidFill>
              </a:rPr>
              <a:t/>
            </a:r>
            <a:br>
              <a:rPr lang="cs-CZ" b="1" dirty="0" smtClean="0">
                <a:solidFill>
                  <a:schemeClr val="tx2">
                    <a:lumMod val="75000"/>
                  </a:schemeClr>
                </a:solidFill>
              </a:rPr>
            </a:br>
            <a:r>
              <a:rPr lang="en-US" b="1" dirty="0" smtClean="0">
                <a:solidFill>
                  <a:schemeClr val="tx2">
                    <a:lumMod val="75000"/>
                  </a:schemeClr>
                </a:solidFill>
              </a:rPr>
              <a:t>systems </a:t>
            </a:r>
            <a:r>
              <a:rPr lang="en-US" b="1" dirty="0">
                <a:solidFill>
                  <a:schemeClr val="tx2">
                    <a:lumMod val="75000"/>
                  </a:schemeClr>
                </a:solidFill>
              </a:rPr>
              <a:t>can be </a:t>
            </a:r>
            <a:r>
              <a:rPr lang="en-US" b="1" dirty="0" smtClean="0">
                <a:solidFill>
                  <a:schemeClr val="tx2">
                    <a:lumMod val="75000"/>
                  </a:schemeClr>
                </a:solidFill>
              </a:rPr>
              <a:t>very</a:t>
            </a:r>
            <a:r>
              <a:rPr lang="cs-CZ" b="1" dirty="0" smtClean="0">
                <a:solidFill>
                  <a:schemeClr val="tx2">
                    <a:lumMod val="75000"/>
                  </a:schemeClr>
                </a:solidFill>
              </a:rPr>
              <a:t/>
            </a:r>
            <a:br>
              <a:rPr lang="cs-CZ" b="1" dirty="0" smtClean="0">
                <a:solidFill>
                  <a:schemeClr val="tx2">
                    <a:lumMod val="75000"/>
                  </a:schemeClr>
                </a:solidFill>
              </a:rPr>
            </a:br>
            <a:r>
              <a:rPr lang="en-US" b="1" dirty="0" smtClean="0">
                <a:solidFill>
                  <a:schemeClr val="tx2">
                    <a:lumMod val="75000"/>
                  </a:schemeClr>
                </a:solidFill>
              </a:rPr>
              <a:t>complicated and</a:t>
            </a:r>
            <a:r>
              <a:rPr lang="cs-CZ" b="1" dirty="0" smtClean="0">
                <a:solidFill>
                  <a:schemeClr val="tx2">
                    <a:lumMod val="75000"/>
                  </a:schemeClr>
                </a:solidFill>
              </a:rPr>
              <a:t/>
            </a:r>
            <a:br>
              <a:rPr lang="cs-CZ" b="1" dirty="0" smtClean="0">
                <a:solidFill>
                  <a:schemeClr val="tx2">
                    <a:lumMod val="75000"/>
                  </a:schemeClr>
                </a:solidFill>
              </a:rPr>
            </a:br>
            <a:r>
              <a:rPr lang="en-US" b="1" dirty="0" smtClean="0">
                <a:solidFill>
                  <a:schemeClr val="tx2">
                    <a:lumMod val="75000"/>
                  </a:schemeClr>
                </a:solidFill>
              </a:rPr>
              <a:t>difficult </a:t>
            </a:r>
            <a:r>
              <a:rPr lang="en-US" dirty="0"/>
              <a:t>for </a:t>
            </a:r>
            <a:r>
              <a:rPr lang="cs-CZ" dirty="0" smtClean="0"/>
              <a:t>c</a:t>
            </a:r>
            <a:r>
              <a:rPr lang="en-US" dirty="0" err="1" smtClean="0"/>
              <a:t>ommon</a:t>
            </a:r>
            <a:r>
              <a:rPr lang="cs-CZ" dirty="0"/>
              <a:t/>
            </a:r>
            <a:br>
              <a:rPr lang="cs-CZ" dirty="0"/>
            </a:br>
            <a:r>
              <a:rPr lang="en-US" dirty="0" smtClean="0"/>
              <a:t>users</a:t>
            </a:r>
            <a:r>
              <a:rPr lang="en-US" dirty="0"/>
              <a:t>, </a:t>
            </a:r>
            <a:r>
              <a:rPr lang="en-US" b="1" dirty="0">
                <a:solidFill>
                  <a:schemeClr val="tx2">
                    <a:lumMod val="75000"/>
                  </a:schemeClr>
                </a:solidFill>
              </a:rPr>
              <a:t>but it is not </a:t>
            </a:r>
            <a:r>
              <a:rPr lang="en-US" b="1" dirty="0" smtClean="0">
                <a:solidFill>
                  <a:schemeClr val="tx2">
                    <a:lumMod val="75000"/>
                  </a:schemeClr>
                </a:solidFill>
              </a:rPr>
              <a:t>true</a:t>
            </a:r>
            <a:r>
              <a:rPr lang="cs-CZ" b="1" dirty="0" smtClean="0">
                <a:solidFill>
                  <a:schemeClr val="tx2">
                    <a:lumMod val="75000"/>
                  </a:schemeClr>
                </a:solidFill>
              </a:rPr>
              <a:t> </a:t>
            </a:r>
          </a:p>
          <a:p>
            <a:r>
              <a:rPr lang="cs-CZ" dirty="0" smtClean="0"/>
              <a:t>m</a:t>
            </a:r>
            <a:r>
              <a:rPr lang="en-US" dirty="0" err="1" smtClean="0"/>
              <a:t>ethods</a:t>
            </a:r>
            <a:r>
              <a:rPr lang="en-US" dirty="0" smtClean="0"/>
              <a:t> </a:t>
            </a:r>
            <a:r>
              <a:rPr lang="en-US" dirty="0"/>
              <a:t>of the </a:t>
            </a:r>
            <a:r>
              <a:rPr lang="cs-CZ" dirty="0" err="1" smtClean="0"/>
              <a:t>Flash</a:t>
            </a:r>
            <a:r>
              <a:rPr lang="cs-CZ" dirty="0" smtClean="0"/>
              <a:t/>
            </a:r>
            <a:br>
              <a:rPr lang="cs-CZ" dirty="0" smtClean="0"/>
            </a:br>
            <a:r>
              <a:rPr lang="en-US" dirty="0" smtClean="0"/>
              <a:t>class </a:t>
            </a:r>
            <a:r>
              <a:rPr lang="en-US" dirty="0"/>
              <a:t>for the simples </a:t>
            </a:r>
            <a:r>
              <a:rPr lang="en-US" dirty="0" smtClean="0"/>
              <a:t>HW</a:t>
            </a:r>
            <a:r>
              <a:rPr lang="cs-CZ" dirty="0" smtClean="0"/>
              <a:t/>
            </a:r>
            <a:br>
              <a:rPr lang="cs-CZ" dirty="0" smtClean="0"/>
            </a:br>
            <a:r>
              <a:rPr lang="en-US" dirty="0" smtClean="0"/>
              <a:t>module</a:t>
            </a:r>
            <a:r>
              <a:rPr lang="cs-CZ" dirty="0" smtClean="0"/>
              <a:t> - </a:t>
            </a:r>
            <a:r>
              <a:rPr lang="en-US" dirty="0"/>
              <a:t>10 digital </a:t>
            </a:r>
            <a:r>
              <a:rPr lang="en-US" dirty="0" smtClean="0"/>
              <a:t>Inputs</a:t>
            </a:r>
            <a:r>
              <a:rPr lang="cs-CZ" dirty="0" smtClean="0"/>
              <a:t/>
            </a:r>
            <a:br>
              <a:rPr lang="cs-CZ" dirty="0" smtClean="0"/>
            </a:br>
            <a:r>
              <a:rPr lang="en-US" dirty="0" smtClean="0"/>
              <a:t>/Outputs </a:t>
            </a:r>
            <a:r>
              <a:rPr lang="en-US" dirty="0"/>
              <a:t>and </a:t>
            </a:r>
            <a:r>
              <a:rPr lang="en-US" dirty="0" smtClean="0"/>
              <a:t>one</a:t>
            </a:r>
            <a:r>
              <a:rPr lang="cs-CZ" dirty="0" smtClean="0"/>
              <a:t/>
            </a:r>
            <a:br>
              <a:rPr lang="cs-CZ" dirty="0" smtClean="0"/>
            </a:br>
            <a:r>
              <a:rPr lang="en-US" dirty="0" smtClean="0"/>
              <a:t>digital </a:t>
            </a:r>
            <a:r>
              <a:rPr lang="en-US" dirty="0"/>
              <a:t>input</a:t>
            </a:r>
            <a:endParaRPr lang="cs-CZ" dirty="0"/>
          </a:p>
        </p:txBody>
      </p:sp>
      <p:pic>
        <p:nvPicPr>
          <p:cNvPr id="5122" name="Picture 2" descr="HwHrb1616215ConnectionCla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9725" y="2231198"/>
            <a:ext cx="4274499" cy="440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ástupný symbol pro zápatí 4"/>
          <p:cNvSpPr txBox="1">
            <a:spLocks/>
          </p:cNvSpPr>
          <p:nvPr/>
        </p:nvSpPr>
        <p:spPr>
          <a:xfrm>
            <a:off x="8604448" y="6453336"/>
            <a:ext cx="539552" cy="365125"/>
          </a:xfrm>
          <a:prstGeom prst="rect">
            <a:avLst/>
          </a:prstGeom>
        </p:spPr>
        <p:txBody>
          <a:bodyPr vert="horz" lIns="45720" tIns="45720" rIns="91440" bIns="45720" rtlCol="0" anchor="ctr"/>
          <a:lstStyle>
            <a:defPPr>
              <a:defRPr lang="cs-CZ"/>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391D5D4-CF7E-410D-ABE4-5644B9DA6968}" type="slidenum">
              <a:rPr lang="cs-CZ" smtClean="0"/>
              <a:pPr algn="r"/>
              <a:t>10</a:t>
            </a:fld>
            <a:endParaRPr lang="cs-CZ" dirty="0"/>
          </a:p>
        </p:txBody>
      </p:sp>
    </p:spTree>
    <p:extLst>
      <p:ext uri="{BB962C8B-B14F-4D97-AF65-F5344CB8AC3E}">
        <p14:creationId xmlns:p14="http://schemas.microsoft.com/office/powerpoint/2010/main" val="550290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1600200"/>
          </a:xfrm>
        </p:spPr>
        <p:txBody>
          <a:bodyPr/>
          <a:lstStyle/>
          <a:p>
            <a:pPr>
              <a:lnSpc>
                <a:spcPct val="100000"/>
              </a:lnSpc>
            </a:pPr>
            <a:r>
              <a:rPr lang="en-US" sz="3600" dirty="0"/>
              <a:t>Circuit board relay connected with the remote control of the model is connected to the output of HW module</a:t>
            </a:r>
            <a:endParaRPr lang="cs-CZ" sz="3600" dirty="0"/>
          </a:p>
        </p:txBody>
      </p:sp>
      <p:sp>
        <p:nvSpPr>
          <p:cNvPr id="3" name="Zástupný symbol pro obsah 2"/>
          <p:cNvSpPr>
            <a:spLocks noGrp="1"/>
          </p:cNvSpPr>
          <p:nvPr>
            <p:ph idx="1"/>
          </p:nvPr>
        </p:nvSpPr>
        <p:spPr>
          <a:xfrm>
            <a:off x="467544" y="1772816"/>
            <a:ext cx="8229600" cy="4525963"/>
          </a:xfrm>
        </p:spPr>
        <p:txBody>
          <a:bodyPr/>
          <a:lstStyle/>
          <a:p>
            <a:endParaRPr lang="cs-CZ" dirty="0" smtClean="0"/>
          </a:p>
          <a:p>
            <a:endParaRPr lang="cs-CZ" dirty="0"/>
          </a:p>
          <a:p>
            <a:endParaRPr lang="cs-CZ" dirty="0" smtClean="0"/>
          </a:p>
          <a:p>
            <a:endParaRPr lang="cs-CZ" dirty="0"/>
          </a:p>
          <a:p>
            <a:r>
              <a:rPr lang="cs-CZ" dirty="0" err="1" smtClean="0"/>
              <a:t>Examlpe</a:t>
            </a:r>
            <a:r>
              <a:rPr lang="cs-CZ" dirty="0" smtClean="0"/>
              <a:t> </a:t>
            </a:r>
            <a:r>
              <a:rPr lang="cs-CZ" dirty="0" err="1" smtClean="0"/>
              <a:t>of</a:t>
            </a:r>
            <a:r>
              <a:rPr lang="cs-CZ" dirty="0" smtClean="0"/>
              <a:t> </a:t>
            </a:r>
            <a:r>
              <a:rPr lang="cs-CZ" dirty="0" err="1" smtClean="0"/>
              <a:t>simple</a:t>
            </a:r>
            <a:r>
              <a:rPr lang="cs-CZ" dirty="0" smtClean="0"/>
              <a:t> </a:t>
            </a:r>
            <a:r>
              <a:rPr lang="cs-CZ" dirty="0" err="1" smtClean="0"/>
              <a:t>applications</a:t>
            </a:r>
            <a:endParaRPr lang="cs-CZ" dirty="0"/>
          </a:p>
          <a:p>
            <a:endParaRPr lang="cs-CZ" dirty="0"/>
          </a:p>
        </p:txBody>
      </p:sp>
      <p:pic>
        <p:nvPicPr>
          <p:cNvPr id="6146" name="Picture 2" descr="RemotCtr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988840"/>
            <a:ext cx="3388066" cy="153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RemotCtrl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988840"/>
            <a:ext cx="3312368" cy="163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_DSC56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3861048"/>
            <a:ext cx="3240360" cy="207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_DSC484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3848" y="4302980"/>
            <a:ext cx="2664296" cy="249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_DSC484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7757" y="4005064"/>
            <a:ext cx="3147057" cy="212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ástupný symbol pro zápatí 4"/>
          <p:cNvSpPr txBox="1">
            <a:spLocks/>
          </p:cNvSpPr>
          <p:nvPr/>
        </p:nvSpPr>
        <p:spPr>
          <a:xfrm>
            <a:off x="8604448" y="6453336"/>
            <a:ext cx="539552" cy="365125"/>
          </a:xfrm>
          <a:prstGeom prst="rect">
            <a:avLst/>
          </a:prstGeom>
        </p:spPr>
        <p:txBody>
          <a:bodyPr vert="horz" lIns="45720" tIns="45720" rIns="91440" bIns="45720" rtlCol="0" anchor="ctr"/>
          <a:lstStyle>
            <a:defPPr>
              <a:defRPr lang="cs-CZ"/>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391D5D4-CF7E-410D-ABE4-5644B9DA6968}" type="slidenum">
              <a:rPr lang="cs-CZ" smtClean="0"/>
              <a:pPr algn="r"/>
              <a:t>11</a:t>
            </a:fld>
            <a:endParaRPr lang="cs-CZ" dirty="0"/>
          </a:p>
        </p:txBody>
      </p:sp>
    </p:spTree>
    <p:extLst>
      <p:ext uri="{BB962C8B-B14F-4D97-AF65-F5344CB8AC3E}">
        <p14:creationId xmlns:p14="http://schemas.microsoft.com/office/powerpoint/2010/main" val="2373078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3861048"/>
            <a:ext cx="8229600" cy="1600200"/>
          </a:xfrm>
        </p:spPr>
        <p:txBody>
          <a:bodyPr/>
          <a:lstStyle/>
          <a:p>
            <a:pPr algn="r"/>
            <a:r>
              <a:rPr lang="cs-CZ" sz="3600" cap="small" dirty="0" err="1" smtClean="0"/>
              <a:t>Thank</a:t>
            </a:r>
            <a:r>
              <a:rPr lang="cs-CZ" sz="3600" cap="small" dirty="0" smtClean="0"/>
              <a:t> </a:t>
            </a:r>
            <a:r>
              <a:rPr lang="cs-CZ" sz="3600" cap="small" dirty="0" err="1" smtClean="0"/>
              <a:t>you</a:t>
            </a:r>
            <a:r>
              <a:rPr lang="cs-CZ" sz="3600" cap="small" dirty="0" smtClean="0"/>
              <a:t> </a:t>
            </a:r>
            <a:r>
              <a:rPr lang="cs-CZ" sz="3600" cap="small" dirty="0" err="1" smtClean="0"/>
              <a:t>for</a:t>
            </a:r>
            <a:r>
              <a:rPr lang="cs-CZ" sz="3600" cap="small" dirty="0" smtClean="0"/>
              <a:t> </a:t>
            </a:r>
            <a:r>
              <a:rPr lang="cs-CZ" sz="3600" cap="small" dirty="0" err="1" smtClean="0"/>
              <a:t>your</a:t>
            </a:r>
            <a:r>
              <a:rPr lang="cs-CZ" sz="3600" cap="small" dirty="0" smtClean="0"/>
              <a:t> </a:t>
            </a:r>
            <a:r>
              <a:rPr lang="cs-CZ" sz="3600" cap="small" dirty="0" err="1" smtClean="0"/>
              <a:t>attention</a:t>
            </a:r>
            <a:endParaRPr lang="cs-CZ" sz="3600" cap="small" dirty="0"/>
          </a:p>
        </p:txBody>
      </p:sp>
      <p:sp>
        <p:nvSpPr>
          <p:cNvPr id="6" name="Zástupný symbol pro zápatí 4"/>
          <p:cNvSpPr txBox="1">
            <a:spLocks/>
          </p:cNvSpPr>
          <p:nvPr/>
        </p:nvSpPr>
        <p:spPr>
          <a:xfrm>
            <a:off x="8604448" y="6453336"/>
            <a:ext cx="539552" cy="365125"/>
          </a:xfrm>
          <a:prstGeom prst="rect">
            <a:avLst/>
          </a:prstGeom>
        </p:spPr>
        <p:txBody>
          <a:bodyPr vert="horz" lIns="45720" tIns="45720" rIns="91440" bIns="45720" rtlCol="0" anchor="ctr"/>
          <a:lstStyle>
            <a:defPPr>
              <a:defRPr lang="cs-CZ"/>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391D5D4-CF7E-410D-ABE4-5644B9DA6968}" type="slidenum">
              <a:rPr lang="cs-CZ" smtClean="0"/>
              <a:pPr algn="r"/>
              <a:t>12</a:t>
            </a:fld>
            <a:endParaRPr lang="cs-CZ" dirty="0"/>
          </a:p>
        </p:txBody>
      </p:sp>
    </p:spTree>
    <p:extLst>
      <p:ext uri="{BB962C8B-B14F-4D97-AF65-F5344CB8AC3E}">
        <p14:creationId xmlns:p14="http://schemas.microsoft.com/office/powerpoint/2010/main" val="3619827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260648"/>
            <a:ext cx="8229600" cy="6381328"/>
          </a:xfrm>
        </p:spPr>
        <p:txBody>
          <a:bodyPr>
            <a:normAutofit lnSpcReduction="10000"/>
          </a:bodyPr>
          <a:lstStyle/>
          <a:p>
            <a:pPr marL="0" indent="0">
              <a:buNone/>
            </a:pPr>
            <a:r>
              <a:rPr lang="en-US" dirty="0"/>
              <a:t>For a long time, people have been trying to find ways that would lead to more effective teaching. Simultaneously, study and teaching supports have been developing. Current information technology, electronics and microprocessor technology have brought completely new possibilities into creation of study supports. They also allowed a new way of study supports creation and their direct connection with external systems. </a:t>
            </a:r>
            <a:r>
              <a:rPr lang="en-US" b="1" dirty="0">
                <a:solidFill>
                  <a:schemeClr val="tx2">
                    <a:lumMod val="75000"/>
                  </a:schemeClr>
                </a:solidFill>
              </a:rPr>
              <a:t>It is basically about the transition from static to dynamic creation of study supports. Also, the possibility of direct connection of study supports with external systems enables all that was impossible up to now</a:t>
            </a:r>
            <a:r>
              <a:rPr lang="en-US" dirty="0"/>
              <a:t>, such as creation of study supports for a target group and the ability to monitor and manage students’ practical activities or responses  to these practical activities and modify study supports according to students’ results. </a:t>
            </a:r>
            <a:r>
              <a:rPr lang="en-US" b="1" dirty="0">
                <a:solidFill>
                  <a:schemeClr val="tx2">
                    <a:lumMod val="75000"/>
                  </a:schemeClr>
                </a:solidFill>
              </a:rPr>
              <a:t>This is the prerequisite for the creation of study supports with internal intelligence.</a:t>
            </a:r>
            <a:r>
              <a:rPr lang="en-US" dirty="0"/>
              <a:t> </a:t>
            </a:r>
            <a:endParaRPr lang="cs-CZ" dirty="0"/>
          </a:p>
        </p:txBody>
      </p:sp>
      <p:sp>
        <p:nvSpPr>
          <p:cNvPr id="5" name="Zástupný symbol pro zápatí 4"/>
          <p:cNvSpPr>
            <a:spLocks noGrp="1"/>
          </p:cNvSpPr>
          <p:nvPr>
            <p:ph type="ftr" sz="quarter" idx="11"/>
          </p:nvPr>
        </p:nvSpPr>
        <p:spPr>
          <a:xfrm>
            <a:off x="8604448" y="6453336"/>
            <a:ext cx="539552" cy="365125"/>
          </a:xfrm>
        </p:spPr>
        <p:txBody>
          <a:bodyPr/>
          <a:lstStyle/>
          <a:p>
            <a:pPr algn="r"/>
            <a:fld id="{D391D5D4-CF7E-410D-ABE4-5644B9DA6968}" type="slidenum">
              <a:rPr lang="cs-CZ" smtClean="0"/>
              <a:t>2</a:t>
            </a:fld>
            <a:endParaRPr lang="cs-CZ" dirty="0"/>
          </a:p>
        </p:txBody>
      </p:sp>
    </p:spTree>
    <p:extLst>
      <p:ext uri="{BB962C8B-B14F-4D97-AF65-F5344CB8AC3E}">
        <p14:creationId xmlns:p14="http://schemas.microsoft.com/office/powerpoint/2010/main" val="66824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1600200"/>
          </a:xfrm>
        </p:spPr>
        <p:txBody>
          <a:bodyPr/>
          <a:lstStyle/>
          <a:p>
            <a:pPr>
              <a:lnSpc>
                <a:spcPct val="100000"/>
              </a:lnSpc>
            </a:pPr>
            <a:r>
              <a:rPr lang="en-US" sz="3600" cap="small" dirty="0"/>
              <a:t>what led to the design concept of dynamic study </a:t>
            </a:r>
            <a:r>
              <a:rPr lang="en-US" sz="3600" cap="small" dirty="0" smtClean="0"/>
              <a:t>supports</a:t>
            </a:r>
            <a:r>
              <a:rPr lang="cs-CZ" sz="3600" cap="small" dirty="0" smtClean="0"/>
              <a:t> </a:t>
            </a:r>
            <a:r>
              <a:rPr lang="cs-CZ" sz="3600" cap="small" dirty="0" err="1" smtClean="0"/>
              <a:t>with</a:t>
            </a:r>
            <a:r>
              <a:rPr lang="cs-CZ" sz="3600" cap="small" dirty="0" smtClean="0"/>
              <a:t> </a:t>
            </a:r>
            <a:r>
              <a:rPr lang="cs-CZ" sz="3600" cap="small" dirty="0" err="1" smtClean="0"/>
              <a:t>connected</a:t>
            </a:r>
            <a:r>
              <a:rPr lang="cs-CZ" sz="3600" cap="small" dirty="0" smtClean="0"/>
              <a:t> </a:t>
            </a:r>
            <a:r>
              <a:rPr lang="cs-CZ" sz="3600" cap="small" dirty="0" err="1" smtClean="0"/>
              <a:t>external</a:t>
            </a:r>
            <a:r>
              <a:rPr lang="cs-CZ" sz="3600" cap="small" dirty="0" smtClean="0"/>
              <a:t> </a:t>
            </a:r>
            <a:r>
              <a:rPr lang="cs-CZ" sz="3600" cap="small" dirty="0" err="1" smtClean="0"/>
              <a:t>systems</a:t>
            </a:r>
            <a:endParaRPr lang="cs-CZ" sz="3600" cap="small" dirty="0"/>
          </a:p>
        </p:txBody>
      </p:sp>
      <p:sp>
        <p:nvSpPr>
          <p:cNvPr id="3" name="Zástupný symbol pro obsah 2"/>
          <p:cNvSpPr>
            <a:spLocks noGrp="1"/>
          </p:cNvSpPr>
          <p:nvPr>
            <p:ph idx="1"/>
          </p:nvPr>
        </p:nvSpPr>
        <p:spPr>
          <a:xfrm>
            <a:off x="467544" y="1844824"/>
            <a:ext cx="8229600" cy="4525963"/>
          </a:xfrm>
        </p:spPr>
        <p:txBody>
          <a:bodyPr>
            <a:normAutofit lnSpcReduction="10000"/>
          </a:bodyPr>
          <a:lstStyle/>
          <a:p>
            <a:r>
              <a:rPr lang="en-US" dirty="0"/>
              <a:t>great expansion of ICT technologies and programs for creating multimedia study </a:t>
            </a:r>
            <a:r>
              <a:rPr lang="en-US" dirty="0" smtClean="0"/>
              <a:t>supports</a:t>
            </a:r>
            <a:r>
              <a:rPr lang="cs-CZ" dirty="0" smtClean="0"/>
              <a:t> - t</a:t>
            </a:r>
            <a:r>
              <a:rPr lang="en-US" dirty="0" smtClean="0"/>
              <a:t>his </a:t>
            </a:r>
            <a:r>
              <a:rPr lang="en-US" dirty="0"/>
              <a:t>allows the authors to create their own study supports </a:t>
            </a:r>
            <a:r>
              <a:rPr lang="en-US" dirty="0" smtClean="0"/>
              <a:t>directly</a:t>
            </a:r>
            <a:r>
              <a:rPr lang="cs-CZ" dirty="0" smtClean="0"/>
              <a:t>, </a:t>
            </a:r>
            <a:r>
              <a:rPr lang="en-US" b="1" dirty="0">
                <a:solidFill>
                  <a:schemeClr val="tx2">
                    <a:lumMod val="75000"/>
                  </a:schemeClr>
                </a:solidFill>
              </a:rPr>
              <a:t>In my opinion, it is extremely important to give authors/teachers maximal flexibility in their didactic approach and to allow them certain </a:t>
            </a:r>
            <a:r>
              <a:rPr lang="en-US" b="1" dirty="0" smtClean="0">
                <a:solidFill>
                  <a:schemeClr val="tx2">
                    <a:lumMod val="75000"/>
                  </a:schemeClr>
                </a:solidFill>
              </a:rPr>
              <a:t>originality</a:t>
            </a:r>
            <a:endParaRPr lang="cs-CZ" b="1" dirty="0" smtClean="0">
              <a:solidFill>
                <a:schemeClr val="tx2">
                  <a:lumMod val="75000"/>
                </a:schemeClr>
              </a:solidFill>
            </a:endParaRPr>
          </a:p>
          <a:p>
            <a:r>
              <a:rPr lang="cs-CZ" dirty="0" smtClean="0"/>
              <a:t>t</a:t>
            </a:r>
            <a:r>
              <a:rPr lang="en-US" dirty="0" err="1" smtClean="0"/>
              <a:t>eacher</a:t>
            </a:r>
            <a:r>
              <a:rPr lang="en-US" dirty="0" smtClean="0"/>
              <a:t> </a:t>
            </a:r>
            <a:r>
              <a:rPr lang="en-US" dirty="0"/>
              <a:t>should have the opportunity to </a:t>
            </a:r>
            <a:r>
              <a:rPr lang="en-US" b="1" dirty="0">
                <a:solidFill>
                  <a:schemeClr val="tx2">
                    <a:lumMod val="75000"/>
                  </a:schemeClr>
                </a:solidFill>
              </a:rPr>
              <a:t>flexibly adjust study supports to the target group as well as to current needs and his/her </a:t>
            </a:r>
            <a:r>
              <a:rPr lang="en-US" b="1" dirty="0" smtClean="0">
                <a:solidFill>
                  <a:schemeClr val="tx2">
                    <a:lumMod val="75000"/>
                  </a:schemeClr>
                </a:solidFill>
              </a:rPr>
              <a:t>way </a:t>
            </a:r>
            <a:r>
              <a:rPr lang="en-US" b="1" dirty="0">
                <a:solidFill>
                  <a:schemeClr val="tx2">
                    <a:lumMod val="75000"/>
                  </a:schemeClr>
                </a:solidFill>
              </a:rPr>
              <a:t>of </a:t>
            </a:r>
            <a:r>
              <a:rPr lang="en-US" b="1" dirty="0" smtClean="0">
                <a:solidFill>
                  <a:schemeClr val="tx2">
                    <a:lumMod val="75000"/>
                  </a:schemeClr>
                </a:solidFill>
              </a:rPr>
              <a:t>teaching</a:t>
            </a:r>
            <a:r>
              <a:rPr lang="en-US" dirty="0" smtClean="0"/>
              <a:t> </a:t>
            </a:r>
            <a:endParaRPr lang="cs-CZ" dirty="0" smtClean="0"/>
          </a:p>
          <a:p>
            <a:r>
              <a:rPr lang="cs-CZ" dirty="0" smtClean="0"/>
              <a:t>potřeba vedení a kontrola činností studenta při praktických činnostech prováděných v rámci samostudia</a:t>
            </a:r>
            <a:endParaRPr lang="cs-CZ" b="1" dirty="0">
              <a:solidFill>
                <a:schemeClr val="tx2">
                  <a:lumMod val="75000"/>
                </a:schemeClr>
              </a:solidFill>
            </a:endParaRPr>
          </a:p>
        </p:txBody>
      </p:sp>
      <p:sp>
        <p:nvSpPr>
          <p:cNvPr id="6" name="Zástupný symbol pro zápatí 4"/>
          <p:cNvSpPr txBox="1">
            <a:spLocks/>
          </p:cNvSpPr>
          <p:nvPr/>
        </p:nvSpPr>
        <p:spPr>
          <a:xfrm>
            <a:off x="8604448" y="6453336"/>
            <a:ext cx="539552" cy="365125"/>
          </a:xfrm>
          <a:prstGeom prst="rect">
            <a:avLst/>
          </a:prstGeom>
        </p:spPr>
        <p:txBody>
          <a:bodyPr vert="horz" lIns="45720" tIns="45720" rIns="91440" bIns="45720" rtlCol="0" anchor="ctr"/>
          <a:lstStyle>
            <a:defPPr>
              <a:defRPr lang="cs-CZ"/>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391D5D4-CF7E-410D-ABE4-5644B9DA6968}" type="slidenum">
              <a:rPr lang="cs-CZ" smtClean="0"/>
              <a:pPr algn="r"/>
              <a:t>3</a:t>
            </a:fld>
            <a:endParaRPr lang="cs-CZ" dirty="0"/>
          </a:p>
        </p:txBody>
      </p:sp>
    </p:spTree>
    <p:extLst>
      <p:ext uri="{BB962C8B-B14F-4D97-AF65-F5344CB8AC3E}">
        <p14:creationId xmlns:p14="http://schemas.microsoft.com/office/powerpoint/2010/main" val="4102357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0648"/>
            <a:ext cx="8229600" cy="1051520"/>
          </a:xfrm>
        </p:spPr>
        <p:txBody>
          <a:bodyPr/>
          <a:lstStyle/>
          <a:p>
            <a:r>
              <a:rPr lang="cs-CZ" sz="3600" cap="small" dirty="0" err="1" smtClean="0"/>
              <a:t>dynamic</a:t>
            </a:r>
            <a:r>
              <a:rPr lang="cs-CZ" sz="3600" cap="small" dirty="0" smtClean="0"/>
              <a:t> study </a:t>
            </a:r>
            <a:r>
              <a:rPr lang="cs-CZ" sz="3600" cap="small" dirty="0" err="1" smtClean="0"/>
              <a:t>supports</a:t>
            </a:r>
            <a:endParaRPr lang="cs-CZ" sz="3600" cap="small" dirty="0"/>
          </a:p>
        </p:txBody>
      </p:sp>
      <p:sp>
        <p:nvSpPr>
          <p:cNvPr id="3" name="Zástupný symbol pro obsah 2"/>
          <p:cNvSpPr>
            <a:spLocks noGrp="1"/>
          </p:cNvSpPr>
          <p:nvPr>
            <p:ph idx="1"/>
          </p:nvPr>
        </p:nvSpPr>
        <p:spPr>
          <a:xfrm>
            <a:off x="457200" y="1600200"/>
            <a:ext cx="8229600" cy="4997152"/>
          </a:xfrm>
        </p:spPr>
        <p:txBody>
          <a:bodyPr>
            <a:normAutofit fontScale="92500"/>
          </a:bodyPr>
          <a:lstStyle/>
          <a:p>
            <a:r>
              <a:rPr lang="cs-CZ" b="1" dirty="0" smtClean="0">
                <a:solidFill>
                  <a:schemeClr val="tx2">
                    <a:lumMod val="75000"/>
                  </a:schemeClr>
                </a:solidFill>
              </a:rPr>
              <a:t>a</a:t>
            </a:r>
            <a:r>
              <a:rPr lang="en-US" b="1" dirty="0" smtClean="0">
                <a:solidFill>
                  <a:schemeClr val="tx2">
                    <a:lumMod val="75000"/>
                  </a:schemeClr>
                </a:solidFill>
              </a:rPr>
              <a:t> </a:t>
            </a:r>
            <a:r>
              <a:rPr lang="en-US" b="1" dirty="0">
                <a:solidFill>
                  <a:schemeClr val="tx2">
                    <a:lumMod val="75000"/>
                  </a:schemeClr>
                </a:solidFill>
              </a:rPr>
              <a:t>well-prepared study support</a:t>
            </a:r>
            <a:r>
              <a:rPr lang="en-US" dirty="0"/>
              <a:t> is the </a:t>
            </a:r>
            <a:r>
              <a:rPr lang="en-US" dirty="0" smtClean="0"/>
              <a:t>basis</a:t>
            </a:r>
            <a:r>
              <a:rPr lang="cs-CZ" dirty="0" smtClean="0"/>
              <a:t> </a:t>
            </a:r>
          </a:p>
          <a:p>
            <a:r>
              <a:rPr lang="cs-CZ" b="1" dirty="0" smtClean="0">
                <a:solidFill>
                  <a:schemeClr val="tx2">
                    <a:lumMod val="75000"/>
                  </a:schemeClr>
                </a:solidFill>
              </a:rPr>
              <a:t>t</a:t>
            </a:r>
            <a:r>
              <a:rPr lang="en-US" b="1" dirty="0" smtClean="0">
                <a:solidFill>
                  <a:schemeClr val="tx2">
                    <a:lumMod val="75000"/>
                  </a:schemeClr>
                </a:solidFill>
              </a:rPr>
              <a:t>his </a:t>
            </a:r>
            <a:r>
              <a:rPr lang="en-US" b="1" dirty="0">
                <a:solidFill>
                  <a:schemeClr val="tx2">
                    <a:lumMod val="75000"/>
                  </a:schemeClr>
                </a:solidFill>
              </a:rPr>
              <a:t>support is first split into its component fragments (blocks)</a:t>
            </a:r>
            <a:r>
              <a:rPr lang="en-US" dirty="0"/>
              <a:t> including the topics, problems and  their explanations, explaining and motivating animations, simulations, audio, thematic tasks, examples, etc. </a:t>
            </a:r>
            <a:endParaRPr lang="cs-CZ" dirty="0" smtClean="0"/>
          </a:p>
          <a:p>
            <a:r>
              <a:rPr lang="cs-CZ" dirty="0" smtClean="0"/>
              <a:t>i</a:t>
            </a:r>
            <a:r>
              <a:rPr lang="en-US" dirty="0" smtClean="0"/>
              <a:t>t </a:t>
            </a:r>
            <a:r>
              <a:rPr lang="en-US" dirty="0"/>
              <a:t>is important </a:t>
            </a:r>
            <a:r>
              <a:rPr lang="en-US" b="1" dirty="0">
                <a:solidFill>
                  <a:schemeClr val="tx2">
                    <a:lumMod val="75000"/>
                  </a:schemeClr>
                </a:solidFill>
              </a:rPr>
              <a:t>for longer texts to be divided into smaller parts</a:t>
            </a:r>
            <a:r>
              <a:rPr lang="en-US" dirty="0"/>
              <a:t> to avoid scrolling the </a:t>
            </a:r>
            <a:r>
              <a:rPr lang="en-US" dirty="0" smtClean="0"/>
              <a:t>text</a:t>
            </a:r>
            <a:endParaRPr lang="cs-CZ" dirty="0" smtClean="0"/>
          </a:p>
          <a:p>
            <a:r>
              <a:rPr lang="cs-CZ" b="1" dirty="0" smtClean="0">
                <a:solidFill>
                  <a:schemeClr val="tx2">
                    <a:lumMod val="75000"/>
                  </a:schemeClr>
                </a:solidFill>
              </a:rPr>
              <a:t>f</a:t>
            </a:r>
            <a:r>
              <a:rPr lang="en-US" b="1" dirty="0" smtClean="0">
                <a:solidFill>
                  <a:schemeClr val="tx2">
                    <a:lumMod val="75000"/>
                  </a:schemeClr>
                </a:solidFill>
              </a:rPr>
              <a:t>or </a:t>
            </a:r>
            <a:r>
              <a:rPr lang="en-US" b="1" dirty="0">
                <a:solidFill>
                  <a:schemeClr val="tx2">
                    <a:lumMod val="75000"/>
                  </a:schemeClr>
                </a:solidFill>
              </a:rPr>
              <a:t>all the blocks the printed form is needed </a:t>
            </a:r>
            <a:r>
              <a:rPr lang="en-US" dirty="0"/>
              <a:t>so that a student could print out this study support or just its </a:t>
            </a:r>
            <a:r>
              <a:rPr lang="en-US" dirty="0" smtClean="0"/>
              <a:t>part</a:t>
            </a:r>
            <a:endParaRPr lang="cs-CZ" dirty="0" smtClean="0"/>
          </a:p>
          <a:p>
            <a:r>
              <a:rPr lang="cs-CZ" dirty="0" smtClean="0"/>
              <a:t>f</a:t>
            </a:r>
            <a:r>
              <a:rPr lang="en-US" dirty="0" smtClean="0"/>
              <a:t>or </a:t>
            </a:r>
            <a:r>
              <a:rPr lang="en-US" dirty="0"/>
              <a:t>the creation of a support, </a:t>
            </a:r>
            <a:r>
              <a:rPr lang="en-US" b="1" dirty="0">
                <a:solidFill>
                  <a:schemeClr val="tx2">
                    <a:lumMod val="75000"/>
                  </a:schemeClr>
                </a:solidFill>
              </a:rPr>
              <a:t>a list that defines the sequence of units in the support is used </a:t>
            </a:r>
            <a:r>
              <a:rPr lang="en-US" dirty="0"/>
              <a:t>(XML </a:t>
            </a:r>
            <a:r>
              <a:rPr lang="en-US" dirty="0" smtClean="0"/>
              <a:t>file)</a:t>
            </a:r>
            <a:endParaRPr lang="cs-CZ" dirty="0" smtClean="0"/>
          </a:p>
          <a:p>
            <a:r>
              <a:rPr lang="cs-CZ" b="1" dirty="0" smtClean="0">
                <a:solidFill>
                  <a:schemeClr val="tx2">
                    <a:lumMod val="75000"/>
                  </a:schemeClr>
                </a:solidFill>
              </a:rPr>
              <a:t>t</a:t>
            </a:r>
            <a:r>
              <a:rPr lang="en-US" b="1" dirty="0" smtClean="0">
                <a:solidFill>
                  <a:schemeClr val="tx2">
                    <a:lumMod val="75000"/>
                  </a:schemeClr>
                </a:solidFill>
              </a:rPr>
              <a:t>he </a:t>
            </a:r>
            <a:r>
              <a:rPr lang="en-US" b="1" dirty="0">
                <a:solidFill>
                  <a:schemeClr val="tx2">
                    <a:lumMod val="75000"/>
                  </a:schemeClr>
                </a:solidFill>
              </a:rPr>
              <a:t>study support itself consists of presenter that presents the support according to the </a:t>
            </a:r>
            <a:r>
              <a:rPr lang="en-US" b="1" dirty="0" smtClean="0">
                <a:solidFill>
                  <a:schemeClr val="tx2">
                    <a:lumMod val="75000"/>
                  </a:schemeClr>
                </a:solidFill>
              </a:rPr>
              <a:t>list</a:t>
            </a:r>
            <a:endParaRPr lang="cs-CZ" b="1" dirty="0">
              <a:solidFill>
                <a:schemeClr val="tx2">
                  <a:lumMod val="75000"/>
                </a:schemeClr>
              </a:solidFill>
            </a:endParaRPr>
          </a:p>
        </p:txBody>
      </p:sp>
      <p:sp>
        <p:nvSpPr>
          <p:cNvPr id="6" name="Zástupný symbol pro zápatí 4"/>
          <p:cNvSpPr txBox="1">
            <a:spLocks/>
          </p:cNvSpPr>
          <p:nvPr/>
        </p:nvSpPr>
        <p:spPr>
          <a:xfrm>
            <a:off x="8604448" y="6453336"/>
            <a:ext cx="539552" cy="365125"/>
          </a:xfrm>
          <a:prstGeom prst="rect">
            <a:avLst/>
          </a:prstGeom>
        </p:spPr>
        <p:txBody>
          <a:bodyPr vert="horz" lIns="45720" tIns="45720" rIns="91440" bIns="45720" rtlCol="0" anchor="ctr"/>
          <a:lstStyle>
            <a:defPPr>
              <a:defRPr lang="cs-CZ"/>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391D5D4-CF7E-410D-ABE4-5644B9DA6968}" type="slidenum">
              <a:rPr lang="cs-CZ" smtClean="0"/>
              <a:pPr algn="r"/>
              <a:t>4</a:t>
            </a:fld>
            <a:endParaRPr lang="cs-CZ" dirty="0"/>
          </a:p>
        </p:txBody>
      </p:sp>
    </p:spTree>
    <p:extLst>
      <p:ext uri="{BB962C8B-B14F-4D97-AF65-F5344CB8AC3E}">
        <p14:creationId xmlns:p14="http://schemas.microsoft.com/office/powerpoint/2010/main" val="2730709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3600" cap="small" dirty="0"/>
              <a:t>Example of the study support "Encyclopedia of </a:t>
            </a:r>
            <a:r>
              <a:rPr lang="en-US" sz="3600" cap="small" dirty="0" smtClean="0"/>
              <a:t>Birds</a:t>
            </a:r>
            <a:r>
              <a:rPr lang="en-US" sz="3600" cap="small" dirty="0"/>
              <a:t> "</a:t>
            </a:r>
            <a:endParaRPr lang="cs-CZ" sz="3600" cap="small" dirty="0"/>
          </a:p>
        </p:txBody>
      </p:sp>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1811882"/>
            <a:ext cx="2559806" cy="2096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0257" y="3377540"/>
            <a:ext cx="3367580" cy="348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811882"/>
            <a:ext cx="3486543" cy="285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7864" y="1667108"/>
            <a:ext cx="2982276" cy="24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72" y="5030594"/>
            <a:ext cx="2140564" cy="133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20072" y="3645024"/>
            <a:ext cx="3725889" cy="3052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Zástupný symbol pro zápatí 4"/>
          <p:cNvSpPr txBox="1">
            <a:spLocks/>
          </p:cNvSpPr>
          <p:nvPr/>
        </p:nvSpPr>
        <p:spPr>
          <a:xfrm>
            <a:off x="8604448" y="6453336"/>
            <a:ext cx="539552" cy="365125"/>
          </a:xfrm>
          <a:prstGeom prst="rect">
            <a:avLst/>
          </a:prstGeom>
        </p:spPr>
        <p:txBody>
          <a:bodyPr vert="horz" lIns="45720" tIns="45720" rIns="91440" bIns="45720" rtlCol="0" anchor="ctr"/>
          <a:lstStyle>
            <a:defPPr>
              <a:defRPr lang="cs-CZ"/>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391D5D4-CF7E-410D-ABE4-5644B9DA6968}" type="slidenum">
              <a:rPr lang="cs-CZ" smtClean="0"/>
              <a:pPr algn="r"/>
              <a:t>5</a:t>
            </a:fld>
            <a:endParaRPr lang="cs-CZ" dirty="0"/>
          </a:p>
        </p:txBody>
      </p:sp>
    </p:spTree>
    <p:extLst>
      <p:ext uri="{BB962C8B-B14F-4D97-AF65-F5344CB8AC3E}">
        <p14:creationId xmlns:p14="http://schemas.microsoft.com/office/powerpoint/2010/main" val="3683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nSpc>
                <a:spcPct val="100000"/>
              </a:lnSpc>
            </a:pPr>
            <a:r>
              <a:rPr lang="cs-CZ" sz="3600" cap="small" dirty="0" err="1" smtClean="0"/>
              <a:t>External</a:t>
            </a:r>
            <a:r>
              <a:rPr lang="cs-CZ" sz="3600" cap="small" dirty="0" smtClean="0"/>
              <a:t> </a:t>
            </a:r>
            <a:r>
              <a:rPr lang="cs-CZ" sz="3600" cap="small" dirty="0" err="1" smtClean="0"/>
              <a:t>systems</a:t>
            </a:r>
            <a:r>
              <a:rPr lang="cs-CZ" sz="3600" cap="small" dirty="0" smtClean="0"/>
              <a:t> </a:t>
            </a:r>
            <a:r>
              <a:rPr lang="cs-CZ" sz="3600" cap="small" dirty="0" err="1" smtClean="0"/>
              <a:t>directly</a:t>
            </a:r>
            <a:r>
              <a:rPr lang="cs-CZ" sz="3600" cap="small" dirty="0" smtClean="0"/>
              <a:t> </a:t>
            </a:r>
            <a:r>
              <a:rPr lang="cs-CZ" sz="3600" cap="small" dirty="0" err="1" smtClean="0"/>
              <a:t>connected</a:t>
            </a:r>
            <a:r>
              <a:rPr lang="cs-CZ" sz="3600" cap="small" dirty="0" smtClean="0"/>
              <a:t> </a:t>
            </a:r>
            <a:r>
              <a:rPr lang="cs-CZ" sz="3600" cap="small" dirty="0" err="1" smtClean="0"/>
              <a:t>width</a:t>
            </a:r>
            <a:r>
              <a:rPr lang="cs-CZ" sz="3600" cap="small" dirty="0" smtClean="0"/>
              <a:t> study </a:t>
            </a:r>
            <a:r>
              <a:rPr lang="cs-CZ" sz="3600" cap="small" dirty="0" err="1" smtClean="0"/>
              <a:t>supports</a:t>
            </a:r>
            <a:endParaRPr lang="cs-CZ" sz="3600" cap="small" dirty="0"/>
          </a:p>
        </p:txBody>
      </p:sp>
      <p:sp>
        <p:nvSpPr>
          <p:cNvPr id="3" name="Zástupný symbol pro obsah 2"/>
          <p:cNvSpPr>
            <a:spLocks noGrp="1"/>
          </p:cNvSpPr>
          <p:nvPr>
            <p:ph idx="1"/>
          </p:nvPr>
        </p:nvSpPr>
        <p:spPr/>
        <p:txBody>
          <a:bodyPr>
            <a:normAutofit fontScale="85000" lnSpcReduction="10000"/>
          </a:bodyPr>
          <a:lstStyle/>
          <a:p>
            <a:r>
              <a:rPr lang="cs-CZ" dirty="0" smtClean="0"/>
              <a:t>i</a:t>
            </a:r>
            <a:r>
              <a:rPr lang="en-US" dirty="0" smtClean="0"/>
              <a:t>t </a:t>
            </a:r>
            <a:r>
              <a:rPr lang="en-US" dirty="0"/>
              <a:t>allows the study </a:t>
            </a:r>
            <a:r>
              <a:rPr lang="en-US" b="1" dirty="0">
                <a:solidFill>
                  <a:schemeClr val="tx2">
                    <a:lumMod val="75000"/>
                  </a:schemeClr>
                </a:solidFill>
              </a:rPr>
              <a:t>support to control the </a:t>
            </a:r>
            <a:r>
              <a:rPr lang="en-US" b="1" dirty="0" err="1">
                <a:solidFill>
                  <a:schemeClr val="tx2">
                    <a:lumMod val="75000"/>
                  </a:schemeClr>
                </a:solidFill>
              </a:rPr>
              <a:t>behaviour</a:t>
            </a:r>
            <a:r>
              <a:rPr lang="en-US" b="1" dirty="0">
                <a:solidFill>
                  <a:schemeClr val="tx2">
                    <a:lumMod val="75000"/>
                  </a:schemeClr>
                </a:solidFill>
              </a:rPr>
              <a:t> of the external </a:t>
            </a:r>
            <a:r>
              <a:rPr lang="en-US" b="1" dirty="0" smtClean="0">
                <a:solidFill>
                  <a:schemeClr val="tx2">
                    <a:lumMod val="75000"/>
                  </a:schemeClr>
                </a:solidFill>
              </a:rPr>
              <a:t>system</a:t>
            </a:r>
            <a:endParaRPr lang="cs-CZ" b="1" dirty="0" smtClean="0">
              <a:solidFill>
                <a:schemeClr val="tx2">
                  <a:lumMod val="75000"/>
                </a:schemeClr>
              </a:solidFill>
            </a:endParaRPr>
          </a:p>
          <a:p>
            <a:r>
              <a:rPr lang="cs-CZ" dirty="0" smtClean="0"/>
              <a:t>i</a:t>
            </a:r>
            <a:r>
              <a:rPr lang="en-US" dirty="0" smtClean="0"/>
              <a:t>t </a:t>
            </a:r>
            <a:r>
              <a:rPr lang="en-US" dirty="0"/>
              <a:t>allows </a:t>
            </a:r>
            <a:r>
              <a:rPr lang="en-US" b="1" dirty="0">
                <a:solidFill>
                  <a:schemeClr val="tx2">
                    <a:lumMod val="75000"/>
                  </a:schemeClr>
                </a:solidFill>
              </a:rPr>
              <a:t>the study support to control the external </a:t>
            </a:r>
            <a:r>
              <a:rPr lang="en-US" b="1" dirty="0" smtClean="0">
                <a:solidFill>
                  <a:schemeClr val="tx2">
                    <a:lumMod val="75000"/>
                  </a:schemeClr>
                </a:solidFill>
              </a:rPr>
              <a:t>system</a:t>
            </a:r>
            <a:endParaRPr lang="cs-CZ" b="1" dirty="0" smtClean="0">
              <a:solidFill>
                <a:schemeClr val="tx2">
                  <a:lumMod val="75000"/>
                </a:schemeClr>
              </a:solidFill>
            </a:endParaRPr>
          </a:p>
          <a:p>
            <a:r>
              <a:rPr lang="cs-CZ" dirty="0" smtClean="0"/>
              <a:t>t</a:t>
            </a:r>
            <a:r>
              <a:rPr lang="en-US" dirty="0" smtClean="0"/>
              <a:t>he </a:t>
            </a:r>
            <a:r>
              <a:rPr lang="en-US" b="1" dirty="0">
                <a:solidFill>
                  <a:schemeClr val="tx2">
                    <a:lumMod val="75000"/>
                  </a:schemeClr>
                </a:solidFill>
              </a:rPr>
              <a:t>study support can thus demonstrate the study matter on the external </a:t>
            </a:r>
            <a:r>
              <a:rPr lang="en-US" b="1" dirty="0" err="1" smtClean="0">
                <a:solidFill>
                  <a:schemeClr val="tx2">
                    <a:lumMod val="75000"/>
                  </a:schemeClr>
                </a:solidFill>
              </a:rPr>
              <a:t>syst</a:t>
            </a:r>
            <a:r>
              <a:rPr lang="cs-CZ" b="1" dirty="0" smtClean="0">
                <a:solidFill>
                  <a:schemeClr val="tx2">
                    <a:lumMod val="75000"/>
                  </a:schemeClr>
                </a:solidFill>
              </a:rPr>
              <a:t>e</a:t>
            </a:r>
            <a:r>
              <a:rPr lang="en-US" b="1" dirty="0" smtClean="0">
                <a:solidFill>
                  <a:schemeClr val="tx2">
                    <a:lumMod val="75000"/>
                  </a:schemeClr>
                </a:solidFill>
              </a:rPr>
              <a:t>m</a:t>
            </a:r>
            <a:r>
              <a:rPr lang="cs-CZ" dirty="0" smtClean="0"/>
              <a:t>,</a:t>
            </a:r>
            <a:r>
              <a:rPr lang="en-US" dirty="0" smtClean="0"/>
              <a:t> </a:t>
            </a:r>
            <a:r>
              <a:rPr lang="cs-CZ" dirty="0" smtClean="0"/>
              <a:t>t</a:t>
            </a:r>
            <a:r>
              <a:rPr lang="en-US" dirty="0" smtClean="0"/>
              <a:t>he </a:t>
            </a:r>
            <a:r>
              <a:rPr lang="en-US" dirty="0"/>
              <a:t>study support can </a:t>
            </a:r>
            <a:r>
              <a:rPr lang="en-US" b="1" dirty="0">
                <a:solidFill>
                  <a:schemeClr val="tx2">
                    <a:lumMod val="75000"/>
                  </a:schemeClr>
                </a:solidFill>
              </a:rPr>
              <a:t>guide the student through the process of measuring</a:t>
            </a:r>
            <a:r>
              <a:rPr lang="en-US" dirty="0"/>
              <a:t> and it can </a:t>
            </a:r>
            <a:r>
              <a:rPr lang="en-US" b="1" dirty="0">
                <a:solidFill>
                  <a:schemeClr val="tx2">
                    <a:lumMod val="75000"/>
                  </a:schemeClr>
                </a:solidFill>
              </a:rPr>
              <a:t>set up the external system and then the student performs measuring using the given </a:t>
            </a:r>
            <a:r>
              <a:rPr lang="en-US" b="1" dirty="0" smtClean="0">
                <a:solidFill>
                  <a:schemeClr val="tx2">
                    <a:lumMod val="75000"/>
                  </a:schemeClr>
                </a:solidFill>
              </a:rPr>
              <a:t>values</a:t>
            </a:r>
            <a:endParaRPr lang="cs-CZ" b="1" dirty="0" smtClean="0">
              <a:solidFill>
                <a:schemeClr val="tx2">
                  <a:lumMod val="75000"/>
                </a:schemeClr>
              </a:solidFill>
            </a:endParaRPr>
          </a:p>
          <a:p>
            <a:r>
              <a:rPr lang="cs-CZ" dirty="0"/>
              <a:t>t</a:t>
            </a:r>
            <a:r>
              <a:rPr lang="en-US" dirty="0" smtClean="0"/>
              <a:t>he </a:t>
            </a:r>
            <a:r>
              <a:rPr lang="en-US" dirty="0"/>
              <a:t>mutual communication between the study support and the external system </a:t>
            </a:r>
            <a:r>
              <a:rPr lang="en-US" b="1" dirty="0">
                <a:solidFill>
                  <a:schemeClr val="tx2">
                    <a:lumMod val="75000"/>
                  </a:schemeClr>
                </a:solidFill>
              </a:rPr>
              <a:t>offers the possibility of controlling either the external system from the study support, or controlling the study support from the external </a:t>
            </a:r>
            <a:r>
              <a:rPr lang="en-US" b="1" dirty="0" smtClean="0">
                <a:solidFill>
                  <a:schemeClr val="tx2">
                    <a:lumMod val="75000"/>
                  </a:schemeClr>
                </a:solidFill>
              </a:rPr>
              <a:t>system</a:t>
            </a:r>
            <a:endParaRPr lang="cs-CZ" b="1" dirty="0" smtClean="0">
              <a:solidFill>
                <a:schemeClr val="tx2">
                  <a:lumMod val="75000"/>
                </a:schemeClr>
              </a:solidFill>
            </a:endParaRPr>
          </a:p>
          <a:p>
            <a:r>
              <a:rPr lang="cs-CZ" dirty="0" smtClean="0"/>
              <a:t>t</a:t>
            </a:r>
            <a:r>
              <a:rPr lang="en-US" dirty="0" smtClean="0"/>
              <a:t>he </a:t>
            </a:r>
            <a:r>
              <a:rPr lang="en-US" dirty="0"/>
              <a:t>implementation of external systems can </a:t>
            </a:r>
            <a:r>
              <a:rPr lang="en-US" b="1" dirty="0">
                <a:solidFill>
                  <a:schemeClr val="tx2">
                    <a:lumMod val="75000"/>
                  </a:schemeClr>
                </a:solidFill>
              </a:rPr>
              <a:t>forbid the student to continue in studying, if he hasn’t completed all the activities that he was supposed to do in his study</a:t>
            </a:r>
            <a:endParaRPr lang="cs-CZ" b="1" dirty="0">
              <a:solidFill>
                <a:schemeClr val="tx2">
                  <a:lumMod val="75000"/>
                </a:schemeClr>
              </a:solidFill>
            </a:endParaRPr>
          </a:p>
        </p:txBody>
      </p:sp>
      <p:sp>
        <p:nvSpPr>
          <p:cNvPr id="6" name="Zástupný symbol pro zápatí 4"/>
          <p:cNvSpPr txBox="1">
            <a:spLocks/>
          </p:cNvSpPr>
          <p:nvPr/>
        </p:nvSpPr>
        <p:spPr>
          <a:xfrm>
            <a:off x="8604448" y="6453336"/>
            <a:ext cx="539552" cy="365125"/>
          </a:xfrm>
          <a:prstGeom prst="rect">
            <a:avLst/>
          </a:prstGeom>
        </p:spPr>
        <p:txBody>
          <a:bodyPr vert="horz" lIns="45720" tIns="45720" rIns="91440" bIns="45720" rtlCol="0" anchor="ctr"/>
          <a:lstStyle>
            <a:defPPr>
              <a:defRPr lang="cs-CZ"/>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391D5D4-CF7E-410D-ABE4-5644B9DA6968}" type="slidenum">
              <a:rPr lang="cs-CZ" smtClean="0"/>
              <a:pPr algn="r"/>
              <a:t>6</a:t>
            </a:fld>
            <a:endParaRPr lang="cs-CZ" dirty="0"/>
          </a:p>
        </p:txBody>
      </p:sp>
    </p:spTree>
    <p:extLst>
      <p:ext uri="{BB962C8B-B14F-4D97-AF65-F5344CB8AC3E}">
        <p14:creationId xmlns:p14="http://schemas.microsoft.com/office/powerpoint/2010/main" val="1105844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nSpc>
                <a:spcPct val="100000"/>
              </a:lnSpc>
            </a:pPr>
            <a:r>
              <a:rPr lang="en-US" sz="3600" cap="small" dirty="0" err="1"/>
              <a:t>Connnection</a:t>
            </a:r>
            <a:r>
              <a:rPr lang="en-US" sz="3600" cap="small" dirty="0"/>
              <a:t> of external system with dynamic study support</a:t>
            </a:r>
            <a:endParaRPr lang="cs-CZ" sz="3600" cap="small" dirty="0"/>
          </a:p>
        </p:txBody>
      </p:sp>
      <p:sp>
        <p:nvSpPr>
          <p:cNvPr id="3" name="Zástupný symbol pro obsah 2"/>
          <p:cNvSpPr>
            <a:spLocks noGrp="1"/>
          </p:cNvSpPr>
          <p:nvPr>
            <p:ph idx="1"/>
          </p:nvPr>
        </p:nvSpPr>
        <p:spPr>
          <a:xfrm>
            <a:off x="434906" y="3789040"/>
            <a:ext cx="8229600" cy="1810903"/>
          </a:xfrm>
        </p:spPr>
        <p:txBody>
          <a:bodyPr/>
          <a:lstStyle/>
          <a:p>
            <a:r>
              <a:rPr lang="cs-CZ" dirty="0" err="1" smtClean="0"/>
              <a:t>dynamic</a:t>
            </a:r>
            <a:r>
              <a:rPr lang="cs-CZ" dirty="0" smtClean="0"/>
              <a:t> study support made in </a:t>
            </a:r>
            <a:r>
              <a:rPr lang="cs-CZ" dirty="0" err="1" smtClean="0"/>
              <a:t>Flash</a:t>
            </a:r>
            <a:r>
              <a:rPr lang="cs-CZ" dirty="0" smtClean="0"/>
              <a:t>, </a:t>
            </a:r>
            <a:r>
              <a:rPr lang="cs-CZ" dirty="0" err="1" smtClean="0"/>
              <a:t>Visual</a:t>
            </a:r>
            <a:r>
              <a:rPr lang="cs-CZ" dirty="0" smtClean="0"/>
              <a:t> Basic, </a:t>
            </a:r>
            <a:r>
              <a:rPr lang="cs-CZ" dirty="0" err="1" smtClean="0"/>
              <a:t>etc</a:t>
            </a:r>
            <a:r>
              <a:rPr lang="cs-CZ" dirty="0" smtClean="0"/>
              <a:t>.</a:t>
            </a:r>
            <a:endParaRPr lang="cs-CZ" dirty="0"/>
          </a:p>
          <a:p>
            <a:r>
              <a:rPr lang="cs-CZ" dirty="0" smtClean="0"/>
              <a:t>SW </a:t>
            </a:r>
            <a:r>
              <a:rPr lang="cs-CZ" dirty="0" err="1" smtClean="0"/>
              <a:t>connection</a:t>
            </a:r>
            <a:r>
              <a:rPr lang="cs-CZ" dirty="0" smtClean="0"/>
              <a:t> module – made in </a:t>
            </a:r>
            <a:r>
              <a:rPr lang="cs-CZ" dirty="0" err="1" smtClean="0"/>
              <a:t>Flash</a:t>
            </a:r>
            <a:r>
              <a:rPr lang="cs-CZ" dirty="0" smtClean="0"/>
              <a:t> (MDM </a:t>
            </a:r>
            <a:r>
              <a:rPr lang="cs-CZ" dirty="0" err="1" smtClean="0"/>
              <a:t>Zinc</a:t>
            </a:r>
            <a:r>
              <a:rPr lang="cs-CZ" dirty="0" smtClean="0"/>
              <a:t>) </a:t>
            </a:r>
            <a:r>
              <a:rPr lang="cs-CZ" dirty="0" err="1" smtClean="0"/>
              <a:t>or</a:t>
            </a:r>
            <a:r>
              <a:rPr lang="cs-CZ" dirty="0" smtClean="0"/>
              <a:t> </a:t>
            </a:r>
            <a:r>
              <a:rPr lang="cs-CZ" dirty="0" err="1" smtClean="0"/>
              <a:t>implemented</a:t>
            </a:r>
            <a:r>
              <a:rPr lang="cs-CZ" dirty="0" smtClean="0"/>
              <a:t> </a:t>
            </a:r>
            <a:r>
              <a:rPr lang="cs-CZ" dirty="0" err="1" smtClean="0"/>
              <a:t>directly</a:t>
            </a:r>
            <a:r>
              <a:rPr lang="cs-CZ" dirty="0" smtClean="0"/>
              <a:t> to </a:t>
            </a:r>
            <a:r>
              <a:rPr lang="cs-CZ" dirty="0" err="1" smtClean="0"/>
              <a:t>Visual</a:t>
            </a:r>
            <a:r>
              <a:rPr lang="cs-CZ" dirty="0" smtClean="0"/>
              <a:t> Basic </a:t>
            </a:r>
            <a:r>
              <a:rPr lang="cs-CZ" dirty="0" err="1" smtClean="0"/>
              <a:t>application</a:t>
            </a:r>
            <a:endParaRPr lang="cs-CZ" dirty="0" smtClean="0"/>
          </a:p>
        </p:txBody>
      </p:sp>
      <p:pic>
        <p:nvPicPr>
          <p:cNvPr id="2050" name="Picture 2" descr="SWmodu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844824"/>
            <a:ext cx="6004084" cy="183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SwModu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5727790"/>
            <a:ext cx="404367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ástupný symbol pro zápatí 4"/>
          <p:cNvSpPr txBox="1">
            <a:spLocks/>
          </p:cNvSpPr>
          <p:nvPr/>
        </p:nvSpPr>
        <p:spPr>
          <a:xfrm>
            <a:off x="8604448" y="6453336"/>
            <a:ext cx="539552" cy="365125"/>
          </a:xfrm>
          <a:prstGeom prst="rect">
            <a:avLst/>
          </a:prstGeom>
        </p:spPr>
        <p:txBody>
          <a:bodyPr vert="horz" lIns="45720" tIns="45720" rIns="91440" bIns="45720" rtlCol="0" anchor="ctr"/>
          <a:lstStyle>
            <a:defPPr>
              <a:defRPr lang="cs-CZ"/>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391D5D4-CF7E-410D-ABE4-5644B9DA6968}" type="slidenum">
              <a:rPr lang="cs-CZ" smtClean="0"/>
              <a:pPr algn="r"/>
              <a:t>7</a:t>
            </a:fld>
            <a:endParaRPr lang="cs-CZ" dirty="0"/>
          </a:p>
        </p:txBody>
      </p:sp>
    </p:spTree>
    <p:extLst>
      <p:ext uri="{BB962C8B-B14F-4D97-AF65-F5344CB8AC3E}">
        <p14:creationId xmlns:p14="http://schemas.microsoft.com/office/powerpoint/2010/main" val="2589496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nSpc>
                <a:spcPct val="100000"/>
              </a:lnSpc>
            </a:pPr>
            <a:r>
              <a:rPr lang="en-US" sz="3600" cap="small" dirty="0"/>
              <a:t>The basic version of the universal </a:t>
            </a:r>
            <a:r>
              <a:rPr lang="en-US" sz="3600" cap="small" dirty="0" smtClean="0"/>
              <a:t>connection</a:t>
            </a:r>
            <a:r>
              <a:rPr lang="cs-CZ" sz="3600" cap="small" dirty="0" smtClean="0"/>
              <a:t> </a:t>
            </a:r>
            <a:r>
              <a:rPr lang="en-US" sz="3600" cap="small" dirty="0" smtClean="0"/>
              <a:t>HW module</a:t>
            </a:r>
            <a:endParaRPr lang="cs-CZ" sz="3600" cap="small" dirty="0"/>
          </a:p>
        </p:txBody>
      </p:sp>
      <p:sp>
        <p:nvSpPr>
          <p:cNvPr id="3" name="Zástupný symbol pro obsah 2"/>
          <p:cNvSpPr>
            <a:spLocks noGrp="1"/>
          </p:cNvSpPr>
          <p:nvPr>
            <p:ph idx="1"/>
          </p:nvPr>
        </p:nvSpPr>
        <p:spPr/>
        <p:txBody>
          <a:bodyPr/>
          <a:lstStyle/>
          <a:p>
            <a:r>
              <a:rPr lang="cs-CZ" dirty="0" err="1" smtClean="0"/>
              <a:t>from</a:t>
            </a:r>
            <a:r>
              <a:rPr lang="cs-CZ" dirty="0" smtClean="0"/>
              <a:t> </a:t>
            </a:r>
            <a:r>
              <a:rPr lang="cs-CZ" dirty="0" err="1" smtClean="0"/>
              <a:t>the</a:t>
            </a:r>
            <a:r>
              <a:rPr lang="cs-CZ" dirty="0" smtClean="0"/>
              <a:t> </a:t>
            </a:r>
            <a:r>
              <a:rPr lang="cs-CZ" dirty="0" err="1" smtClean="0"/>
              <a:t>kit</a:t>
            </a:r>
            <a:r>
              <a:rPr lang="cs-CZ" dirty="0" smtClean="0"/>
              <a:t>, </a:t>
            </a:r>
            <a:r>
              <a:rPr lang="cs-CZ" dirty="0" err="1" smtClean="0"/>
              <a:t>compact</a:t>
            </a:r>
            <a:r>
              <a:rPr lang="cs-CZ" dirty="0" smtClean="0"/>
              <a:t> </a:t>
            </a:r>
            <a:r>
              <a:rPr lang="cs-CZ" dirty="0" err="1" smtClean="0"/>
              <a:t>version</a:t>
            </a:r>
            <a:r>
              <a:rPr lang="cs-CZ" dirty="0" smtClean="0"/>
              <a:t>, ..</a:t>
            </a:r>
            <a:endParaRPr lang="cs-CZ" dirty="0"/>
          </a:p>
        </p:txBody>
      </p:sp>
      <p:pic>
        <p:nvPicPr>
          <p:cNvPr id="4098" name="Picture 2" descr="_90714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204864"/>
            <a:ext cx="4125406"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_DSC35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6078" y="4509120"/>
            <a:ext cx="4818146" cy="2227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ástupný symbol pro zápatí 4"/>
          <p:cNvSpPr txBox="1">
            <a:spLocks/>
          </p:cNvSpPr>
          <p:nvPr/>
        </p:nvSpPr>
        <p:spPr>
          <a:xfrm>
            <a:off x="8604448" y="6453336"/>
            <a:ext cx="539552" cy="365125"/>
          </a:xfrm>
          <a:prstGeom prst="rect">
            <a:avLst/>
          </a:prstGeom>
        </p:spPr>
        <p:txBody>
          <a:bodyPr vert="horz" lIns="45720" tIns="45720" rIns="91440" bIns="45720" rtlCol="0" anchor="ctr"/>
          <a:lstStyle>
            <a:defPPr>
              <a:defRPr lang="cs-CZ"/>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391D5D4-CF7E-410D-ABE4-5644B9DA6968}" type="slidenum">
              <a:rPr lang="cs-CZ" smtClean="0"/>
              <a:pPr algn="r"/>
              <a:t>8</a:t>
            </a:fld>
            <a:endParaRPr lang="cs-CZ" dirty="0"/>
          </a:p>
        </p:txBody>
      </p:sp>
    </p:spTree>
    <p:extLst>
      <p:ext uri="{BB962C8B-B14F-4D97-AF65-F5344CB8AC3E}">
        <p14:creationId xmlns:p14="http://schemas.microsoft.com/office/powerpoint/2010/main" val="1320924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nSpc>
                <a:spcPct val="100000"/>
              </a:lnSpc>
            </a:pPr>
            <a:r>
              <a:rPr lang="en-US" sz="3600" cap="small" dirty="0"/>
              <a:t>Modules for connection of external systems to PC</a:t>
            </a:r>
            <a:endParaRPr lang="cs-CZ" sz="3600" cap="small" dirty="0"/>
          </a:p>
        </p:txBody>
      </p:sp>
      <p:sp>
        <p:nvSpPr>
          <p:cNvPr id="3" name="Zástupný symbol pro obsah 2"/>
          <p:cNvSpPr>
            <a:spLocks noGrp="1"/>
          </p:cNvSpPr>
          <p:nvPr>
            <p:ph idx="1"/>
          </p:nvPr>
        </p:nvSpPr>
        <p:spPr/>
        <p:txBody>
          <a:bodyPr/>
          <a:lstStyle/>
          <a:p>
            <a:r>
              <a:rPr lang="cs-CZ" dirty="0" err="1" smtClean="0"/>
              <a:t>for</a:t>
            </a:r>
            <a:r>
              <a:rPr lang="cs-CZ" dirty="0" smtClean="0"/>
              <a:t> </a:t>
            </a:r>
            <a:r>
              <a:rPr lang="cs-CZ" dirty="0" err="1" smtClean="0"/>
              <a:t>example</a:t>
            </a:r>
            <a:r>
              <a:rPr lang="cs-CZ" dirty="0" smtClean="0"/>
              <a:t> - </a:t>
            </a:r>
            <a:r>
              <a:rPr lang="en-US" dirty="0" smtClean="0"/>
              <a:t>TCP/IP</a:t>
            </a:r>
            <a:r>
              <a:rPr lang="en-US" dirty="0"/>
              <a:t>, Bluetooth, RS232 TTL or 3.3V, Bluetooth 3.3V, or USB/TTL RS232</a:t>
            </a:r>
            <a:endParaRPr lang="cs-CZ" dirty="0"/>
          </a:p>
        </p:txBody>
      </p:sp>
      <p:pic>
        <p:nvPicPr>
          <p:cNvPr id="3074" name="Picture 2" descr="_90714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2780928"/>
            <a:ext cx="6264696" cy="3339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ástupný symbol pro zápatí 4"/>
          <p:cNvSpPr txBox="1">
            <a:spLocks/>
          </p:cNvSpPr>
          <p:nvPr/>
        </p:nvSpPr>
        <p:spPr>
          <a:xfrm>
            <a:off x="8604448" y="6453336"/>
            <a:ext cx="539552" cy="365125"/>
          </a:xfrm>
          <a:prstGeom prst="rect">
            <a:avLst/>
          </a:prstGeom>
        </p:spPr>
        <p:txBody>
          <a:bodyPr vert="horz" lIns="45720" tIns="45720" rIns="91440" bIns="45720" rtlCol="0" anchor="ctr"/>
          <a:lstStyle>
            <a:defPPr>
              <a:defRPr lang="cs-CZ"/>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391D5D4-CF7E-410D-ABE4-5644B9DA6968}" type="slidenum">
              <a:rPr lang="cs-CZ" smtClean="0"/>
              <a:pPr algn="r"/>
              <a:t>9</a:t>
            </a:fld>
            <a:endParaRPr lang="cs-CZ" dirty="0"/>
          </a:p>
        </p:txBody>
      </p:sp>
    </p:spTree>
    <p:extLst>
      <p:ext uri="{BB962C8B-B14F-4D97-AF65-F5344CB8AC3E}">
        <p14:creationId xmlns:p14="http://schemas.microsoft.com/office/powerpoint/2010/main" val="11166944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kutivní">
  <a:themeElements>
    <a:clrScheme name="Exekutivní">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kutivní">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kutivní">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140</TotalTime>
  <Words>717</Words>
  <Application>Microsoft Office PowerPoint</Application>
  <PresentationFormat>Předvádění na obrazovce (4:3)</PresentationFormat>
  <Paragraphs>51</Paragraphs>
  <Slides>12</Slides>
  <Notes>1</Notes>
  <HiddenSlides>0</HiddenSlides>
  <MMClips>0</MMClips>
  <ScaleCrop>false</ScaleCrop>
  <HeadingPairs>
    <vt:vector size="4" baseType="variant">
      <vt:variant>
        <vt:lpstr>Motiv</vt:lpstr>
      </vt:variant>
      <vt:variant>
        <vt:i4>1</vt:i4>
      </vt:variant>
      <vt:variant>
        <vt:lpstr>Nadpisy snímků</vt:lpstr>
      </vt:variant>
      <vt:variant>
        <vt:i4>12</vt:i4>
      </vt:variant>
    </vt:vector>
  </HeadingPairs>
  <TitlesOfParts>
    <vt:vector size="13" baseType="lpstr">
      <vt:lpstr>Exekutivní</vt:lpstr>
      <vt:lpstr>DYNAMIC STUDY SUPPORT WITH CONNECTED EXTERNAL SYSTEMS</vt:lpstr>
      <vt:lpstr>Prezentace aplikace PowerPoint</vt:lpstr>
      <vt:lpstr>what led to the design concept of dynamic study supports with connected external systems</vt:lpstr>
      <vt:lpstr>dynamic study supports</vt:lpstr>
      <vt:lpstr>Example of the study support "Encyclopedia of Birds "</vt:lpstr>
      <vt:lpstr>External systems directly connected width study supports</vt:lpstr>
      <vt:lpstr>Connnection of external system with dynamic study support</vt:lpstr>
      <vt:lpstr>The basic version of the universal connection HW module</vt:lpstr>
      <vt:lpstr>Modules for connection of external systems to PC</vt:lpstr>
      <vt:lpstr>External systems connected with dynamic study supports from user‘s point of view</vt:lpstr>
      <vt:lpstr>Circuit board relay connected with the remote control of the model is connected to the output of HW module</vt:lpstr>
      <vt:lpstr>Thank you for your attention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STUDY SUPPORT WITH CONNECTED EXTERNAL SYSTEMS</dc:title>
  <dc:creator>hrb</dc:creator>
  <cp:lastModifiedBy>hrb</cp:lastModifiedBy>
  <cp:revision>17</cp:revision>
  <dcterms:created xsi:type="dcterms:W3CDTF">2012-11-03T18:52:51Z</dcterms:created>
  <dcterms:modified xsi:type="dcterms:W3CDTF">2012-11-03T21:13:37Z</dcterms:modified>
</cp:coreProperties>
</file>