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5"/>
  </p:notesMasterIdLst>
  <p:handoutMasterIdLst>
    <p:handoutMasterId r:id="rId26"/>
  </p:handoutMasterIdLst>
  <p:sldIdLst>
    <p:sldId id="256" r:id="rId2"/>
    <p:sldId id="280" r:id="rId3"/>
    <p:sldId id="281" r:id="rId4"/>
    <p:sldId id="260" r:id="rId5"/>
    <p:sldId id="261" r:id="rId6"/>
    <p:sldId id="262" r:id="rId7"/>
    <p:sldId id="263" r:id="rId8"/>
    <p:sldId id="264" r:id="rId9"/>
    <p:sldId id="265" r:id="rId10"/>
    <p:sldId id="266" r:id="rId11"/>
    <p:sldId id="267" r:id="rId12"/>
    <p:sldId id="268" r:id="rId13"/>
    <p:sldId id="269" r:id="rId14"/>
    <p:sldId id="272" r:id="rId15"/>
    <p:sldId id="275" r:id="rId16"/>
    <p:sldId id="270" r:id="rId17"/>
    <p:sldId id="271" r:id="rId18"/>
    <p:sldId id="273" r:id="rId19"/>
    <p:sldId id="274" r:id="rId20"/>
    <p:sldId id="276" r:id="rId21"/>
    <p:sldId id="277" r:id="rId22"/>
    <p:sldId id="278" r:id="rId23"/>
    <p:sldId id="279" r:id="rId2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87D"/>
    <a:srgbClr val="969696"/>
  </p:clrMru>
</p:presentationPr>
</file>

<file path=ppt/tableStyles.xml><?xml version="1.0" encoding="utf-8"?>
<a:tblStyleLst xmlns:a="http://schemas.openxmlformats.org/drawingml/2006/main" def="{5C22544A-7EE6-4342-B048-85BDC9FD1C3A}">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33" autoAdjust="0"/>
    <p:restoredTop sz="94611" autoAdjust="0"/>
  </p:normalViewPr>
  <p:slideViewPr>
    <p:cSldViewPr snapToGrid="0">
      <p:cViewPr varScale="1">
        <p:scale>
          <a:sx n="69" d="100"/>
          <a:sy n="69" d="100"/>
        </p:scale>
        <p:origin x="-1488" y="-102"/>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E2C7D00-7487-40BF-8261-4EE00F9E4C44}" type="slidenum">
              <a:rPr lang="cs-CZ"/>
              <a:pPr/>
              <a:t>‹#›</a:t>
            </a:fld>
            <a:endParaRPr 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p>
        </p:txBody>
      </p:sp>
      <p:sp>
        <p:nvSpPr>
          <p:cNvPr id="1024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5949B204-600D-4819-A3FF-D86F42F30094}" type="slidenum">
              <a:rPr lang="cs-CZ"/>
              <a:pPr/>
              <a:t>‹#›</a:t>
            </a:fld>
            <a:endParaRPr lang="cs-CZ"/>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65561" name="Group 25"/>
          <p:cNvGrpSpPr>
            <a:grpSpLocks/>
          </p:cNvGrpSpPr>
          <p:nvPr/>
        </p:nvGrpSpPr>
        <p:grpSpPr bwMode="auto">
          <a:xfrm>
            <a:off x="0" y="0"/>
            <a:ext cx="9144000" cy="6858000"/>
            <a:chOff x="0" y="0"/>
            <a:chExt cx="5760" cy="4320"/>
          </a:xfrm>
        </p:grpSpPr>
        <p:sp>
          <p:nvSpPr>
            <p:cNvPr id="65555" name="Rectangle 19"/>
            <p:cNvSpPr>
              <a:spLocks noChangeArrowheads="1"/>
            </p:cNvSpPr>
            <p:nvPr/>
          </p:nvSpPr>
          <p:spPr bwMode="auto">
            <a:xfrm>
              <a:off x="0" y="0"/>
              <a:ext cx="5760" cy="4320"/>
            </a:xfrm>
            <a:prstGeom prst="rect">
              <a:avLst/>
            </a:prstGeom>
            <a:gradFill rotWithShape="1">
              <a:gsLst>
                <a:gs pos="0">
                  <a:schemeClr val="bg1"/>
                </a:gs>
                <a:gs pos="100000">
                  <a:schemeClr val="bg1">
                    <a:gamma/>
                    <a:shade val="87843"/>
                    <a:invGamma/>
                  </a:schemeClr>
                </a:gs>
              </a:gsLst>
              <a:lin ang="2700000" scaled="1"/>
            </a:gradFill>
            <a:ln w="9525">
              <a:noFill/>
              <a:miter lim="800000"/>
              <a:headEnd/>
              <a:tailEnd/>
            </a:ln>
            <a:effectLst/>
          </p:spPr>
          <p:txBody>
            <a:bodyPr wrap="none" anchor="ctr"/>
            <a:lstStyle/>
            <a:p>
              <a:endParaRPr lang="en-US"/>
            </a:p>
          </p:txBody>
        </p:sp>
        <p:sp>
          <p:nvSpPr>
            <p:cNvPr id="65557" name="Rectangle 21"/>
            <p:cNvSpPr>
              <a:spLocks noChangeArrowheads="1"/>
            </p:cNvSpPr>
            <p:nvPr/>
          </p:nvSpPr>
          <p:spPr bwMode="auto">
            <a:xfrm>
              <a:off x="0" y="0"/>
              <a:ext cx="5760" cy="1477"/>
            </a:xfrm>
            <a:prstGeom prst="rect">
              <a:avLst/>
            </a:prstGeom>
            <a:gradFill rotWithShape="1">
              <a:gsLst>
                <a:gs pos="0">
                  <a:srgbClr val="00287D"/>
                </a:gs>
                <a:gs pos="100000">
                  <a:srgbClr val="00287D">
                    <a:gamma/>
                    <a:shade val="75686"/>
                    <a:invGamma/>
                  </a:srgbClr>
                </a:gs>
              </a:gsLst>
              <a:lin ang="0" scaled="1"/>
            </a:gradFill>
            <a:ln w="9525">
              <a:noFill/>
              <a:miter lim="800000"/>
              <a:headEnd/>
              <a:tailEnd/>
            </a:ln>
            <a:effectLst/>
          </p:spPr>
          <p:txBody>
            <a:bodyPr wrap="none" anchor="ctr"/>
            <a:lstStyle/>
            <a:p>
              <a:pPr algn="ctr"/>
              <a:endParaRPr lang="cs-CZ">
                <a:latin typeface="Arial" charset="0"/>
              </a:endParaRPr>
            </a:p>
          </p:txBody>
        </p:sp>
        <p:pic>
          <p:nvPicPr>
            <p:cNvPr id="65560" name="Picture 24" descr="titl EN"/>
            <p:cNvPicPr>
              <a:picLocks noChangeAspect="1" noChangeArrowheads="1"/>
            </p:cNvPicPr>
            <p:nvPr userDrawn="1"/>
          </p:nvPicPr>
          <p:blipFill>
            <a:blip r:embed="rId2" cstate="print"/>
            <a:srcRect/>
            <a:stretch>
              <a:fillRect/>
            </a:stretch>
          </p:blipFill>
          <p:spPr bwMode="auto">
            <a:xfrm>
              <a:off x="0" y="0"/>
              <a:ext cx="5758" cy="4318"/>
            </a:xfrm>
            <a:prstGeom prst="rect">
              <a:avLst/>
            </a:prstGeom>
            <a:noFill/>
            <a:ln w="9525">
              <a:noFill/>
              <a:miter lim="800000"/>
              <a:headEnd/>
              <a:tailEnd/>
            </a:ln>
          </p:spPr>
        </p:pic>
      </p:grpSp>
      <p:sp>
        <p:nvSpPr>
          <p:cNvPr id="65548" name="Rectangle 12"/>
          <p:cNvSpPr>
            <a:spLocks noGrp="1" noChangeArrowheads="1"/>
          </p:cNvSpPr>
          <p:nvPr>
            <p:ph type="ctrTitle"/>
          </p:nvPr>
        </p:nvSpPr>
        <p:spPr>
          <a:xfrm>
            <a:off x="2506663" y="2565400"/>
            <a:ext cx="5688012" cy="2663825"/>
          </a:xfrm>
        </p:spPr>
        <p:txBody>
          <a:bodyPr tIns="0" bIns="0" anchor="ctr"/>
          <a:lstStyle>
            <a:lvl1pPr>
              <a:defRPr sz="3200"/>
            </a:lvl1pPr>
          </a:lstStyle>
          <a:p>
            <a:r>
              <a:rPr lang="cs-CZ" smtClean="0"/>
              <a:t>Klepnutím lze upravit styl předlohy nadpisů.</a:t>
            </a:r>
            <a:endParaRPr lang="cs-CZ"/>
          </a:p>
        </p:txBody>
      </p:sp>
      <p:sp>
        <p:nvSpPr>
          <p:cNvPr id="65551" name="Rectangle 15"/>
          <p:cNvSpPr>
            <a:spLocks noGrp="1" noChangeArrowheads="1"/>
          </p:cNvSpPr>
          <p:nvPr>
            <p:ph type="ftr" sz="quarter" idx="3"/>
          </p:nvPr>
        </p:nvSpPr>
        <p:spPr/>
        <p:txBody>
          <a:bodyPr/>
          <a:lstStyle>
            <a:lvl1pPr>
              <a:defRPr/>
            </a:lvl1pPr>
          </a:lstStyle>
          <a:p>
            <a:r>
              <a:rPr lang="cs-CZ"/>
              <a:t>Definujte zápatí - název prezentace / pracoviště</a:t>
            </a:r>
          </a:p>
        </p:txBody>
      </p:sp>
      <p:sp>
        <p:nvSpPr>
          <p:cNvPr id="65552" name="Rectangle 16"/>
          <p:cNvSpPr>
            <a:spLocks noGrp="1" noChangeArrowheads="1"/>
          </p:cNvSpPr>
          <p:nvPr>
            <p:ph type="sldNum" sz="quarter" idx="4"/>
          </p:nvPr>
        </p:nvSpPr>
        <p:spPr/>
        <p:txBody>
          <a:bodyPr/>
          <a:lstStyle>
            <a:lvl1pPr>
              <a:defRPr/>
            </a:lvl1pPr>
          </a:lstStyle>
          <a:p>
            <a:fld id="{38971CC7-0B47-48BD-B04D-A7D26F7559E2}" type="slidenum">
              <a:rPr lang="cs-CZ"/>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obsah 2"/>
          <p:cNvSpPr>
            <a:spLocks noGrp="1"/>
          </p:cNvSpPr>
          <p:nvPr>
            <p:ph idx="1"/>
          </p:nvPr>
        </p:nvSpPr>
        <p:spPr/>
        <p:txBody>
          <a:body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en-US" dirty="0"/>
          </a:p>
        </p:txBody>
      </p:sp>
      <p:sp>
        <p:nvSpPr>
          <p:cNvPr id="4" name="Zástupný symbol pro zápatí 3"/>
          <p:cNvSpPr>
            <a:spLocks noGrp="1"/>
          </p:cNvSpPr>
          <p:nvPr>
            <p:ph type="ftr" sz="quarter" idx="10"/>
          </p:nvPr>
        </p:nvSpPr>
        <p:spPr/>
        <p:txBody>
          <a:bodyPr/>
          <a:lstStyle>
            <a:lvl1pPr>
              <a:defRPr/>
            </a:lvl1pPr>
          </a:lstStyle>
          <a:p>
            <a:r>
              <a:rPr lang="cs-CZ"/>
              <a:t>Definujte zápatí - název prezentace / pracoviště</a:t>
            </a:r>
          </a:p>
        </p:txBody>
      </p:sp>
      <p:sp>
        <p:nvSpPr>
          <p:cNvPr id="5" name="Zástupný symbol pro číslo snímku 4"/>
          <p:cNvSpPr>
            <a:spLocks noGrp="1"/>
          </p:cNvSpPr>
          <p:nvPr>
            <p:ph type="sldNum" sz="quarter" idx="11"/>
          </p:nvPr>
        </p:nvSpPr>
        <p:spPr/>
        <p:txBody>
          <a:bodyPr/>
          <a:lstStyle>
            <a:lvl1pPr>
              <a:defRPr/>
            </a:lvl1pPr>
          </a:lstStyle>
          <a:p>
            <a:fld id="{88D3BEA6-3BA4-4F71-A359-F31D936448A3}" type="slidenum">
              <a:rPr lang="cs-CZ"/>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914400" y="273050"/>
            <a:ext cx="7772400" cy="1143000"/>
          </a:xfrm>
        </p:spPr>
        <p:txBody>
          <a:bodyPr anchor="b" anchorCtr="0"/>
          <a:lstStyle>
            <a:lvl1pPr>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7" name="Zástupný symbol pro datum 6"/>
          <p:cNvSpPr>
            <a:spLocks noGrp="1"/>
          </p:cNvSpPr>
          <p:nvPr>
            <p:ph type="dt" sz="half" idx="10"/>
          </p:nvPr>
        </p:nvSpPr>
        <p:spPr>
          <a:xfrm>
            <a:off x="6172200" y="6191250"/>
            <a:ext cx="2476500" cy="476250"/>
          </a:xfrm>
          <a:prstGeom prst="rect">
            <a:avLst/>
          </a:prstGeom>
        </p:spPr>
        <p:txBody>
          <a:bodyPr/>
          <a:lstStyle/>
          <a:p>
            <a:fld id="{D71D8456-9E21-4472-81B0-4290159840D7}" type="datetimeFigureOut">
              <a:rPr lang="cs-CZ" smtClean="0"/>
              <a:pPr/>
              <a:t>20.2.2013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996F0BD-C0F4-4730-BE15-4F99F8F06ADF}" type="slidenum">
              <a:rPr lang="cs-CZ" smtClean="0"/>
              <a:pPr/>
              <a:t>‹#›</a:t>
            </a:fld>
            <a:endParaRPr lang="cs-CZ"/>
          </a:p>
        </p:txBody>
      </p:sp>
      <p:sp>
        <p:nvSpPr>
          <p:cNvPr id="11" name="Zástupný symbol pro obsah 10"/>
          <p:cNvSpPr>
            <a:spLocks noGrp="1"/>
          </p:cNvSpPr>
          <p:nvPr>
            <p:ph sz="half" idx="2"/>
          </p:nvPr>
        </p:nvSpPr>
        <p:spPr>
          <a:xfrm>
            <a:off x="914400" y="2247900"/>
            <a:ext cx="3733800" cy="3886200"/>
          </a:xfrm>
        </p:spPr>
        <p:txBody>
          <a:bodyPr vert="horz"/>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half" idx="4"/>
          </p:nvPr>
        </p:nvSpPr>
        <p:spPr>
          <a:xfrm>
            <a:off x="4953000" y="2247900"/>
            <a:ext cx="3733800" cy="3886200"/>
          </a:xfrm>
        </p:spPr>
        <p:txBody>
          <a:bodyPr vert="horz"/>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4536" name="Group 24"/>
          <p:cNvGrpSpPr>
            <a:grpSpLocks/>
          </p:cNvGrpSpPr>
          <p:nvPr/>
        </p:nvGrpSpPr>
        <p:grpSpPr bwMode="auto">
          <a:xfrm>
            <a:off x="0" y="0"/>
            <a:ext cx="9144000" cy="6858000"/>
            <a:chOff x="0" y="0"/>
            <a:chExt cx="5760" cy="4320"/>
          </a:xfrm>
        </p:grpSpPr>
        <p:sp>
          <p:nvSpPr>
            <p:cNvPr id="64532" name="Rectangle 20"/>
            <p:cNvSpPr>
              <a:spLocks noChangeArrowheads="1"/>
            </p:cNvSpPr>
            <p:nvPr/>
          </p:nvSpPr>
          <p:spPr bwMode="auto">
            <a:xfrm>
              <a:off x="0" y="0"/>
              <a:ext cx="5760" cy="4320"/>
            </a:xfrm>
            <a:prstGeom prst="rect">
              <a:avLst/>
            </a:prstGeom>
            <a:gradFill rotWithShape="1">
              <a:gsLst>
                <a:gs pos="0">
                  <a:schemeClr val="bg1"/>
                </a:gs>
                <a:gs pos="100000">
                  <a:schemeClr val="bg1">
                    <a:gamma/>
                    <a:shade val="87843"/>
                    <a:invGamma/>
                  </a:schemeClr>
                </a:gs>
              </a:gsLst>
              <a:lin ang="2700000" scaled="1"/>
            </a:gradFill>
            <a:ln w="9525">
              <a:noFill/>
              <a:miter lim="800000"/>
              <a:headEnd/>
              <a:tailEnd/>
            </a:ln>
            <a:effectLst/>
          </p:spPr>
          <p:txBody>
            <a:bodyPr wrap="none" anchor="ctr"/>
            <a:lstStyle/>
            <a:p>
              <a:endParaRPr lang="en-US"/>
            </a:p>
          </p:txBody>
        </p:sp>
        <p:sp>
          <p:nvSpPr>
            <p:cNvPr id="64531" name="Rectangle 19"/>
            <p:cNvSpPr>
              <a:spLocks noChangeArrowheads="1"/>
            </p:cNvSpPr>
            <p:nvPr/>
          </p:nvSpPr>
          <p:spPr bwMode="auto">
            <a:xfrm>
              <a:off x="0" y="0"/>
              <a:ext cx="5760" cy="510"/>
            </a:xfrm>
            <a:prstGeom prst="rect">
              <a:avLst/>
            </a:prstGeom>
            <a:gradFill rotWithShape="1">
              <a:gsLst>
                <a:gs pos="0">
                  <a:srgbClr val="00287D"/>
                </a:gs>
                <a:gs pos="100000">
                  <a:srgbClr val="00287D">
                    <a:gamma/>
                    <a:shade val="75686"/>
                    <a:invGamma/>
                  </a:srgbClr>
                </a:gs>
              </a:gsLst>
              <a:lin ang="0" scaled="1"/>
            </a:gradFill>
            <a:ln w="9525">
              <a:noFill/>
              <a:miter lim="800000"/>
              <a:headEnd/>
              <a:tailEnd/>
            </a:ln>
            <a:effectLst/>
          </p:spPr>
          <p:txBody>
            <a:bodyPr wrap="none" anchor="ctr"/>
            <a:lstStyle/>
            <a:p>
              <a:endParaRPr lang="en-US"/>
            </a:p>
          </p:txBody>
        </p:sp>
        <p:pic>
          <p:nvPicPr>
            <p:cNvPr id="64535" name="Picture 23" descr="zahlavi EN"/>
            <p:cNvPicPr>
              <a:picLocks noChangeAspect="1" noChangeArrowheads="1"/>
            </p:cNvPicPr>
            <p:nvPr userDrawn="1"/>
          </p:nvPicPr>
          <p:blipFill>
            <a:blip r:embed="rId5" cstate="print"/>
            <a:srcRect/>
            <a:stretch>
              <a:fillRect/>
            </a:stretch>
          </p:blipFill>
          <p:spPr bwMode="auto">
            <a:xfrm>
              <a:off x="0" y="0"/>
              <a:ext cx="5758" cy="4318"/>
            </a:xfrm>
            <a:prstGeom prst="rect">
              <a:avLst/>
            </a:prstGeom>
            <a:noFill/>
          </p:spPr>
        </p:pic>
      </p:grpSp>
      <p:sp>
        <p:nvSpPr>
          <p:cNvPr id="64521" name="Rectangle 9"/>
          <p:cNvSpPr>
            <a:spLocks noGrp="1" noChangeArrowheads="1"/>
          </p:cNvSpPr>
          <p:nvPr>
            <p:ph type="title"/>
          </p:nvPr>
        </p:nvSpPr>
        <p:spPr bwMode="auto">
          <a:xfrm>
            <a:off x="720725" y="1125538"/>
            <a:ext cx="7827963" cy="647700"/>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p>
            <a:pPr lvl="0"/>
            <a:r>
              <a:rPr lang="cs-CZ" smtClean="0"/>
              <a:t>Klepnutím lze upravit styl předlohy nadpisů.</a:t>
            </a:r>
          </a:p>
        </p:txBody>
      </p:sp>
      <p:sp>
        <p:nvSpPr>
          <p:cNvPr id="64522" name="Rectangle 10"/>
          <p:cNvSpPr>
            <a:spLocks noGrp="1" noChangeArrowheads="1"/>
          </p:cNvSpPr>
          <p:nvPr>
            <p:ph type="body" idx="1"/>
          </p:nvPr>
        </p:nvSpPr>
        <p:spPr bwMode="auto">
          <a:xfrm>
            <a:off x="720725" y="2017713"/>
            <a:ext cx="8234363" cy="411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64529" name="Rectangle 17"/>
          <p:cNvSpPr>
            <a:spLocks noGrp="1" noChangeArrowheads="1"/>
          </p:cNvSpPr>
          <p:nvPr>
            <p:ph type="ftr" sz="quarter" idx="3"/>
          </p:nvPr>
        </p:nvSpPr>
        <p:spPr bwMode="auto">
          <a:xfrm>
            <a:off x="2555875" y="6248400"/>
            <a:ext cx="403225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cs-CZ"/>
              <a:t>Definujte zápatí - název prezentace / pracoviště</a:t>
            </a:r>
          </a:p>
        </p:txBody>
      </p:sp>
      <p:sp>
        <p:nvSpPr>
          <p:cNvPr id="64530" name="Rectangle 18"/>
          <p:cNvSpPr>
            <a:spLocks noGrp="1" noChangeArrowheads="1"/>
          </p:cNvSpPr>
          <p:nvPr>
            <p:ph type="sldNum" sz="quarter" idx="4"/>
          </p:nvPr>
        </p:nvSpPr>
        <p:spPr bwMode="auto">
          <a:xfrm>
            <a:off x="68580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969696"/>
                </a:solidFill>
              </a:defRPr>
            </a:lvl1pPr>
          </a:lstStyle>
          <a:p>
            <a:fld id="{17B4AECE-848B-444D-AD3C-D85CC8FC64CC}" type="slidenum">
              <a:rPr lang="cs-CZ"/>
              <a:pPr/>
              <a:t>‹#›</a:t>
            </a:fld>
            <a:endParaRPr lang="cs-CZ"/>
          </a:p>
        </p:txBody>
      </p:sp>
    </p:spTree>
  </p:cSld>
  <p:clrMap bg1="lt1" tx1="dk1" bg2="lt2" tx2="dk2" accent1="accent1" accent2="accent2" accent3="accent3" accent4="accent4" accent5="accent5" accent6="accent6" hlink="hlink" folHlink="folHlink"/>
  <p:sldLayoutIdLst>
    <p:sldLayoutId id="2147483658" r:id="rId1"/>
    <p:sldLayoutId id="2147483661" r:id="rId2"/>
    <p:sldLayoutId id="2147483662" r:id="rId3"/>
  </p:sldLayoutIdLst>
  <p:hf hdr="0" dt="0"/>
  <p:txStyles>
    <p:titleStyle>
      <a:lvl1pPr algn="l" rtl="0" eaLnBrk="1" fontAlgn="base" hangingPunct="1">
        <a:spcBef>
          <a:spcPct val="0"/>
        </a:spcBef>
        <a:spcAft>
          <a:spcPct val="0"/>
        </a:spcAft>
        <a:defRPr sz="2400" b="1">
          <a:solidFill>
            <a:srgbClr val="00287D"/>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6"/>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6"/>
        </a:buBlip>
        <a:defRPr sz="2400">
          <a:solidFill>
            <a:schemeClr val="tx1"/>
          </a:solidFill>
          <a:latin typeface="+mn-lt"/>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6"/>
        </a:buBlip>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6"/>
        </a:buBlip>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Blip>
          <a:blip r:embed="rId6"/>
        </a:buBlip>
        <a:defRPr>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6"/>
        </a:buBlip>
        <a:defRPr>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Blip>
          <a:blip r:embed="rId6"/>
        </a:buBlip>
        <a:defRPr>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Blip>
          <a:blip r:embed="rId6"/>
        </a:buBlip>
        <a:defRPr>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Blip>
          <a:blip r:embed="rId6"/>
        </a:buBlip>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presidency.ucsb.edu/ws/?pid=84482" TargetMode="External"/><Relationship Id="rId2" Type="http://schemas.openxmlformats.org/officeDocument/2006/relationships/hyperlink" Target="http://www.presidency.ucsb.edu/ws/?pid=78691" TargetMode="External"/><Relationship Id="rId1" Type="http://schemas.openxmlformats.org/officeDocument/2006/relationships/slideLayout" Target="../slideLayouts/slideLayout2.xml"/><Relationship Id="rId4" Type="http://schemas.openxmlformats.org/officeDocument/2006/relationships/hyperlink" Target="http://www.presidency.ucsb.edu/ws/?pid=8452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2506663" y="2715491"/>
            <a:ext cx="5688012" cy="2992582"/>
          </a:xfrm>
        </p:spPr>
        <p:txBody>
          <a:bodyPr/>
          <a:lstStyle/>
          <a:p>
            <a:r>
              <a:rPr lang="en-US" dirty="0" smtClean="0"/>
              <a:t>Hidden Bias in the Discourse of American Presidential Candidates</a:t>
            </a:r>
            <a:r>
              <a:rPr lang="cs-CZ" dirty="0" smtClean="0"/>
              <a:t/>
            </a:r>
            <a:br>
              <a:rPr lang="cs-CZ" dirty="0" smtClean="0"/>
            </a:br>
            <a:r>
              <a:rPr lang="cs-CZ" dirty="0"/>
              <a:t/>
            </a:r>
            <a:br>
              <a:rPr lang="cs-CZ" dirty="0"/>
            </a:br>
            <a:r>
              <a:rPr lang="cs-CZ" dirty="0" smtClean="0"/>
              <a:t/>
            </a:r>
            <a:br>
              <a:rPr lang="cs-CZ" dirty="0" smtClean="0"/>
            </a:br>
            <a:r>
              <a:rPr lang="cs-CZ" dirty="0" smtClean="0"/>
              <a:t>Mgr. Pavel Reich</a:t>
            </a:r>
            <a:endParaRPr lang="cs-CZ" dirty="0"/>
          </a:p>
        </p:txBody>
      </p:sp>
      <p:sp>
        <p:nvSpPr>
          <p:cNvPr id="3" name="Rectangle 15"/>
          <p:cNvSpPr>
            <a:spLocks noGrp="1" noChangeArrowheads="1"/>
          </p:cNvSpPr>
          <p:nvPr>
            <p:ph type="ftr" sz="quarter" idx="3"/>
          </p:nvPr>
        </p:nvSpPr>
        <p:spPr/>
        <p:txBody>
          <a:bodyPr/>
          <a:lstStyle/>
          <a:p>
            <a:endParaRPr lang="cs-CZ" dirty="0"/>
          </a:p>
        </p:txBody>
      </p:sp>
      <p:sp>
        <p:nvSpPr>
          <p:cNvPr id="4" name="Rectangle 16"/>
          <p:cNvSpPr>
            <a:spLocks noGrp="1" noChangeArrowheads="1"/>
          </p:cNvSpPr>
          <p:nvPr>
            <p:ph type="sldNum" sz="quarter" idx="4"/>
          </p:nvPr>
        </p:nvSpPr>
        <p:spPr/>
        <p:txBody>
          <a:bodyPr/>
          <a:lstStyle/>
          <a:p>
            <a:fld id="{40D9CA0F-71B2-459A-A5C5-E30314A717C1}" type="slidenum">
              <a:rPr lang="cs-CZ"/>
              <a:pPr/>
              <a:t>1</a:t>
            </a:fld>
            <a:endParaRPr lang="cs-CZ"/>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Method</a:t>
            </a:r>
            <a:r>
              <a:rPr lang="cs-CZ" dirty="0" smtClean="0"/>
              <a:t> </a:t>
            </a:r>
            <a:r>
              <a:rPr lang="cs-CZ" dirty="0" err="1" smtClean="0"/>
              <a:t>of</a:t>
            </a:r>
            <a:r>
              <a:rPr lang="cs-CZ" dirty="0" smtClean="0"/>
              <a:t> </a:t>
            </a:r>
            <a:r>
              <a:rPr lang="cs-CZ" dirty="0" err="1" smtClean="0"/>
              <a:t>Analysis</a:t>
            </a:r>
            <a:r>
              <a:rPr lang="cs-CZ" dirty="0" smtClean="0"/>
              <a:t> - </a:t>
            </a:r>
            <a:r>
              <a:rPr lang="en-US" dirty="0" smtClean="0"/>
              <a:t>Connotative meaning</a:t>
            </a:r>
            <a:endParaRPr lang="en-US" dirty="0"/>
          </a:p>
        </p:txBody>
      </p:sp>
      <p:sp>
        <p:nvSpPr>
          <p:cNvPr id="3" name="Zástupný symbol pro obsah 2"/>
          <p:cNvSpPr>
            <a:spLocks noGrp="1"/>
          </p:cNvSpPr>
          <p:nvPr>
            <p:ph sz="quarter" idx="1"/>
          </p:nvPr>
        </p:nvSpPr>
        <p:spPr/>
        <p:txBody>
          <a:bodyPr>
            <a:normAutofit/>
          </a:bodyPr>
          <a:lstStyle/>
          <a:p>
            <a:r>
              <a:rPr lang="cs-CZ" dirty="0" smtClean="0"/>
              <a:t>T</a:t>
            </a:r>
            <a:r>
              <a:rPr lang="en-GB" dirty="0" smtClean="0"/>
              <a:t>he best way to find out the connotations of a word is by employing a large corpus</a:t>
            </a:r>
            <a:endParaRPr lang="cs-CZ" dirty="0" smtClean="0"/>
          </a:p>
          <a:p>
            <a:r>
              <a:rPr lang="cs-CZ" dirty="0" smtClean="0"/>
              <a:t>T</a:t>
            </a:r>
            <a:r>
              <a:rPr lang="en-GB" dirty="0" smtClean="0"/>
              <a:t>he associations and connotations a word has are shown by characteristic collocations which occur with the word</a:t>
            </a:r>
            <a:r>
              <a:rPr lang="cs-CZ" dirty="0" smtClean="0"/>
              <a:t> (</a:t>
            </a:r>
            <a:r>
              <a:rPr lang="en-GB" dirty="0" smtClean="0"/>
              <a:t>Stubbs</a:t>
            </a:r>
            <a:r>
              <a:rPr lang="cs-CZ" dirty="0" smtClean="0"/>
              <a:t> </a:t>
            </a:r>
            <a:r>
              <a:rPr lang="en-GB" dirty="0" smtClean="0"/>
              <a:t>1996:172)</a:t>
            </a:r>
            <a:endParaRPr lang="cs-CZ" dirty="0" smtClean="0"/>
          </a:p>
          <a:p>
            <a:r>
              <a:rPr lang="en-GB" dirty="0" smtClean="0"/>
              <a:t>Corpus of Contemporary American English (COCA)</a:t>
            </a:r>
            <a:endParaRPr lang="cs-CZ" dirty="0" smtClean="0"/>
          </a:p>
          <a:p>
            <a:r>
              <a:rPr lang="cs-CZ" dirty="0" smtClean="0"/>
              <a:t>L</a:t>
            </a:r>
            <a:r>
              <a:rPr lang="en-GB" dirty="0" err="1" smtClean="0"/>
              <a:t>argest</a:t>
            </a:r>
            <a:r>
              <a:rPr lang="en-GB" dirty="0" smtClean="0"/>
              <a:t> currently available corpus of American English</a:t>
            </a:r>
            <a:r>
              <a:rPr lang="cs-CZ" dirty="0" smtClean="0"/>
              <a:t> - </a:t>
            </a:r>
            <a:r>
              <a:rPr lang="en-GB" dirty="0" smtClean="0"/>
              <a:t>more than 4</a:t>
            </a:r>
            <a:r>
              <a:rPr lang="cs-CZ" dirty="0" smtClean="0"/>
              <a:t>5</a:t>
            </a:r>
            <a:r>
              <a:rPr lang="en-GB" dirty="0" smtClean="0"/>
              <a:t>0 million</a:t>
            </a:r>
            <a:r>
              <a:rPr lang="cs-CZ" dirty="0" smtClean="0"/>
              <a:t> </a:t>
            </a:r>
            <a:r>
              <a:rPr lang="cs-CZ" dirty="0" err="1" smtClean="0"/>
              <a:t>words</a:t>
            </a:r>
            <a:r>
              <a:rPr lang="cs-CZ" dirty="0" smtClean="0"/>
              <a:t> (</a:t>
            </a:r>
            <a:r>
              <a:rPr lang="en-GB" dirty="0" smtClean="0"/>
              <a:t>1990 – 20</a:t>
            </a:r>
            <a:r>
              <a:rPr lang="cs-CZ" dirty="0" smtClean="0"/>
              <a:t>12)</a:t>
            </a:r>
          </a:p>
          <a:p>
            <a:endParaRPr lang="cs-CZ"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COCA</a:t>
            </a:r>
            <a:endParaRPr lang="en-US" dirty="0"/>
          </a:p>
        </p:txBody>
      </p:sp>
      <p:pic>
        <p:nvPicPr>
          <p:cNvPr id="4" name="Zástupný symbol pro obsah 3"/>
          <p:cNvPicPr>
            <a:picLocks noGrp="1"/>
          </p:cNvPicPr>
          <p:nvPr>
            <p:ph sz="quarter" idx="1"/>
          </p:nvPr>
        </p:nvPicPr>
        <p:blipFill>
          <a:blip r:embed="rId2" cstate="print"/>
          <a:stretch>
            <a:fillRect/>
          </a:stretch>
        </p:blipFill>
        <p:spPr bwMode="auto">
          <a:xfrm>
            <a:off x="775855" y="2116916"/>
            <a:ext cx="7772400" cy="43698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Exapmle</a:t>
            </a:r>
            <a:r>
              <a:rPr lang="cs-CZ" dirty="0" smtClean="0"/>
              <a:t> </a:t>
            </a:r>
            <a:r>
              <a:rPr lang="cs-CZ" dirty="0" err="1" smtClean="0"/>
              <a:t>of</a:t>
            </a:r>
            <a:r>
              <a:rPr lang="cs-CZ" dirty="0" smtClean="0"/>
              <a:t> </a:t>
            </a:r>
            <a:r>
              <a:rPr lang="cs-CZ" dirty="0" err="1" smtClean="0"/>
              <a:t>the</a:t>
            </a:r>
            <a:r>
              <a:rPr lang="cs-CZ" dirty="0" smtClean="0"/>
              <a:t> Use </a:t>
            </a:r>
            <a:r>
              <a:rPr lang="cs-CZ" dirty="0" err="1" smtClean="0"/>
              <a:t>of</a:t>
            </a:r>
            <a:r>
              <a:rPr lang="cs-CZ" dirty="0" smtClean="0"/>
              <a:t> </a:t>
            </a:r>
            <a:r>
              <a:rPr lang="cs-CZ" dirty="0" err="1"/>
              <a:t>H</a:t>
            </a:r>
            <a:r>
              <a:rPr lang="cs-CZ" dirty="0" err="1" smtClean="0"/>
              <a:t>idden</a:t>
            </a:r>
            <a:r>
              <a:rPr lang="cs-CZ" dirty="0" smtClean="0"/>
              <a:t> </a:t>
            </a:r>
            <a:r>
              <a:rPr lang="cs-CZ" dirty="0" err="1"/>
              <a:t>B</a:t>
            </a:r>
            <a:r>
              <a:rPr lang="cs-CZ" dirty="0" err="1" smtClean="0"/>
              <a:t>ias</a:t>
            </a:r>
            <a:endParaRPr lang="en-US" dirty="0"/>
          </a:p>
        </p:txBody>
      </p:sp>
      <p:sp>
        <p:nvSpPr>
          <p:cNvPr id="3" name="Zástupný symbol pro obsah 2"/>
          <p:cNvSpPr>
            <a:spLocks noGrp="1"/>
          </p:cNvSpPr>
          <p:nvPr>
            <p:ph sz="quarter" idx="1"/>
          </p:nvPr>
        </p:nvSpPr>
        <p:spPr/>
        <p:txBody>
          <a:bodyPr>
            <a:normAutofit/>
          </a:bodyPr>
          <a:lstStyle/>
          <a:p>
            <a:r>
              <a:rPr lang="en-US" dirty="0" smtClean="0"/>
              <a:t>In Iraq, no doubt about it, it's tough. It's </a:t>
            </a:r>
            <a:r>
              <a:rPr lang="en-US" dirty="0" smtClean="0">
                <a:solidFill>
                  <a:srgbClr val="0070C0"/>
                </a:solidFill>
              </a:rPr>
              <a:t>hard</a:t>
            </a:r>
            <a:r>
              <a:rPr lang="en-US" dirty="0" smtClean="0"/>
              <a:t> work. It's incredibly </a:t>
            </a:r>
            <a:r>
              <a:rPr lang="en-US" dirty="0" smtClean="0">
                <a:solidFill>
                  <a:srgbClr val="0070C0"/>
                </a:solidFill>
              </a:rPr>
              <a:t>hard</a:t>
            </a:r>
            <a:r>
              <a:rPr lang="en-US" dirty="0" smtClean="0"/>
              <a:t>. You know why? Because an </a:t>
            </a:r>
            <a:r>
              <a:rPr lang="en-US" dirty="0" smtClean="0">
                <a:solidFill>
                  <a:srgbClr val="0070C0"/>
                </a:solidFill>
              </a:rPr>
              <a:t>enemy</a:t>
            </a:r>
            <a:r>
              <a:rPr lang="en-US" dirty="0" smtClean="0"/>
              <a:t> realizes the stakes. The </a:t>
            </a:r>
            <a:r>
              <a:rPr lang="en-US" dirty="0" smtClean="0">
                <a:solidFill>
                  <a:srgbClr val="0070C0"/>
                </a:solidFill>
              </a:rPr>
              <a:t>enemy</a:t>
            </a:r>
            <a:r>
              <a:rPr lang="en-US" dirty="0" smtClean="0"/>
              <a:t> understands a </a:t>
            </a:r>
            <a:r>
              <a:rPr lang="en-US" dirty="0" smtClean="0">
                <a:solidFill>
                  <a:srgbClr val="0070C0"/>
                </a:solidFill>
              </a:rPr>
              <a:t>free</a:t>
            </a:r>
            <a:r>
              <a:rPr lang="en-US" dirty="0" smtClean="0"/>
              <a:t> Iraq will be a major </a:t>
            </a:r>
            <a:r>
              <a:rPr lang="en-US" dirty="0" smtClean="0">
                <a:solidFill>
                  <a:srgbClr val="0070C0"/>
                </a:solidFill>
              </a:rPr>
              <a:t>defeat</a:t>
            </a:r>
            <a:r>
              <a:rPr lang="en-US" dirty="0" smtClean="0"/>
              <a:t> in their </a:t>
            </a:r>
            <a:r>
              <a:rPr lang="en-US" dirty="0" smtClean="0">
                <a:solidFill>
                  <a:srgbClr val="0070C0"/>
                </a:solidFill>
              </a:rPr>
              <a:t>ideology of hatred</a:t>
            </a:r>
            <a:r>
              <a:rPr lang="en-US" dirty="0" smtClean="0"/>
              <a:t>. That's why they're fighting so vociferously. They showed up in Afghanistan when they were there because they tried to </a:t>
            </a:r>
            <a:r>
              <a:rPr lang="en-US" dirty="0" smtClean="0">
                <a:solidFill>
                  <a:srgbClr val="0070C0"/>
                </a:solidFill>
              </a:rPr>
              <a:t>beat</a:t>
            </a:r>
            <a:r>
              <a:rPr lang="en-US" dirty="0" smtClean="0"/>
              <a:t> us, and they didn't. And they're showing up in Iraq for the same reason. They're trying to </a:t>
            </a:r>
            <a:r>
              <a:rPr lang="en-US" dirty="0" smtClean="0">
                <a:solidFill>
                  <a:srgbClr val="0070C0"/>
                </a:solidFill>
              </a:rPr>
              <a:t>defeat</a:t>
            </a:r>
            <a:r>
              <a:rPr lang="en-US" dirty="0" smtClean="0"/>
              <a:t> us. And if we </a:t>
            </a:r>
            <a:r>
              <a:rPr lang="en-US" dirty="0" smtClean="0">
                <a:solidFill>
                  <a:srgbClr val="0070C0"/>
                </a:solidFill>
              </a:rPr>
              <a:t>lose</a:t>
            </a:r>
            <a:r>
              <a:rPr lang="en-US" dirty="0" smtClean="0"/>
              <a:t> our will, we </a:t>
            </a:r>
            <a:r>
              <a:rPr lang="en-US" dirty="0" smtClean="0">
                <a:solidFill>
                  <a:srgbClr val="0070C0"/>
                </a:solidFill>
              </a:rPr>
              <a:t>lose</a:t>
            </a:r>
            <a:r>
              <a:rPr lang="en-US" dirty="0" smtClean="0"/>
              <a:t>. But if we remain </a:t>
            </a:r>
            <a:r>
              <a:rPr lang="en-US" dirty="0" smtClean="0">
                <a:solidFill>
                  <a:srgbClr val="0070C0"/>
                </a:solidFill>
              </a:rPr>
              <a:t>strong</a:t>
            </a:r>
            <a:r>
              <a:rPr lang="en-US" dirty="0" smtClean="0"/>
              <a:t> and resolute, we will </a:t>
            </a:r>
            <a:r>
              <a:rPr lang="en-US" dirty="0" smtClean="0">
                <a:solidFill>
                  <a:srgbClr val="0070C0"/>
                </a:solidFill>
              </a:rPr>
              <a:t>defeat</a:t>
            </a:r>
            <a:r>
              <a:rPr lang="en-US" dirty="0" smtClean="0"/>
              <a:t> this </a:t>
            </a:r>
            <a:r>
              <a:rPr lang="en-US" dirty="0" smtClean="0">
                <a:solidFill>
                  <a:srgbClr val="0070C0"/>
                </a:solidFill>
              </a:rPr>
              <a:t>enemy</a:t>
            </a:r>
            <a:r>
              <a:rPr lang="en-US" dirty="0" smtClean="0"/>
              <a:t>.</a:t>
            </a:r>
            <a:r>
              <a:rPr lang="cs-CZ" dirty="0" smtClean="0"/>
              <a:t> (</a:t>
            </a:r>
            <a:r>
              <a:rPr lang="cs-CZ" dirty="0" err="1" smtClean="0"/>
              <a:t>George</a:t>
            </a:r>
            <a:r>
              <a:rPr lang="cs-CZ" dirty="0" smtClean="0"/>
              <a:t> W. Bush)</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2000 - Adjectives</a:t>
            </a:r>
            <a:endParaRPr lang="en-US" dirty="0"/>
          </a:p>
        </p:txBody>
      </p:sp>
      <p:sp>
        <p:nvSpPr>
          <p:cNvPr id="5" name="Zástupný symbol pro text 4"/>
          <p:cNvSpPr>
            <a:spLocks noGrp="1"/>
          </p:cNvSpPr>
          <p:nvPr>
            <p:ph type="body" idx="1"/>
          </p:nvPr>
        </p:nvSpPr>
        <p:spPr/>
        <p:txBody>
          <a:bodyPr/>
          <a:lstStyle/>
          <a:p>
            <a:r>
              <a:rPr lang="en-US" dirty="0" smtClean="0">
                <a:solidFill>
                  <a:schemeClr val="tx1"/>
                </a:solidFill>
              </a:rPr>
              <a:t>Positive Bias</a:t>
            </a:r>
            <a:endParaRPr lang="en-US" dirty="0">
              <a:solidFill>
                <a:schemeClr val="tx1"/>
              </a:solidFill>
            </a:endParaRPr>
          </a:p>
        </p:txBody>
      </p:sp>
      <p:sp>
        <p:nvSpPr>
          <p:cNvPr id="6" name="Zástupný symbol pro text 5"/>
          <p:cNvSpPr>
            <a:spLocks noGrp="1"/>
          </p:cNvSpPr>
          <p:nvPr>
            <p:ph type="body" sz="half" idx="3"/>
          </p:nvPr>
        </p:nvSpPr>
        <p:spPr/>
        <p:txBody>
          <a:bodyPr/>
          <a:lstStyle/>
          <a:p>
            <a:r>
              <a:rPr lang="en-US" dirty="0" smtClean="0">
                <a:solidFill>
                  <a:schemeClr val="tx1"/>
                </a:solidFill>
              </a:rPr>
              <a:t>Negative Bias</a:t>
            </a:r>
            <a:endParaRPr lang="en-US" dirty="0">
              <a:solidFill>
                <a:schemeClr val="tx1"/>
              </a:solidFill>
            </a:endParaRPr>
          </a:p>
        </p:txBody>
      </p:sp>
      <p:graphicFrame>
        <p:nvGraphicFramePr>
          <p:cNvPr id="4" name="Zástupný symbol pro obsah 3"/>
          <p:cNvGraphicFramePr>
            <a:graphicFrameLocks noGrp="1"/>
          </p:cNvGraphicFramePr>
          <p:nvPr>
            <p:ph sz="half" idx="2"/>
          </p:nvPr>
        </p:nvGraphicFramePr>
        <p:xfrm>
          <a:off x="457200" y="2348879"/>
          <a:ext cx="3466728" cy="3600400"/>
        </p:xfrm>
        <a:graphic>
          <a:graphicData uri="http://schemas.openxmlformats.org/drawingml/2006/table">
            <a:tbl>
              <a:tblPr firstRow="1" bandRow="1">
                <a:tableStyleId>{00A15C55-8517-42AA-B614-E9B94910E393}</a:tableStyleId>
              </a:tblPr>
              <a:tblGrid>
                <a:gridCol w="1155576"/>
                <a:gridCol w="1155576"/>
                <a:gridCol w="1155576"/>
              </a:tblGrid>
              <a:tr h="379308">
                <a:tc>
                  <a:txBody>
                    <a:bodyPr/>
                    <a:lstStyle/>
                    <a:p>
                      <a:endParaRPr lang="en-US" noProof="0" dirty="0"/>
                    </a:p>
                  </a:txBody>
                  <a:tcPr marL="50800" marR="50800"/>
                </a:tc>
                <a:tc>
                  <a:txBody>
                    <a:bodyPr/>
                    <a:lstStyle/>
                    <a:p>
                      <a:r>
                        <a:rPr lang="cs-CZ" noProof="0" dirty="0" smtClean="0"/>
                        <a:t>Bush</a:t>
                      </a:r>
                      <a:endParaRPr lang="en-US" noProof="0" dirty="0"/>
                    </a:p>
                  </a:txBody>
                  <a:tcPr marL="50800" marR="50800"/>
                </a:tc>
                <a:tc>
                  <a:txBody>
                    <a:bodyPr/>
                    <a:lstStyle/>
                    <a:p>
                      <a:r>
                        <a:rPr lang="en-US" noProof="0" dirty="0" smtClean="0"/>
                        <a:t> Gore</a:t>
                      </a:r>
                      <a:endParaRPr lang="en-US" noProof="0" dirty="0"/>
                    </a:p>
                  </a:txBody>
                  <a:tcPr marL="50800" marR="50800"/>
                </a:tc>
              </a:tr>
              <a:tr h="460156">
                <a:tc>
                  <a:txBody>
                    <a:bodyPr/>
                    <a:lstStyle/>
                    <a:p>
                      <a:r>
                        <a:rPr lang="en-US" noProof="0" smtClean="0"/>
                        <a:t>clean</a:t>
                      </a:r>
                      <a:endParaRPr lang="en-US" noProof="0"/>
                    </a:p>
                  </a:txBody>
                  <a:tcPr marL="50800" marR="50800"/>
                </a:tc>
                <a:tc>
                  <a:txBody>
                    <a:bodyPr/>
                    <a:lstStyle/>
                    <a:p>
                      <a:r>
                        <a:rPr lang="en-US" noProof="0" dirty="0" smtClean="0"/>
                        <a:t>3</a:t>
                      </a:r>
                      <a:endParaRPr lang="en-US" noProof="0" dirty="0"/>
                    </a:p>
                  </a:txBody>
                  <a:tcPr marL="50800" marR="50800"/>
                </a:tc>
                <a:tc>
                  <a:txBody>
                    <a:bodyPr/>
                    <a:lstStyle/>
                    <a:p>
                      <a:r>
                        <a:rPr lang="en-US" noProof="0" dirty="0" smtClean="0"/>
                        <a:t>4</a:t>
                      </a:r>
                      <a:endParaRPr lang="en-US" noProof="0" dirty="0"/>
                    </a:p>
                  </a:txBody>
                  <a:tcPr marL="50800" marR="50800"/>
                </a:tc>
              </a:tr>
              <a:tr h="460156">
                <a:tc>
                  <a:txBody>
                    <a:bodyPr/>
                    <a:lstStyle/>
                    <a:p>
                      <a:r>
                        <a:rPr lang="en-US" noProof="0" smtClean="0"/>
                        <a:t>good</a:t>
                      </a:r>
                      <a:endParaRPr lang="en-US" noProof="0"/>
                    </a:p>
                  </a:txBody>
                  <a:tcPr marL="50800" marR="50800"/>
                </a:tc>
                <a:tc>
                  <a:txBody>
                    <a:bodyPr/>
                    <a:lstStyle/>
                    <a:p>
                      <a:r>
                        <a:rPr lang="en-US" noProof="0" dirty="0" smtClean="0"/>
                        <a:t>3</a:t>
                      </a:r>
                      <a:endParaRPr lang="en-US" noProof="0" dirty="0"/>
                    </a:p>
                  </a:txBody>
                  <a:tcPr marL="50800" marR="50800"/>
                </a:tc>
                <a:tc>
                  <a:txBody>
                    <a:bodyPr/>
                    <a:lstStyle/>
                    <a:p>
                      <a:r>
                        <a:rPr lang="en-US" noProof="0" smtClean="0"/>
                        <a:t>0</a:t>
                      </a:r>
                      <a:endParaRPr lang="en-US" noProof="0"/>
                    </a:p>
                  </a:txBody>
                  <a:tcPr marL="50800" marR="50800"/>
                </a:tc>
              </a:tr>
              <a:tr h="460156">
                <a:tc>
                  <a:txBody>
                    <a:bodyPr/>
                    <a:lstStyle/>
                    <a:p>
                      <a:r>
                        <a:rPr lang="en-US" noProof="0" smtClean="0"/>
                        <a:t>great</a:t>
                      </a:r>
                      <a:endParaRPr lang="en-US" noProof="0"/>
                    </a:p>
                  </a:txBody>
                  <a:tcPr marL="50800" marR="50800"/>
                </a:tc>
                <a:tc>
                  <a:txBody>
                    <a:bodyPr/>
                    <a:lstStyle/>
                    <a:p>
                      <a:r>
                        <a:rPr lang="en-US" noProof="0" dirty="0" smtClean="0"/>
                        <a:t>2</a:t>
                      </a:r>
                      <a:endParaRPr lang="en-US" noProof="0" dirty="0"/>
                    </a:p>
                  </a:txBody>
                  <a:tcPr marL="50800" marR="50800"/>
                </a:tc>
                <a:tc>
                  <a:txBody>
                    <a:bodyPr/>
                    <a:lstStyle/>
                    <a:p>
                      <a:r>
                        <a:rPr lang="en-US" noProof="0" dirty="0" smtClean="0"/>
                        <a:t>2</a:t>
                      </a:r>
                      <a:endParaRPr lang="en-US" noProof="0" dirty="0"/>
                    </a:p>
                  </a:txBody>
                  <a:tcPr marL="50800" marR="50800"/>
                </a:tc>
              </a:tr>
              <a:tr h="460156">
                <a:tc>
                  <a:txBody>
                    <a:bodyPr/>
                    <a:lstStyle/>
                    <a:p>
                      <a:r>
                        <a:rPr lang="en-US" noProof="0" smtClean="0"/>
                        <a:t>hard</a:t>
                      </a:r>
                      <a:endParaRPr lang="en-US" noProof="0"/>
                    </a:p>
                  </a:txBody>
                  <a:tcPr marL="50800" marR="50800"/>
                </a:tc>
                <a:tc>
                  <a:txBody>
                    <a:bodyPr/>
                    <a:lstStyle/>
                    <a:p>
                      <a:r>
                        <a:rPr lang="en-US" noProof="0" smtClean="0"/>
                        <a:t>20</a:t>
                      </a:r>
                      <a:endParaRPr lang="en-US" noProof="0"/>
                    </a:p>
                  </a:txBody>
                  <a:tcPr marL="50800" marR="50800"/>
                </a:tc>
                <a:tc>
                  <a:txBody>
                    <a:bodyPr/>
                    <a:lstStyle/>
                    <a:p>
                      <a:r>
                        <a:rPr lang="en-US" noProof="0" smtClean="0"/>
                        <a:t>16</a:t>
                      </a:r>
                      <a:endParaRPr lang="en-US" noProof="0"/>
                    </a:p>
                  </a:txBody>
                  <a:tcPr marL="50800" marR="50800"/>
                </a:tc>
              </a:tr>
              <a:tr h="460156">
                <a:tc>
                  <a:txBody>
                    <a:bodyPr/>
                    <a:lstStyle/>
                    <a:p>
                      <a:r>
                        <a:rPr lang="en-US" noProof="0" smtClean="0"/>
                        <a:t>profound</a:t>
                      </a:r>
                      <a:endParaRPr lang="en-US" noProof="0"/>
                    </a:p>
                  </a:txBody>
                  <a:tcPr marL="50800" marR="50800"/>
                </a:tc>
                <a:tc>
                  <a:txBody>
                    <a:bodyPr/>
                    <a:lstStyle/>
                    <a:p>
                      <a:r>
                        <a:rPr lang="en-US" noProof="0" smtClean="0"/>
                        <a:t>1</a:t>
                      </a:r>
                      <a:endParaRPr lang="en-US" noProof="0"/>
                    </a:p>
                  </a:txBody>
                  <a:tcPr marL="50800" marR="50800"/>
                </a:tc>
                <a:tc>
                  <a:txBody>
                    <a:bodyPr/>
                    <a:lstStyle/>
                    <a:p>
                      <a:r>
                        <a:rPr lang="en-US" noProof="0" smtClean="0"/>
                        <a:t>0</a:t>
                      </a:r>
                      <a:endParaRPr lang="en-US" noProof="0"/>
                    </a:p>
                  </a:txBody>
                  <a:tcPr marL="50800" marR="50800"/>
                </a:tc>
              </a:tr>
              <a:tr h="460156">
                <a:tc>
                  <a:txBody>
                    <a:bodyPr/>
                    <a:lstStyle/>
                    <a:p>
                      <a:r>
                        <a:rPr lang="en-US" noProof="0" smtClean="0"/>
                        <a:t>proud</a:t>
                      </a:r>
                      <a:endParaRPr lang="en-US" noProof="0"/>
                    </a:p>
                  </a:txBody>
                  <a:tcPr marL="50800" marR="50800"/>
                </a:tc>
                <a:tc>
                  <a:txBody>
                    <a:bodyPr/>
                    <a:lstStyle/>
                    <a:p>
                      <a:r>
                        <a:rPr lang="en-US" noProof="0" smtClean="0"/>
                        <a:t>2</a:t>
                      </a:r>
                      <a:endParaRPr lang="en-US" noProof="0"/>
                    </a:p>
                  </a:txBody>
                  <a:tcPr marL="50800" marR="50800"/>
                </a:tc>
                <a:tc>
                  <a:txBody>
                    <a:bodyPr/>
                    <a:lstStyle/>
                    <a:p>
                      <a:r>
                        <a:rPr lang="en-US" noProof="0" smtClean="0"/>
                        <a:t>0</a:t>
                      </a:r>
                      <a:endParaRPr lang="en-US" noProof="0"/>
                    </a:p>
                  </a:txBody>
                  <a:tcPr marL="50800" marR="50800"/>
                </a:tc>
              </a:tr>
              <a:tr h="460156">
                <a:tc>
                  <a:txBody>
                    <a:bodyPr/>
                    <a:lstStyle/>
                    <a:p>
                      <a:r>
                        <a:rPr lang="en-US" b="1" noProof="0" smtClean="0"/>
                        <a:t>total</a:t>
                      </a:r>
                      <a:endParaRPr lang="en-US" b="1" noProof="0"/>
                    </a:p>
                  </a:txBody>
                  <a:tcPr marL="50800" marR="50800"/>
                </a:tc>
                <a:tc>
                  <a:txBody>
                    <a:bodyPr/>
                    <a:lstStyle/>
                    <a:p>
                      <a:r>
                        <a:rPr lang="en-US" b="1" noProof="0" smtClean="0"/>
                        <a:t>31</a:t>
                      </a:r>
                      <a:endParaRPr lang="en-US" b="1" noProof="0"/>
                    </a:p>
                  </a:txBody>
                  <a:tcPr marL="50800" marR="50800"/>
                </a:tc>
                <a:tc>
                  <a:txBody>
                    <a:bodyPr/>
                    <a:lstStyle/>
                    <a:p>
                      <a:r>
                        <a:rPr lang="en-US" b="1" noProof="0" dirty="0" smtClean="0"/>
                        <a:t>22</a:t>
                      </a:r>
                      <a:endParaRPr lang="en-US" b="1" noProof="0" dirty="0"/>
                    </a:p>
                  </a:txBody>
                  <a:tcPr marL="50800" marR="50800"/>
                </a:tc>
              </a:tr>
            </a:tbl>
          </a:graphicData>
        </a:graphic>
      </p:graphicFrame>
      <p:graphicFrame>
        <p:nvGraphicFramePr>
          <p:cNvPr id="8" name="Zástupný symbol pro obsah 7"/>
          <p:cNvGraphicFramePr>
            <a:graphicFrameLocks noGrp="1"/>
          </p:cNvGraphicFramePr>
          <p:nvPr>
            <p:ph sz="half" idx="4"/>
          </p:nvPr>
        </p:nvGraphicFramePr>
        <p:xfrm>
          <a:off x="4645025" y="2348881"/>
          <a:ext cx="4041774" cy="2742024"/>
        </p:xfrm>
        <a:graphic>
          <a:graphicData uri="http://schemas.openxmlformats.org/drawingml/2006/table">
            <a:tbl>
              <a:tblPr firstRow="1" bandRow="1">
                <a:tableStyleId>{00A15C55-8517-42AA-B614-E9B94910E393}</a:tableStyleId>
              </a:tblPr>
              <a:tblGrid>
                <a:gridCol w="1347258"/>
                <a:gridCol w="1347258"/>
                <a:gridCol w="1347258"/>
              </a:tblGrid>
              <a:tr h="437768">
                <a:tc>
                  <a:txBody>
                    <a:bodyPr/>
                    <a:lstStyle/>
                    <a:p>
                      <a:endParaRPr lang="en-US" dirty="0"/>
                    </a:p>
                  </a:txBody>
                  <a:tcPr/>
                </a:tc>
                <a:tc>
                  <a:txBody>
                    <a:bodyPr/>
                    <a:lstStyle/>
                    <a:p>
                      <a:r>
                        <a:rPr lang="cs-CZ" dirty="0" smtClean="0"/>
                        <a:t>Bush</a:t>
                      </a:r>
                      <a:endParaRPr lang="en-US" dirty="0"/>
                    </a:p>
                  </a:txBody>
                  <a:tcPr/>
                </a:tc>
                <a:tc>
                  <a:txBody>
                    <a:bodyPr/>
                    <a:lstStyle/>
                    <a:p>
                      <a:r>
                        <a:rPr lang="cs-CZ" dirty="0" err="1" smtClean="0"/>
                        <a:t>Gore</a:t>
                      </a:r>
                      <a:endParaRPr lang="en-US" dirty="0"/>
                    </a:p>
                  </a:txBody>
                  <a:tcPr/>
                </a:tc>
              </a:tr>
              <a:tr h="521056">
                <a:tc>
                  <a:txBody>
                    <a:bodyPr/>
                    <a:lstStyle/>
                    <a:p>
                      <a:r>
                        <a:rPr lang="en-US" noProof="0" smtClean="0"/>
                        <a:t>big</a:t>
                      </a:r>
                      <a:endParaRPr lang="en-US" noProof="0"/>
                    </a:p>
                  </a:txBody>
                  <a:tcPr/>
                </a:tc>
                <a:tc>
                  <a:txBody>
                    <a:bodyPr/>
                    <a:lstStyle/>
                    <a:p>
                      <a:r>
                        <a:rPr lang="en-US" noProof="0" smtClean="0"/>
                        <a:t>9</a:t>
                      </a:r>
                      <a:endParaRPr lang="en-US" noProof="0"/>
                    </a:p>
                  </a:txBody>
                  <a:tcPr/>
                </a:tc>
                <a:tc>
                  <a:txBody>
                    <a:bodyPr/>
                    <a:lstStyle/>
                    <a:p>
                      <a:r>
                        <a:rPr lang="en-US" noProof="0" smtClean="0"/>
                        <a:t>10</a:t>
                      </a:r>
                      <a:endParaRPr lang="en-US" noProof="0"/>
                    </a:p>
                  </a:txBody>
                  <a:tcPr/>
                </a:tc>
              </a:tr>
              <a:tr h="521056">
                <a:tc>
                  <a:txBody>
                    <a:bodyPr/>
                    <a:lstStyle/>
                    <a:p>
                      <a:r>
                        <a:rPr lang="en-US" noProof="0" dirty="0" smtClean="0"/>
                        <a:t>crucial</a:t>
                      </a:r>
                      <a:endParaRPr lang="en-US" noProof="0" dirty="0"/>
                    </a:p>
                  </a:txBody>
                  <a:tcPr/>
                </a:tc>
                <a:tc>
                  <a:txBody>
                    <a:bodyPr/>
                    <a:lstStyle/>
                    <a:p>
                      <a:r>
                        <a:rPr lang="en-US" noProof="0" smtClean="0"/>
                        <a:t>0</a:t>
                      </a:r>
                      <a:endParaRPr lang="en-US" noProof="0"/>
                    </a:p>
                  </a:txBody>
                  <a:tcPr/>
                </a:tc>
                <a:tc>
                  <a:txBody>
                    <a:bodyPr/>
                    <a:lstStyle/>
                    <a:p>
                      <a:r>
                        <a:rPr lang="en-US" noProof="0" smtClean="0"/>
                        <a:t>1</a:t>
                      </a:r>
                      <a:endParaRPr lang="en-US" noProof="0"/>
                    </a:p>
                  </a:txBody>
                  <a:tcPr/>
                </a:tc>
              </a:tr>
              <a:tr h="464336">
                <a:tc>
                  <a:txBody>
                    <a:bodyPr/>
                    <a:lstStyle/>
                    <a:p>
                      <a:r>
                        <a:rPr lang="en-US" noProof="0" smtClean="0"/>
                        <a:t>famous</a:t>
                      </a:r>
                      <a:endParaRPr lang="en-US" noProof="0"/>
                    </a:p>
                  </a:txBody>
                  <a:tcPr/>
                </a:tc>
                <a:tc>
                  <a:txBody>
                    <a:bodyPr/>
                    <a:lstStyle/>
                    <a:p>
                      <a:r>
                        <a:rPr lang="en-US" noProof="0" dirty="0" smtClean="0"/>
                        <a:t>1</a:t>
                      </a:r>
                      <a:endParaRPr lang="en-US" noProof="0" dirty="0"/>
                    </a:p>
                  </a:txBody>
                  <a:tcPr/>
                </a:tc>
                <a:tc>
                  <a:txBody>
                    <a:bodyPr/>
                    <a:lstStyle/>
                    <a:p>
                      <a:r>
                        <a:rPr lang="en-US" noProof="0" smtClean="0"/>
                        <a:t>0</a:t>
                      </a:r>
                      <a:endParaRPr lang="en-US" noProof="0"/>
                    </a:p>
                  </a:txBody>
                  <a:tcPr/>
                </a:tc>
              </a:tr>
              <a:tr h="432048">
                <a:tc>
                  <a:txBody>
                    <a:bodyPr/>
                    <a:lstStyle/>
                    <a:p>
                      <a:r>
                        <a:rPr lang="en-US" noProof="0" smtClean="0"/>
                        <a:t>powerful</a:t>
                      </a:r>
                      <a:endParaRPr lang="en-US" noProof="0"/>
                    </a:p>
                  </a:txBody>
                  <a:tcPr/>
                </a:tc>
                <a:tc>
                  <a:txBody>
                    <a:bodyPr/>
                    <a:lstStyle/>
                    <a:p>
                      <a:r>
                        <a:rPr lang="en-US" noProof="0" smtClean="0"/>
                        <a:t>0</a:t>
                      </a:r>
                      <a:endParaRPr lang="en-US" noProof="0"/>
                    </a:p>
                  </a:txBody>
                  <a:tcPr/>
                </a:tc>
                <a:tc>
                  <a:txBody>
                    <a:bodyPr/>
                    <a:lstStyle/>
                    <a:p>
                      <a:r>
                        <a:rPr lang="en-US" noProof="0" smtClean="0"/>
                        <a:t>5</a:t>
                      </a:r>
                      <a:endParaRPr lang="en-US" noProof="0"/>
                    </a:p>
                  </a:txBody>
                  <a:tcPr/>
                </a:tc>
              </a:tr>
              <a:tr h="305033">
                <a:tc>
                  <a:txBody>
                    <a:bodyPr/>
                    <a:lstStyle/>
                    <a:p>
                      <a:r>
                        <a:rPr lang="en-US" b="1" noProof="0" smtClean="0"/>
                        <a:t>total</a:t>
                      </a:r>
                      <a:endParaRPr lang="en-US" b="1" noProof="0"/>
                    </a:p>
                  </a:txBody>
                  <a:tcPr/>
                </a:tc>
                <a:tc>
                  <a:txBody>
                    <a:bodyPr/>
                    <a:lstStyle/>
                    <a:p>
                      <a:r>
                        <a:rPr lang="en-US" b="1" noProof="0" smtClean="0"/>
                        <a:t>10</a:t>
                      </a:r>
                      <a:endParaRPr lang="en-US" b="1" noProof="0"/>
                    </a:p>
                  </a:txBody>
                  <a:tcPr/>
                </a:tc>
                <a:tc>
                  <a:txBody>
                    <a:bodyPr/>
                    <a:lstStyle/>
                    <a:p>
                      <a:r>
                        <a:rPr lang="en-US" b="1" noProof="0" dirty="0" smtClean="0"/>
                        <a:t>16</a:t>
                      </a:r>
                      <a:endParaRPr lang="en-US" b="1" noProof="0"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71055" y="775856"/>
            <a:ext cx="8229600" cy="554180"/>
          </a:xfrm>
        </p:spPr>
        <p:txBody>
          <a:bodyPr>
            <a:normAutofit/>
          </a:bodyPr>
          <a:lstStyle/>
          <a:p>
            <a:r>
              <a:rPr lang="en-US" dirty="0" smtClean="0"/>
              <a:t>2004 - Adjectives</a:t>
            </a:r>
            <a:endParaRPr lang="en-US" dirty="0"/>
          </a:p>
        </p:txBody>
      </p:sp>
      <p:sp>
        <p:nvSpPr>
          <p:cNvPr id="3" name="Zástupný symbol pro text 2"/>
          <p:cNvSpPr>
            <a:spLocks noGrp="1"/>
          </p:cNvSpPr>
          <p:nvPr>
            <p:ph type="body" idx="1"/>
          </p:nvPr>
        </p:nvSpPr>
        <p:spPr>
          <a:xfrm>
            <a:off x="457200" y="1343891"/>
            <a:ext cx="4040188" cy="290945"/>
          </a:xfrm>
        </p:spPr>
        <p:txBody>
          <a:bodyPr>
            <a:normAutofit/>
          </a:bodyPr>
          <a:lstStyle/>
          <a:p>
            <a:r>
              <a:rPr lang="en-US" sz="1800" dirty="0" smtClean="0">
                <a:solidFill>
                  <a:schemeClr val="tx1"/>
                </a:solidFill>
              </a:rPr>
              <a:t>Positive Bias</a:t>
            </a:r>
            <a:endParaRPr lang="en-US" sz="1800" dirty="0">
              <a:solidFill>
                <a:schemeClr val="tx1"/>
              </a:solidFill>
            </a:endParaRPr>
          </a:p>
        </p:txBody>
      </p:sp>
      <p:sp>
        <p:nvSpPr>
          <p:cNvPr id="5" name="Zástupný symbol pro text 4"/>
          <p:cNvSpPr>
            <a:spLocks noGrp="1"/>
          </p:cNvSpPr>
          <p:nvPr>
            <p:ph type="body" sz="half" idx="3"/>
          </p:nvPr>
        </p:nvSpPr>
        <p:spPr>
          <a:xfrm>
            <a:off x="4644008" y="1343891"/>
            <a:ext cx="4041775" cy="290945"/>
          </a:xfrm>
        </p:spPr>
        <p:txBody>
          <a:bodyPr>
            <a:normAutofit/>
          </a:bodyPr>
          <a:lstStyle/>
          <a:p>
            <a:r>
              <a:rPr lang="en-US" sz="1800" dirty="0" smtClean="0">
                <a:solidFill>
                  <a:schemeClr val="tx1"/>
                </a:solidFill>
              </a:rPr>
              <a:t>Negative Bias</a:t>
            </a:r>
            <a:endParaRPr lang="en-US" sz="1800" dirty="0">
              <a:solidFill>
                <a:schemeClr val="tx1"/>
              </a:solidFill>
            </a:endParaRPr>
          </a:p>
        </p:txBody>
      </p:sp>
      <p:graphicFrame>
        <p:nvGraphicFramePr>
          <p:cNvPr id="7" name="Zástupný symbol pro obsah 6"/>
          <p:cNvGraphicFramePr>
            <a:graphicFrameLocks noGrp="1"/>
          </p:cNvGraphicFramePr>
          <p:nvPr>
            <p:ph sz="half" idx="2"/>
          </p:nvPr>
        </p:nvGraphicFramePr>
        <p:xfrm>
          <a:off x="296285" y="1717964"/>
          <a:ext cx="4040187" cy="4876800"/>
        </p:xfrm>
        <a:graphic>
          <a:graphicData uri="http://schemas.openxmlformats.org/drawingml/2006/table">
            <a:tbl>
              <a:tblPr firstRow="1" bandRow="1">
                <a:tableStyleId>{073A0DAA-6AF3-43AB-8588-CEC1D06C72B9}</a:tableStyleId>
              </a:tblPr>
              <a:tblGrid>
                <a:gridCol w="1346729"/>
                <a:gridCol w="1346729"/>
                <a:gridCol w="1346729"/>
              </a:tblGrid>
              <a:tr h="264200">
                <a:tc>
                  <a:txBody>
                    <a:bodyPr/>
                    <a:lstStyle/>
                    <a:p>
                      <a:endParaRPr lang="en-US" sz="1400" noProof="0" dirty="0"/>
                    </a:p>
                  </a:txBody>
                  <a:tcPr/>
                </a:tc>
                <a:tc>
                  <a:txBody>
                    <a:bodyPr/>
                    <a:lstStyle/>
                    <a:p>
                      <a:r>
                        <a:rPr lang="en-US" sz="1400" noProof="0" dirty="0" smtClean="0"/>
                        <a:t>Bush</a:t>
                      </a:r>
                      <a:endParaRPr lang="en-US" sz="1400" noProof="0" dirty="0"/>
                    </a:p>
                  </a:txBody>
                  <a:tcPr/>
                </a:tc>
                <a:tc>
                  <a:txBody>
                    <a:bodyPr/>
                    <a:lstStyle/>
                    <a:p>
                      <a:r>
                        <a:rPr lang="en-US" sz="1400" noProof="0" smtClean="0"/>
                        <a:t>Kerry</a:t>
                      </a:r>
                      <a:endParaRPr lang="en-US" sz="1400" noProof="0"/>
                    </a:p>
                  </a:txBody>
                  <a:tcPr/>
                </a:tc>
              </a:tr>
              <a:tr h="284332">
                <a:tc>
                  <a:txBody>
                    <a:bodyPr/>
                    <a:lstStyle/>
                    <a:p>
                      <a:r>
                        <a:rPr lang="en-US" sz="1400" noProof="0" dirty="0" smtClean="0"/>
                        <a:t>brave</a:t>
                      </a:r>
                      <a:endParaRPr lang="en-US" sz="1400" noProof="0" dirty="0"/>
                    </a:p>
                  </a:txBody>
                  <a:tcPr/>
                </a:tc>
                <a:tc>
                  <a:txBody>
                    <a:bodyPr/>
                    <a:lstStyle/>
                    <a:p>
                      <a:r>
                        <a:rPr lang="en-US" sz="1400" noProof="0" dirty="0" smtClean="0"/>
                        <a:t>4</a:t>
                      </a:r>
                      <a:endParaRPr lang="en-US" sz="1400" noProof="0" dirty="0"/>
                    </a:p>
                  </a:txBody>
                  <a:tcPr/>
                </a:tc>
                <a:tc>
                  <a:txBody>
                    <a:bodyPr/>
                    <a:lstStyle/>
                    <a:p>
                      <a:r>
                        <a:rPr lang="en-US" sz="1400" noProof="0" smtClean="0"/>
                        <a:t>0</a:t>
                      </a:r>
                      <a:endParaRPr lang="en-US" sz="1400" noProof="0"/>
                    </a:p>
                  </a:txBody>
                  <a:tcPr/>
                </a:tc>
              </a:tr>
              <a:tr h="284332">
                <a:tc>
                  <a:txBody>
                    <a:bodyPr/>
                    <a:lstStyle/>
                    <a:p>
                      <a:r>
                        <a:rPr lang="en-US" sz="1400" noProof="0" dirty="0" smtClean="0"/>
                        <a:t>free</a:t>
                      </a:r>
                      <a:endParaRPr lang="en-US" sz="1400" noProof="0" dirty="0"/>
                    </a:p>
                  </a:txBody>
                  <a:tcPr/>
                </a:tc>
                <a:tc>
                  <a:txBody>
                    <a:bodyPr/>
                    <a:lstStyle/>
                    <a:p>
                      <a:r>
                        <a:rPr lang="en-US" sz="1400" noProof="0" smtClean="0"/>
                        <a:t>35</a:t>
                      </a:r>
                      <a:endParaRPr lang="en-US" sz="1400" noProof="0"/>
                    </a:p>
                  </a:txBody>
                  <a:tcPr/>
                </a:tc>
                <a:tc>
                  <a:txBody>
                    <a:bodyPr/>
                    <a:lstStyle/>
                    <a:p>
                      <a:r>
                        <a:rPr lang="en-US" sz="1400" noProof="0" smtClean="0"/>
                        <a:t>2</a:t>
                      </a:r>
                      <a:endParaRPr lang="en-US" sz="1400" noProof="0"/>
                    </a:p>
                  </a:txBody>
                  <a:tcPr/>
                </a:tc>
              </a:tr>
              <a:tr h="284332">
                <a:tc>
                  <a:txBody>
                    <a:bodyPr/>
                    <a:lstStyle/>
                    <a:p>
                      <a:r>
                        <a:rPr lang="en-US" sz="1400" noProof="0" smtClean="0"/>
                        <a:t>fresh</a:t>
                      </a:r>
                      <a:endParaRPr lang="en-US" sz="1400" noProof="0"/>
                    </a:p>
                  </a:txBody>
                  <a:tcPr/>
                </a:tc>
                <a:tc>
                  <a:txBody>
                    <a:bodyPr/>
                    <a:lstStyle/>
                    <a:p>
                      <a:r>
                        <a:rPr lang="en-US" sz="1400" noProof="0" dirty="0" smtClean="0"/>
                        <a:t>0</a:t>
                      </a:r>
                      <a:endParaRPr lang="en-US" sz="1400" noProof="0" dirty="0"/>
                    </a:p>
                  </a:txBody>
                  <a:tcPr/>
                </a:tc>
                <a:tc>
                  <a:txBody>
                    <a:bodyPr/>
                    <a:lstStyle/>
                    <a:p>
                      <a:r>
                        <a:rPr lang="en-US" sz="1400" noProof="0" smtClean="0"/>
                        <a:t>4</a:t>
                      </a:r>
                      <a:endParaRPr lang="en-US" sz="1400" noProof="0"/>
                    </a:p>
                  </a:txBody>
                  <a:tcPr/>
                </a:tc>
              </a:tr>
              <a:tr h="284332">
                <a:tc>
                  <a:txBody>
                    <a:bodyPr/>
                    <a:lstStyle/>
                    <a:p>
                      <a:r>
                        <a:rPr lang="en-US" sz="1400" noProof="0" dirty="0" smtClean="0"/>
                        <a:t>great</a:t>
                      </a:r>
                      <a:endParaRPr lang="en-US" sz="1400" noProof="0" dirty="0"/>
                    </a:p>
                  </a:txBody>
                  <a:tcPr/>
                </a:tc>
                <a:tc>
                  <a:txBody>
                    <a:bodyPr/>
                    <a:lstStyle/>
                    <a:p>
                      <a:r>
                        <a:rPr lang="en-US" sz="1400" noProof="0" smtClean="0"/>
                        <a:t>4</a:t>
                      </a:r>
                      <a:endParaRPr lang="en-US" sz="1400" noProof="0"/>
                    </a:p>
                  </a:txBody>
                  <a:tcPr/>
                </a:tc>
                <a:tc>
                  <a:txBody>
                    <a:bodyPr/>
                    <a:lstStyle/>
                    <a:p>
                      <a:r>
                        <a:rPr lang="en-US" sz="1400" noProof="0" smtClean="0"/>
                        <a:t>4</a:t>
                      </a:r>
                      <a:endParaRPr lang="en-US" sz="1400" noProof="0"/>
                    </a:p>
                  </a:txBody>
                  <a:tcPr/>
                </a:tc>
              </a:tr>
              <a:tr h="284332">
                <a:tc>
                  <a:txBody>
                    <a:bodyPr/>
                    <a:lstStyle/>
                    <a:p>
                      <a:r>
                        <a:rPr lang="en-US" sz="1400" noProof="0" smtClean="0"/>
                        <a:t>hard</a:t>
                      </a:r>
                      <a:endParaRPr lang="en-US" sz="1400" noProof="0"/>
                    </a:p>
                  </a:txBody>
                  <a:tcPr/>
                </a:tc>
                <a:tc>
                  <a:txBody>
                    <a:bodyPr/>
                    <a:lstStyle/>
                    <a:p>
                      <a:r>
                        <a:rPr lang="en-US" sz="1400" noProof="0" smtClean="0"/>
                        <a:t>29</a:t>
                      </a:r>
                      <a:endParaRPr lang="en-US" sz="1400" noProof="0"/>
                    </a:p>
                  </a:txBody>
                  <a:tcPr/>
                </a:tc>
                <a:tc>
                  <a:txBody>
                    <a:bodyPr/>
                    <a:lstStyle/>
                    <a:p>
                      <a:r>
                        <a:rPr lang="en-US" sz="1400" noProof="0" dirty="0" smtClean="0"/>
                        <a:t>3</a:t>
                      </a:r>
                      <a:endParaRPr lang="en-US" sz="1400" noProof="0" dirty="0"/>
                    </a:p>
                  </a:txBody>
                  <a:tcPr/>
                </a:tc>
              </a:tr>
              <a:tr h="284332">
                <a:tc>
                  <a:txBody>
                    <a:bodyPr/>
                    <a:lstStyle/>
                    <a:p>
                      <a:r>
                        <a:rPr lang="en-US" sz="1400" noProof="0" smtClean="0"/>
                        <a:t>modern</a:t>
                      </a:r>
                      <a:endParaRPr lang="en-US" sz="1400" noProof="0"/>
                    </a:p>
                  </a:txBody>
                  <a:tcPr/>
                </a:tc>
                <a:tc>
                  <a:txBody>
                    <a:bodyPr/>
                    <a:lstStyle/>
                    <a:p>
                      <a:r>
                        <a:rPr lang="en-US" sz="1400" noProof="0" smtClean="0"/>
                        <a:t>2</a:t>
                      </a:r>
                      <a:endParaRPr lang="en-US" sz="1400" noProof="0"/>
                    </a:p>
                  </a:txBody>
                  <a:tcPr/>
                </a:tc>
                <a:tc>
                  <a:txBody>
                    <a:bodyPr/>
                    <a:lstStyle/>
                    <a:p>
                      <a:r>
                        <a:rPr lang="en-US" sz="1400" noProof="0" smtClean="0"/>
                        <a:t>0</a:t>
                      </a:r>
                      <a:endParaRPr lang="en-US" sz="1400" noProof="0"/>
                    </a:p>
                  </a:txBody>
                  <a:tcPr/>
                </a:tc>
              </a:tr>
              <a:tr h="284332">
                <a:tc>
                  <a:txBody>
                    <a:bodyPr/>
                    <a:lstStyle/>
                    <a:p>
                      <a:r>
                        <a:rPr lang="en-US" sz="1400" noProof="0" dirty="0" smtClean="0"/>
                        <a:t>optimistic</a:t>
                      </a:r>
                      <a:endParaRPr lang="en-US" sz="1400" noProof="0" dirty="0"/>
                    </a:p>
                  </a:txBody>
                  <a:tcPr/>
                </a:tc>
                <a:tc>
                  <a:txBody>
                    <a:bodyPr/>
                    <a:lstStyle/>
                    <a:p>
                      <a:r>
                        <a:rPr lang="en-US" sz="1400" noProof="0" smtClean="0"/>
                        <a:t>6</a:t>
                      </a:r>
                      <a:endParaRPr lang="en-US" sz="1400" noProof="0"/>
                    </a:p>
                  </a:txBody>
                  <a:tcPr/>
                </a:tc>
                <a:tc>
                  <a:txBody>
                    <a:bodyPr/>
                    <a:lstStyle/>
                    <a:p>
                      <a:r>
                        <a:rPr lang="en-US" sz="1400" noProof="0" smtClean="0"/>
                        <a:t>0</a:t>
                      </a:r>
                      <a:endParaRPr lang="en-US" sz="1400" noProof="0"/>
                    </a:p>
                  </a:txBody>
                  <a:tcPr/>
                </a:tc>
              </a:tr>
              <a:tr h="284332">
                <a:tc>
                  <a:txBody>
                    <a:bodyPr/>
                    <a:lstStyle/>
                    <a:p>
                      <a:r>
                        <a:rPr lang="en-US" sz="1400" noProof="0" smtClean="0"/>
                        <a:t>phenomenal</a:t>
                      </a:r>
                      <a:endParaRPr lang="en-US" sz="1400" noProof="0"/>
                    </a:p>
                  </a:txBody>
                  <a:tcPr/>
                </a:tc>
                <a:tc>
                  <a:txBody>
                    <a:bodyPr/>
                    <a:lstStyle/>
                    <a:p>
                      <a:r>
                        <a:rPr lang="en-US" sz="1400" noProof="0" smtClean="0"/>
                        <a:t>1</a:t>
                      </a:r>
                      <a:endParaRPr lang="en-US" sz="1400" noProof="0"/>
                    </a:p>
                  </a:txBody>
                  <a:tcPr/>
                </a:tc>
                <a:tc>
                  <a:txBody>
                    <a:bodyPr/>
                    <a:lstStyle/>
                    <a:p>
                      <a:r>
                        <a:rPr lang="en-US" sz="1400" noProof="0" smtClean="0"/>
                        <a:t>0</a:t>
                      </a:r>
                      <a:endParaRPr lang="en-US" sz="1400" noProof="0"/>
                    </a:p>
                  </a:txBody>
                  <a:tcPr/>
                </a:tc>
              </a:tr>
              <a:tr h="284332">
                <a:tc>
                  <a:txBody>
                    <a:bodyPr/>
                    <a:lstStyle/>
                    <a:p>
                      <a:r>
                        <a:rPr lang="en-US" sz="1400" noProof="0" smtClean="0"/>
                        <a:t>proud</a:t>
                      </a:r>
                      <a:endParaRPr lang="en-US" sz="1400" noProof="0"/>
                    </a:p>
                  </a:txBody>
                  <a:tcPr/>
                </a:tc>
                <a:tc>
                  <a:txBody>
                    <a:bodyPr/>
                    <a:lstStyle/>
                    <a:p>
                      <a:r>
                        <a:rPr lang="en-US" sz="1400" noProof="0" smtClean="0"/>
                        <a:t>0</a:t>
                      </a:r>
                      <a:endParaRPr lang="en-US" sz="1400" noProof="0"/>
                    </a:p>
                  </a:txBody>
                  <a:tcPr/>
                </a:tc>
                <a:tc>
                  <a:txBody>
                    <a:bodyPr/>
                    <a:lstStyle/>
                    <a:p>
                      <a:r>
                        <a:rPr lang="en-US" sz="1400" noProof="0" smtClean="0"/>
                        <a:t>5</a:t>
                      </a:r>
                      <a:endParaRPr lang="en-US" sz="1400" noProof="0"/>
                    </a:p>
                  </a:txBody>
                  <a:tcPr/>
                </a:tc>
              </a:tr>
              <a:tr h="284332">
                <a:tc>
                  <a:txBody>
                    <a:bodyPr/>
                    <a:lstStyle/>
                    <a:p>
                      <a:r>
                        <a:rPr lang="en-US" sz="1400" noProof="0" dirty="0" smtClean="0"/>
                        <a:t>safe</a:t>
                      </a:r>
                      <a:endParaRPr lang="en-US" sz="1400" noProof="0" dirty="0"/>
                    </a:p>
                  </a:txBody>
                  <a:tcPr/>
                </a:tc>
                <a:tc>
                  <a:txBody>
                    <a:bodyPr/>
                    <a:lstStyle/>
                    <a:p>
                      <a:r>
                        <a:rPr lang="en-US" sz="1400" noProof="0" smtClean="0"/>
                        <a:t>12</a:t>
                      </a:r>
                      <a:endParaRPr lang="en-US" sz="1400" noProof="0"/>
                    </a:p>
                  </a:txBody>
                  <a:tcPr/>
                </a:tc>
                <a:tc>
                  <a:txBody>
                    <a:bodyPr/>
                    <a:lstStyle/>
                    <a:p>
                      <a:r>
                        <a:rPr lang="en-US" sz="1400" noProof="0" smtClean="0"/>
                        <a:t>20</a:t>
                      </a:r>
                      <a:endParaRPr lang="en-US" sz="1400" noProof="0"/>
                    </a:p>
                  </a:txBody>
                  <a:tcPr/>
                </a:tc>
              </a:tr>
              <a:tr h="284332">
                <a:tc>
                  <a:txBody>
                    <a:bodyPr/>
                    <a:lstStyle/>
                    <a:p>
                      <a:r>
                        <a:rPr lang="en-US" sz="1400" noProof="0" smtClean="0"/>
                        <a:t>secure</a:t>
                      </a:r>
                      <a:endParaRPr lang="en-US" sz="1400" noProof="0"/>
                    </a:p>
                  </a:txBody>
                  <a:tcPr/>
                </a:tc>
                <a:tc>
                  <a:txBody>
                    <a:bodyPr/>
                    <a:lstStyle/>
                    <a:p>
                      <a:r>
                        <a:rPr lang="en-US" sz="1400" noProof="0" smtClean="0"/>
                        <a:t>7</a:t>
                      </a:r>
                      <a:endParaRPr lang="en-US" sz="1400" noProof="0"/>
                    </a:p>
                  </a:txBody>
                  <a:tcPr/>
                </a:tc>
                <a:tc>
                  <a:txBody>
                    <a:bodyPr/>
                    <a:lstStyle/>
                    <a:p>
                      <a:r>
                        <a:rPr lang="en-US" sz="1400" noProof="0" smtClean="0"/>
                        <a:t>3</a:t>
                      </a:r>
                      <a:endParaRPr lang="en-US" sz="1400" noProof="0"/>
                    </a:p>
                  </a:txBody>
                  <a:tcPr/>
                </a:tc>
              </a:tr>
              <a:tr h="284332">
                <a:tc>
                  <a:txBody>
                    <a:bodyPr/>
                    <a:lstStyle/>
                    <a:p>
                      <a:r>
                        <a:rPr lang="en-US" sz="1400" noProof="0" smtClean="0"/>
                        <a:t>strong</a:t>
                      </a:r>
                      <a:endParaRPr lang="en-US" sz="1400" noProof="0"/>
                    </a:p>
                  </a:txBody>
                  <a:tcPr/>
                </a:tc>
                <a:tc>
                  <a:txBody>
                    <a:bodyPr/>
                    <a:lstStyle/>
                    <a:p>
                      <a:r>
                        <a:rPr lang="en-US" sz="1400" noProof="0" smtClean="0"/>
                        <a:t>15</a:t>
                      </a:r>
                      <a:endParaRPr lang="en-US" sz="1400" noProof="0"/>
                    </a:p>
                  </a:txBody>
                  <a:tcPr/>
                </a:tc>
                <a:tc>
                  <a:txBody>
                    <a:bodyPr/>
                    <a:lstStyle/>
                    <a:p>
                      <a:r>
                        <a:rPr lang="en-US" sz="1400" noProof="0" smtClean="0"/>
                        <a:t>24</a:t>
                      </a:r>
                      <a:endParaRPr lang="en-US" sz="1400" noProof="0"/>
                    </a:p>
                  </a:txBody>
                  <a:tcPr/>
                </a:tc>
              </a:tr>
              <a:tr h="284332">
                <a:tc>
                  <a:txBody>
                    <a:bodyPr/>
                    <a:lstStyle/>
                    <a:p>
                      <a:r>
                        <a:rPr lang="en-US" sz="1400" noProof="0" smtClean="0"/>
                        <a:t>successful</a:t>
                      </a:r>
                      <a:endParaRPr lang="en-US" sz="1400" noProof="0"/>
                    </a:p>
                  </a:txBody>
                  <a:tcPr/>
                </a:tc>
                <a:tc>
                  <a:txBody>
                    <a:bodyPr/>
                    <a:lstStyle/>
                    <a:p>
                      <a:r>
                        <a:rPr lang="en-US" sz="1400" noProof="0" smtClean="0"/>
                        <a:t>0</a:t>
                      </a:r>
                      <a:endParaRPr lang="en-US" sz="1400" noProof="0"/>
                    </a:p>
                  </a:txBody>
                  <a:tcPr/>
                </a:tc>
                <a:tc>
                  <a:txBody>
                    <a:bodyPr/>
                    <a:lstStyle/>
                    <a:p>
                      <a:r>
                        <a:rPr lang="en-US" sz="1400" noProof="0" smtClean="0"/>
                        <a:t>3</a:t>
                      </a:r>
                      <a:endParaRPr lang="en-US" sz="1400" noProof="0"/>
                    </a:p>
                  </a:txBody>
                  <a:tcPr/>
                </a:tc>
              </a:tr>
              <a:tr h="284332">
                <a:tc>
                  <a:txBody>
                    <a:bodyPr/>
                    <a:lstStyle/>
                    <a:p>
                      <a:r>
                        <a:rPr lang="en-US" sz="1400" noProof="0" smtClean="0"/>
                        <a:t>vital</a:t>
                      </a:r>
                      <a:endParaRPr lang="en-US" sz="1400" noProof="0"/>
                    </a:p>
                  </a:txBody>
                  <a:tcPr/>
                </a:tc>
                <a:tc>
                  <a:txBody>
                    <a:bodyPr/>
                    <a:lstStyle/>
                    <a:p>
                      <a:r>
                        <a:rPr lang="en-US" sz="1400" noProof="0" smtClean="0"/>
                        <a:t>4</a:t>
                      </a:r>
                      <a:endParaRPr lang="en-US" sz="1400" noProof="0"/>
                    </a:p>
                  </a:txBody>
                  <a:tcPr/>
                </a:tc>
                <a:tc>
                  <a:txBody>
                    <a:bodyPr/>
                    <a:lstStyle/>
                    <a:p>
                      <a:r>
                        <a:rPr lang="en-US" sz="1400" noProof="0" dirty="0" smtClean="0"/>
                        <a:t>1</a:t>
                      </a:r>
                      <a:endParaRPr lang="en-US" sz="1400" noProof="0" dirty="0"/>
                    </a:p>
                  </a:txBody>
                  <a:tcPr/>
                </a:tc>
              </a:tr>
              <a:tr h="284332">
                <a:tc>
                  <a:txBody>
                    <a:bodyPr/>
                    <a:lstStyle/>
                    <a:p>
                      <a:r>
                        <a:rPr lang="en-US" sz="1400" b="1" noProof="0" dirty="0" smtClean="0"/>
                        <a:t>total</a:t>
                      </a:r>
                      <a:endParaRPr lang="en-US" sz="1400" b="1" noProof="0" dirty="0"/>
                    </a:p>
                  </a:txBody>
                  <a:tcPr/>
                </a:tc>
                <a:tc>
                  <a:txBody>
                    <a:bodyPr/>
                    <a:lstStyle/>
                    <a:p>
                      <a:r>
                        <a:rPr lang="cs-CZ" sz="1400" b="1" noProof="0" dirty="0" smtClean="0"/>
                        <a:t>119</a:t>
                      </a:r>
                      <a:endParaRPr lang="en-US" sz="1400" b="1" noProof="0" dirty="0"/>
                    </a:p>
                  </a:txBody>
                  <a:tcPr/>
                </a:tc>
                <a:tc>
                  <a:txBody>
                    <a:bodyPr/>
                    <a:lstStyle/>
                    <a:p>
                      <a:r>
                        <a:rPr lang="cs-CZ" sz="1400" b="1" noProof="0" dirty="0" smtClean="0"/>
                        <a:t>69</a:t>
                      </a:r>
                      <a:endParaRPr lang="en-US" sz="1400" b="1" noProof="0" dirty="0"/>
                    </a:p>
                  </a:txBody>
                  <a:tcPr/>
                </a:tc>
              </a:tr>
            </a:tbl>
          </a:graphicData>
        </a:graphic>
      </p:graphicFrame>
      <p:graphicFrame>
        <p:nvGraphicFramePr>
          <p:cNvPr id="8" name="Zástupný symbol pro obsah 7"/>
          <p:cNvGraphicFramePr>
            <a:graphicFrameLocks noGrp="1"/>
          </p:cNvGraphicFramePr>
          <p:nvPr>
            <p:ph sz="half" idx="4"/>
          </p:nvPr>
        </p:nvGraphicFramePr>
        <p:xfrm>
          <a:off x="4812998" y="1731609"/>
          <a:ext cx="4041774" cy="2966720"/>
        </p:xfrm>
        <a:graphic>
          <a:graphicData uri="http://schemas.openxmlformats.org/drawingml/2006/table">
            <a:tbl>
              <a:tblPr firstRow="1" bandRow="1">
                <a:tableStyleId>{073A0DAA-6AF3-43AB-8588-CEC1D06C72B9}</a:tableStyleId>
              </a:tblPr>
              <a:tblGrid>
                <a:gridCol w="1347258"/>
                <a:gridCol w="1347258"/>
                <a:gridCol w="1347258"/>
              </a:tblGrid>
              <a:tr h="370840">
                <a:tc>
                  <a:txBody>
                    <a:bodyPr/>
                    <a:lstStyle/>
                    <a:p>
                      <a:endParaRPr lang="en-US" noProof="0" dirty="0"/>
                    </a:p>
                  </a:txBody>
                  <a:tcPr/>
                </a:tc>
                <a:tc>
                  <a:txBody>
                    <a:bodyPr/>
                    <a:lstStyle/>
                    <a:p>
                      <a:r>
                        <a:rPr lang="en-US" noProof="0" dirty="0" smtClean="0"/>
                        <a:t>Bush</a:t>
                      </a:r>
                      <a:endParaRPr lang="en-US" noProof="0" dirty="0"/>
                    </a:p>
                  </a:txBody>
                  <a:tcPr/>
                </a:tc>
                <a:tc>
                  <a:txBody>
                    <a:bodyPr/>
                    <a:lstStyle/>
                    <a:p>
                      <a:r>
                        <a:rPr lang="en-US" noProof="0" smtClean="0"/>
                        <a:t>Kerry</a:t>
                      </a:r>
                      <a:endParaRPr lang="en-US" noProof="0"/>
                    </a:p>
                  </a:txBody>
                  <a:tcPr/>
                </a:tc>
              </a:tr>
              <a:tr h="370840">
                <a:tc>
                  <a:txBody>
                    <a:bodyPr/>
                    <a:lstStyle/>
                    <a:p>
                      <a:r>
                        <a:rPr lang="en-US" noProof="0" smtClean="0"/>
                        <a:t>dangerous</a:t>
                      </a:r>
                      <a:endParaRPr lang="en-US" noProof="0"/>
                    </a:p>
                  </a:txBody>
                  <a:tcPr/>
                </a:tc>
                <a:tc>
                  <a:txBody>
                    <a:bodyPr/>
                    <a:lstStyle/>
                    <a:p>
                      <a:r>
                        <a:rPr lang="en-US" noProof="0" smtClean="0"/>
                        <a:t>5</a:t>
                      </a:r>
                      <a:endParaRPr lang="en-US" noProof="0"/>
                    </a:p>
                  </a:txBody>
                  <a:tcPr/>
                </a:tc>
                <a:tc>
                  <a:txBody>
                    <a:bodyPr/>
                    <a:lstStyle/>
                    <a:p>
                      <a:r>
                        <a:rPr lang="en-US" noProof="0" smtClean="0"/>
                        <a:t>12</a:t>
                      </a:r>
                      <a:endParaRPr lang="en-US" noProof="0"/>
                    </a:p>
                  </a:txBody>
                  <a:tcPr/>
                </a:tc>
              </a:tr>
              <a:tr h="370840">
                <a:tc>
                  <a:txBody>
                    <a:bodyPr/>
                    <a:lstStyle/>
                    <a:p>
                      <a:r>
                        <a:rPr lang="en-US" noProof="0" smtClean="0"/>
                        <a:t>long</a:t>
                      </a:r>
                      <a:endParaRPr lang="en-US" noProof="0"/>
                    </a:p>
                  </a:txBody>
                  <a:tcPr/>
                </a:tc>
                <a:tc>
                  <a:txBody>
                    <a:bodyPr/>
                    <a:lstStyle/>
                    <a:p>
                      <a:r>
                        <a:rPr lang="en-US" noProof="0" dirty="0" smtClean="0"/>
                        <a:t>1</a:t>
                      </a:r>
                      <a:endParaRPr lang="en-US" noProof="0" dirty="0"/>
                    </a:p>
                  </a:txBody>
                  <a:tcPr/>
                </a:tc>
                <a:tc>
                  <a:txBody>
                    <a:bodyPr/>
                    <a:lstStyle/>
                    <a:p>
                      <a:r>
                        <a:rPr lang="en-US" noProof="0" smtClean="0"/>
                        <a:t>1</a:t>
                      </a:r>
                      <a:endParaRPr lang="en-US" noProof="0"/>
                    </a:p>
                  </a:txBody>
                  <a:tcPr/>
                </a:tc>
              </a:tr>
              <a:tr h="370840">
                <a:tc>
                  <a:txBody>
                    <a:bodyPr/>
                    <a:lstStyle/>
                    <a:p>
                      <a:r>
                        <a:rPr lang="en-US" noProof="0" smtClean="0"/>
                        <a:t>naive</a:t>
                      </a:r>
                      <a:endParaRPr lang="en-US" noProof="0"/>
                    </a:p>
                  </a:txBody>
                  <a:tcPr/>
                </a:tc>
                <a:tc>
                  <a:txBody>
                    <a:bodyPr/>
                    <a:lstStyle/>
                    <a:p>
                      <a:r>
                        <a:rPr lang="en-US" noProof="0" smtClean="0"/>
                        <a:t>2</a:t>
                      </a:r>
                      <a:endParaRPr lang="en-US" noProof="0"/>
                    </a:p>
                  </a:txBody>
                  <a:tcPr/>
                </a:tc>
                <a:tc>
                  <a:txBody>
                    <a:bodyPr/>
                    <a:lstStyle/>
                    <a:p>
                      <a:r>
                        <a:rPr lang="en-US" noProof="0" smtClean="0"/>
                        <a:t>0</a:t>
                      </a:r>
                      <a:endParaRPr lang="en-US" noProof="0"/>
                    </a:p>
                  </a:txBody>
                  <a:tcPr/>
                </a:tc>
              </a:tr>
              <a:tr h="370840">
                <a:tc>
                  <a:txBody>
                    <a:bodyPr/>
                    <a:lstStyle/>
                    <a:p>
                      <a:r>
                        <a:rPr lang="en-US" noProof="0" smtClean="0"/>
                        <a:t>pessimistic</a:t>
                      </a:r>
                      <a:endParaRPr lang="en-US" noProof="0"/>
                    </a:p>
                  </a:txBody>
                  <a:tcPr/>
                </a:tc>
                <a:tc>
                  <a:txBody>
                    <a:bodyPr/>
                    <a:lstStyle/>
                    <a:p>
                      <a:r>
                        <a:rPr lang="en-US" noProof="0" smtClean="0"/>
                        <a:t>1</a:t>
                      </a:r>
                      <a:endParaRPr lang="en-US" noProof="0"/>
                    </a:p>
                  </a:txBody>
                  <a:tcPr/>
                </a:tc>
                <a:tc>
                  <a:txBody>
                    <a:bodyPr/>
                    <a:lstStyle/>
                    <a:p>
                      <a:r>
                        <a:rPr lang="en-US" noProof="0" smtClean="0"/>
                        <a:t>0</a:t>
                      </a:r>
                      <a:endParaRPr lang="en-US" noProof="0"/>
                    </a:p>
                  </a:txBody>
                  <a:tcPr/>
                </a:tc>
              </a:tr>
              <a:tr h="370840">
                <a:tc>
                  <a:txBody>
                    <a:bodyPr/>
                    <a:lstStyle/>
                    <a:p>
                      <a:r>
                        <a:rPr lang="en-US" noProof="0" smtClean="0"/>
                        <a:t>unpopular</a:t>
                      </a:r>
                      <a:endParaRPr lang="en-US" noProof="0"/>
                    </a:p>
                  </a:txBody>
                  <a:tcPr/>
                </a:tc>
                <a:tc>
                  <a:txBody>
                    <a:bodyPr/>
                    <a:lstStyle/>
                    <a:p>
                      <a:r>
                        <a:rPr lang="en-US" noProof="0" smtClean="0"/>
                        <a:t>6</a:t>
                      </a:r>
                      <a:endParaRPr lang="en-US" noProof="0"/>
                    </a:p>
                  </a:txBody>
                  <a:tcPr/>
                </a:tc>
                <a:tc>
                  <a:txBody>
                    <a:bodyPr/>
                    <a:lstStyle/>
                    <a:p>
                      <a:r>
                        <a:rPr lang="en-US" noProof="0" smtClean="0"/>
                        <a:t>0</a:t>
                      </a:r>
                      <a:endParaRPr lang="en-US" noProof="0"/>
                    </a:p>
                  </a:txBody>
                  <a:tcPr/>
                </a:tc>
              </a:tr>
              <a:tr h="370840">
                <a:tc>
                  <a:txBody>
                    <a:bodyPr/>
                    <a:lstStyle/>
                    <a:p>
                      <a:r>
                        <a:rPr lang="en-US" noProof="0" smtClean="0"/>
                        <a:t>failed</a:t>
                      </a:r>
                      <a:endParaRPr lang="en-US" noProof="0"/>
                    </a:p>
                  </a:txBody>
                  <a:tcPr/>
                </a:tc>
                <a:tc>
                  <a:txBody>
                    <a:bodyPr/>
                    <a:lstStyle/>
                    <a:p>
                      <a:r>
                        <a:rPr lang="en-US" noProof="0" smtClean="0"/>
                        <a:t>0</a:t>
                      </a:r>
                      <a:endParaRPr lang="en-US" noProof="0"/>
                    </a:p>
                  </a:txBody>
                  <a:tcPr/>
                </a:tc>
                <a:tc>
                  <a:txBody>
                    <a:bodyPr/>
                    <a:lstStyle/>
                    <a:p>
                      <a:r>
                        <a:rPr lang="en-US" noProof="0" smtClean="0"/>
                        <a:t>1</a:t>
                      </a:r>
                      <a:endParaRPr lang="en-US" noProof="0"/>
                    </a:p>
                  </a:txBody>
                  <a:tcPr/>
                </a:tc>
              </a:tr>
              <a:tr h="370840">
                <a:tc>
                  <a:txBody>
                    <a:bodyPr/>
                    <a:lstStyle/>
                    <a:p>
                      <a:r>
                        <a:rPr lang="en-US" b="1" noProof="0" dirty="0" smtClean="0"/>
                        <a:t>total</a:t>
                      </a:r>
                      <a:endParaRPr lang="en-US" b="1" noProof="0" dirty="0"/>
                    </a:p>
                  </a:txBody>
                  <a:tcPr/>
                </a:tc>
                <a:tc>
                  <a:txBody>
                    <a:bodyPr/>
                    <a:lstStyle/>
                    <a:p>
                      <a:r>
                        <a:rPr lang="en-US" b="1" noProof="0" dirty="0" smtClean="0"/>
                        <a:t>15</a:t>
                      </a:r>
                      <a:endParaRPr lang="en-US" b="1" noProof="0" dirty="0"/>
                    </a:p>
                  </a:txBody>
                  <a:tcPr/>
                </a:tc>
                <a:tc>
                  <a:txBody>
                    <a:bodyPr/>
                    <a:lstStyle/>
                    <a:p>
                      <a:r>
                        <a:rPr lang="en-US" b="1" noProof="0" dirty="0" smtClean="0"/>
                        <a:t>14</a:t>
                      </a:r>
                      <a:endParaRPr lang="en-US" b="1" noProof="0"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2008 - Adjectives</a:t>
            </a:r>
            <a:endParaRPr lang="en-US" dirty="0"/>
          </a:p>
        </p:txBody>
      </p:sp>
      <p:sp>
        <p:nvSpPr>
          <p:cNvPr id="3" name="Zástupný symbol pro text 2"/>
          <p:cNvSpPr>
            <a:spLocks noGrp="1"/>
          </p:cNvSpPr>
          <p:nvPr>
            <p:ph type="body" idx="1"/>
          </p:nvPr>
        </p:nvSpPr>
        <p:spPr/>
        <p:txBody>
          <a:bodyPr/>
          <a:lstStyle/>
          <a:p>
            <a:r>
              <a:rPr lang="en-US" dirty="0" smtClean="0">
                <a:solidFill>
                  <a:schemeClr val="tx1"/>
                </a:solidFill>
              </a:rPr>
              <a:t>Positive Bias</a:t>
            </a:r>
            <a:endParaRPr lang="en-US" dirty="0">
              <a:solidFill>
                <a:schemeClr val="tx1"/>
              </a:solidFill>
            </a:endParaRPr>
          </a:p>
        </p:txBody>
      </p:sp>
      <p:sp>
        <p:nvSpPr>
          <p:cNvPr id="5" name="Zástupný symbol pro text 4"/>
          <p:cNvSpPr>
            <a:spLocks noGrp="1"/>
          </p:cNvSpPr>
          <p:nvPr>
            <p:ph type="body" sz="half" idx="3"/>
          </p:nvPr>
        </p:nvSpPr>
        <p:spPr/>
        <p:txBody>
          <a:bodyPr/>
          <a:lstStyle/>
          <a:p>
            <a:r>
              <a:rPr lang="en-US" dirty="0" smtClean="0">
                <a:solidFill>
                  <a:schemeClr val="tx1"/>
                </a:solidFill>
              </a:rPr>
              <a:t>Negative Bias</a:t>
            </a:r>
            <a:endParaRPr lang="en-US" dirty="0">
              <a:solidFill>
                <a:schemeClr val="tx1"/>
              </a:solidFill>
            </a:endParaRPr>
          </a:p>
        </p:txBody>
      </p:sp>
      <p:graphicFrame>
        <p:nvGraphicFramePr>
          <p:cNvPr id="7" name="Zástupný symbol pro obsah 6"/>
          <p:cNvGraphicFramePr>
            <a:graphicFrameLocks noGrp="1"/>
          </p:cNvGraphicFramePr>
          <p:nvPr>
            <p:ph sz="half" idx="2"/>
          </p:nvPr>
        </p:nvGraphicFramePr>
        <p:xfrm>
          <a:off x="914400" y="2247900"/>
          <a:ext cx="3733800" cy="3505200"/>
        </p:xfrm>
        <a:graphic>
          <a:graphicData uri="http://schemas.openxmlformats.org/drawingml/2006/table">
            <a:tbl>
              <a:tblPr firstRow="1" bandRow="1">
                <a:tableStyleId>{073A0DAA-6AF3-43AB-8588-CEC1D06C72B9}</a:tableStyleId>
              </a:tblPr>
              <a:tblGrid>
                <a:gridCol w="1607127"/>
                <a:gridCol w="1039091"/>
                <a:gridCol w="1087582"/>
              </a:tblGrid>
              <a:tr h="370840">
                <a:tc>
                  <a:txBody>
                    <a:bodyPr/>
                    <a:lstStyle/>
                    <a:p>
                      <a:endParaRPr lang="en-US" noProof="0" dirty="0"/>
                    </a:p>
                  </a:txBody>
                  <a:tcPr marL="84506" marR="84506"/>
                </a:tc>
                <a:tc>
                  <a:txBody>
                    <a:bodyPr/>
                    <a:lstStyle/>
                    <a:p>
                      <a:r>
                        <a:rPr lang="en-US" noProof="0" smtClean="0"/>
                        <a:t>McCain</a:t>
                      </a:r>
                      <a:endParaRPr lang="en-US" noProof="0"/>
                    </a:p>
                  </a:txBody>
                  <a:tcPr marL="84506" marR="84506"/>
                </a:tc>
                <a:tc>
                  <a:txBody>
                    <a:bodyPr/>
                    <a:lstStyle/>
                    <a:p>
                      <a:r>
                        <a:rPr lang="en-US" noProof="0" smtClean="0"/>
                        <a:t>Obama</a:t>
                      </a:r>
                      <a:endParaRPr lang="en-US" noProof="0"/>
                    </a:p>
                  </a:txBody>
                  <a:tcPr marL="84506" marR="84506"/>
                </a:tc>
              </a:tr>
              <a:tr h="370840">
                <a:tc>
                  <a:txBody>
                    <a:bodyPr/>
                    <a:lstStyle/>
                    <a:p>
                      <a:r>
                        <a:rPr lang="en-US" noProof="0" smtClean="0"/>
                        <a:t>great and</a:t>
                      </a:r>
                      <a:r>
                        <a:rPr lang="en-US" baseline="0" noProof="0" smtClean="0"/>
                        <a:t> young</a:t>
                      </a:r>
                      <a:endParaRPr lang="en-US" noProof="0"/>
                    </a:p>
                  </a:txBody>
                  <a:tcPr marL="84506" marR="84506"/>
                </a:tc>
                <a:tc>
                  <a:txBody>
                    <a:bodyPr/>
                    <a:lstStyle/>
                    <a:p>
                      <a:r>
                        <a:rPr lang="en-US" noProof="0" smtClean="0"/>
                        <a:t>1</a:t>
                      </a:r>
                      <a:endParaRPr lang="en-US" noProof="0"/>
                    </a:p>
                  </a:txBody>
                  <a:tcPr marL="84506" marR="84506"/>
                </a:tc>
                <a:tc>
                  <a:txBody>
                    <a:bodyPr/>
                    <a:lstStyle/>
                    <a:p>
                      <a:r>
                        <a:rPr lang="en-US" noProof="0" smtClean="0"/>
                        <a:t>0</a:t>
                      </a:r>
                      <a:endParaRPr lang="en-US" noProof="0"/>
                    </a:p>
                  </a:txBody>
                  <a:tcPr marL="84506" marR="84506"/>
                </a:tc>
              </a:tr>
              <a:tr h="370840">
                <a:tc>
                  <a:txBody>
                    <a:bodyPr/>
                    <a:lstStyle/>
                    <a:p>
                      <a:r>
                        <a:rPr lang="en-US" noProof="0" smtClean="0"/>
                        <a:t>great</a:t>
                      </a:r>
                      <a:endParaRPr lang="en-US" noProof="0"/>
                    </a:p>
                  </a:txBody>
                  <a:tcPr marL="84506" marR="84506"/>
                </a:tc>
                <a:tc>
                  <a:txBody>
                    <a:bodyPr/>
                    <a:lstStyle/>
                    <a:p>
                      <a:r>
                        <a:rPr lang="en-US" noProof="0" smtClean="0"/>
                        <a:t>7</a:t>
                      </a:r>
                      <a:endParaRPr lang="en-US" noProof="0"/>
                    </a:p>
                  </a:txBody>
                  <a:tcPr marL="84506" marR="84506"/>
                </a:tc>
                <a:tc>
                  <a:txBody>
                    <a:bodyPr/>
                    <a:lstStyle/>
                    <a:p>
                      <a:r>
                        <a:rPr lang="en-US" noProof="0" smtClean="0"/>
                        <a:t>2</a:t>
                      </a:r>
                      <a:endParaRPr lang="en-US" noProof="0"/>
                    </a:p>
                  </a:txBody>
                  <a:tcPr marL="84506" marR="84506"/>
                </a:tc>
              </a:tr>
              <a:tr h="370840">
                <a:tc>
                  <a:txBody>
                    <a:bodyPr/>
                    <a:lstStyle/>
                    <a:p>
                      <a:r>
                        <a:rPr lang="en-US" noProof="0" dirty="0" smtClean="0"/>
                        <a:t>new</a:t>
                      </a:r>
                      <a:endParaRPr lang="en-US" noProof="0" dirty="0"/>
                    </a:p>
                  </a:txBody>
                  <a:tcPr marL="84506" marR="84506"/>
                </a:tc>
                <a:tc>
                  <a:txBody>
                    <a:bodyPr/>
                    <a:lstStyle/>
                    <a:p>
                      <a:r>
                        <a:rPr lang="en-US" noProof="0" smtClean="0"/>
                        <a:t>7</a:t>
                      </a:r>
                      <a:endParaRPr lang="en-US" noProof="0"/>
                    </a:p>
                  </a:txBody>
                  <a:tcPr marL="84506" marR="84506"/>
                </a:tc>
                <a:tc>
                  <a:txBody>
                    <a:bodyPr/>
                    <a:lstStyle/>
                    <a:p>
                      <a:r>
                        <a:rPr lang="en-US" noProof="0" smtClean="0"/>
                        <a:t>5</a:t>
                      </a:r>
                      <a:endParaRPr lang="en-US" noProof="0"/>
                    </a:p>
                  </a:txBody>
                  <a:tcPr marL="84506" marR="84506"/>
                </a:tc>
              </a:tr>
              <a:tr h="370840">
                <a:tc>
                  <a:txBody>
                    <a:bodyPr/>
                    <a:lstStyle/>
                    <a:p>
                      <a:r>
                        <a:rPr lang="en-US" noProof="0" smtClean="0"/>
                        <a:t>short-term</a:t>
                      </a:r>
                      <a:endParaRPr lang="en-US" noProof="0"/>
                    </a:p>
                  </a:txBody>
                  <a:tcPr marL="84506" marR="84506"/>
                </a:tc>
                <a:tc>
                  <a:txBody>
                    <a:bodyPr/>
                    <a:lstStyle/>
                    <a:p>
                      <a:r>
                        <a:rPr lang="en-US" noProof="0" smtClean="0"/>
                        <a:t>0</a:t>
                      </a:r>
                      <a:endParaRPr lang="en-US" noProof="0"/>
                    </a:p>
                  </a:txBody>
                  <a:tcPr marL="84506" marR="84506"/>
                </a:tc>
                <a:tc>
                  <a:txBody>
                    <a:bodyPr/>
                    <a:lstStyle/>
                    <a:p>
                      <a:r>
                        <a:rPr lang="en-US" noProof="0" smtClean="0"/>
                        <a:t>1</a:t>
                      </a:r>
                      <a:endParaRPr lang="en-US" noProof="0"/>
                    </a:p>
                  </a:txBody>
                  <a:tcPr marL="84506" marR="84506"/>
                </a:tc>
              </a:tr>
              <a:tr h="370840">
                <a:tc>
                  <a:txBody>
                    <a:bodyPr/>
                    <a:lstStyle/>
                    <a:p>
                      <a:r>
                        <a:rPr lang="en-US" noProof="0" smtClean="0"/>
                        <a:t>young</a:t>
                      </a:r>
                      <a:endParaRPr lang="en-US" noProof="0"/>
                    </a:p>
                  </a:txBody>
                  <a:tcPr marL="84506" marR="84506"/>
                </a:tc>
                <a:tc>
                  <a:txBody>
                    <a:bodyPr/>
                    <a:lstStyle/>
                    <a:p>
                      <a:r>
                        <a:rPr lang="en-US" noProof="0" smtClean="0"/>
                        <a:t>10</a:t>
                      </a:r>
                      <a:endParaRPr lang="en-US" noProof="0"/>
                    </a:p>
                  </a:txBody>
                  <a:tcPr marL="84506" marR="84506"/>
                </a:tc>
                <a:tc>
                  <a:txBody>
                    <a:bodyPr/>
                    <a:lstStyle/>
                    <a:p>
                      <a:r>
                        <a:rPr lang="en-US" noProof="0" smtClean="0"/>
                        <a:t>1</a:t>
                      </a:r>
                      <a:endParaRPr lang="en-US" noProof="0"/>
                    </a:p>
                  </a:txBody>
                  <a:tcPr marL="84506" marR="84506"/>
                </a:tc>
              </a:tr>
              <a:tr h="370840">
                <a:tc>
                  <a:txBody>
                    <a:bodyPr/>
                    <a:lstStyle/>
                    <a:p>
                      <a:r>
                        <a:rPr lang="en-US" noProof="0" smtClean="0"/>
                        <a:t>brave and young</a:t>
                      </a:r>
                      <a:endParaRPr lang="en-US" noProof="0"/>
                    </a:p>
                  </a:txBody>
                  <a:tcPr marL="84506" marR="84506"/>
                </a:tc>
                <a:tc>
                  <a:txBody>
                    <a:bodyPr/>
                    <a:lstStyle/>
                    <a:p>
                      <a:r>
                        <a:rPr lang="en-US" noProof="0" smtClean="0"/>
                        <a:t>2</a:t>
                      </a:r>
                      <a:endParaRPr lang="en-US" noProof="0"/>
                    </a:p>
                  </a:txBody>
                  <a:tcPr marL="84506" marR="84506"/>
                </a:tc>
                <a:tc>
                  <a:txBody>
                    <a:bodyPr/>
                    <a:lstStyle/>
                    <a:p>
                      <a:r>
                        <a:rPr lang="en-US" noProof="0" smtClean="0"/>
                        <a:t>0</a:t>
                      </a:r>
                      <a:endParaRPr lang="en-US" noProof="0"/>
                    </a:p>
                  </a:txBody>
                  <a:tcPr marL="84506" marR="84506"/>
                </a:tc>
              </a:tr>
              <a:tr h="370840">
                <a:tc>
                  <a:txBody>
                    <a:bodyPr/>
                    <a:lstStyle/>
                    <a:p>
                      <a:r>
                        <a:rPr lang="en-US" b="1" noProof="0" dirty="0" smtClean="0"/>
                        <a:t>total</a:t>
                      </a:r>
                      <a:endParaRPr lang="en-US" b="1" noProof="0" dirty="0"/>
                    </a:p>
                  </a:txBody>
                  <a:tcPr marL="84506" marR="84506"/>
                </a:tc>
                <a:tc>
                  <a:txBody>
                    <a:bodyPr/>
                    <a:lstStyle/>
                    <a:p>
                      <a:r>
                        <a:rPr lang="en-US" b="1" noProof="0" smtClean="0"/>
                        <a:t>27</a:t>
                      </a:r>
                      <a:endParaRPr lang="en-US" b="1" noProof="0"/>
                    </a:p>
                  </a:txBody>
                  <a:tcPr marL="84506" marR="84506"/>
                </a:tc>
                <a:tc>
                  <a:txBody>
                    <a:bodyPr/>
                    <a:lstStyle/>
                    <a:p>
                      <a:r>
                        <a:rPr lang="en-US" b="1" noProof="0" dirty="0" smtClean="0"/>
                        <a:t>9</a:t>
                      </a:r>
                      <a:endParaRPr lang="en-US" b="1" noProof="0" dirty="0"/>
                    </a:p>
                  </a:txBody>
                  <a:tcPr marL="84506" marR="84506"/>
                </a:tc>
              </a:tr>
            </a:tbl>
          </a:graphicData>
        </a:graphic>
      </p:graphicFrame>
      <p:graphicFrame>
        <p:nvGraphicFramePr>
          <p:cNvPr id="8" name="Zástupný symbol pro obsah 7"/>
          <p:cNvGraphicFramePr>
            <a:graphicFrameLocks noGrp="1"/>
          </p:cNvGraphicFramePr>
          <p:nvPr>
            <p:ph sz="half" idx="4"/>
          </p:nvPr>
        </p:nvGraphicFramePr>
        <p:xfrm>
          <a:off x="4953000" y="2247900"/>
          <a:ext cx="3733800" cy="1483360"/>
        </p:xfrm>
        <a:graphic>
          <a:graphicData uri="http://schemas.openxmlformats.org/drawingml/2006/table">
            <a:tbl>
              <a:tblPr firstRow="1" bandRow="1">
                <a:tableStyleId>{073A0DAA-6AF3-43AB-8588-CEC1D06C72B9}</a:tableStyleId>
              </a:tblPr>
              <a:tblGrid>
                <a:gridCol w="1244600"/>
                <a:gridCol w="1244600"/>
                <a:gridCol w="1244600"/>
              </a:tblGrid>
              <a:tr h="370840">
                <a:tc>
                  <a:txBody>
                    <a:bodyPr/>
                    <a:lstStyle/>
                    <a:p>
                      <a:endParaRPr lang="en-US" noProof="0" dirty="0"/>
                    </a:p>
                  </a:txBody>
                  <a:tcPr marL="84474" marR="84474"/>
                </a:tc>
                <a:tc>
                  <a:txBody>
                    <a:bodyPr/>
                    <a:lstStyle/>
                    <a:p>
                      <a:r>
                        <a:rPr lang="en-US" noProof="0" smtClean="0"/>
                        <a:t>McCain</a:t>
                      </a:r>
                      <a:endParaRPr lang="en-US" noProof="0"/>
                    </a:p>
                  </a:txBody>
                  <a:tcPr marL="84474" marR="84474"/>
                </a:tc>
                <a:tc>
                  <a:txBody>
                    <a:bodyPr/>
                    <a:lstStyle/>
                    <a:p>
                      <a:r>
                        <a:rPr lang="en-US" noProof="0" smtClean="0"/>
                        <a:t>Obama</a:t>
                      </a:r>
                      <a:endParaRPr lang="en-US" noProof="0"/>
                    </a:p>
                  </a:txBody>
                  <a:tcPr marL="84474" marR="84474"/>
                </a:tc>
              </a:tr>
              <a:tr h="370840">
                <a:tc>
                  <a:txBody>
                    <a:bodyPr/>
                    <a:lstStyle/>
                    <a:p>
                      <a:r>
                        <a:rPr lang="en-US" noProof="0" smtClean="0"/>
                        <a:t>extreme</a:t>
                      </a:r>
                      <a:endParaRPr lang="en-US" noProof="0"/>
                    </a:p>
                  </a:txBody>
                  <a:tcPr marL="84474" marR="84474"/>
                </a:tc>
                <a:tc>
                  <a:txBody>
                    <a:bodyPr/>
                    <a:lstStyle/>
                    <a:p>
                      <a:r>
                        <a:rPr lang="en-US" noProof="0" dirty="0" smtClean="0"/>
                        <a:t>3</a:t>
                      </a:r>
                      <a:endParaRPr lang="en-US" noProof="0" dirty="0"/>
                    </a:p>
                  </a:txBody>
                  <a:tcPr marL="84474" marR="84474"/>
                </a:tc>
                <a:tc>
                  <a:txBody>
                    <a:bodyPr/>
                    <a:lstStyle/>
                    <a:p>
                      <a:r>
                        <a:rPr lang="en-US" noProof="0" smtClean="0"/>
                        <a:t>0</a:t>
                      </a:r>
                      <a:endParaRPr lang="en-US" noProof="0"/>
                    </a:p>
                  </a:txBody>
                  <a:tcPr marL="84474" marR="84474"/>
                </a:tc>
              </a:tr>
              <a:tr h="370840">
                <a:tc>
                  <a:txBody>
                    <a:bodyPr/>
                    <a:lstStyle/>
                    <a:p>
                      <a:r>
                        <a:rPr lang="en-US" noProof="0" smtClean="0"/>
                        <a:t>failed</a:t>
                      </a:r>
                      <a:endParaRPr lang="en-US" noProof="0"/>
                    </a:p>
                  </a:txBody>
                  <a:tcPr marL="84474" marR="84474"/>
                </a:tc>
                <a:tc>
                  <a:txBody>
                    <a:bodyPr/>
                    <a:lstStyle/>
                    <a:p>
                      <a:r>
                        <a:rPr lang="en-US" noProof="0" smtClean="0"/>
                        <a:t>2</a:t>
                      </a:r>
                      <a:endParaRPr lang="en-US" noProof="0"/>
                    </a:p>
                  </a:txBody>
                  <a:tcPr marL="84474" marR="84474"/>
                </a:tc>
                <a:tc>
                  <a:txBody>
                    <a:bodyPr/>
                    <a:lstStyle/>
                    <a:p>
                      <a:r>
                        <a:rPr lang="en-US" noProof="0" smtClean="0"/>
                        <a:t>6</a:t>
                      </a:r>
                      <a:endParaRPr lang="en-US" noProof="0"/>
                    </a:p>
                  </a:txBody>
                  <a:tcPr marL="84474" marR="84474"/>
                </a:tc>
              </a:tr>
              <a:tr h="370840">
                <a:tc>
                  <a:txBody>
                    <a:bodyPr/>
                    <a:lstStyle/>
                    <a:p>
                      <a:r>
                        <a:rPr lang="en-US" b="1" noProof="0" smtClean="0"/>
                        <a:t>total</a:t>
                      </a:r>
                      <a:endParaRPr lang="en-US" b="1" noProof="0"/>
                    </a:p>
                  </a:txBody>
                  <a:tcPr marL="84474" marR="84474"/>
                </a:tc>
                <a:tc>
                  <a:txBody>
                    <a:bodyPr/>
                    <a:lstStyle/>
                    <a:p>
                      <a:r>
                        <a:rPr lang="en-US" b="1" noProof="0" smtClean="0"/>
                        <a:t>5</a:t>
                      </a:r>
                      <a:endParaRPr lang="en-US" b="1" noProof="0"/>
                    </a:p>
                  </a:txBody>
                  <a:tcPr marL="84474" marR="84474"/>
                </a:tc>
                <a:tc>
                  <a:txBody>
                    <a:bodyPr/>
                    <a:lstStyle/>
                    <a:p>
                      <a:r>
                        <a:rPr lang="en-US" b="1" noProof="0" dirty="0" smtClean="0"/>
                        <a:t>6</a:t>
                      </a:r>
                      <a:endParaRPr lang="en-US" b="1" noProof="0" dirty="0"/>
                    </a:p>
                  </a:txBody>
                  <a:tcPr marL="84474" marR="84474"/>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2000 - Nouns</a:t>
            </a:r>
            <a:endParaRPr lang="en-US" dirty="0"/>
          </a:p>
        </p:txBody>
      </p:sp>
      <p:sp>
        <p:nvSpPr>
          <p:cNvPr id="6" name="Zástupný symbol pro text 5"/>
          <p:cNvSpPr>
            <a:spLocks noGrp="1"/>
          </p:cNvSpPr>
          <p:nvPr>
            <p:ph type="body" idx="1"/>
          </p:nvPr>
        </p:nvSpPr>
        <p:spPr/>
        <p:txBody>
          <a:bodyPr/>
          <a:lstStyle/>
          <a:p>
            <a:r>
              <a:rPr lang="en-US" dirty="0" smtClean="0">
                <a:solidFill>
                  <a:schemeClr val="tx1"/>
                </a:solidFill>
              </a:rPr>
              <a:t>Positive Bias</a:t>
            </a:r>
            <a:endParaRPr lang="en-US" dirty="0">
              <a:solidFill>
                <a:schemeClr val="tx1"/>
              </a:solidFill>
            </a:endParaRPr>
          </a:p>
        </p:txBody>
      </p:sp>
      <p:sp>
        <p:nvSpPr>
          <p:cNvPr id="8" name="Zástupný symbol pro text 7"/>
          <p:cNvSpPr>
            <a:spLocks noGrp="1"/>
          </p:cNvSpPr>
          <p:nvPr>
            <p:ph type="body" sz="half" idx="3"/>
          </p:nvPr>
        </p:nvSpPr>
        <p:spPr/>
        <p:txBody>
          <a:bodyPr/>
          <a:lstStyle/>
          <a:p>
            <a:r>
              <a:rPr lang="en-US" dirty="0" smtClean="0">
                <a:solidFill>
                  <a:schemeClr val="tx1"/>
                </a:solidFill>
              </a:rPr>
              <a:t>Negative Bias</a:t>
            </a:r>
            <a:endParaRPr lang="en-US" dirty="0">
              <a:solidFill>
                <a:schemeClr val="tx1"/>
              </a:solidFill>
            </a:endParaRPr>
          </a:p>
        </p:txBody>
      </p:sp>
      <p:graphicFrame>
        <p:nvGraphicFramePr>
          <p:cNvPr id="10" name="Zástupný symbol pro obsah 9"/>
          <p:cNvGraphicFramePr>
            <a:graphicFrameLocks noGrp="1"/>
          </p:cNvGraphicFramePr>
          <p:nvPr>
            <p:ph sz="half" idx="2"/>
          </p:nvPr>
        </p:nvGraphicFramePr>
        <p:xfrm>
          <a:off x="539552" y="2852936"/>
          <a:ext cx="3898776" cy="1483360"/>
        </p:xfrm>
        <a:graphic>
          <a:graphicData uri="http://schemas.openxmlformats.org/drawingml/2006/table">
            <a:tbl>
              <a:tblPr firstRow="1" bandRow="1">
                <a:tableStyleId>{073A0DAA-6AF3-43AB-8588-CEC1D06C72B9}</a:tableStyleId>
              </a:tblPr>
              <a:tblGrid>
                <a:gridCol w="1299592"/>
                <a:gridCol w="1299592"/>
                <a:gridCol w="1299592"/>
              </a:tblGrid>
              <a:tr h="370840">
                <a:tc>
                  <a:txBody>
                    <a:bodyPr/>
                    <a:lstStyle/>
                    <a:p>
                      <a:endParaRPr lang="en-US" noProof="0" dirty="0"/>
                    </a:p>
                  </a:txBody>
                  <a:tcPr/>
                </a:tc>
                <a:tc>
                  <a:txBody>
                    <a:bodyPr/>
                    <a:lstStyle/>
                    <a:p>
                      <a:r>
                        <a:rPr lang="en-US" noProof="0" dirty="0" smtClean="0"/>
                        <a:t>Bush</a:t>
                      </a:r>
                      <a:endParaRPr lang="en-US" noProof="0" dirty="0"/>
                    </a:p>
                  </a:txBody>
                  <a:tcPr/>
                </a:tc>
                <a:tc>
                  <a:txBody>
                    <a:bodyPr/>
                    <a:lstStyle/>
                    <a:p>
                      <a:r>
                        <a:rPr lang="en-US" noProof="0" smtClean="0"/>
                        <a:t>Gore</a:t>
                      </a:r>
                      <a:endParaRPr lang="en-US" noProof="0"/>
                    </a:p>
                  </a:txBody>
                  <a:tcPr/>
                </a:tc>
              </a:tr>
              <a:tr h="370840">
                <a:tc>
                  <a:txBody>
                    <a:bodyPr/>
                    <a:lstStyle/>
                    <a:p>
                      <a:r>
                        <a:rPr lang="en-US" noProof="0" smtClean="0"/>
                        <a:t>hero</a:t>
                      </a:r>
                      <a:endParaRPr lang="en-US" noProof="0"/>
                    </a:p>
                  </a:txBody>
                  <a:tcPr/>
                </a:tc>
                <a:tc>
                  <a:txBody>
                    <a:bodyPr/>
                    <a:lstStyle/>
                    <a:p>
                      <a:r>
                        <a:rPr lang="en-US" noProof="0" dirty="0" smtClean="0"/>
                        <a:t>0</a:t>
                      </a:r>
                      <a:endParaRPr lang="en-US" noProof="0" dirty="0"/>
                    </a:p>
                  </a:txBody>
                  <a:tcPr/>
                </a:tc>
                <a:tc>
                  <a:txBody>
                    <a:bodyPr/>
                    <a:lstStyle/>
                    <a:p>
                      <a:r>
                        <a:rPr lang="en-US" noProof="0" smtClean="0"/>
                        <a:t>1</a:t>
                      </a:r>
                      <a:endParaRPr lang="en-US" noProof="0"/>
                    </a:p>
                  </a:txBody>
                  <a:tcPr/>
                </a:tc>
              </a:tr>
              <a:tr h="370840">
                <a:tc>
                  <a:txBody>
                    <a:bodyPr/>
                    <a:lstStyle/>
                    <a:p>
                      <a:r>
                        <a:rPr lang="en-US" noProof="0" smtClean="0"/>
                        <a:t>treasure</a:t>
                      </a:r>
                      <a:endParaRPr lang="en-US" noProof="0"/>
                    </a:p>
                  </a:txBody>
                  <a:tcPr/>
                </a:tc>
                <a:tc>
                  <a:txBody>
                    <a:bodyPr/>
                    <a:lstStyle/>
                    <a:p>
                      <a:r>
                        <a:rPr lang="en-US" noProof="0" smtClean="0"/>
                        <a:t>0</a:t>
                      </a:r>
                      <a:endParaRPr lang="en-US" noProof="0"/>
                    </a:p>
                  </a:txBody>
                  <a:tcPr/>
                </a:tc>
                <a:tc>
                  <a:txBody>
                    <a:bodyPr/>
                    <a:lstStyle/>
                    <a:p>
                      <a:r>
                        <a:rPr lang="en-US" noProof="0" smtClean="0"/>
                        <a:t>3</a:t>
                      </a:r>
                      <a:endParaRPr lang="en-US" noProof="0"/>
                    </a:p>
                  </a:txBody>
                  <a:tcPr/>
                </a:tc>
              </a:tr>
              <a:tr h="370840">
                <a:tc>
                  <a:txBody>
                    <a:bodyPr/>
                    <a:lstStyle/>
                    <a:p>
                      <a:r>
                        <a:rPr lang="en-US" b="1" noProof="0" smtClean="0"/>
                        <a:t>total</a:t>
                      </a:r>
                      <a:endParaRPr lang="en-US" b="1" noProof="0"/>
                    </a:p>
                  </a:txBody>
                  <a:tcPr/>
                </a:tc>
                <a:tc>
                  <a:txBody>
                    <a:bodyPr/>
                    <a:lstStyle/>
                    <a:p>
                      <a:r>
                        <a:rPr lang="en-US" b="1" noProof="0" smtClean="0"/>
                        <a:t>0</a:t>
                      </a:r>
                      <a:endParaRPr lang="en-US" b="1" noProof="0"/>
                    </a:p>
                  </a:txBody>
                  <a:tcPr/>
                </a:tc>
                <a:tc>
                  <a:txBody>
                    <a:bodyPr/>
                    <a:lstStyle/>
                    <a:p>
                      <a:r>
                        <a:rPr lang="en-US" b="1" noProof="0" dirty="0" smtClean="0"/>
                        <a:t>4</a:t>
                      </a:r>
                      <a:endParaRPr lang="en-US" b="1" noProof="0" dirty="0"/>
                    </a:p>
                  </a:txBody>
                  <a:tcPr/>
                </a:tc>
              </a:tr>
            </a:tbl>
          </a:graphicData>
        </a:graphic>
      </p:graphicFrame>
      <p:graphicFrame>
        <p:nvGraphicFramePr>
          <p:cNvPr id="11" name="Zástupný symbol pro obsah 10"/>
          <p:cNvGraphicFramePr>
            <a:graphicFrameLocks noGrp="1"/>
          </p:cNvGraphicFramePr>
          <p:nvPr>
            <p:ph sz="half" idx="4"/>
          </p:nvPr>
        </p:nvGraphicFramePr>
        <p:xfrm>
          <a:off x="4860032" y="2852936"/>
          <a:ext cx="3826767" cy="2225040"/>
        </p:xfrm>
        <a:graphic>
          <a:graphicData uri="http://schemas.openxmlformats.org/drawingml/2006/table">
            <a:tbl>
              <a:tblPr firstRow="1" bandRow="1">
                <a:tableStyleId>{073A0DAA-6AF3-43AB-8588-CEC1D06C72B9}</a:tableStyleId>
              </a:tblPr>
              <a:tblGrid>
                <a:gridCol w="1275589"/>
                <a:gridCol w="1275589"/>
                <a:gridCol w="1275589"/>
              </a:tblGrid>
              <a:tr h="370840">
                <a:tc>
                  <a:txBody>
                    <a:bodyPr/>
                    <a:lstStyle/>
                    <a:p>
                      <a:endParaRPr lang="en-US" noProof="0" dirty="0"/>
                    </a:p>
                  </a:txBody>
                  <a:tcPr/>
                </a:tc>
                <a:tc>
                  <a:txBody>
                    <a:bodyPr/>
                    <a:lstStyle/>
                    <a:p>
                      <a:r>
                        <a:rPr lang="en-US" noProof="0" smtClean="0"/>
                        <a:t>Bush</a:t>
                      </a:r>
                      <a:endParaRPr lang="en-US" noProof="0"/>
                    </a:p>
                  </a:txBody>
                  <a:tcPr/>
                </a:tc>
                <a:tc>
                  <a:txBody>
                    <a:bodyPr/>
                    <a:lstStyle/>
                    <a:p>
                      <a:r>
                        <a:rPr lang="en-US" noProof="0" smtClean="0"/>
                        <a:t>Gore</a:t>
                      </a:r>
                      <a:endParaRPr lang="en-US" noProof="0"/>
                    </a:p>
                  </a:txBody>
                  <a:tcPr/>
                </a:tc>
              </a:tr>
              <a:tr h="370840">
                <a:tc>
                  <a:txBody>
                    <a:bodyPr/>
                    <a:lstStyle/>
                    <a:p>
                      <a:r>
                        <a:rPr lang="en-US" noProof="0" dirty="0" smtClean="0"/>
                        <a:t>bureaucrat</a:t>
                      </a:r>
                      <a:endParaRPr lang="en-US" noProof="0" dirty="0"/>
                    </a:p>
                  </a:txBody>
                  <a:tcPr/>
                </a:tc>
                <a:tc>
                  <a:txBody>
                    <a:bodyPr/>
                    <a:lstStyle/>
                    <a:p>
                      <a:r>
                        <a:rPr lang="en-US" noProof="0" smtClean="0"/>
                        <a:t>2</a:t>
                      </a:r>
                      <a:endParaRPr lang="en-US" noProof="0"/>
                    </a:p>
                  </a:txBody>
                  <a:tcPr/>
                </a:tc>
                <a:tc>
                  <a:txBody>
                    <a:bodyPr/>
                    <a:lstStyle/>
                    <a:p>
                      <a:r>
                        <a:rPr lang="en-US" noProof="0" smtClean="0"/>
                        <a:t>1</a:t>
                      </a:r>
                      <a:endParaRPr lang="en-US" noProof="0"/>
                    </a:p>
                  </a:txBody>
                  <a:tcPr/>
                </a:tc>
              </a:tr>
              <a:tr h="370840">
                <a:tc>
                  <a:txBody>
                    <a:bodyPr/>
                    <a:lstStyle/>
                    <a:p>
                      <a:r>
                        <a:rPr lang="en-US" noProof="0" smtClean="0"/>
                        <a:t>danger</a:t>
                      </a:r>
                      <a:endParaRPr lang="en-US" noProof="0"/>
                    </a:p>
                  </a:txBody>
                  <a:tcPr/>
                </a:tc>
                <a:tc>
                  <a:txBody>
                    <a:bodyPr/>
                    <a:lstStyle/>
                    <a:p>
                      <a:r>
                        <a:rPr lang="en-US" noProof="0" smtClean="0"/>
                        <a:t>1</a:t>
                      </a:r>
                      <a:endParaRPr lang="en-US" noProof="0"/>
                    </a:p>
                  </a:txBody>
                  <a:tcPr/>
                </a:tc>
                <a:tc>
                  <a:txBody>
                    <a:bodyPr/>
                    <a:lstStyle/>
                    <a:p>
                      <a:r>
                        <a:rPr lang="en-US" noProof="0" smtClean="0"/>
                        <a:t>0</a:t>
                      </a:r>
                      <a:endParaRPr lang="en-US" noProof="0"/>
                    </a:p>
                  </a:txBody>
                  <a:tcPr/>
                </a:tc>
              </a:tr>
              <a:tr h="370840">
                <a:tc>
                  <a:txBody>
                    <a:bodyPr/>
                    <a:lstStyle/>
                    <a:p>
                      <a:r>
                        <a:rPr lang="en-US" noProof="0" smtClean="0"/>
                        <a:t>dictator</a:t>
                      </a:r>
                      <a:endParaRPr lang="en-US" noProof="0"/>
                    </a:p>
                  </a:txBody>
                  <a:tcPr/>
                </a:tc>
                <a:tc>
                  <a:txBody>
                    <a:bodyPr/>
                    <a:lstStyle/>
                    <a:p>
                      <a:r>
                        <a:rPr lang="en-US" noProof="0" smtClean="0"/>
                        <a:t>2</a:t>
                      </a:r>
                      <a:endParaRPr lang="en-US" noProof="0"/>
                    </a:p>
                  </a:txBody>
                  <a:tcPr/>
                </a:tc>
                <a:tc>
                  <a:txBody>
                    <a:bodyPr/>
                    <a:lstStyle/>
                    <a:p>
                      <a:r>
                        <a:rPr lang="en-US" noProof="0" smtClean="0"/>
                        <a:t>3</a:t>
                      </a:r>
                      <a:endParaRPr lang="en-US" noProof="0"/>
                    </a:p>
                  </a:txBody>
                  <a:tcPr/>
                </a:tc>
              </a:tr>
              <a:tr h="370840">
                <a:tc>
                  <a:txBody>
                    <a:bodyPr/>
                    <a:lstStyle/>
                    <a:p>
                      <a:r>
                        <a:rPr lang="en-US" noProof="0" smtClean="0"/>
                        <a:t>outrage</a:t>
                      </a:r>
                      <a:endParaRPr lang="en-US" noProof="0"/>
                    </a:p>
                  </a:txBody>
                  <a:tcPr/>
                </a:tc>
                <a:tc>
                  <a:txBody>
                    <a:bodyPr/>
                    <a:lstStyle/>
                    <a:p>
                      <a:r>
                        <a:rPr lang="en-US" noProof="0" smtClean="0"/>
                        <a:t>0</a:t>
                      </a:r>
                      <a:endParaRPr lang="en-US" noProof="0"/>
                    </a:p>
                  </a:txBody>
                  <a:tcPr/>
                </a:tc>
                <a:tc>
                  <a:txBody>
                    <a:bodyPr/>
                    <a:lstStyle/>
                    <a:p>
                      <a:r>
                        <a:rPr lang="en-US" noProof="0" smtClean="0"/>
                        <a:t>1</a:t>
                      </a:r>
                      <a:endParaRPr lang="en-US" noProof="0"/>
                    </a:p>
                  </a:txBody>
                  <a:tcPr/>
                </a:tc>
              </a:tr>
              <a:tr h="370840">
                <a:tc>
                  <a:txBody>
                    <a:bodyPr/>
                    <a:lstStyle/>
                    <a:p>
                      <a:r>
                        <a:rPr lang="en-US" b="1" noProof="0" smtClean="0"/>
                        <a:t>total</a:t>
                      </a:r>
                      <a:endParaRPr lang="en-US" b="1" noProof="0"/>
                    </a:p>
                  </a:txBody>
                  <a:tcPr/>
                </a:tc>
                <a:tc>
                  <a:txBody>
                    <a:bodyPr/>
                    <a:lstStyle/>
                    <a:p>
                      <a:r>
                        <a:rPr lang="en-US" b="1" noProof="0" smtClean="0"/>
                        <a:t>5</a:t>
                      </a:r>
                      <a:endParaRPr lang="en-US" b="1" noProof="0"/>
                    </a:p>
                  </a:txBody>
                  <a:tcPr/>
                </a:tc>
                <a:tc>
                  <a:txBody>
                    <a:bodyPr/>
                    <a:lstStyle/>
                    <a:p>
                      <a:r>
                        <a:rPr lang="en-US" b="1" noProof="0" dirty="0" smtClean="0"/>
                        <a:t>5</a:t>
                      </a:r>
                      <a:endParaRPr lang="en-US" b="1" noProof="0"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2000 - Verbs</a:t>
            </a:r>
            <a:endParaRPr lang="en-US" dirty="0"/>
          </a:p>
        </p:txBody>
      </p:sp>
      <p:sp>
        <p:nvSpPr>
          <p:cNvPr id="8" name="Zástupný symbol pro text 7"/>
          <p:cNvSpPr>
            <a:spLocks noGrp="1"/>
          </p:cNvSpPr>
          <p:nvPr>
            <p:ph type="body" idx="1"/>
          </p:nvPr>
        </p:nvSpPr>
        <p:spPr/>
        <p:txBody>
          <a:bodyPr/>
          <a:lstStyle/>
          <a:p>
            <a:r>
              <a:rPr lang="en-US" dirty="0" smtClean="0">
                <a:solidFill>
                  <a:schemeClr val="tx1"/>
                </a:solidFill>
              </a:rPr>
              <a:t>Positive Bias</a:t>
            </a:r>
            <a:endParaRPr lang="en-US" dirty="0">
              <a:solidFill>
                <a:schemeClr val="tx1"/>
              </a:solidFill>
            </a:endParaRPr>
          </a:p>
        </p:txBody>
      </p:sp>
      <p:sp>
        <p:nvSpPr>
          <p:cNvPr id="10" name="Zástupný symbol pro text 9"/>
          <p:cNvSpPr>
            <a:spLocks noGrp="1"/>
          </p:cNvSpPr>
          <p:nvPr>
            <p:ph type="body" sz="half" idx="3"/>
          </p:nvPr>
        </p:nvSpPr>
        <p:spPr/>
        <p:txBody>
          <a:bodyPr/>
          <a:lstStyle/>
          <a:p>
            <a:r>
              <a:rPr lang="en-US" dirty="0" smtClean="0">
                <a:solidFill>
                  <a:schemeClr val="tx1"/>
                </a:solidFill>
              </a:rPr>
              <a:t>Negative Bias</a:t>
            </a:r>
            <a:endParaRPr lang="en-US" dirty="0">
              <a:solidFill>
                <a:schemeClr val="tx1"/>
              </a:solidFill>
            </a:endParaRPr>
          </a:p>
        </p:txBody>
      </p:sp>
      <p:graphicFrame>
        <p:nvGraphicFramePr>
          <p:cNvPr id="12" name="Zástupný symbol pro obsah 11"/>
          <p:cNvGraphicFramePr>
            <a:graphicFrameLocks noGrp="1"/>
          </p:cNvGraphicFramePr>
          <p:nvPr>
            <p:ph sz="half" idx="2"/>
          </p:nvPr>
        </p:nvGraphicFramePr>
        <p:xfrm>
          <a:off x="914400" y="2247900"/>
          <a:ext cx="3733800" cy="4165600"/>
        </p:xfrm>
        <a:graphic>
          <a:graphicData uri="http://schemas.openxmlformats.org/drawingml/2006/table">
            <a:tbl>
              <a:tblPr firstRow="1" bandRow="1">
                <a:tableStyleId>{073A0DAA-6AF3-43AB-8588-CEC1D06C72B9}</a:tableStyleId>
              </a:tblPr>
              <a:tblGrid>
                <a:gridCol w="1244600"/>
                <a:gridCol w="1244600"/>
                <a:gridCol w="1244600"/>
              </a:tblGrid>
              <a:tr h="370840">
                <a:tc>
                  <a:txBody>
                    <a:bodyPr/>
                    <a:lstStyle/>
                    <a:p>
                      <a:endParaRPr lang="en-US" noProof="0" dirty="0"/>
                    </a:p>
                  </a:txBody>
                  <a:tcPr marL="84506" marR="84506"/>
                </a:tc>
                <a:tc>
                  <a:txBody>
                    <a:bodyPr/>
                    <a:lstStyle/>
                    <a:p>
                      <a:r>
                        <a:rPr lang="en-US" noProof="0" smtClean="0"/>
                        <a:t>Bush</a:t>
                      </a:r>
                      <a:endParaRPr lang="en-US" noProof="0"/>
                    </a:p>
                  </a:txBody>
                  <a:tcPr marL="84506" marR="84506"/>
                </a:tc>
                <a:tc>
                  <a:txBody>
                    <a:bodyPr/>
                    <a:lstStyle/>
                    <a:p>
                      <a:r>
                        <a:rPr lang="en-US" noProof="0" smtClean="0"/>
                        <a:t>Gore</a:t>
                      </a:r>
                      <a:endParaRPr lang="en-US" noProof="0"/>
                    </a:p>
                  </a:txBody>
                  <a:tcPr marL="84506" marR="84506"/>
                </a:tc>
              </a:tr>
              <a:tr h="370840">
                <a:tc>
                  <a:txBody>
                    <a:bodyPr/>
                    <a:lstStyle/>
                    <a:p>
                      <a:r>
                        <a:rPr lang="en-US" noProof="0" smtClean="0"/>
                        <a:t>encourage</a:t>
                      </a:r>
                      <a:endParaRPr lang="en-US" noProof="0"/>
                    </a:p>
                  </a:txBody>
                  <a:tcPr marL="84506" marR="84506"/>
                </a:tc>
                <a:tc>
                  <a:txBody>
                    <a:bodyPr/>
                    <a:lstStyle/>
                    <a:p>
                      <a:r>
                        <a:rPr lang="en-US" noProof="0" smtClean="0"/>
                        <a:t>4</a:t>
                      </a:r>
                      <a:endParaRPr lang="en-US" noProof="0"/>
                    </a:p>
                  </a:txBody>
                  <a:tcPr marL="84506" marR="84506"/>
                </a:tc>
                <a:tc>
                  <a:txBody>
                    <a:bodyPr/>
                    <a:lstStyle/>
                    <a:p>
                      <a:r>
                        <a:rPr lang="en-US" noProof="0" smtClean="0"/>
                        <a:t>0</a:t>
                      </a:r>
                      <a:endParaRPr lang="en-US" noProof="0"/>
                    </a:p>
                  </a:txBody>
                  <a:tcPr marL="84506" marR="84506"/>
                </a:tc>
              </a:tr>
              <a:tr h="370840">
                <a:tc>
                  <a:txBody>
                    <a:bodyPr/>
                    <a:lstStyle/>
                    <a:p>
                      <a:r>
                        <a:rPr lang="en-US" noProof="0" smtClean="0"/>
                        <a:t>fight</a:t>
                      </a:r>
                      <a:endParaRPr lang="en-US" noProof="0"/>
                    </a:p>
                  </a:txBody>
                  <a:tcPr marL="84506" marR="84506"/>
                </a:tc>
                <a:tc>
                  <a:txBody>
                    <a:bodyPr/>
                    <a:lstStyle/>
                    <a:p>
                      <a:r>
                        <a:rPr lang="en-US" noProof="0" smtClean="0"/>
                        <a:t>2</a:t>
                      </a:r>
                      <a:endParaRPr lang="en-US" noProof="0"/>
                    </a:p>
                  </a:txBody>
                  <a:tcPr marL="84506" marR="84506"/>
                </a:tc>
                <a:tc>
                  <a:txBody>
                    <a:bodyPr/>
                    <a:lstStyle/>
                    <a:p>
                      <a:r>
                        <a:rPr lang="en-US" noProof="0" smtClean="0"/>
                        <a:t>22</a:t>
                      </a:r>
                      <a:endParaRPr lang="en-US" noProof="0"/>
                    </a:p>
                  </a:txBody>
                  <a:tcPr marL="84506" marR="84506"/>
                </a:tc>
              </a:tr>
              <a:tr h="370840">
                <a:tc>
                  <a:txBody>
                    <a:bodyPr/>
                    <a:lstStyle/>
                    <a:p>
                      <a:r>
                        <a:rPr lang="en-US" noProof="0" smtClean="0"/>
                        <a:t>help</a:t>
                      </a:r>
                      <a:endParaRPr lang="en-US" noProof="0"/>
                    </a:p>
                  </a:txBody>
                  <a:tcPr marL="84506" marR="84506"/>
                </a:tc>
                <a:tc>
                  <a:txBody>
                    <a:bodyPr/>
                    <a:lstStyle/>
                    <a:p>
                      <a:r>
                        <a:rPr lang="en-US" noProof="0" smtClean="0"/>
                        <a:t>9</a:t>
                      </a:r>
                      <a:endParaRPr lang="en-US" noProof="0"/>
                    </a:p>
                  </a:txBody>
                  <a:tcPr marL="84506" marR="84506"/>
                </a:tc>
                <a:tc>
                  <a:txBody>
                    <a:bodyPr/>
                    <a:lstStyle/>
                    <a:p>
                      <a:r>
                        <a:rPr lang="en-US" noProof="0" smtClean="0"/>
                        <a:t>11</a:t>
                      </a:r>
                      <a:endParaRPr lang="en-US" noProof="0"/>
                    </a:p>
                  </a:txBody>
                  <a:tcPr marL="84506" marR="84506"/>
                </a:tc>
              </a:tr>
              <a:tr h="370840">
                <a:tc>
                  <a:txBody>
                    <a:bodyPr/>
                    <a:lstStyle/>
                    <a:p>
                      <a:r>
                        <a:rPr lang="en-US" noProof="0" smtClean="0"/>
                        <a:t>honor</a:t>
                      </a:r>
                      <a:endParaRPr lang="en-US" noProof="0"/>
                    </a:p>
                  </a:txBody>
                  <a:tcPr marL="84506" marR="84506"/>
                </a:tc>
                <a:tc>
                  <a:txBody>
                    <a:bodyPr/>
                    <a:lstStyle/>
                    <a:p>
                      <a:r>
                        <a:rPr lang="en-US" noProof="0" smtClean="0"/>
                        <a:t>2</a:t>
                      </a:r>
                      <a:endParaRPr lang="en-US" noProof="0"/>
                    </a:p>
                  </a:txBody>
                  <a:tcPr marL="84506" marR="84506"/>
                </a:tc>
                <a:tc>
                  <a:txBody>
                    <a:bodyPr/>
                    <a:lstStyle/>
                    <a:p>
                      <a:r>
                        <a:rPr lang="en-US" noProof="0" dirty="0" smtClean="0"/>
                        <a:t>0</a:t>
                      </a:r>
                      <a:endParaRPr lang="en-US" noProof="0" dirty="0"/>
                    </a:p>
                  </a:txBody>
                  <a:tcPr marL="84506" marR="84506"/>
                </a:tc>
              </a:tr>
              <a:tr h="370840">
                <a:tc>
                  <a:txBody>
                    <a:bodyPr/>
                    <a:lstStyle/>
                    <a:p>
                      <a:r>
                        <a:rPr lang="en-US" noProof="0" smtClean="0"/>
                        <a:t>protect</a:t>
                      </a:r>
                      <a:endParaRPr lang="en-US" noProof="0"/>
                    </a:p>
                  </a:txBody>
                  <a:tcPr marL="84506" marR="84506"/>
                </a:tc>
                <a:tc>
                  <a:txBody>
                    <a:bodyPr/>
                    <a:lstStyle/>
                    <a:p>
                      <a:r>
                        <a:rPr lang="en-US" noProof="0" smtClean="0"/>
                        <a:t>1</a:t>
                      </a:r>
                      <a:endParaRPr lang="en-US" noProof="0"/>
                    </a:p>
                  </a:txBody>
                  <a:tcPr marL="84506" marR="84506"/>
                </a:tc>
                <a:tc>
                  <a:txBody>
                    <a:bodyPr/>
                    <a:lstStyle/>
                    <a:p>
                      <a:r>
                        <a:rPr lang="en-US" noProof="0" smtClean="0"/>
                        <a:t>0</a:t>
                      </a:r>
                      <a:endParaRPr lang="en-US" noProof="0"/>
                    </a:p>
                  </a:txBody>
                  <a:tcPr marL="84506" marR="84506"/>
                </a:tc>
              </a:tr>
              <a:tr h="370840">
                <a:tc>
                  <a:txBody>
                    <a:bodyPr/>
                    <a:lstStyle/>
                    <a:p>
                      <a:r>
                        <a:rPr lang="en-US" noProof="0" smtClean="0"/>
                        <a:t>rebuild</a:t>
                      </a:r>
                      <a:endParaRPr lang="en-US" noProof="0"/>
                    </a:p>
                  </a:txBody>
                  <a:tcPr marL="84506" marR="84506"/>
                </a:tc>
                <a:tc>
                  <a:txBody>
                    <a:bodyPr/>
                    <a:lstStyle/>
                    <a:p>
                      <a:r>
                        <a:rPr lang="en-US" noProof="0" smtClean="0"/>
                        <a:t>9</a:t>
                      </a:r>
                      <a:endParaRPr lang="en-US" noProof="0"/>
                    </a:p>
                  </a:txBody>
                  <a:tcPr marL="84506" marR="84506"/>
                </a:tc>
                <a:tc>
                  <a:txBody>
                    <a:bodyPr/>
                    <a:lstStyle/>
                    <a:p>
                      <a:r>
                        <a:rPr lang="en-US" noProof="0" smtClean="0"/>
                        <a:t>0</a:t>
                      </a:r>
                      <a:endParaRPr lang="en-US" noProof="0"/>
                    </a:p>
                  </a:txBody>
                  <a:tcPr marL="84506" marR="84506"/>
                </a:tc>
              </a:tr>
              <a:tr h="370840">
                <a:tc>
                  <a:txBody>
                    <a:bodyPr/>
                    <a:lstStyle/>
                    <a:p>
                      <a:r>
                        <a:rPr lang="en-US" sz="1200" noProof="0" smtClean="0"/>
                        <a:t>Save,</a:t>
                      </a:r>
                      <a:r>
                        <a:rPr lang="en-US" sz="1200" baseline="0" noProof="0" smtClean="0"/>
                        <a:t> dream, and build</a:t>
                      </a:r>
                      <a:endParaRPr lang="en-US" sz="1200" noProof="0"/>
                    </a:p>
                  </a:txBody>
                  <a:tcPr marL="84506" marR="84506"/>
                </a:tc>
                <a:tc>
                  <a:txBody>
                    <a:bodyPr/>
                    <a:lstStyle/>
                    <a:p>
                      <a:r>
                        <a:rPr lang="en-US" noProof="0" smtClean="0"/>
                        <a:t>2</a:t>
                      </a:r>
                      <a:endParaRPr lang="en-US" noProof="0"/>
                    </a:p>
                  </a:txBody>
                  <a:tcPr marL="84506" marR="84506"/>
                </a:tc>
                <a:tc>
                  <a:txBody>
                    <a:bodyPr/>
                    <a:lstStyle/>
                    <a:p>
                      <a:r>
                        <a:rPr lang="en-US" noProof="0" smtClean="0"/>
                        <a:t>0</a:t>
                      </a:r>
                      <a:endParaRPr lang="en-US" noProof="0"/>
                    </a:p>
                  </a:txBody>
                  <a:tcPr marL="84506" marR="84506"/>
                </a:tc>
              </a:tr>
              <a:tr h="370840">
                <a:tc>
                  <a:txBody>
                    <a:bodyPr/>
                    <a:lstStyle/>
                    <a:p>
                      <a:r>
                        <a:rPr lang="en-US" noProof="0" smtClean="0"/>
                        <a:t>succeed</a:t>
                      </a:r>
                      <a:endParaRPr lang="en-US" noProof="0"/>
                    </a:p>
                  </a:txBody>
                  <a:tcPr marL="84506" marR="84506"/>
                </a:tc>
                <a:tc>
                  <a:txBody>
                    <a:bodyPr/>
                    <a:lstStyle/>
                    <a:p>
                      <a:r>
                        <a:rPr lang="en-US" noProof="0" smtClean="0"/>
                        <a:t>1</a:t>
                      </a:r>
                      <a:endParaRPr lang="en-US" noProof="0"/>
                    </a:p>
                  </a:txBody>
                  <a:tcPr marL="84506" marR="84506"/>
                </a:tc>
                <a:tc>
                  <a:txBody>
                    <a:bodyPr/>
                    <a:lstStyle/>
                    <a:p>
                      <a:r>
                        <a:rPr lang="en-US" noProof="0" smtClean="0"/>
                        <a:t>0</a:t>
                      </a:r>
                      <a:endParaRPr lang="en-US" noProof="0"/>
                    </a:p>
                  </a:txBody>
                  <a:tcPr marL="84506" marR="84506"/>
                </a:tc>
              </a:tr>
              <a:tr h="370840">
                <a:tc>
                  <a:txBody>
                    <a:bodyPr/>
                    <a:lstStyle/>
                    <a:p>
                      <a:r>
                        <a:rPr lang="en-US" noProof="0" smtClean="0"/>
                        <a:t>trust</a:t>
                      </a:r>
                      <a:endParaRPr lang="en-US" noProof="0"/>
                    </a:p>
                  </a:txBody>
                  <a:tcPr marL="84506" marR="84506"/>
                </a:tc>
                <a:tc>
                  <a:txBody>
                    <a:bodyPr/>
                    <a:lstStyle/>
                    <a:p>
                      <a:r>
                        <a:rPr lang="en-US" noProof="0" smtClean="0"/>
                        <a:t>17</a:t>
                      </a:r>
                      <a:endParaRPr lang="en-US" noProof="0"/>
                    </a:p>
                  </a:txBody>
                  <a:tcPr marL="84506" marR="84506"/>
                </a:tc>
                <a:tc>
                  <a:txBody>
                    <a:bodyPr/>
                    <a:lstStyle/>
                    <a:p>
                      <a:r>
                        <a:rPr lang="en-US" noProof="0" smtClean="0"/>
                        <a:t>3</a:t>
                      </a:r>
                      <a:endParaRPr lang="en-US" noProof="0"/>
                    </a:p>
                  </a:txBody>
                  <a:tcPr marL="84506" marR="84506"/>
                </a:tc>
              </a:tr>
              <a:tr h="370840">
                <a:tc>
                  <a:txBody>
                    <a:bodyPr/>
                    <a:lstStyle/>
                    <a:p>
                      <a:r>
                        <a:rPr lang="en-US" b="1" noProof="0" dirty="0" smtClean="0"/>
                        <a:t>total</a:t>
                      </a:r>
                      <a:endParaRPr lang="en-US" b="1" noProof="0" dirty="0"/>
                    </a:p>
                  </a:txBody>
                  <a:tcPr marL="84506" marR="84506"/>
                </a:tc>
                <a:tc>
                  <a:txBody>
                    <a:bodyPr/>
                    <a:lstStyle/>
                    <a:p>
                      <a:r>
                        <a:rPr lang="en-US" b="1" noProof="0" smtClean="0"/>
                        <a:t>47</a:t>
                      </a:r>
                      <a:endParaRPr lang="en-US" b="1" noProof="0"/>
                    </a:p>
                  </a:txBody>
                  <a:tcPr marL="84506" marR="84506"/>
                </a:tc>
                <a:tc>
                  <a:txBody>
                    <a:bodyPr/>
                    <a:lstStyle/>
                    <a:p>
                      <a:r>
                        <a:rPr lang="en-US" b="1" noProof="0" dirty="0" smtClean="0"/>
                        <a:t>36</a:t>
                      </a:r>
                      <a:endParaRPr lang="en-US" b="1" noProof="0" dirty="0"/>
                    </a:p>
                  </a:txBody>
                  <a:tcPr marL="84506" marR="84506"/>
                </a:tc>
              </a:tr>
            </a:tbl>
          </a:graphicData>
        </a:graphic>
      </p:graphicFrame>
      <p:graphicFrame>
        <p:nvGraphicFramePr>
          <p:cNvPr id="13" name="Zástupný symbol pro obsah 12"/>
          <p:cNvGraphicFramePr>
            <a:graphicFrameLocks noGrp="1"/>
          </p:cNvGraphicFramePr>
          <p:nvPr>
            <p:ph sz="half" idx="4"/>
          </p:nvPr>
        </p:nvGraphicFramePr>
        <p:xfrm>
          <a:off x="5004048" y="2276872"/>
          <a:ext cx="3527376" cy="1483360"/>
        </p:xfrm>
        <a:graphic>
          <a:graphicData uri="http://schemas.openxmlformats.org/drawingml/2006/table">
            <a:tbl>
              <a:tblPr firstRow="1" bandRow="1">
                <a:tableStyleId>{073A0DAA-6AF3-43AB-8588-CEC1D06C72B9}</a:tableStyleId>
              </a:tblPr>
              <a:tblGrid>
                <a:gridCol w="1175792"/>
                <a:gridCol w="1175792"/>
                <a:gridCol w="1175792"/>
              </a:tblGrid>
              <a:tr h="370840">
                <a:tc>
                  <a:txBody>
                    <a:bodyPr/>
                    <a:lstStyle/>
                    <a:p>
                      <a:endParaRPr lang="en-US" noProof="0" dirty="0"/>
                    </a:p>
                  </a:txBody>
                  <a:tcPr/>
                </a:tc>
                <a:tc>
                  <a:txBody>
                    <a:bodyPr/>
                    <a:lstStyle/>
                    <a:p>
                      <a:r>
                        <a:rPr lang="en-US" noProof="0" smtClean="0"/>
                        <a:t>Bush</a:t>
                      </a:r>
                      <a:endParaRPr lang="en-US" noProof="0"/>
                    </a:p>
                  </a:txBody>
                  <a:tcPr/>
                </a:tc>
                <a:tc>
                  <a:txBody>
                    <a:bodyPr/>
                    <a:lstStyle/>
                    <a:p>
                      <a:r>
                        <a:rPr lang="en-US" noProof="0" smtClean="0"/>
                        <a:t>Gore</a:t>
                      </a:r>
                      <a:endParaRPr lang="en-US" noProof="0"/>
                    </a:p>
                  </a:txBody>
                  <a:tcPr/>
                </a:tc>
              </a:tr>
              <a:tr h="370840">
                <a:tc>
                  <a:txBody>
                    <a:bodyPr/>
                    <a:lstStyle/>
                    <a:p>
                      <a:r>
                        <a:rPr lang="en-US" noProof="0" dirty="0" smtClean="0"/>
                        <a:t>scare</a:t>
                      </a:r>
                      <a:endParaRPr lang="en-US" noProof="0" dirty="0"/>
                    </a:p>
                  </a:txBody>
                  <a:tcPr/>
                </a:tc>
                <a:tc>
                  <a:txBody>
                    <a:bodyPr/>
                    <a:lstStyle/>
                    <a:p>
                      <a:r>
                        <a:rPr lang="en-US" noProof="0" smtClean="0"/>
                        <a:t>3</a:t>
                      </a:r>
                      <a:endParaRPr lang="en-US" noProof="0"/>
                    </a:p>
                  </a:txBody>
                  <a:tcPr/>
                </a:tc>
                <a:tc>
                  <a:txBody>
                    <a:bodyPr/>
                    <a:lstStyle/>
                    <a:p>
                      <a:r>
                        <a:rPr lang="en-US" noProof="0" smtClean="0"/>
                        <a:t>0</a:t>
                      </a:r>
                      <a:endParaRPr lang="en-US" noProof="0"/>
                    </a:p>
                  </a:txBody>
                  <a:tcPr/>
                </a:tc>
              </a:tr>
              <a:tr h="370840">
                <a:tc>
                  <a:txBody>
                    <a:bodyPr/>
                    <a:lstStyle/>
                    <a:p>
                      <a:r>
                        <a:rPr lang="en-US" noProof="0" smtClean="0"/>
                        <a:t>trap</a:t>
                      </a:r>
                      <a:endParaRPr lang="en-US" noProof="0"/>
                    </a:p>
                  </a:txBody>
                  <a:tcPr/>
                </a:tc>
                <a:tc>
                  <a:txBody>
                    <a:bodyPr/>
                    <a:lstStyle/>
                    <a:p>
                      <a:r>
                        <a:rPr lang="en-US" noProof="0" smtClean="0"/>
                        <a:t>3</a:t>
                      </a:r>
                      <a:endParaRPr lang="en-US" noProof="0"/>
                    </a:p>
                  </a:txBody>
                  <a:tcPr/>
                </a:tc>
                <a:tc>
                  <a:txBody>
                    <a:bodyPr/>
                    <a:lstStyle/>
                    <a:p>
                      <a:r>
                        <a:rPr lang="en-US" noProof="0" smtClean="0"/>
                        <a:t>2</a:t>
                      </a:r>
                      <a:endParaRPr lang="en-US" noProof="0"/>
                    </a:p>
                  </a:txBody>
                  <a:tcPr/>
                </a:tc>
              </a:tr>
              <a:tr h="370840">
                <a:tc>
                  <a:txBody>
                    <a:bodyPr/>
                    <a:lstStyle/>
                    <a:p>
                      <a:r>
                        <a:rPr lang="en-US" b="1" noProof="0" smtClean="0"/>
                        <a:t>total</a:t>
                      </a:r>
                      <a:endParaRPr lang="en-US" b="1" noProof="0"/>
                    </a:p>
                  </a:txBody>
                  <a:tcPr/>
                </a:tc>
                <a:tc>
                  <a:txBody>
                    <a:bodyPr/>
                    <a:lstStyle/>
                    <a:p>
                      <a:r>
                        <a:rPr lang="en-US" b="1" noProof="0" smtClean="0"/>
                        <a:t>6</a:t>
                      </a:r>
                      <a:endParaRPr lang="en-US" b="1" noProof="0"/>
                    </a:p>
                  </a:txBody>
                  <a:tcPr/>
                </a:tc>
                <a:tc>
                  <a:txBody>
                    <a:bodyPr/>
                    <a:lstStyle/>
                    <a:p>
                      <a:r>
                        <a:rPr lang="en-US" b="1" noProof="0" dirty="0" smtClean="0"/>
                        <a:t>2</a:t>
                      </a:r>
                      <a:endParaRPr lang="en-US" b="1" noProof="0"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2004 - Nouns</a:t>
            </a:r>
            <a:endParaRPr lang="en-US" dirty="0"/>
          </a:p>
        </p:txBody>
      </p:sp>
      <p:sp>
        <p:nvSpPr>
          <p:cNvPr id="3" name="Zástupný symbol pro text 2"/>
          <p:cNvSpPr>
            <a:spLocks noGrp="1"/>
          </p:cNvSpPr>
          <p:nvPr>
            <p:ph type="body" idx="1"/>
          </p:nvPr>
        </p:nvSpPr>
        <p:spPr/>
        <p:txBody>
          <a:bodyPr/>
          <a:lstStyle/>
          <a:p>
            <a:r>
              <a:rPr lang="en-US" dirty="0" smtClean="0">
                <a:solidFill>
                  <a:schemeClr val="tx1"/>
                </a:solidFill>
              </a:rPr>
              <a:t>Positive Bias</a:t>
            </a:r>
            <a:endParaRPr lang="en-US" dirty="0">
              <a:solidFill>
                <a:schemeClr val="tx1"/>
              </a:solidFill>
            </a:endParaRPr>
          </a:p>
        </p:txBody>
      </p:sp>
      <p:sp>
        <p:nvSpPr>
          <p:cNvPr id="5" name="Zástupný symbol pro text 4"/>
          <p:cNvSpPr>
            <a:spLocks noGrp="1"/>
          </p:cNvSpPr>
          <p:nvPr>
            <p:ph type="body" sz="half" idx="3"/>
          </p:nvPr>
        </p:nvSpPr>
        <p:spPr/>
        <p:txBody>
          <a:bodyPr/>
          <a:lstStyle/>
          <a:p>
            <a:r>
              <a:rPr lang="en-US" dirty="0" smtClean="0">
                <a:solidFill>
                  <a:schemeClr val="tx1"/>
                </a:solidFill>
              </a:rPr>
              <a:t>Negative Bias</a:t>
            </a:r>
            <a:endParaRPr lang="en-US" dirty="0">
              <a:solidFill>
                <a:schemeClr val="tx1"/>
              </a:solidFill>
            </a:endParaRPr>
          </a:p>
        </p:txBody>
      </p:sp>
      <p:graphicFrame>
        <p:nvGraphicFramePr>
          <p:cNvPr id="7" name="Zástupný symbol pro obsah 6"/>
          <p:cNvGraphicFramePr>
            <a:graphicFrameLocks noGrp="1"/>
          </p:cNvGraphicFramePr>
          <p:nvPr>
            <p:ph sz="half" idx="2"/>
          </p:nvPr>
        </p:nvGraphicFramePr>
        <p:xfrm>
          <a:off x="748146" y="2289465"/>
          <a:ext cx="3920837" cy="2595880"/>
        </p:xfrm>
        <a:graphic>
          <a:graphicData uri="http://schemas.openxmlformats.org/drawingml/2006/table">
            <a:tbl>
              <a:tblPr firstRow="1" bandRow="1">
                <a:tableStyleId>{073A0DAA-6AF3-43AB-8588-CEC1D06C72B9}</a:tableStyleId>
              </a:tblPr>
              <a:tblGrid>
                <a:gridCol w="1687633"/>
                <a:gridCol w="1047758"/>
                <a:gridCol w="1185446"/>
              </a:tblGrid>
              <a:tr h="370840">
                <a:tc>
                  <a:txBody>
                    <a:bodyPr/>
                    <a:lstStyle/>
                    <a:p>
                      <a:endParaRPr lang="en-US" noProof="0" dirty="0"/>
                    </a:p>
                  </a:txBody>
                  <a:tcPr marL="84506" marR="84506"/>
                </a:tc>
                <a:tc>
                  <a:txBody>
                    <a:bodyPr/>
                    <a:lstStyle/>
                    <a:p>
                      <a:r>
                        <a:rPr lang="en-US" noProof="0" dirty="0" smtClean="0"/>
                        <a:t>Bush</a:t>
                      </a:r>
                      <a:endParaRPr lang="en-US" noProof="0" dirty="0"/>
                    </a:p>
                  </a:txBody>
                  <a:tcPr marL="84506" marR="84506"/>
                </a:tc>
                <a:tc>
                  <a:txBody>
                    <a:bodyPr/>
                    <a:lstStyle/>
                    <a:p>
                      <a:r>
                        <a:rPr lang="en-US" noProof="0" dirty="0" smtClean="0"/>
                        <a:t>Kerry</a:t>
                      </a:r>
                      <a:endParaRPr lang="en-US" noProof="0" dirty="0"/>
                    </a:p>
                  </a:txBody>
                  <a:tcPr marL="84506" marR="84506"/>
                </a:tc>
              </a:tr>
              <a:tr h="370840">
                <a:tc>
                  <a:txBody>
                    <a:bodyPr/>
                    <a:lstStyle/>
                    <a:p>
                      <a:r>
                        <a:rPr lang="en-US" noProof="0" smtClean="0"/>
                        <a:t>reformer</a:t>
                      </a:r>
                      <a:endParaRPr lang="en-US" noProof="0"/>
                    </a:p>
                  </a:txBody>
                  <a:tcPr marL="84506" marR="84506"/>
                </a:tc>
                <a:tc>
                  <a:txBody>
                    <a:bodyPr/>
                    <a:lstStyle/>
                    <a:p>
                      <a:r>
                        <a:rPr lang="en-US" noProof="0" smtClean="0"/>
                        <a:t>1</a:t>
                      </a:r>
                      <a:endParaRPr lang="en-US" noProof="0"/>
                    </a:p>
                  </a:txBody>
                  <a:tcPr marL="84506" marR="84506"/>
                </a:tc>
                <a:tc>
                  <a:txBody>
                    <a:bodyPr/>
                    <a:lstStyle/>
                    <a:p>
                      <a:r>
                        <a:rPr lang="en-US" noProof="0" smtClean="0"/>
                        <a:t>0</a:t>
                      </a:r>
                      <a:endParaRPr lang="en-US" noProof="0"/>
                    </a:p>
                  </a:txBody>
                  <a:tcPr marL="84506" marR="84506"/>
                </a:tc>
              </a:tr>
              <a:tr h="370840">
                <a:tc>
                  <a:txBody>
                    <a:bodyPr/>
                    <a:lstStyle/>
                    <a:p>
                      <a:r>
                        <a:rPr lang="en-US" noProof="0" smtClean="0"/>
                        <a:t>success</a:t>
                      </a:r>
                      <a:endParaRPr lang="en-US" noProof="0"/>
                    </a:p>
                  </a:txBody>
                  <a:tcPr marL="84506" marR="84506"/>
                </a:tc>
                <a:tc>
                  <a:txBody>
                    <a:bodyPr/>
                    <a:lstStyle/>
                    <a:p>
                      <a:r>
                        <a:rPr lang="en-US" noProof="0" smtClean="0"/>
                        <a:t>0</a:t>
                      </a:r>
                      <a:endParaRPr lang="en-US" noProof="0"/>
                    </a:p>
                  </a:txBody>
                  <a:tcPr marL="84506" marR="84506"/>
                </a:tc>
                <a:tc>
                  <a:txBody>
                    <a:bodyPr/>
                    <a:lstStyle/>
                    <a:p>
                      <a:r>
                        <a:rPr lang="en-US" noProof="0" smtClean="0"/>
                        <a:t>1</a:t>
                      </a:r>
                      <a:endParaRPr lang="en-US" noProof="0"/>
                    </a:p>
                  </a:txBody>
                  <a:tcPr marL="84506" marR="84506"/>
                </a:tc>
              </a:tr>
              <a:tr h="370840">
                <a:tc>
                  <a:txBody>
                    <a:bodyPr/>
                    <a:lstStyle/>
                    <a:p>
                      <a:r>
                        <a:rPr lang="en-US" noProof="0" smtClean="0"/>
                        <a:t>transformation</a:t>
                      </a:r>
                      <a:endParaRPr lang="en-US" noProof="0"/>
                    </a:p>
                  </a:txBody>
                  <a:tcPr marL="84506" marR="84506"/>
                </a:tc>
                <a:tc>
                  <a:txBody>
                    <a:bodyPr/>
                    <a:lstStyle/>
                    <a:p>
                      <a:r>
                        <a:rPr lang="en-US" noProof="0" dirty="0" smtClean="0"/>
                        <a:t>1</a:t>
                      </a:r>
                      <a:endParaRPr lang="en-US" noProof="0" dirty="0"/>
                    </a:p>
                  </a:txBody>
                  <a:tcPr marL="84506" marR="84506"/>
                </a:tc>
                <a:tc>
                  <a:txBody>
                    <a:bodyPr/>
                    <a:lstStyle/>
                    <a:p>
                      <a:r>
                        <a:rPr lang="en-US" noProof="0" dirty="0" smtClean="0"/>
                        <a:t>0</a:t>
                      </a:r>
                      <a:endParaRPr lang="en-US" noProof="0" dirty="0"/>
                    </a:p>
                  </a:txBody>
                  <a:tcPr marL="84506" marR="84506"/>
                </a:tc>
              </a:tr>
              <a:tr h="370840">
                <a:tc>
                  <a:txBody>
                    <a:bodyPr/>
                    <a:lstStyle/>
                    <a:p>
                      <a:r>
                        <a:rPr lang="en-US" noProof="0" smtClean="0"/>
                        <a:t>truth</a:t>
                      </a:r>
                      <a:endParaRPr lang="en-US" noProof="0"/>
                    </a:p>
                  </a:txBody>
                  <a:tcPr marL="84506" marR="84506"/>
                </a:tc>
                <a:tc>
                  <a:txBody>
                    <a:bodyPr/>
                    <a:lstStyle/>
                    <a:p>
                      <a:r>
                        <a:rPr lang="en-US" noProof="0" smtClean="0"/>
                        <a:t>1</a:t>
                      </a:r>
                      <a:endParaRPr lang="en-US" noProof="0"/>
                    </a:p>
                  </a:txBody>
                  <a:tcPr marL="84506" marR="84506"/>
                </a:tc>
                <a:tc>
                  <a:txBody>
                    <a:bodyPr/>
                    <a:lstStyle/>
                    <a:p>
                      <a:r>
                        <a:rPr lang="en-US" noProof="0" smtClean="0"/>
                        <a:t>4</a:t>
                      </a:r>
                      <a:endParaRPr lang="en-US" noProof="0"/>
                    </a:p>
                  </a:txBody>
                  <a:tcPr marL="84506" marR="84506"/>
                </a:tc>
              </a:tr>
              <a:tr h="370840">
                <a:tc>
                  <a:txBody>
                    <a:bodyPr/>
                    <a:lstStyle/>
                    <a:p>
                      <a:r>
                        <a:rPr lang="en-US" noProof="0" smtClean="0"/>
                        <a:t>victory</a:t>
                      </a:r>
                      <a:endParaRPr lang="en-US" noProof="0"/>
                    </a:p>
                  </a:txBody>
                  <a:tcPr marL="84506" marR="84506"/>
                </a:tc>
                <a:tc>
                  <a:txBody>
                    <a:bodyPr/>
                    <a:lstStyle/>
                    <a:p>
                      <a:r>
                        <a:rPr lang="en-US" noProof="0" smtClean="0"/>
                        <a:t>2</a:t>
                      </a:r>
                      <a:endParaRPr lang="en-US" noProof="0"/>
                    </a:p>
                  </a:txBody>
                  <a:tcPr marL="84506" marR="84506"/>
                </a:tc>
                <a:tc>
                  <a:txBody>
                    <a:bodyPr/>
                    <a:lstStyle/>
                    <a:p>
                      <a:r>
                        <a:rPr lang="en-US" noProof="0" smtClean="0"/>
                        <a:t>1</a:t>
                      </a:r>
                      <a:endParaRPr lang="en-US" noProof="0"/>
                    </a:p>
                  </a:txBody>
                  <a:tcPr marL="84506" marR="84506"/>
                </a:tc>
              </a:tr>
              <a:tr h="370840">
                <a:tc>
                  <a:txBody>
                    <a:bodyPr/>
                    <a:lstStyle/>
                    <a:p>
                      <a:r>
                        <a:rPr lang="en-US" b="1" noProof="0" dirty="0" smtClean="0"/>
                        <a:t>total</a:t>
                      </a:r>
                      <a:endParaRPr lang="en-US" b="1" noProof="0" dirty="0"/>
                    </a:p>
                  </a:txBody>
                  <a:tcPr marL="84506" marR="84506"/>
                </a:tc>
                <a:tc>
                  <a:txBody>
                    <a:bodyPr/>
                    <a:lstStyle/>
                    <a:p>
                      <a:r>
                        <a:rPr lang="en-US" b="1" noProof="0" smtClean="0"/>
                        <a:t>5</a:t>
                      </a:r>
                      <a:endParaRPr lang="en-US" b="1" noProof="0"/>
                    </a:p>
                  </a:txBody>
                  <a:tcPr marL="84506" marR="84506"/>
                </a:tc>
                <a:tc>
                  <a:txBody>
                    <a:bodyPr/>
                    <a:lstStyle/>
                    <a:p>
                      <a:r>
                        <a:rPr lang="en-US" b="1" noProof="0" dirty="0" smtClean="0"/>
                        <a:t>6</a:t>
                      </a:r>
                      <a:endParaRPr lang="en-US" b="1" noProof="0" dirty="0"/>
                    </a:p>
                  </a:txBody>
                  <a:tcPr marL="84506" marR="84506"/>
                </a:tc>
              </a:tr>
            </a:tbl>
          </a:graphicData>
        </a:graphic>
      </p:graphicFrame>
      <p:graphicFrame>
        <p:nvGraphicFramePr>
          <p:cNvPr id="8" name="Zástupný symbol pro obsah 7"/>
          <p:cNvGraphicFramePr>
            <a:graphicFrameLocks noGrp="1"/>
          </p:cNvGraphicFramePr>
          <p:nvPr>
            <p:ph sz="half" idx="4"/>
          </p:nvPr>
        </p:nvGraphicFramePr>
        <p:xfrm>
          <a:off x="4953000" y="2247900"/>
          <a:ext cx="3733797" cy="3134360"/>
        </p:xfrm>
        <a:graphic>
          <a:graphicData uri="http://schemas.openxmlformats.org/drawingml/2006/table">
            <a:tbl>
              <a:tblPr firstRow="1" bandRow="1">
                <a:tableStyleId>{073A0DAA-6AF3-43AB-8588-CEC1D06C72B9}</a:tableStyleId>
              </a:tblPr>
              <a:tblGrid>
                <a:gridCol w="1891145"/>
                <a:gridCol w="955964"/>
                <a:gridCol w="886688"/>
              </a:tblGrid>
              <a:tr h="370840">
                <a:tc>
                  <a:txBody>
                    <a:bodyPr/>
                    <a:lstStyle/>
                    <a:p>
                      <a:endParaRPr lang="en-US" noProof="0" dirty="0"/>
                    </a:p>
                  </a:txBody>
                  <a:tcPr marL="84474" marR="84474"/>
                </a:tc>
                <a:tc>
                  <a:txBody>
                    <a:bodyPr/>
                    <a:lstStyle/>
                    <a:p>
                      <a:r>
                        <a:rPr lang="en-US" noProof="0" dirty="0" smtClean="0"/>
                        <a:t>Bush</a:t>
                      </a:r>
                      <a:endParaRPr lang="en-US" noProof="0" dirty="0"/>
                    </a:p>
                  </a:txBody>
                  <a:tcPr marL="84474" marR="84474"/>
                </a:tc>
                <a:tc>
                  <a:txBody>
                    <a:bodyPr/>
                    <a:lstStyle/>
                    <a:p>
                      <a:r>
                        <a:rPr lang="en-US" noProof="0" dirty="0" smtClean="0"/>
                        <a:t>Kerry</a:t>
                      </a:r>
                      <a:endParaRPr lang="en-US" noProof="0" dirty="0"/>
                    </a:p>
                  </a:txBody>
                  <a:tcPr marL="84474" marR="84474"/>
                </a:tc>
              </a:tr>
              <a:tr h="370840">
                <a:tc>
                  <a:txBody>
                    <a:bodyPr/>
                    <a:lstStyle/>
                    <a:p>
                      <a:r>
                        <a:rPr lang="en-US" noProof="0" smtClean="0"/>
                        <a:t>Ideology of hate/hatred</a:t>
                      </a:r>
                      <a:endParaRPr lang="en-US" noProof="0"/>
                    </a:p>
                  </a:txBody>
                  <a:tcPr marL="84474" marR="84474"/>
                </a:tc>
                <a:tc>
                  <a:txBody>
                    <a:bodyPr/>
                    <a:lstStyle/>
                    <a:p>
                      <a:r>
                        <a:rPr lang="en-US" noProof="0" dirty="0" smtClean="0"/>
                        <a:t>3</a:t>
                      </a:r>
                      <a:endParaRPr lang="en-US" noProof="0" dirty="0"/>
                    </a:p>
                  </a:txBody>
                  <a:tcPr marL="84474" marR="84474"/>
                </a:tc>
                <a:tc>
                  <a:txBody>
                    <a:bodyPr/>
                    <a:lstStyle/>
                    <a:p>
                      <a:r>
                        <a:rPr lang="en-US" noProof="0" smtClean="0"/>
                        <a:t>0</a:t>
                      </a:r>
                      <a:endParaRPr lang="en-US" noProof="0"/>
                    </a:p>
                  </a:txBody>
                  <a:tcPr marL="84474" marR="84474"/>
                </a:tc>
              </a:tr>
              <a:tr h="370840">
                <a:tc>
                  <a:txBody>
                    <a:bodyPr/>
                    <a:lstStyle/>
                    <a:p>
                      <a:r>
                        <a:rPr lang="en-US" noProof="0" smtClean="0"/>
                        <a:t>risk</a:t>
                      </a:r>
                      <a:endParaRPr lang="en-US" noProof="0"/>
                    </a:p>
                  </a:txBody>
                  <a:tcPr marL="84474" marR="84474"/>
                </a:tc>
                <a:tc>
                  <a:txBody>
                    <a:bodyPr/>
                    <a:lstStyle/>
                    <a:p>
                      <a:r>
                        <a:rPr lang="en-US" noProof="0" dirty="0" smtClean="0"/>
                        <a:t>1</a:t>
                      </a:r>
                      <a:endParaRPr lang="en-US" noProof="0" dirty="0"/>
                    </a:p>
                  </a:txBody>
                  <a:tcPr marL="84474" marR="84474"/>
                </a:tc>
                <a:tc>
                  <a:txBody>
                    <a:bodyPr/>
                    <a:lstStyle/>
                    <a:p>
                      <a:r>
                        <a:rPr lang="en-US" noProof="0" smtClean="0"/>
                        <a:t>0</a:t>
                      </a:r>
                      <a:endParaRPr lang="en-US" noProof="0"/>
                    </a:p>
                  </a:txBody>
                  <a:tcPr marL="84474" marR="84474"/>
                </a:tc>
              </a:tr>
              <a:tr h="370840">
                <a:tc>
                  <a:txBody>
                    <a:bodyPr/>
                    <a:lstStyle/>
                    <a:p>
                      <a:r>
                        <a:rPr lang="en-US" noProof="0" smtClean="0"/>
                        <a:t>criminal and terrorist</a:t>
                      </a:r>
                      <a:endParaRPr lang="en-US" noProof="0"/>
                    </a:p>
                  </a:txBody>
                  <a:tcPr marL="84474" marR="84474"/>
                </a:tc>
                <a:tc>
                  <a:txBody>
                    <a:bodyPr/>
                    <a:lstStyle/>
                    <a:p>
                      <a:r>
                        <a:rPr lang="en-US" noProof="0" smtClean="0"/>
                        <a:t>0</a:t>
                      </a:r>
                      <a:endParaRPr lang="en-US" noProof="0"/>
                    </a:p>
                  </a:txBody>
                  <a:tcPr marL="84474" marR="84474"/>
                </a:tc>
                <a:tc>
                  <a:txBody>
                    <a:bodyPr/>
                    <a:lstStyle/>
                    <a:p>
                      <a:r>
                        <a:rPr lang="en-US" noProof="0" smtClean="0"/>
                        <a:t>1</a:t>
                      </a:r>
                      <a:endParaRPr lang="en-US" noProof="0"/>
                    </a:p>
                  </a:txBody>
                  <a:tcPr marL="84474" marR="84474"/>
                </a:tc>
              </a:tr>
              <a:tr h="370840">
                <a:tc>
                  <a:txBody>
                    <a:bodyPr/>
                    <a:lstStyle/>
                    <a:p>
                      <a:r>
                        <a:rPr lang="en-US" noProof="0" smtClean="0"/>
                        <a:t>friends</a:t>
                      </a:r>
                      <a:endParaRPr lang="en-US" noProof="0"/>
                    </a:p>
                  </a:txBody>
                  <a:tcPr marL="84474" marR="84474"/>
                </a:tc>
                <a:tc>
                  <a:txBody>
                    <a:bodyPr/>
                    <a:lstStyle/>
                    <a:p>
                      <a:r>
                        <a:rPr lang="en-US" noProof="0" smtClean="0"/>
                        <a:t>0</a:t>
                      </a:r>
                      <a:endParaRPr lang="en-US" noProof="0"/>
                    </a:p>
                  </a:txBody>
                  <a:tcPr marL="84474" marR="84474"/>
                </a:tc>
                <a:tc>
                  <a:txBody>
                    <a:bodyPr/>
                    <a:lstStyle/>
                    <a:p>
                      <a:r>
                        <a:rPr lang="en-US" noProof="0" smtClean="0"/>
                        <a:t>2</a:t>
                      </a:r>
                      <a:endParaRPr lang="en-US" noProof="0"/>
                    </a:p>
                  </a:txBody>
                  <a:tcPr marL="84474" marR="84474"/>
                </a:tc>
              </a:tr>
              <a:tr h="370840">
                <a:tc>
                  <a:txBody>
                    <a:bodyPr/>
                    <a:lstStyle/>
                    <a:p>
                      <a:r>
                        <a:rPr lang="en-US" noProof="0" smtClean="0"/>
                        <a:t>threat</a:t>
                      </a:r>
                      <a:endParaRPr lang="en-US" noProof="0"/>
                    </a:p>
                  </a:txBody>
                  <a:tcPr marL="84474" marR="84474"/>
                </a:tc>
                <a:tc>
                  <a:txBody>
                    <a:bodyPr/>
                    <a:lstStyle/>
                    <a:p>
                      <a:r>
                        <a:rPr lang="en-US" noProof="0" smtClean="0"/>
                        <a:t>25</a:t>
                      </a:r>
                      <a:endParaRPr lang="en-US" noProof="0"/>
                    </a:p>
                  </a:txBody>
                  <a:tcPr marL="84474" marR="84474"/>
                </a:tc>
                <a:tc>
                  <a:txBody>
                    <a:bodyPr/>
                    <a:lstStyle/>
                    <a:p>
                      <a:r>
                        <a:rPr lang="en-US" noProof="0" smtClean="0"/>
                        <a:t>10</a:t>
                      </a:r>
                      <a:endParaRPr lang="en-US" noProof="0"/>
                    </a:p>
                  </a:txBody>
                  <a:tcPr marL="84474" marR="84474"/>
                </a:tc>
              </a:tr>
              <a:tr h="370840">
                <a:tc>
                  <a:txBody>
                    <a:bodyPr/>
                    <a:lstStyle/>
                    <a:p>
                      <a:r>
                        <a:rPr lang="en-US" b="1" noProof="0" dirty="0" smtClean="0"/>
                        <a:t>total</a:t>
                      </a:r>
                      <a:endParaRPr lang="en-US" b="1" noProof="0" dirty="0"/>
                    </a:p>
                  </a:txBody>
                  <a:tcPr marL="84474" marR="84474"/>
                </a:tc>
                <a:tc>
                  <a:txBody>
                    <a:bodyPr/>
                    <a:lstStyle/>
                    <a:p>
                      <a:r>
                        <a:rPr lang="en-US" b="1" noProof="0" smtClean="0"/>
                        <a:t>29</a:t>
                      </a:r>
                      <a:endParaRPr lang="en-US" b="1" noProof="0"/>
                    </a:p>
                  </a:txBody>
                  <a:tcPr marL="84474" marR="84474"/>
                </a:tc>
                <a:tc>
                  <a:txBody>
                    <a:bodyPr/>
                    <a:lstStyle/>
                    <a:p>
                      <a:r>
                        <a:rPr lang="en-US" b="1" noProof="0" dirty="0" smtClean="0"/>
                        <a:t>13</a:t>
                      </a:r>
                      <a:endParaRPr lang="en-US" b="1" noProof="0" dirty="0"/>
                    </a:p>
                  </a:txBody>
                  <a:tcPr marL="84474" marR="84474"/>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20435"/>
            <a:ext cx="8229600" cy="651165"/>
          </a:xfrm>
        </p:spPr>
        <p:txBody>
          <a:bodyPr>
            <a:normAutofit/>
          </a:bodyPr>
          <a:lstStyle/>
          <a:p>
            <a:r>
              <a:rPr lang="en-US" dirty="0" smtClean="0"/>
              <a:t>2004 - Verbs</a:t>
            </a:r>
            <a:endParaRPr lang="en-US" dirty="0"/>
          </a:p>
        </p:txBody>
      </p:sp>
      <p:sp>
        <p:nvSpPr>
          <p:cNvPr id="3" name="Zástupný symbol pro text 2"/>
          <p:cNvSpPr>
            <a:spLocks noGrp="1"/>
          </p:cNvSpPr>
          <p:nvPr>
            <p:ph type="body" idx="1"/>
          </p:nvPr>
        </p:nvSpPr>
        <p:spPr>
          <a:xfrm>
            <a:off x="457200" y="1427017"/>
            <a:ext cx="4040188" cy="374073"/>
          </a:xfrm>
        </p:spPr>
        <p:txBody>
          <a:bodyPr>
            <a:normAutofit/>
          </a:bodyPr>
          <a:lstStyle/>
          <a:p>
            <a:r>
              <a:rPr lang="en-US" dirty="0" smtClean="0">
                <a:solidFill>
                  <a:schemeClr val="tx1"/>
                </a:solidFill>
              </a:rPr>
              <a:t>Positive Bias</a:t>
            </a:r>
            <a:endParaRPr lang="en-US" dirty="0">
              <a:solidFill>
                <a:schemeClr val="tx1"/>
              </a:solidFill>
            </a:endParaRPr>
          </a:p>
        </p:txBody>
      </p:sp>
      <p:sp>
        <p:nvSpPr>
          <p:cNvPr id="5" name="Zástupný symbol pro text 4"/>
          <p:cNvSpPr>
            <a:spLocks noGrp="1"/>
          </p:cNvSpPr>
          <p:nvPr>
            <p:ph type="body" sz="half" idx="3"/>
          </p:nvPr>
        </p:nvSpPr>
        <p:spPr>
          <a:xfrm>
            <a:off x="4645025" y="1413164"/>
            <a:ext cx="4041775" cy="374072"/>
          </a:xfrm>
        </p:spPr>
        <p:txBody>
          <a:bodyPr>
            <a:normAutofit/>
          </a:bodyPr>
          <a:lstStyle/>
          <a:p>
            <a:r>
              <a:rPr lang="en-US" dirty="0" smtClean="0">
                <a:solidFill>
                  <a:schemeClr val="tx1"/>
                </a:solidFill>
              </a:rPr>
              <a:t>Negative Bias</a:t>
            </a:r>
            <a:endParaRPr lang="en-US" dirty="0">
              <a:solidFill>
                <a:schemeClr val="tx1"/>
              </a:solidFill>
            </a:endParaRPr>
          </a:p>
        </p:txBody>
      </p:sp>
      <p:graphicFrame>
        <p:nvGraphicFramePr>
          <p:cNvPr id="7" name="Zástupný symbol pro obsah 6"/>
          <p:cNvGraphicFramePr>
            <a:graphicFrameLocks noGrp="1"/>
          </p:cNvGraphicFramePr>
          <p:nvPr>
            <p:ph sz="half" idx="2"/>
          </p:nvPr>
        </p:nvGraphicFramePr>
        <p:xfrm>
          <a:off x="547936" y="1842445"/>
          <a:ext cx="4040187" cy="4663440"/>
        </p:xfrm>
        <a:graphic>
          <a:graphicData uri="http://schemas.openxmlformats.org/drawingml/2006/table">
            <a:tbl>
              <a:tblPr firstRow="1" bandRow="1">
                <a:tableStyleId>{073A0DAA-6AF3-43AB-8588-CEC1D06C72B9}</a:tableStyleId>
              </a:tblPr>
              <a:tblGrid>
                <a:gridCol w="1346729"/>
                <a:gridCol w="1346729"/>
                <a:gridCol w="1346729"/>
              </a:tblGrid>
              <a:tr h="300799">
                <a:tc>
                  <a:txBody>
                    <a:bodyPr/>
                    <a:lstStyle/>
                    <a:p>
                      <a:endParaRPr lang="en-US" sz="1400" noProof="0" dirty="0"/>
                    </a:p>
                  </a:txBody>
                  <a:tcPr/>
                </a:tc>
                <a:tc>
                  <a:txBody>
                    <a:bodyPr/>
                    <a:lstStyle/>
                    <a:p>
                      <a:r>
                        <a:rPr lang="en-US" sz="1400" noProof="0" dirty="0" smtClean="0"/>
                        <a:t>Bush</a:t>
                      </a:r>
                      <a:endParaRPr lang="en-US" sz="1400" noProof="0" dirty="0"/>
                    </a:p>
                  </a:txBody>
                  <a:tcPr/>
                </a:tc>
                <a:tc>
                  <a:txBody>
                    <a:bodyPr/>
                    <a:lstStyle/>
                    <a:p>
                      <a:r>
                        <a:rPr lang="en-US" sz="1400" noProof="0" smtClean="0"/>
                        <a:t>Kerry</a:t>
                      </a:r>
                      <a:endParaRPr lang="en-US" sz="1400" noProof="0"/>
                    </a:p>
                  </a:txBody>
                  <a:tcPr/>
                </a:tc>
              </a:tr>
              <a:tr h="300799">
                <a:tc>
                  <a:txBody>
                    <a:bodyPr/>
                    <a:lstStyle/>
                    <a:p>
                      <a:r>
                        <a:rPr lang="en-US" sz="1600" noProof="0" smtClean="0"/>
                        <a:t>(re)build</a:t>
                      </a:r>
                      <a:endParaRPr lang="en-US" sz="1600" noProof="0"/>
                    </a:p>
                  </a:txBody>
                  <a:tcPr/>
                </a:tc>
                <a:tc>
                  <a:txBody>
                    <a:bodyPr/>
                    <a:lstStyle/>
                    <a:p>
                      <a:r>
                        <a:rPr lang="en-US" sz="1600" noProof="0" smtClean="0"/>
                        <a:t>4</a:t>
                      </a:r>
                      <a:endParaRPr lang="en-US" sz="1600" noProof="0"/>
                    </a:p>
                  </a:txBody>
                  <a:tcPr/>
                </a:tc>
                <a:tc>
                  <a:txBody>
                    <a:bodyPr/>
                    <a:lstStyle/>
                    <a:p>
                      <a:r>
                        <a:rPr lang="en-US" sz="1600" noProof="0" smtClean="0"/>
                        <a:t>12</a:t>
                      </a:r>
                      <a:endParaRPr lang="en-US" sz="1600" noProof="0"/>
                    </a:p>
                  </a:txBody>
                  <a:tcPr/>
                </a:tc>
              </a:tr>
              <a:tr h="300799">
                <a:tc>
                  <a:txBody>
                    <a:bodyPr/>
                    <a:lstStyle/>
                    <a:p>
                      <a:r>
                        <a:rPr lang="en-US" sz="1600" noProof="0" smtClean="0"/>
                        <a:t>fight</a:t>
                      </a:r>
                      <a:endParaRPr lang="en-US" sz="1600" noProof="0"/>
                    </a:p>
                  </a:txBody>
                  <a:tcPr/>
                </a:tc>
                <a:tc>
                  <a:txBody>
                    <a:bodyPr/>
                    <a:lstStyle/>
                    <a:p>
                      <a:r>
                        <a:rPr lang="en-US" sz="1600" noProof="0" dirty="0" smtClean="0"/>
                        <a:t>1</a:t>
                      </a:r>
                      <a:endParaRPr lang="en-US" sz="1600" noProof="0" dirty="0"/>
                    </a:p>
                  </a:txBody>
                  <a:tcPr/>
                </a:tc>
                <a:tc>
                  <a:txBody>
                    <a:bodyPr/>
                    <a:lstStyle/>
                    <a:p>
                      <a:r>
                        <a:rPr lang="en-US" sz="1600" noProof="0" smtClean="0"/>
                        <a:t>27</a:t>
                      </a:r>
                      <a:endParaRPr lang="en-US" sz="1600" noProof="0"/>
                    </a:p>
                  </a:txBody>
                  <a:tcPr/>
                </a:tc>
              </a:tr>
              <a:tr h="300799">
                <a:tc>
                  <a:txBody>
                    <a:bodyPr/>
                    <a:lstStyle/>
                    <a:p>
                      <a:r>
                        <a:rPr lang="en-US" sz="1600" noProof="0" smtClean="0"/>
                        <a:t>fix</a:t>
                      </a:r>
                      <a:endParaRPr lang="en-US" sz="1600" noProof="0"/>
                    </a:p>
                  </a:txBody>
                  <a:tcPr/>
                </a:tc>
                <a:tc>
                  <a:txBody>
                    <a:bodyPr/>
                    <a:lstStyle/>
                    <a:p>
                      <a:r>
                        <a:rPr lang="en-US" sz="1600" noProof="0" smtClean="0"/>
                        <a:t>1</a:t>
                      </a:r>
                      <a:endParaRPr lang="en-US" sz="1600" noProof="0"/>
                    </a:p>
                  </a:txBody>
                  <a:tcPr/>
                </a:tc>
                <a:tc>
                  <a:txBody>
                    <a:bodyPr/>
                    <a:lstStyle/>
                    <a:p>
                      <a:r>
                        <a:rPr lang="en-US" sz="1600" noProof="0" smtClean="0"/>
                        <a:t>11</a:t>
                      </a:r>
                      <a:endParaRPr lang="en-US" sz="1600" noProof="0"/>
                    </a:p>
                  </a:txBody>
                  <a:tcPr/>
                </a:tc>
              </a:tr>
              <a:tr h="300799">
                <a:tc>
                  <a:txBody>
                    <a:bodyPr/>
                    <a:lstStyle/>
                    <a:p>
                      <a:r>
                        <a:rPr lang="en-US" sz="1600" noProof="0" smtClean="0"/>
                        <a:t>protect</a:t>
                      </a:r>
                      <a:endParaRPr lang="en-US" sz="1600" noProof="0"/>
                    </a:p>
                  </a:txBody>
                  <a:tcPr/>
                </a:tc>
                <a:tc>
                  <a:txBody>
                    <a:bodyPr/>
                    <a:lstStyle/>
                    <a:p>
                      <a:r>
                        <a:rPr lang="en-US" sz="1600" noProof="0" dirty="0" smtClean="0"/>
                        <a:t>22</a:t>
                      </a:r>
                      <a:endParaRPr lang="en-US" sz="1600" noProof="0" dirty="0"/>
                    </a:p>
                  </a:txBody>
                  <a:tcPr/>
                </a:tc>
                <a:tc>
                  <a:txBody>
                    <a:bodyPr/>
                    <a:lstStyle/>
                    <a:p>
                      <a:r>
                        <a:rPr lang="en-US" sz="1600" noProof="0" smtClean="0"/>
                        <a:t>3</a:t>
                      </a:r>
                      <a:endParaRPr lang="en-US" sz="1600" noProof="0"/>
                    </a:p>
                  </a:txBody>
                  <a:tcPr/>
                </a:tc>
              </a:tr>
              <a:tr h="300799">
                <a:tc>
                  <a:txBody>
                    <a:bodyPr/>
                    <a:lstStyle/>
                    <a:p>
                      <a:r>
                        <a:rPr lang="en-US" sz="1600" noProof="0" smtClean="0"/>
                        <a:t>strengthen</a:t>
                      </a:r>
                      <a:endParaRPr lang="en-US" sz="1600" noProof="0"/>
                    </a:p>
                  </a:txBody>
                  <a:tcPr/>
                </a:tc>
                <a:tc>
                  <a:txBody>
                    <a:bodyPr/>
                    <a:lstStyle/>
                    <a:p>
                      <a:r>
                        <a:rPr lang="en-US" sz="1600" noProof="0" smtClean="0"/>
                        <a:t>2</a:t>
                      </a:r>
                      <a:endParaRPr lang="en-US" sz="1600" noProof="0"/>
                    </a:p>
                  </a:txBody>
                  <a:tcPr/>
                </a:tc>
                <a:tc>
                  <a:txBody>
                    <a:bodyPr/>
                    <a:lstStyle/>
                    <a:p>
                      <a:r>
                        <a:rPr lang="en-US" sz="1600" noProof="0" smtClean="0"/>
                        <a:t>4</a:t>
                      </a:r>
                      <a:endParaRPr lang="en-US" sz="1600" noProof="0"/>
                    </a:p>
                  </a:txBody>
                  <a:tcPr/>
                </a:tc>
              </a:tr>
              <a:tr h="300799">
                <a:tc>
                  <a:txBody>
                    <a:bodyPr/>
                    <a:lstStyle/>
                    <a:p>
                      <a:r>
                        <a:rPr lang="en-US" sz="1600" noProof="0" smtClean="0"/>
                        <a:t>succeed</a:t>
                      </a:r>
                      <a:endParaRPr lang="en-US" sz="1600" noProof="0"/>
                    </a:p>
                  </a:txBody>
                  <a:tcPr/>
                </a:tc>
                <a:tc>
                  <a:txBody>
                    <a:bodyPr/>
                    <a:lstStyle/>
                    <a:p>
                      <a:r>
                        <a:rPr lang="en-US" sz="1600" noProof="0" dirty="0" smtClean="0"/>
                        <a:t>13</a:t>
                      </a:r>
                      <a:endParaRPr lang="en-US" sz="1600" noProof="0" dirty="0"/>
                    </a:p>
                  </a:txBody>
                  <a:tcPr/>
                </a:tc>
                <a:tc>
                  <a:txBody>
                    <a:bodyPr/>
                    <a:lstStyle/>
                    <a:p>
                      <a:r>
                        <a:rPr lang="en-US" sz="1600" noProof="0" smtClean="0"/>
                        <a:t>5</a:t>
                      </a:r>
                      <a:endParaRPr lang="en-US" sz="1600" noProof="0"/>
                    </a:p>
                  </a:txBody>
                  <a:tcPr/>
                </a:tc>
              </a:tr>
              <a:tr h="300799">
                <a:tc>
                  <a:txBody>
                    <a:bodyPr/>
                    <a:lstStyle/>
                    <a:p>
                      <a:r>
                        <a:rPr lang="en-US" sz="1600" noProof="0" smtClean="0"/>
                        <a:t>win</a:t>
                      </a:r>
                      <a:endParaRPr lang="en-US" sz="1600" noProof="0"/>
                    </a:p>
                  </a:txBody>
                  <a:tcPr/>
                </a:tc>
                <a:tc>
                  <a:txBody>
                    <a:bodyPr/>
                    <a:lstStyle/>
                    <a:p>
                      <a:r>
                        <a:rPr lang="en-US" sz="1600" noProof="0" smtClean="0"/>
                        <a:t>12</a:t>
                      </a:r>
                      <a:endParaRPr lang="en-US" sz="1600" noProof="0"/>
                    </a:p>
                  </a:txBody>
                  <a:tcPr/>
                </a:tc>
                <a:tc>
                  <a:txBody>
                    <a:bodyPr/>
                    <a:lstStyle/>
                    <a:p>
                      <a:r>
                        <a:rPr lang="en-US" sz="1600" noProof="0" smtClean="0"/>
                        <a:t>17</a:t>
                      </a:r>
                      <a:endParaRPr lang="en-US" sz="1600" noProof="0"/>
                    </a:p>
                  </a:txBody>
                  <a:tcPr/>
                </a:tc>
              </a:tr>
              <a:tr h="300799">
                <a:tc>
                  <a:txBody>
                    <a:bodyPr/>
                    <a:lstStyle/>
                    <a:p>
                      <a:r>
                        <a:rPr lang="en-US" sz="1600" noProof="0" smtClean="0"/>
                        <a:t>grow</a:t>
                      </a:r>
                      <a:endParaRPr lang="en-US" sz="1600" noProof="0"/>
                    </a:p>
                  </a:txBody>
                  <a:tcPr/>
                </a:tc>
                <a:tc>
                  <a:txBody>
                    <a:bodyPr/>
                    <a:lstStyle/>
                    <a:p>
                      <a:r>
                        <a:rPr lang="en-US" sz="1600" noProof="0" smtClean="0"/>
                        <a:t>12</a:t>
                      </a:r>
                      <a:endParaRPr lang="en-US" sz="1600" noProof="0"/>
                    </a:p>
                  </a:txBody>
                  <a:tcPr/>
                </a:tc>
                <a:tc>
                  <a:txBody>
                    <a:bodyPr/>
                    <a:lstStyle/>
                    <a:p>
                      <a:r>
                        <a:rPr lang="en-US" sz="1600" noProof="0" smtClean="0"/>
                        <a:t>1</a:t>
                      </a:r>
                      <a:endParaRPr lang="en-US" sz="1600" noProof="0"/>
                    </a:p>
                  </a:txBody>
                  <a:tcPr/>
                </a:tc>
              </a:tr>
              <a:tr h="300799">
                <a:tc>
                  <a:txBody>
                    <a:bodyPr/>
                    <a:lstStyle/>
                    <a:p>
                      <a:r>
                        <a:rPr lang="en-US" sz="1600" noProof="0" dirty="0" smtClean="0"/>
                        <a:t>honor</a:t>
                      </a:r>
                      <a:endParaRPr lang="en-US" sz="1600" noProof="0" dirty="0"/>
                    </a:p>
                  </a:txBody>
                  <a:tcPr/>
                </a:tc>
                <a:tc>
                  <a:txBody>
                    <a:bodyPr/>
                    <a:lstStyle/>
                    <a:p>
                      <a:r>
                        <a:rPr lang="en-US" sz="1600" noProof="0" smtClean="0"/>
                        <a:t>4</a:t>
                      </a:r>
                      <a:endParaRPr lang="en-US" sz="1600" noProof="0"/>
                    </a:p>
                  </a:txBody>
                  <a:tcPr/>
                </a:tc>
                <a:tc>
                  <a:txBody>
                    <a:bodyPr/>
                    <a:lstStyle/>
                    <a:p>
                      <a:r>
                        <a:rPr lang="en-US" sz="1600" noProof="0" smtClean="0"/>
                        <a:t>0</a:t>
                      </a:r>
                      <a:endParaRPr lang="en-US" sz="1600" noProof="0"/>
                    </a:p>
                  </a:txBody>
                  <a:tcPr/>
                </a:tc>
              </a:tr>
              <a:tr h="300799">
                <a:tc>
                  <a:txBody>
                    <a:bodyPr/>
                    <a:lstStyle/>
                    <a:p>
                      <a:r>
                        <a:rPr lang="en-US" sz="1600" noProof="0" smtClean="0"/>
                        <a:t>modernize</a:t>
                      </a:r>
                      <a:endParaRPr lang="en-US" sz="1600" noProof="0"/>
                    </a:p>
                  </a:txBody>
                  <a:tcPr/>
                </a:tc>
                <a:tc>
                  <a:txBody>
                    <a:bodyPr/>
                    <a:lstStyle/>
                    <a:p>
                      <a:r>
                        <a:rPr lang="en-US" sz="1600" noProof="0" smtClean="0"/>
                        <a:t>1</a:t>
                      </a:r>
                      <a:endParaRPr lang="en-US" sz="1600" noProof="0"/>
                    </a:p>
                  </a:txBody>
                  <a:tcPr/>
                </a:tc>
                <a:tc>
                  <a:txBody>
                    <a:bodyPr/>
                    <a:lstStyle/>
                    <a:p>
                      <a:r>
                        <a:rPr lang="en-US" sz="1600" noProof="0" smtClean="0"/>
                        <a:t>0</a:t>
                      </a:r>
                      <a:endParaRPr lang="en-US" sz="1600" noProof="0"/>
                    </a:p>
                  </a:txBody>
                  <a:tcPr/>
                </a:tc>
              </a:tr>
              <a:tr h="300799">
                <a:tc>
                  <a:txBody>
                    <a:bodyPr/>
                    <a:lstStyle/>
                    <a:p>
                      <a:r>
                        <a:rPr lang="en-US" sz="1600" noProof="0" smtClean="0"/>
                        <a:t>reform</a:t>
                      </a:r>
                      <a:endParaRPr lang="en-US" sz="1600" noProof="0"/>
                    </a:p>
                  </a:txBody>
                  <a:tcPr/>
                </a:tc>
                <a:tc>
                  <a:txBody>
                    <a:bodyPr/>
                    <a:lstStyle/>
                    <a:p>
                      <a:r>
                        <a:rPr lang="en-US" sz="1600" noProof="0" smtClean="0"/>
                        <a:t>5</a:t>
                      </a:r>
                      <a:endParaRPr lang="en-US" sz="1600" noProof="0"/>
                    </a:p>
                  </a:txBody>
                  <a:tcPr/>
                </a:tc>
                <a:tc>
                  <a:txBody>
                    <a:bodyPr/>
                    <a:lstStyle/>
                    <a:p>
                      <a:r>
                        <a:rPr lang="en-US" sz="1600" noProof="0" smtClean="0"/>
                        <a:t>1</a:t>
                      </a:r>
                      <a:endParaRPr lang="en-US" sz="1600" noProof="0"/>
                    </a:p>
                  </a:txBody>
                  <a:tcPr/>
                </a:tc>
              </a:tr>
              <a:tr h="300799">
                <a:tc>
                  <a:txBody>
                    <a:bodyPr/>
                    <a:lstStyle/>
                    <a:p>
                      <a:r>
                        <a:rPr lang="en-US" sz="1600" noProof="0" dirty="0" smtClean="0"/>
                        <a:t>welcome</a:t>
                      </a:r>
                      <a:endParaRPr lang="en-US" sz="1600" noProof="0" dirty="0"/>
                    </a:p>
                  </a:txBody>
                  <a:tcPr/>
                </a:tc>
                <a:tc>
                  <a:txBody>
                    <a:bodyPr/>
                    <a:lstStyle/>
                    <a:p>
                      <a:r>
                        <a:rPr lang="en-US" sz="1600" noProof="0" smtClean="0"/>
                        <a:t>2</a:t>
                      </a:r>
                      <a:endParaRPr lang="en-US" sz="1600" noProof="0"/>
                    </a:p>
                  </a:txBody>
                  <a:tcPr/>
                </a:tc>
                <a:tc>
                  <a:txBody>
                    <a:bodyPr/>
                    <a:lstStyle/>
                    <a:p>
                      <a:r>
                        <a:rPr lang="en-US" sz="1600" noProof="0" smtClean="0"/>
                        <a:t>0</a:t>
                      </a:r>
                      <a:endParaRPr lang="en-US" sz="1600" noProof="0"/>
                    </a:p>
                  </a:txBody>
                  <a:tcPr/>
                </a:tc>
              </a:tr>
              <a:tr h="300799">
                <a:tc>
                  <a:txBody>
                    <a:bodyPr/>
                    <a:lstStyle/>
                    <a:p>
                      <a:r>
                        <a:rPr lang="en-US" sz="1600" b="1" noProof="0" dirty="0" smtClean="0"/>
                        <a:t>total</a:t>
                      </a:r>
                      <a:endParaRPr lang="en-US" sz="1600" b="1" noProof="0" dirty="0"/>
                    </a:p>
                  </a:txBody>
                  <a:tcPr/>
                </a:tc>
                <a:tc>
                  <a:txBody>
                    <a:bodyPr/>
                    <a:lstStyle/>
                    <a:p>
                      <a:r>
                        <a:rPr lang="cs-CZ" sz="1600" b="1" noProof="0" dirty="0" smtClean="0"/>
                        <a:t>79</a:t>
                      </a:r>
                      <a:endParaRPr lang="en-US" sz="1600" b="1" noProof="0" dirty="0"/>
                    </a:p>
                  </a:txBody>
                  <a:tcPr/>
                </a:tc>
                <a:tc>
                  <a:txBody>
                    <a:bodyPr/>
                    <a:lstStyle/>
                    <a:p>
                      <a:r>
                        <a:rPr lang="en-US" sz="1600" b="1" noProof="0" dirty="0" smtClean="0"/>
                        <a:t>8</a:t>
                      </a:r>
                      <a:r>
                        <a:rPr lang="cs-CZ" sz="1600" b="1" noProof="0" dirty="0" smtClean="0"/>
                        <a:t>1</a:t>
                      </a:r>
                      <a:endParaRPr lang="en-US" sz="1600" b="1" noProof="0" dirty="0"/>
                    </a:p>
                  </a:txBody>
                  <a:tcPr/>
                </a:tc>
              </a:tr>
            </a:tbl>
          </a:graphicData>
        </a:graphic>
      </p:graphicFrame>
      <p:graphicFrame>
        <p:nvGraphicFramePr>
          <p:cNvPr id="8" name="Zástupný symbol pro obsah 7"/>
          <p:cNvGraphicFramePr>
            <a:graphicFrameLocks noGrp="1"/>
          </p:cNvGraphicFramePr>
          <p:nvPr>
            <p:ph sz="half" idx="4"/>
          </p:nvPr>
        </p:nvGraphicFramePr>
        <p:xfrm>
          <a:off x="4893391" y="1828591"/>
          <a:ext cx="4041774" cy="2966720"/>
        </p:xfrm>
        <a:graphic>
          <a:graphicData uri="http://schemas.openxmlformats.org/drawingml/2006/table">
            <a:tbl>
              <a:tblPr firstRow="1" bandRow="1">
                <a:tableStyleId>{073A0DAA-6AF3-43AB-8588-CEC1D06C72B9}</a:tableStyleId>
              </a:tblPr>
              <a:tblGrid>
                <a:gridCol w="1347258"/>
                <a:gridCol w="1347258"/>
                <a:gridCol w="1347258"/>
              </a:tblGrid>
              <a:tr h="370840">
                <a:tc>
                  <a:txBody>
                    <a:bodyPr/>
                    <a:lstStyle/>
                    <a:p>
                      <a:endParaRPr lang="en-US" noProof="0" dirty="0"/>
                    </a:p>
                  </a:txBody>
                  <a:tcPr/>
                </a:tc>
                <a:tc>
                  <a:txBody>
                    <a:bodyPr/>
                    <a:lstStyle/>
                    <a:p>
                      <a:r>
                        <a:rPr lang="en-US" noProof="0" dirty="0" smtClean="0"/>
                        <a:t>Bush</a:t>
                      </a:r>
                      <a:endParaRPr lang="en-US" noProof="0" dirty="0"/>
                    </a:p>
                  </a:txBody>
                  <a:tcPr/>
                </a:tc>
                <a:tc>
                  <a:txBody>
                    <a:bodyPr/>
                    <a:lstStyle/>
                    <a:p>
                      <a:r>
                        <a:rPr lang="en-US" noProof="0" smtClean="0"/>
                        <a:t>Kerry</a:t>
                      </a:r>
                      <a:endParaRPr lang="en-US" noProof="0"/>
                    </a:p>
                  </a:txBody>
                  <a:tcPr/>
                </a:tc>
              </a:tr>
              <a:tr h="370840">
                <a:tc>
                  <a:txBody>
                    <a:bodyPr/>
                    <a:lstStyle/>
                    <a:p>
                      <a:r>
                        <a:rPr lang="en-US" noProof="0" smtClean="0"/>
                        <a:t>defeat</a:t>
                      </a:r>
                      <a:endParaRPr lang="en-US" noProof="0"/>
                    </a:p>
                  </a:txBody>
                  <a:tcPr/>
                </a:tc>
                <a:tc>
                  <a:txBody>
                    <a:bodyPr/>
                    <a:lstStyle/>
                    <a:p>
                      <a:r>
                        <a:rPr lang="en-US" noProof="0" smtClean="0"/>
                        <a:t>12</a:t>
                      </a:r>
                      <a:endParaRPr lang="en-US" noProof="0"/>
                    </a:p>
                  </a:txBody>
                  <a:tcPr/>
                </a:tc>
                <a:tc>
                  <a:txBody>
                    <a:bodyPr/>
                    <a:lstStyle/>
                    <a:p>
                      <a:r>
                        <a:rPr lang="en-US" noProof="0" smtClean="0"/>
                        <a:t>0</a:t>
                      </a:r>
                      <a:endParaRPr lang="en-US" noProof="0"/>
                    </a:p>
                  </a:txBody>
                  <a:tcPr/>
                </a:tc>
              </a:tr>
              <a:tr h="370840">
                <a:tc>
                  <a:txBody>
                    <a:bodyPr/>
                    <a:lstStyle/>
                    <a:p>
                      <a:r>
                        <a:rPr lang="en-US" noProof="0" smtClean="0"/>
                        <a:t>fail</a:t>
                      </a:r>
                      <a:endParaRPr lang="en-US" noProof="0"/>
                    </a:p>
                  </a:txBody>
                  <a:tcPr/>
                </a:tc>
                <a:tc>
                  <a:txBody>
                    <a:bodyPr/>
                    <a:lstStyle/>
                    <a:p>
                      <a:r>
                        <a:rPr lang="en-US" noProof="0" dirty="0" smtClean="0"/>
                        <a:t>1</a:t>
                      </a:r>
                      <a:endParaRPr lang="en-US" noProof="0" dirty="0"/>
                    </a:p>
                  </a:txBody>
                  <a:tcPr/>
                </a:tc>
                <a:tc>
                  <a:txBody>
                    <a:bodyPr/>
                    <a:lstStyle/>
                    <a:p>
                      <a:r>
                        <a:rPr lang="en-US" noProof="0" smtClean="0"/>
                        <a:t>0</a:t>
                      </a:r>
                      <a:endParaRPr lang="en-US" noProof="0"/>
                    </a:p>
                  </a:txBody>
                  <a:tcPr/>
                </a:tc>
              </a:tr>
              <a:tr h="370840">
                <a:tc>
                  <a:txBody>
                    <a:bodyPr/>
                    <a:lstStyle/>
                    <a:p>
                      <a:r>
                        <a:rPr lang="en-US" noProof="0" smtClean="0"/>
                        <a:t>retreat</a:t>
                      </a:r>
                      <a:endParaRPr lang="en-US" noProof="0"/>
                    </a:p>
                  </a:txBody>
                  <a:tcPr/>
                </a:tc>
                <a:tc>
                  <a:txBody>
                    <a:bodyPr/>
                    <a:lstStyle/>
                    <a:p>
                      <a:r>
                        <a:rPr lang="en-US" noProof="0" smtClean="0"/>
                        <a:t>1</a:t>
                      </a:r>
                      <a:endParaRPr lang="en-US" noProof="0"/>
                    </a:p>
                  </a:txBody>
                  <a:tcPr/>
                </a:tc>
                <a:tc>
                  <a:txBody>
                    <a:bodyPr/>
                    <a:lstStyle/>
                    <a:p>
                      <a:r>
                        <a:rPr lang="en-US" noProof="0" smtClean="0"/>
                        <a:t>0</a:t>
                      </a:r>
                      <a:endParaRPr lang="en-US" noProof="0"/>
                    </a:p>
                  </a:txBody>
                  <a:tcPr/>
                </a:tc>
              </a:tr>
              <a:tr h="370840">
                <a:tc>
                  <a:txBody>
                    <a:bodyPr/>
                    <a:lstStyle/>
                    <a:p>
                      <a:r>
                        <a:rPr lang="en-US" noProof="0" smtClean="0"/>
                        <a:t>ruin</a:t>
                      </a:r>
                      <a:endParaRPr lang="en-US" noProof="0"/>
                    </a:p>
                  </a:txBody>
                  <a:tcPr/>
                </a:tc>
                <a:tc>
                  <a:txBody>
                    <a:bodyPr/>
                    <a:lstStyle/>
                    <a:p>
                      <a:r>
                        <a:rPr lang="en-US" noProof="0" dirty="0" smtClean="0"/>
                        <a:t>1</a:t>
                      </a:r>
                      <a:endParaRPr lang="en-US" noProof="0" dirty="0"/>
                    </a:p>
                  </a:txBody>
                  <a:tcPr/>
                </a:tc>
                <a:tc>
                  <a:txBody>
                    <a:bodyPr/>
                    <a:lstStyle/>
                    <a:p>
                      <a:r>
                        <a:rPr lang="en-US" noProof="0" smtClean="0"/>
                        <a:t>0</a:t>
                      </a:r>
                      <a:endParaRPr lang="en-US" noProof="0"/>
                    </a:p>
                  </a:txBody>
                  <a:tcPr/>
                </a:tc>
              </a:tr>
              <a:tr h="370840">
                <a:tc>
                  <a:txBody>
                    <a:bodyPr/>
                    <a:lstStyle/>
                    <a:p>
                      <a:r>
                        <a:rPr lang="en-US" noProof="0" smtClean="0"/>
                        <a:t>worry</a:t>
                      </a:r>
                      <a:endParaRPr lang="en-US" noProof="0"/>
                    </a:p>
                  </a:txBody>
                  <a:tcPr/>
                </a:tc>
                <a:tc>
                  <a:txBody>
                    <a:bodyPr/>
                    <a:lstStyle/>
                    <a:p>
                      <a:r>
                        <a:rPr lang="en-US" noProof="0" smtClean="0"/>
                        <a:t>8</a:t>
                      </a:r>
                      <a:endParaRPr lang="en-US" noProof="0"/>
                    </a:p>
                  </a:txBody>
                  <a:tcPr/>
                </a:tc>
                <a:tc>
                  <a:txBody>
                    <a:bodyPr/>
                    <a:lstStyle/>
                    <a:p>
                      <a:r>
                        <a:rPr lang="en-US" noProof="0" smtClean="0"/>
                        <a:t>1</a:t>
                      </a:r>
                      <a:endParaRPr lang="en-US" noProof="0"/>
                    </a:p>
                  </a:txBody>
                  <a:tcPr/>
                </a:tc>
              </a:tr>
              <a:tr h="370840">
                <a:tc>
                  <a:txBody>
                    <a:bodyPr/>
                    <a:lstStyle/>
                    <a:p>
                      <a:r>
                        <a:rPr lang="en-US" noProof="0" smtClean="0"/>
                        <a:t>rush</a:t>
                      </a:r>
                      <a:endParaRPr lang="en-US" noProof="0"/>
                    </a:p>
                  </a:txBody>
                  <a:tcPr/>
                </a:tc>
                <a:tc>
                  <a:txBody>
                    <a:bodyPr/>
                    <a:lstStyle/>
                    <a:p>
                      <a:r>
                        <a:rPr lang="en-US" noProof="0" smtClean="0"/>
                        <a:t>0</a:t>
                      </a:r>
                      <a:endParaRPr lang="en-US" noProof="0"/>
                    </a:p>
                  </a:txBody>
                  <a:tcPr/>
                </a:tc>
                <a:tc>
                  <a:txBody>
                    <a:bodyPr/>
                    <a:lstStyle/>
                    <a:p>
                      <a:r>
                        <a:rPr lang="en-US" noProof="0" smtClean="0"/>
                        <a:t>8</a:t>
                      </a:r>
                      <a:endParaRPr lang="en-US" noProof="0"/>
                    </a:p>
                  </a:txBody>
                  <a:tcPr/>
                </a:tc>
              </a:tr>
              <a:tr h="370840">
                <a:tc>
                  <a:txBody>
                    <a:bodyPr/>
                    <a:lstStyle/>
                    <a:p>
                      <a:r>
                        <a:rPr lang="en-US" b="1" noProof="0" smtClean="0"/>
                        <a:t>total</a:t>
                      </a:r>
                      <a:endParaRPr lang="en-US" b="1" noProof="0"/>
                    </a:p>
                  </a:txBody>
                  <a:tcPr/>
                </a:tc>
                <a:tc>
                  <a:txBody>
                    <a:bodyPr/>
                    <a:lstStyle/>
                    <a:p>
                      <a:r>
                        <a:rPr lang="en-US" b="1" noProof="0" smtClean="0"/>
                        <a:t>23</a:t>
                      </a:r>
                      <a:endParaRPr lang="en-US" b="1" noProof="0"/>
                    </a:p>
                  </a:txBody>
                  <a:tcPr/>
                </a:tc>
                <a:tc>
                  <a:txBody>
                    <a:bodyPr/>
                    <a:lstStyle/>
                    <a:p>
                      <a:r>
                        <a:rPr lang="en-US" b="1" noProof="0" dirty="0" smtClean="0"/>
                        <a:t>9</a:t>
                      </a:r>
                      <a:endParaRPr lang="en-US" b="1" noProof="0"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Outline</a:t>
            </a:r>
            <a:endParaRPr lang="en-US" dirty="0"/>
          </a:p>
        </p:txBody>
      </p:sp>
      <p:sp>
        <p:nvSpPr>
          <p:cNvPr id="3" name="Zástupný symbol pro obsah 2"/>
          <p:cNvSpPr>
            <a:spLocks noGrp="1"/>
          </p:cNvSpPr>
          <p:nvPr>
            <p:ph idx="1"/>
          </p:nvPr>
        </p:nvSpPr>
        <p:spPr/>
        <p:txBody>
          <a:bodyPr/>
          <a:lstStyle/>
          <a:p>
            <a:pPr marL="457200" indent="-457200">
              <a:buFont typeface="+mj-lt"/>
              <a:buAutoNum type="arabicPeriod"/>
            </a:pPr>
            <a:r>
              <a:rPr lang="en-US" dirty="0" smtClean="0"/>
              <a:t>Hidden bias as a form of doublespeak</a:t>
            </a:r>
          </a:p>
          <a:p>
            <a:pPr marL="457200" indent="-457200">
              <a:buFont typeface="+mj-lt"/>
              <a:buAutoNum type="arabicPeriod"/>
            </a:pPr>
            <a:r>
              <a:rPr lang="en-US" dirty="0" smtClean="0"/>
              <a:t>Presidential Debates</a:t>
            </a:r>
          </a:p>
          <a:p>
            <a:pPr marL="457200" indent="-457200">
              <a:buFont typeface="+mj-lt"/>
              <a:buAutoNum type="arabicPeriod"/>
            </a:pPr>
            <a:r>
              <a:rPr lang="en-US" dirty="0" smtClean="0"/>
              <a:t>Example of the use of hidden bias</a:t>
            </a:r>
          </a:p>
          <a:p>
            <a:pPr marL="457200" indent="-457200">
              <a:buFont typeface="+mj-lt"/>
              <a:buAutoNum type="arabicPeriod"/>
            </a:pPr>
            <a:r>
              <a:rPr lang="en-US" dirty="0" smtClean="0"/>
              <a:t>Results of the analysis</a:t>
            </a:r>
          </a:p>
          <a:p>
            <a:endParaRPr lang="cs-CZ" dirty="0" smtClean="0"/>
          </a:p>
          <a:p>
            <a:endParaRPr lang="cs-CZ" dirty="0" smtClean="0"/>
          </a:p>
          <a:p>
            <a:endParaRPr lang="en-US" dirty="0"/>
          </a:p>
        </p:txBody>
      </p:sp>
      <p:sp>
        <p:nvSpPr>
          <p:cNvPr id="4" name="Zástupný symbol pro zápatí 3"/>
          <p:cNvSpPr>
            <a:spLocks noGrp="1"/>
          </p:cNvSpPr>
          <p:nvPr>
            <p:ph type="ftr" sz="quarter" idx="10"/>
          </p:nvPr>
        </p:nvSpPr>
        <p:spPr/>
        <p:txBody>
          <a:bodyPr/>
          <a:lstStyle/>
          <a:p>
            <a:endParaRPr lang="cs-CZ" dirty="0"/>
          </a:p>
        </p:txBody>
      </p:sp>
      <p:sp>
        <p:nvSpPr>
          <p:cNvPr id="5" name="Zástupný symbol pro číslo snímku 4"/>
          <p:cNvSpPr>
            <a:spLocks noGrp="1"/>
          </p:cNvSpPr>
          <p:nvPr>
            <p:ph type="sldNum" sz="quarter" idx="11"/>
          </p:nvPr>
        </p:nvSpPr>
        <p:spPr/>
        <p:txBody>
          <a:bodyPr/>
          <a:lstStyle/>
          <a:p>
            <a:fld id="{88D3BEA6-3BA4-4F71-A359-F31D936448A3}" type="slidenum">
              <a:rPr lang="cs-CZ" smtClean="0"/>
              <a:pPr/>
              <a:t>2</a:t>
            </a:fld>
            <a:endParaRPr lang="cs-CZ"/>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2008 - Nouns</a:t>
            </a:r>
            <a:endParaRPr lang="en-US" dirty="0"/>
          </a:p>
        </p:txBody>
      </p:sp>
      <p:sp>
        <p:nvSpPr>
          <p:cNvPr id="3" name="Zástupný symbol pro text 2"/>
          <p:cNvSpPr>
            <a:spLocks noGrp="1"/>
          </p:cNvSpPr>
          <p:nvPr>
            <p:ph type="body" idx="1"/>
          </p:nvPr>
        </p:nvSpPr>
        <p:spPr/>
        <p:txBody>
          <a:bodyPr/>
          <a:lstStyle/>
          <a:p>
            <a:r>
              <a:rPr lang="en-US" dirty="0" smtClean="0">
                <a:solidFill>
                  <a:schemeClr val="tx1"/>
                </a:solidFill>
              </a:rPr>
              <a:t>Positive Bias</a:t>
            </a:r>
            <a:endParaRPr lang="en-US" dirty="0">
              <a:solidFill>
                <a:schemeClr val="tx1"/>
              </a:solidFill>
            </a:endParaRPr>
          </a:p>
        </p:txBody>
      </p:sp>
      <p:sp>
        <p:nvSpPr>
          <p:cNvPr id="5" name="Zástupný symbol pro text 4"/>
          <p:cNvSpPr>
            <a:spLocks noGrp="1"/>
          </p:cNvSpPr>
          <p:nvPr>
            <p:ph type="body" sz="half" idx="3"/>
          </p:nvPr>
        </p:nvSpPr>
        <p:spPr/>
        <p:txBody>
          <a:bodyPr/>
          <a:lstStyle/>
          <a:p>
            <a:r>
              <a:rPr lang="en-US" dirty="0" smtClean="0">
                <a:solidFill>
                  <a:schemeClr val="tx1"/>
                </a:solidFill>
              </a:rPr>
              <a:t>Negative Bias</a:t>
            </a:r>
            <a:endParaRPr lang="en-US" dirty="0">
              <a:solidFill>
                <a:schemeClr val="tx1"/>
              </a:solidFill>
            </a:endParaRPr>
          </a:p>
        </p:txBody>
      </p:sp>
      <p:graphicFrame>
        <p:nvGraphicFramePr>
          <p:cNvPr id="7" name="Zástupný symbol pro obsah 6"/>
          <p:cNvGraphicFramePr>
            <a:graphicFrameLocks noGrp="1"/>
          </p:cNvGraphicFramePr>
          <p:nvPr>
            <p:ph sz="half" idx="2"/>
          </p:nvPr>
        </p:nvGraphicFramePr>
        <p:xfrm>
          <a:off x="914400" y="2247900"/>
          <a:ext cx="3733800" cy="2595880"/>
        </p:xfrm>
        <a:graphic>
          <a:graphicData uri="http://schemas.openxmlformats.org/drawingml/2006/table">
            <a:tbl>
              <a:tblPr firstRow="1" bandRow="1">
                <a:tableStyleId>{073A0DAA-6AF3-43AB-8588-CEC1D06C72B9}</a:tableStyleId>
              </a:tblPr>
              <a:tblGrid>
                <a:gridCol w="1244600"/>
                <a:gridCol w="1244600"/>
                <a:gridCol w="1244600"/>
              </a:tblGrid>
              <a:tr h="370840">
                <a:tc>
                  <a:txBody>
                    <a:bodyPr/>
                    <a:lstStyle/>
                    <a:p>
                      <a:endParaRPr lang="en-US" noProof="0" dirty="0"/>
                    </a:p>
                  </a:txBody>
                  <a:tcPr marL="84506" marR="84506"/>
                </a:tc>
                <a:tc>
                  <a:txBody>
                    <a:bodyPr/>
                    <a:lstStyle/>
                    <a:p>
                      <a:r>
                        <a:rPr lang="en-US" noProof="0" smtClean="0"/>
                        <a:t>McCain</a:t>
                      </a:r>
                      <a:endParaRPr lang="en-US" noProof="0"/>
                    </a:p>
                  </a:txBody>
                  <a:tcPr marL="84506" marR="84506"/>
                </a:tc>
                <a:tc>
                  <a:txBody>
                    <a:bodyPr/>
                    <a:lstStyle/>
                    <a:p>
                      <a:r>
                        <a:rPr lang="en-US" noProof="0" smtClean="0"/>
                        <a:t>Obama</a:t>
                      </a:r>
                      <a:endParaRPr lang="en-US" noProof="0"/>
                    </a:p>
                  </a:txBody>
                  <a:tcPr marL="84506" marR="84506"/>
                </a:tc>
              </a:tr>
              <a:tr h="370840">
                <a:tc>
                  <a:txBody>
                    <a:bodyPr/>
                    <a:lstStyle/>
                    <a:p>
                      <a:r>
                        <a:rPr lang="en-US" noProof="0" smtClean="0"/>
                        <a:t>hero</a:t>
                      </a:r>
                      <a:endParaRPr lang="en-US" noProof="0"/>
                    </a:p>
                  </a:txBody>
                  <a:tcPr marL="84506" marR="84506"/>
                </a:tc>
                <a:tc>
                  <a:txBody>
                    <a:bodyPr/>
                    <a:lstStyle/>
                    <a:p>
                      <a:r>
                        <a:rPr lang="en-US" noProof="0" smtClean="0"/>
                        <a:t>3</a:t>
                      </a:r>
                      <a:endParaRPr lang="en-US" noProof="0"/>
                    </a:p>
                  </a:txBody>
                  <a:tcPr marL="84506" marR="84506"/>
                </a:tc>
                <a:tc>
                  <a:txBody>
                    <a:bodyPr/>
                    <a:lstStyle/>
                    <a:p>
                      <a:r>
                        <a:rPr lang="en-US" noProof="0" smtClean="0"/>
                        <a:t>1</a:t>
                      </a:r>
                      <a:endParaRPr lang="en-US" noProof="0"/>
                    </a:p>
                  </a:txBody>
                  <a:tcPr marL="84506" marR="84506"/>
                </a:tc>
              </a:tr>
              <a:tr h="370840">
                <a:tc>
                  <a:txBody>
                    <a:bodyPr/>
                    <a:lstStyle/>
                    <a:p>
                      <a:r>
                        <a:rPr lang="en-US" noProof="0" smtClean="0"/>
                        <a:t>honor</a:t>
                      </a:r>
                      <a:endParaRPr lang="en-US" noProof="0"/>
                    </a:p>
                  </a:txBody>
                  <a:tcPr marL="84506" marR="84506"/>
                </a:tc>
                <a:tc>
                  <a:txBody>
                    <a:bodyPr/>
                    <a:lstStyle/>
                    <a:p>
                      <a:r>
                        <a:rPr lang="en-US" noProof="0" smtClean="0"/>
                        <a:t>7</a:t>
                      </a:r>
                      <a:endParaRPr lang="en-US" noProof="0"/>
                    </a:p>
                  </a:txBody>
                  <a:tcPr marL="84506" marR="84506"/>
                </a:tc>
                <a:tc>
                  <a:txBody>
                    <a:bodyPr/>
                    <a:lstStyle/>
                    <a:p>
                      <a:r>
                        <a:rPr lang="en-US" noProof="0" smtClean="0"/>
                        <a:t>1</a:t>
                      </a:r>
                      <a:endParaRPr lang="en-US" noProof="0"/>
                    </a:p>
                  </a:txBody>
                  <a:tcPr marL="84506" marR="84506"/>
                </a:tc>
              </a:tr>
              <a:tr h="370840">
                <a:tc>
                  <a:txBody>
                    <a:bodyPr/>
                    <a:lstStyle/>
                    <a:p>
                      <a:r>
                        <a:rPr lang="en-US" noProof="0" smtClean="0"/>
                        <a:t>reformer</a:t>
                      </a:r>
                      <a:endParaRPr lang="en-US" noProof="0"/>
                    </a:p>
                  </a:txBody>
                  <a:tcPr marL="84506" marR="84506"/>
                </a:tc>
                <a:tc>
                  <a:txBody>
                    <a:bodyPr/>
                    <a:lstStyle/>
                    <a:p>
                      <a:r>
                        <a:rPr lang="en-US" noProof="0" dirty="0" smtClean="0"/>
                        <a:t>4</a:t>
                      </a:r>
                      <a:endParaRPr lang="en-US" noProof="0" dirty="0"/>
                    </a:p>
                  </a:txBody>
                  <a:tcPr marL="84506" marR="84506"/>
                </a:tc>
                <a:tc>
                  <a:txBody>
                    <a:bodyPr/>
                    <a:lstStyle/>
                    <a:p>
                      <a:r>
                        <a:rPr lang="en-US" noProof="0" smtClean="0"/>
                        <a:t>0</a:t>
                      </a:r>
                      <a:endParaRPr lang="en-US" noProof="0"/>
                    </a:p>
                  </a:txBody>
                  <a:tcPr marL="84506" marR="84506"/>
                </a:tc>
              </a:tr>
              <a:tr h="370840">
                <a:tc>
                  <a:txBody>
                    <a:bodyPr/>
                    <a:lstStyle/>
                    <a:p>
                      <a:r>
                        <a:rPr lang="en-US" noProof="0" smtClean="0"/>
                        <a:t>role model</a:t>
                      </a:r>
                      <a:endParaRPr lang="en-US" noProof="0"/>
                    </a:p>
                  </a:txBody>
                  <a:tcPr marL="84506" marR="84506"/>
                </a:tc>
                <a:tc>
                  <a:txBody>
                    <a:bodyPr/>
                    <a:lstStyle/>
                    <a:p>
                      <a:r>
                        <a:rPr lang="en-US" noProof="0" smtClean="0"/>
                        <a:t>1</a:t>
                      </a:r>
                      <a:endParaRPr lang="en-US" noProof="0"/>
                    </a:p>
                  </a:txBody>
                  <a:tcPr marL="84506" marR="84506"/>
                </a:tc>
                <a:tc>
                  <a:txBody>
                    <a:bodyPr/>
                    <a:lstStyle/>
                    <a:p>
                      <a:r>
                        <a:rPr lang="en-US" noProof="0" smtClean="0"/>
                        <a:t>0</a:t>
                      </a:r>
                      <a:endParaRPr lang="en-US" noProof="0"/>
                    </a:p>
                  </a:txBody>
                  <a:tcPr marL="84506" marR="84506"/>
                </a:tc>
              </a:tr>
              <a:tr h="370840">
                <a:tc>
                  <a:txBody>
                    <a:bodyPr/>
                    <a:lstStyle/>
                    <a:p>
                      <a:r>
                        <a:rPr lang="en-US" noProof="0" smtClean="0"/>
                        <a:t>victory</a:t>
                      </a:r>
                      <a:endParaRPr lang="en-US" noProof="0"/>
                    </a:p>
                  </a:txBody>
                  <a:tcPr marL="84506" marR="84506"/>
                </a:tc>
                <a:tc>
                  <a:txBody>
                    <a:bodyPr/>
                    <a:lstStyle/>
                    <a:p>
                      <a:r>
                        <a:rPr lang="en-US" noProof="0" smtClean="0"/>
                        <a:t>4</a:t>
                      </a:r>
                      <a:endParaRPr lang="en-US" noProof="0"/>
                    </a:p>
                  </a:txBody>
                  <a:tcPr marL="84506" marR="84506"/>
                </a:tc>
                <a:tc>
                  <a:txBody>
                    <a:bodyPr/>
                    <a:lstStyle/>
                    <a:p>
                      <a:r>
                        <a:rPr lang="en-US" noProof="0" smtClean="0"/>
                        <a:t>0</a:t>
                      </a:r>
                      <a:endParaRPr lang="en-US" noProof="0"/>
                    </a:p>
                  </a:txBody>
                  <a:tcPr marL="84506" marR="84506"/>
                </a:tc>
              </a:tr>
              <a:tr h="370840">
                <a:tc>
                  <a:txBody>
                    <a:bodyPr/>
                    <a:lstStyle/>
                    <a:p>
                      <a:r>
                        <a:rPr lang="en-US" b="1" noProof="0" dirty="0" smtClean="0"/>
                        <a:t>total</a:t>
                      </a:r>
                      <a:endParaRPr lang="en-US" b="1" noProof="0" dirty="0"/>
                    </a:p>
                  </a:txBody>
                  <a:tcPr marL="84506" marR="84506"/>
                </a:tc>
                <a:tc>
                  <a:txBody>
                    <a:bodyPr/>
                    <a:lstStyle/>
                    <a:p>
                      <a:r>
                        <a:rPr lang="en-US" b="1" noProof="0" dirty="0" smtClean="0"/>
                        <a:t>19</a:t>
                      </a:r>
                      <a:endParaRPr lang="en-US" b="1" noProof="0" dirty="0"/>
                    </a:p>
                  </a:txBody>
                  <a:tcPr marL="84506" marR="84506"/>
                </a:tc>
                <a:tc>
                  <a:txBody>
                    <a:bodyPr/>
                    <a:lstStyle/>
                    <a:p>
                      <a:r>
                        <a:rPr lang="en-US" b="1" noProof="0" dirty="0" smtClean="0"/>
                        <a:t>2</a:t>
                      </a:r>
                      <a:endParaRPr lang="en-US" b="1" noProof="0" dirty="0"/>
                    </a:p>
                  </a:txBody>
                  <a:tcPr marL="84506" marR="84506"/>
                </a:tc>
              </a:tr>
            </a:tbl>
          </a:graphicData>
        </a:graphic>
      </p:graphicFrame>
      <p:graphicFrame>
        <p:nvGraphicFramePr>
          <p:cNvPr id="8" name="Zástupný symbol pro obsah 7"/>
          <p:cNvGraphicFramePr>
            <a:graphicFrameLocks noGrp="1"/>
          </p:cNvGraphicFramePr>
          <p:nvPr>
            <p:ph sz="half" idx="4"/>
          </p:nvPr>
        </p:nvGraphicFramePr>
        <p:xfrm>
          <a:off x="4953000" y="2247900"/>
          <a:ext cx="3733800" cy="2225040"/>
        </p:xfrm>
        <a:graphic>
          <a:graphicData uri="http://schemas.openxmlformats.org/drawingml/2006/table">
            <a:tbl>
              <a:tblPr firstRow="1" bandRow="1">
                <a:tableStyleId>{073A0DAA-6AF3-43AB-8588-CEC1D06C72B9}</a:tableStyleId>
              </a:tblPr>
              <a:tblGrid>
                <a:gridCol w="1244600"/>
                <a:gridCol w="1244600"/>
                <a:gridCol w="1244600"/>
              </a:tblGrid>
              <a:tr h="370840">
                <a:tc>
                  <a:txBody>
                    <a:bodyPr/>
                    <a:lstStyle/>
                    <a:p>
                      <a:endParaRPr lang="en-US" noProof="0" dirty="0"/>
                    </a:p>
                  </a:txBody>
                  <a:tcPr marL="84474" marR="84474"/>
                </a:tc>
                <a:tc>
                  <a:txBody>
                    <a:bodyPr/>
                    <a:lstStyle/>
                    <a:p>
                      <a:r>
                        <a:rPr lang="en-US" noProof="0" smtClean="0"/>
                        <a:t>McCain</a:t>
                      </a:r>
                      <a:endParaRPr lang="en-US" noProof="0"/>
                    </a:p>
                  </a:txBody>
                  <a:tcPr marL="84474" marR="84474"/>
                </a:tc>
                <a:tc>
                  <a:txBody>
                    <a:bodyPr/>
                    <a:lstStyle/>
                    <a:p>
                      <a:r>
                        <a:rPr lang="en-US" noProof="0" smtClean="0"/>
                        <a:t>Obama</a:t>
                      </a:r>
                      <a:endParaRPr lang="en-US" noProof="0"/>
                    </a:p>
                  </a:txBody>
                  <a:tcPr marL="84474" marR="84474"/>
                </a:tc>
              </a:tr>
              <a:tr h="370840">
                <a:tc>
                  <a:txBody>
                    <a:bodyPr/>
                    <a:lstStyle/>
                    <a:p>
                      <a:r>
                        <a:rPr lang="en-US" noProof="0" smtClean="0"/>
                        <a:t>dictator</a:t>
                      </a:r>
                      <a:endParaRPr lang="en-US" noProof="0"/>
                    </a:p>
                  </a:txBody>
                  <a:tcPr marL="84474" marR="84474"/>
                </a:tc>
                <a:tc>
                  <a:txBody>
                    <a:bodyPr/>
                    <a:lstStyle/>
                    <a:p>
                      <a:r>
                        <a:rPr lang="en-US" noProof="0" smtClean="0"/>
                        <a:t>0</a:t>
                      </a:r>
                      <a:endParaRPr lang="en-US" noProof="0"/>
                    </a:p>
                  </a:txBody>
                  <a:tcPr marL="84474" marR="84474"/>
                </a:tc>
                <a:tc>
                  <a:txBody>
                    <a:bodyPr/>
                    <a:lstStyle/>
                    <a:p>
                      <a:r>
                        <a:rPr lang="en-US" noProof="0" smtClean="0"/>
                        <a:t>4</a:t>
                      </a:r>
                      <a:endParaRPr lang="en-US" noProof="0"/>
                    </a:p>
                  </a:txBody>
                  <a:tcPr marL="84474" marR="84474"/>
                </a:tc>
              </a:tr>
              <a:tr h="370840">
                <a:tc>
                  <a:txBody>
                    <a:bodyPr/>
                    <a:lstStyle/>
                    <a:p>
                      <a:r>
                        <a:rPr lang="en-US" noProof="0" smtClean="0"/>
                        <a:t>defeat</a:t>
                      </a:r>
                      <a:endParaRPr lang="en-US" noProof="0"/>
                    </a:p>
                  </a:txBody>
                  <a:tcPr marL="84474" marR="84474"/>
                </a:tc>
                <a:tc>
                  <a:txBody>
                    <a:bodyPr/>
                    <a:lstStyle/>
                    <a:p>
                      <a:r>
                        <a:rPr lang="en-US" noProof="0" smtClean="0"/>
                        <a:t>12</a:t>
                      </a:r>
                      <a:endParaRPr lang="en-US" noProof="0"/>
                    </a:p>
                  </a:txBody>
                  <a:tcPr marL="84474" marR="84474"/>
                </a:tc>
                <a:tc>
                  <a:txBody>
                    <a:bodyPr/>
                    <a:lstStyle/>
                    <a:p>
                      <a:r>
                        <a:rPr lang="en-US" noProof="0" smtClean="0"/>
                        <a:t>0</a:t>
                      </a:r>
                      <a:endParaRPr lang="en-US" noProof="0"/>
                    </a:p>
                  </a:txBody>
                  <a:tcPr marL="84474" marR="84474"/>
                </a:tc>
              </a:tr>
              <a:tr h="370840">
                <a:tc>
                  <a:txBody>
                    <a:bodyPr/>
                    <a:lstStyle/>
                    <a:p>
                      <a:r>
                        <a:rPr lang="en-US" noProof="0" smtClean="0"/>
                        <a:t>dishonor</a:t>
                      </a:r>
                      <a:endParaRPr lang="en-US" noProof="0"/>
                    </a:p>
                  </a:txBody>
                  <a:tcPr marL="84474" marR="84474"/>
                </a:tc>
                <a:tc>
                  <a:txBody>
                    <a:bodyPr/>
                    <a:lstStyle/>
                    <a:p>
                      <a:r>
                        <a:rPr lang="en-US" noProof="0" smtClean="0"/>
                        <a:t>1</a:t>
                      </a:r>
                      <a:endParaRPr lang="en-US" noProof="0"/>
                    </a:p>
                  </a:txBody>
                  <a:tcPr marL="84474" marR="84474"/>
                </a:tc>
                <a:tc>
                  <a:txBody>
                    <a:bodyPr/>
                    <a:lstStyle/>
                    <a:p>
                      <a:r>
                        <a:rPr lang="en-US" noProof="0" smtClean="0"/>
                        <a:t>0</a:t>
                      </a:r>
                      <a:endParaRPr lang="en-US" noProof="0"/>
                    </a:p>
                  </a:txBody>
                  <a:tcPr marL="84474" marR="84474"/>
                </a:tc>
              </a:tr>
              <a:tr h="370840">
                <a:tc>
                  <a:txBody>
                    <a:bodyPr/>
                    <a:lstStyle/>
                    <a:p>
                      <a:r>
                        <a:rPr lang="en-US" noProof="0" smtClean="0"/>
                        <a:t>terrorist</a:t>
                      </a:r>
                      <a:endParaRPr lang="en-US" noProof="0"/>
                    </a:p>
                  </a:txBody>
                  <a:tcPr marL="84474" marR="84474"/>
                </a:tc>
                <a:tc>
                  <a:txBody>
                    <a:bodyPr/>
                    <a:lstStyle/>
                    <a:p>
                      <a:r>
                        <a:rPr lang="en-US" noProof="0" smtClean="0"/>
                        <a:t>2</a:t>
                      </a:r>
                      <a:endParaRPr lang="en-US" noProof="0"/>
                    </a:p>
                  </a:txBody>
                  <a:tcPr marL="84474" marR="84474"/>
                </a:tc>
                <a:tc>
                  <a:txBody>
                    <a:bodyPr/>
                    <a:lstStyle/>
                    <a:p>
                      <a:r>
                        <a:rPr lang="en-US" noProof="0" smtClean="0"/>
                        <a:t>1</a:t>
                      </a:r>
                      <a:endParaRPr lang="en-US" noProof="0"/>
                    </a:p>
                  </a:txBody>
                  <a:tcPr marL="84474" marR="84474"/>
                </a:tc>
              </a:tr>
              <a:tr h="370840">
                <a:tc>
                  <a:txBody>
                    <a:bodyPr/>
                    <a:lstStyle/>
                    <a:p>
                      <a:r>
                        <a:rPr lang="en-US" b="1" noProof="0" smtClean="0"/>
                        <a:t>total</a:t>
                      </a:r>
                      <a:endParaRPr lang="en-US" b="1" noProof="0"/>
                    </a:p>
                  </a:txBody>
                  <a:tcPr marL="84474" marR="84474"/>
                </a:tc>
                <a:tc>
                  <a:txBody>
                    <a:bodyPr/>
                    <a:lstStyle/>
                    <a:p>
                      <a:r>
                        <a:rPr lang="en-US" b="1" noProof="0" smtClean="0"/>
                        <a:t>15</a:t>
                      </a:r>
                      <a:endParaRPr lang="en-US" b="1" noProof="0"/>
                    </a:p>
                  </a:txBody>
                  <a:tcPr marL="84474" marR="84474"/>
                </a:tc>
                <a:tc>
                  <a:txBody>
                    <a:bodyPr/>
                    <a:lstStyle/>
                    <a:p>
                      <a:r>
                        <a:rPr lang="en-US" b="1" noProof="0" dirty="0" smtClean="0"/>
                        <a:t>5</a:t>
                      </a:r>
                      <a:endParaRPr lang="en-US" b="1" noProof="0" dirty="0"/>
                    </a:p>
                  </a:txBody>
                  <a:tcPr marL="84474" marR="84474"/>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2008 - Verbs</a:t>
            </a:r>
            <a:endParaRPr lang="en-US" dirty="0"/>
          </a:p>
        </p:txBody>
      </p:sp>
      <p:sp>
        <p:nvSpPr>
          <p:cNvPr id="3" name="Zástupný symbol pro text 2"/>
          <p:cNvSpPr>
            <a:spLocks noGrp="1"/>
          </p:cNvSpPr>
          <p:nvPr>
            <p:ph type="body" idx="1"/>
          </p:nvPr>
        </p:nvSpPr>
        <p:spPr/>
        <p:txBody>
          <a:bodyPr/>
          <a:lstStyle/>
          <a:p>
            <a:r>
              <a:rPr lang="en-US" dirty="0" smtClean="0">
                <a:solidFill>
                  <a:schemeClr val="tx1"/>
                </a:solidFill>
              </a:rPr>
              <a:t>Positive Bias</a:t>
            </a:r>
            <a:endParaRPr lang="en-US" dirty="0">
              <a:solidFill>
                <a:schemeClr val="tx1"/>
              </a:solidFill>
            </a:endParaRPr>
          </a:p>
        </p:txBody>
      </p:sp>
      <p:sp>
        <p:nvSpPr>
          <p:cNvPr id="5" name="Zástupný symbol pro text 4"/>
          <p:cNvSpPr>
            <a:spLocks noGrp="1"/>
          </p:cNvSpPr>
          <p:nvPr>
            <p:ph type="body" sz="half" idx="3"/>
          </p:nvPr>
        </p:nvSpPr>
        <p:spPr/>
        <p:txBody>
          <a:bodyPr/>
          <a:lstStyle/>
          <a:p>
            <a:r>
              <a:rPr lang="en-US" dirty="0" smtClean="0">
                <a:solidFill>
                  <a:schemeClr val="tx1"/>
                </a:solidFill>
              </a:rPr>
              <a:t>Negative Bias</a:t>
            </a:r>
            <a:endParaRPr lang="en-US" dirty="0">
              <a:solidFill>
                <a:schemeClr val="tx1"/>
              </a:solidFill>
            </a:endParaRPr>
          </a:p>
        </p:txBody>
      </p:sp>
      <p:graphicFrame>
        <p:nvGraphicFramePr>
          <p:cNvPr id="7" name="Zástupný symbol pro obsah 6"/>
          <p:cNvGraphicFramePr>
            <a:graphicFrameLocks noGrp="1"/>
          </p:cNvGraphicFramePr>
          <p:nvPr>
            <p:ph sz="half" idx="2"/>
          </p:nvPr>
        </p:nvGraphicFramePr>
        <p:xfrm>
          <a:off x="914400" y="2247900"/>
          <a:ext cx="3733800" cy="3235960"/>
        </p:xfrm>
        <a:graphic>
          <a:graphicData uri="http://schemas.openxmlformats.org/drawingml/2006/table">
            <a:tbl>
              <a:tblPr firstRow="1" bandRow="1">
                <a:tableStyleId>{073A0DAA-6AF3-43AB-8588-CEC1D06C72B9}</a:tableStyleId>
              </a:tblPr>
              <a:tblGrid>
                <a:gridCol w="1244600"/>
                <a:gridCol w="1244600"/>
                <a:gridCol w="1244600"/>
              </a:tblGrid>
              <a:tr h="370840">
                <a:tc>
                  <a:txBody>
                    <a:bodyPr/>
                    <a:lstStyle/>
                    <a:p>
                      <a:endParaRPr lang="en-US" noProof="0" dirty="0"/>
                    </a:p>
                  </a:txBody>
                  <a:tcPr marL="84506" marR="84506"/>
                </a:tc>
                <a:tc>
                  <a:txBody>
                    <a:bodyPr/>
                    <a:lstStyle/>
                    <a:p>
                      <a:r>
                        <a:rPr lang="en-US" noProof="0" smtClean="0"/>
                        <a:t>McCain</a:t>
                      </a:r>
                      <a:endParaRPr lang="en-US" noProof="0"/>
                    </a:p>
                  </a:txBody>
                  <a:tcPr marL="84506" marR="84506"/>
                </a:tc>
                <a:tc>
                  <a:txBody>
                    <a:bodyPr/>
                    <a:lstStyle/>
                    <a:p>
                      <a:r>
                        <a:rPr lang="en-US" noProof="0" smtClean="0"/>
                        <a:t>Obama</a:t>
                      </a:r>
                      <a:endParaRPr lang="en-US" noProof="0"/>
                    </a:p>
                  </a:txBody>
                  <a:tcPr marL="84506" marR="84506"/>
                </a:tc>
              </a:tr>
              <a:tr h="370840">
                <a:tc>
                  <a:txBody>
                    <a:bodyPr/>
                    <a:lstStyle/>
                    <a:p>
                      <a:r>
                        <a:rPr lang="en-US" noProof="0" smtClean="0"/>
                        <a:t>be proud of</a:t>
                      </a:r>
                      <a:endParaRPr lang="en-US" noProof="0"/>
                    </a:p>
                  </a:txBody>
                  <a:tcPr marL="84506" marR="84506"/>
                </a:tc>
                <a:tc>
                  <a:txBody>
                    <a:bodyPr/>
                    <a:lstStyle/>
                    <a:p>
                      <a:r>
                        <a:rPr lang="en-US" noProof="0" dirty="0" smtClean="0"/>
                        <a:t>8</a:t>
                      </a:r>
                      <a:endParaRPr lang="en-US" noProof="0" dirty="0"/>
                    </a:p>
                  </a:txBody>
                  <a:tcPr marL="84506" marR="84506"/>
                </a:tc>
                <a:tc>
                  <a:txBody>
                    <a:bodyPr/>
                    <a:lstStyle/>
                    <a:p>
                      <a:r>
                        <a:rPr lang="en-US" noProof="0" dirty="0" smtClean="0"/>
                        <a:t>1</a:t>
                      </a:r>
                      <a:endParaRPr lang="en-US" noProof="0" dirty="0"/>
                    </a:p>
                  </a:txBody>
                  <a:tcPr marL="84506" marR="84506"/>
                </a:tc>
              </a:tr>
              <a:tr h="370840">
                <a:tc>
                  <a:txBody>
                    <a:bodyPr/>
                    <a:lstStyle/>
                    <a:p>
                      <a:r>
                        <a:rPr lang="en-US" noProof="0" smtClean="0"/>
                        <a:t>fight</a:t>
                      </a:r>
                      <a:endParaRPr lang="en-US" noProof="0"/>
                    </a:p>
                  </a:txBody>
                  <a:tcPr marL="84506" marR="84506"/>
                </a:tc>
                <a:tc>
                  <a:txBody>
                    <a:bodyPr/>
                    <a:lstStyle/>
                    <a:p>
                      <a:r>
                        <a:rPr lang="en-US" noProof="0" dirty="0" smtClean="0"/>
                        <a:t>26</a:t>
                      </a:r>
                      <a:endParaRPr lang="en-US" noProof="0" dirty="0"/>
                    </a:p>
                  </a:txBody>
                  <a:tcPr marL="84506" marR="84506"/>
                </a:tc>
                <a:tc>
                  <a:txBody>
                    <a:bodyPr/>
                    <a:lstStyle/>
                    <a:p>
                      <a:r>
                        <a:rPr lang="en-US" noProof="0" smtClean="0"/>
                        <a:t>6</a:t>
                      </a:r>
                      <a:endParaRPr lang="en-US" noProof="0"/>
                    </a:p>
                  </a:txBody>
                  <a:tcPr marL="84506" marR="84506"/>
                </a:tc>
              </a:tr>
              <a:tr h="370840">
                <a:tc>
                  <a:txBody>
                    <a:bodyPr/>
                    <a:lstStyle/>
                    <a:p>
                      <a:r>
                        <a:rPr lang="en-US" noProof="0" smtClean="0"/>
                        <a:t>fix</a:t>
                      </a:r>
                      <a:endParaRPr lang="en-US" noProof="0"/>
                    </a:p>
                  </a:txBody>
                  <a:tcPr marL="84506" marR="84506"/>
                </a:tc>
                <a:tc>
                  <a:txBody>
                    <a:bodyPr/>
                    <a:lstStyle/>
                    <a:p>
                      <a:r>
                        <a:rPr lang="en-US" noProof="0" smtClean="0"/>
                        <a:t>18</a:t>
                      </a:r>
                      <a:endParaRPr lang="en-US" noProof="0"/>
                    </a:p>
                  </a:txBody>
                  <a:tcPr marL="84506" marR="84506"/>
                </a:tc>
                <a:tc>
                  <a:txBody>
                    <a:bodyPr/>
                    <a:lstStyle/>
                    <a:p>
                      <a:r>
                        <a:rPr lang="en-US" noProof="0" smtClean="0"/>
                        <a:t>6</a:t>
                      </a:r>
                      <a:endParaRPr lang="en-US" noProof="0"/>
                    </a:p>
                  </a:txBody>
                  <a:tcPr marL="84506" marR="84506"/>
                </a:tc>
              </a:tr>
              <a:tr h="370840">
                <a:tc>
                  <a:txBody>
                    <a:bodyPr/>
                    <a:lstStyle/>
                    <a:p>
                      <a:r>
                        <a:rPr lang="en-US" noProof="0" smtClean="0"/>
                        <a:t>honor</a:t>
                      </a:r>
                      <a:endParaRPr lang="en-US" noProof="0"/>
                    </a:p>
                  </a:txBody>
                  <a:tcPr marL="84506" marR="84506"/>
                </a:tc>
                <a:tc>
                  <a:txBody>
                    <a:bodyPr/>
                    <a:lstStyle/>
                    <a:p>
                      <a:r>
                        <a:rPr lang="en-US" noProof="0" smtClean="0"/>
                        <a:t>4</a:t>
                      </a:r>
                      <a:endParaRPr lang="en-US" noProof="0"/>
                    </a:p>
                  </a:txBody>
                  <a:tcPr marL="84506" marR="84506"/>
                </a:tc>
                <a:tc>
                  <a:txBody>
                    <a:bodyPr/>
                    <a:lstStyle/>
                    <a:p>
                      <a:r>
                        <a:rPr lang="en-US" noProof="0" smtClean="0"/>
                        <a:t>2</a:t>
                      </a:r>
                      <a:endParaRPr lang="en-US" noProof="0"/>
                    </a:p>
                  </a:txBody>
                  <a:tcPr marL="84506" marR="84506"/>
                </a:tc>
              </a:tr>
              <a:tr h="370840">
                <a:tc>
                  <a:txBody>
                    <a:bodyPr/>
                    <a:lstStyle/>
                    <a:p>
                      <a:r>
                        <a:rPr lang="en-US" noProof="0" smtClean="0"/>
                        <a:t>succeed</a:t>
                      </a:r>
                      <a:endParaRPr lang="en-US" noProof="0"/>
                    </a:p>
                  </a:txBody>
                  <a:tcPr marL="84506" marR="84506"/>
                </a:tc>
                <a:tc>
                  <a:txBody>
                    <a:bodyPr/>
                    <a:lstStyle/>
                    <a:p>
                      <a:r>
                        <a:rPr lang="en-US" noProof="0" smtClean="0"/>
                        <a:t>11</a:t>
                      </a:r>
                      <a:endParaRPr lang="en-US" noProof="0"/>
                    </a:p>
                  </a:txBody>
                  <a:tcPr marL="84506" marR="84506"/>
                </a:tc>
                <a:tc>
                  <a:txBody>
                    <a:bodyPr/>
                    <a:lstStyle/>
                    <a:p>
                      <a:r>
                        <a:rPr lang="en-US" noProof="0" smtClean="0"/>
                        <a:t>0</a:t>
                      </a:r>
                      <a:endParaRPr lang="en-US" noProof="0"/>
                    </a:p>
                  </a:txBody>
                  <a:tcPr marL="84506" marR="84506"/>
                </a:tc>
              </a:tr>
              <a:tr h="370840">
                <a:tc>
                  <a:txBody>
                    <a:bodyPr/>
                    <a:lstStyle/>
                    <a:p>
                      <a:r>
                        <a:rPr lang="en-US" noProof="0" smtClean="0"/>
                        <a:t>win</a:t>
                      </a:r>
                      <a:endParaRPr lang="en-US" noProof="0"/>
                    </a:p>
                  </a:txBody>
                  <a:tcPr marL="84506" marR="84506"/>
                </a:tc>
                <a:tc>
                  <a:txBody>
                    <a:bodyPr/>
                    <a:lstStyle/>
                    <a:p>
                      <a:r>
                        <a:rPr lang="en-US" noProof="0" smtClean="0"/>
                        <a:t>7</a:t>
                      </a:r>
                      <a:endParaRPr lang="en-US" noProof="0"/>
                    </a:p>
                  </a:txBody>
                  <a:tcPr marL="84506" marR="84506"/>
                </a:tc>
                <a:tc>
                  <a:txBody>
                    <a:bodyPr/>
                    <a:lstStyle/>
                    <a:p>
                      <a:r>
                        <a:rPr lang="en-US" noProof="0" smtClean="0"/>
                        <a:t>0</a:t>
                      </a:r>
                      <a:endParaRPr lang="en-US" noProof="0"/>
                    </a:p>
                  </a:txBody>
                  <a:tcPr marL="84506" marR="84506"/>
                </a:tc>
              </a:tr>
              <a:tr h="370840">
                <a:tc>
                  <a:txBody>
                    <a:bodyPr/>
                    <a:lstStyle/>
                    <a:p>
                      <a:r>
                        <a:rPr lang="en-US" b="1" noProof="0" dirty="0" smtClean="0"/>
                        <a:t>total</a:t>
                      </a:r>
                      <a:endParaRPr lang="en-US" b="1" noProof="0" dirty="0"/>
                    </a:p>
                  </a:txBody>
                  <a:tcPr marL="84506" marR="84506"/>
                </a:tc>
                <a:tc>
                  <a:txBody>
                    <a:bodyPr/>
                    <a:lstStyle/>
                    <a:p>
                      <a:r>
                        <a:rPr lang="en-US" b="1" noProof="0" smtClean="0"/>
                        <a:t>74</a:t>
                      </a:r>
                      <a:endParaRPr lang="en-US" b="1" noProof="0"/>
                    </a:p>
                  </a:txBody>
                  <a:tcPr marL="84506" marR="84506"/>
                </a:tc>
                <a:tc>
                  <a:txBody>
                    <a:bodyPr/>
                    <a:lstStyle/>
                    <a:p>
                      <a:r>
                        <a:rPr lang="en-US" b="1" noProof="0" dirty="0" smtClean="0"/>
                        <a:t>15</a:t>
                      </a:r>
                      <a:endParaRPr lang="en-US" b="1" noProof="0" dirty="0"/>
                    </a:p>
                  </a:txBody>
                  <a:tcPr marL="84506" marR="84506"/>
                </a:tc>
              </a:tr>
            </a:tbl>
          </a:graphicData>
        </a:graphic>
      </p:graphicFrame>
      <p:graphicFrame>
        <p:nvGraphicFramePr>
          <p:cNvPr id="8" name="Zástupný symbol pro obsah 7"/>
          <p:cNvGraphicFramePr>
            <a:graphicFrameLocks noGrp="1"/>
          </p:cNvGraphicFramePr>
          <p:nvPr>
            <p:ph sz="half" idx="4"/>
          </p:nvPr>
        </p:nvGraphicFramePr>
        <p:xfrm>
          <a:off x="4953000" y="2247900"/>
          <a:ext cx="3733800" cy="1480949"/>
        </p:xfrm>
        <a:graphic>
          <a:graphicData uri="http://schemas.openxmlformats.org/drawingml/2006/table">
            <a:tbl>
              <a:tblPr firstRow="1" bandRow="1">
                <a:tableStyleId>{073A0DAA-6AF3-43AB-8588-CEC1D06C72B9}</a:tableStyleId>
              </a:tblPr>
              <a:tblGrid>
                <a:gridCol w="1244600"/>
                <a:gridCol w="1244600"/>
                <a:gridCol w="1244600"/>
              </a:tblGrid>
              <a:tr h="370840">
                <a:tc>
                  <a:txBody>
                    <a:bodyPr/>
                    <a:lstStyle/>
                    <a:p>
                      <a:endParaRPr lang="en-US" noProof="0" dirty="0"/>
                    </a:p>
                  </a:txBody>
                  <a:tcPr marL="84474" marR="84474"/>
                </a:tc>
                <a:tc>
                  <a:txBody>
                    <a:bodyPr/>
                    <a:lstStyle/>
                    <a:p>
                      <a:r>
                        <a:rPr lang="en-US" noProof="0" smtClean="0"/>
                        <a:t>McCain</a:t>
                      </a:r>
                      <a:endParaRPr lang="en-US" noProof="0"/>
                    </a:p>
                  </a:txBody>
                  <a:tcPr marL="84474" marR="84474"/>
                </a:tc>
                <a:tc>
                  <a:txBody>
                    <a:bodyPr/>
                    <a:lstStyle/>
                    <a:p>
                      <a:r>
                        <a:rPr lang="en-US" noProof="0" smtClean="0"/>
                        <a:t>Obama</a:t>
                      </a:r>
                      <a:endParaRPr lang="en-US" noProof="0"/>
                    </a:p>
                  </a:txBody>
                  <a:tcPr marL="84474" marR="84474"/>
                </a:tc>
              </a:tr>
              <a:tr h="370840">
                <a:tc>
                  <a:txBody>
                    <a:bodyPr/>
                    <a:lstStyle/>
                    <a:p>
                      <a:r>
                        <a:rPr lang="en-US" noProof="0" smtClean="0"/>
                        <a:t>fail</a:t>
                      </a:r>
                      <a:endParaRPr lang="en-US" noProof="0"/>
                    </a:p>
                  </a:txBody>
                  <a:tcPr marL="84474" marR="84474"/>
                </a:tc>
                <a:tc>
                  <a:txBody>
                    <a:bodyPr/>
                    <a:lstStyle/>
                    <a:p>
                      <a:r>
                        <a:rPr lang="en-US" noProof="0" smtClean="0"/>
                        <a:t>2</a:t>
                      </a:r>
                      <a:endParaRPr lang="en-US" noProof="0"/>
                    </a:p>
                  </a:txBody>
                  <a:tcPr marL="84474" marR="84474"/>
                </a:tc>
                <a:tc>
                  <a:txBody>
                    <a:bodyPr/>
                    <a:lstStyle/>
                    <a:p>
                      <a:r>
                        <a:rPr lang="en-US" noProof="0" smtClean="0"/>
                        <a:t>0</a:t>
                      </a:r>
                      <a:endParaRPr lang="en-US" noProof="0"/>
                    </a:p>
                  </a:txBody>
                  <a:tcPr marL="84474" marR="84474"/>
                </a:tc>
              </a:tr>
              <a:tr h="368429">
                <a:tc>
                  <a:txBody>
                    <a:bodyPr/>
                    <a:lstStyle/>
                    <a:p>
                      <a:r>
                        <a:rPr lang="en-US" noProof="0" dirty="0" smtClean="0"/>
                        <a:t>fine</a:t>
                      </a:r>
                      <a:endParaRPr lang="en-US" noProof="0" dirty="0"/>
                    </a:p>
                  </a:txBody>
                  <a:tcPr marL="84474" marR="84474"/>
                </a:tc>
                <a:tc>
                  <a:txBody>
                    <a:bodyPr/>
                    <a:lstStyle/>
                    <a:p>
                      <a:r>
                        <a:rPr lang="en-US" noProof="0" smtClean="0"/>
                        <a:t>11</a:t>
                      </a:r>
                      <a:endParaRPr lang="en-US" noProof="0"/>
                    </a:p>
                  </a:txBody>
                  <a:tcPr marL="84474" marR="84474"/>
                </a:tc>
                <a:tc>
                  <a:txBody>
                    <a:bodyPr/>
                    <a:lstStyle/>
                    <a:p>
                      <a:r>
                        <a:rPr lang="en-US" noProof="0" smtClean="0"/>
                        <a:t>2</a:t>
                      </a:r>
                      <a:endParaRPr lang="en-US" noProof="0"/>
                    </a:p>
                  </a:txBody>
                  <a:tcPr marL="84474" marR="84474"/>
                </a:tc>
              </a:tr>
              <a:tr h="370840">
                <a:tc>
                  <a:txBody>
                    <a:bodyPr/>
                    <a:lstStyle/>
                    <a:p>
                      <a:r>
                        <a:rPr lang="en-US" b="1" noProof="0" smtClean="0"/>
                        <a:t>total</a:t>
                      </a:r>
                      <a:endParaRPr lang="en-US" b="1" noProof="0"/>
                    </a:p>
                  </a:txBody>
                  <a:tcPr marL="84474" marR="84474"/>
                </a:tc>
                <a:tc>
                  <a:txBody>
                    <a:bodyPr/>
                    <a:lstStyle/>
                    <a:p>
                      <a:r>
                        <a:rPr lang="en-US" b="1" noProof="0" smtClean="0"/>
                        <a:t>13</a:t>
                      </a:r>
                      <a:endParaRPr lang="en-US" b="1" noProof="0"/>
                    </a:p>
                  </a:txBody>
                  <a:tcPr marL="84474" marR="84474"/>
                </a:tc>
                <a:tc>
                  <a:txBody>
                    <a:bodyPr/>
                    <a:lstStyle/>
                    <a:p>
                      <a:r>
                        <a:rPr lang="en-US" b="1" noProof="0" dirty="0" smtClean="0"/>
                        <a:t>2</a:t>
                      </a:r>
                      <a:endParaRPr lang="en-US" b="1" noProof="0" dirty="0"/>
                    </a:p>
                  </a:txBody>
                  <a:tcPr marL="84474" marR="84474"/>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Conclusion</a:t>
            </a:r>
            <a:endParaRPr lang="en-US" dirty="0"/>
          </a:p>
        </p:txBody>
      </p:sp>
      <p:sp>
        <p:nvSpPr>
          <p:cNvPr id="7" name="Zástupný symbol pro obsah 6"/>
          <p:cNvSpPr>
            <a:spLocks noGrp="1"/>
          </p:cNvSpPr>
          <p:nvPr>
            <p:ph sz="quarter" idx="1"/>
          </p:nvPr>
        </p:nvSpPr>
        <p:spPr/>
        <p:txBody>
          <a:bodyPr/>
          <a:lstStyle/>
          <a:p>
            <a:r>
              <a:rPr lang="en-US" dirty="0" smtClean="0"/>
              <a:t>Hidden bias used most in 2004</a:t>
            </a:r>
          </a:p>
          <a:p>
            <a:r>
              <a:rPr lang="en-US" dirty="0" smtClean="0"/>
              <a:t>Positive hidden bias more common than negative hidden bias</a:t>
            </a:r>
          </a:p>
          <a:p>
            <a:r>
              <a:rPr lang="en-US" dirty="0" smtClean="0"/>
              <a:t>Republican candidates use more biased expressions than Democratic candidates</a:t>
            </a:r>
          </a:p>
          <a:p>
            <a:r>
              <a:rPr lang="en-US" dirty="0" smtClean="0"/>
              <a:t>Different strategy: Republicans use more expressions, Democrats tend to repeat the same expressions more times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References</a:t>
            </a:r>
            <a:endParaRPr lang="en-US" dirty="0"/>
          </a:p>
        </p:txBody>
      </p:sp>
      <p:sp>
        <p:nvSpPr>
          <p:cNvPr id="3" name="Zástupný symbol pro obsah 2"/>
          <p:cNvSpPr>
            <a:spLocks noGrp="1"/>
          </p:cNvSpPr>
          <p:nvPr>
            <p:ph sz="quarter" idx="1"/>
          </p:nvPr>
        </p:nvSpPr>
        <p:spPr/>
        <p:txBody>
          <a:bodyPr>
            <a:normAutofit fontScale="62500" lnSpcReduction="20000"/>
          </a:bodyPr>
          <a:lstStyle/>
          <a:p>
            <a:r>
              <a:rPr lang="cs-CZ" dirty="0" err="1" smtClean="0"/>
              <a:t>Bolinger</a:t>
            </a:r>
            <a:r>
              <a:rPr lang="cs-CZ" dirty="0" smtClean="0"/>
              <a:t>, </a:t>
            </a:r>
            <a:r>
              <a:rPr lang="cs-CZ" dirty="0" err="1" smtClean="0"/>
              <a:t>Dwight</a:t>
            </a:r>
            <a:r>
              <a:rPr lang="cs-CZ" dirty="0" smtClean="0"/>
              <a:t>. </a:t>
            </a:r>
            <a:r>
              <a:rPr lang="cs-CZ" u="sng" dirty="0" err="1" smtClean="0"/>
              <a:t>Language</a:t>
            </a:r>
            <a:r>
              <a:rPr lang="cs-CZ" u="sng" dirty="0" smtClean="0"/>
              <a:t> – </a:t>
            </a:r>
            <a:r>
              <a:rPr lang="cs-CZ" u="sng" dirty="0" err="1" smtClean="0"/>
              <a:t>The</a:t>
            </a:r>
            <a:r>
              <a:rPr lang="cs-CZ" u="sng" dirty="0" smtClean="0"/>
              <a:t> </a:t>
            </a:r>
            <a:r>
              <a:rPr lang="cs-CZ" u="sng" dirty="0" err="1" smtClean="0"/>
              <a:t>Loaded</a:t>
            </a:r>
            <a:r>
              <a:rPr lang="cs-CZ" u="sng" dirty="0" smtClean="0"/>
              <a:t> </a:t>
            </a:r>
            <a:r>
              <a:rPr lang="cs-CZ" u="sng" dirty="0" err="1" smtClean="0"/>
              <a:t>Weapon</a:t>
            </a:r>
            <a:r>
              <a:rPr lang="cs-CZ" dirty="0" smtClean="0"/>
              <a:t>. </a:t>
            </a:r>
            <a:r>
              <a:rPr lang="cs-CZ" dirty="0" err="1" smtClean="0"/>
              <a:t>Longman</a:t>
            </a:r>
            <a:r>
              <a:rPr lang="cs-CZ" dirty="0" smtClean="0"/>
              <a:t>: London, 1980.</a:t>
            </a:r>
          </a:p>
          <a:p>
            <a:r>
              <a:rPr lang="en-US" dirty="0" smtClean="0"/>
              <a:t>Leech, Geoffrey. </a:t>
            </a:r>
            <a:r>
              <a:rPr lang="en-US" u="sng" dirty="0" smtClean="0"/>
              <a:t>Semantics</a:t>
            </a:r>
            <a:r>
              <a:rPr lang="en-US" dirty="0" smtClean="0"/>
              <a:t>. Penguin Books: London, 1990.</a:t>
            </a:r>
            <a:endParaRPr lang="cs-CZ" dirty="0" smtClean="0"/>
          </a:p>
          <a:p>
            <a:r>
              <a:rPr lang="en-US" dirty="0" smtClean="0"/>
              <a:t>Lutz, William. </a:t>
            </a:r>
            <a:r>
              <a:rPr lang="en-US" u="sng" dirty="0" smtClean="0"/>
              <a:t>Doublespeak Defined</a:t>
            </a:r>
            <a:r>
              <a:rPr lang="en-US" dirty="0" smtClean="0"/>
              <a:t>. HarperCollins</a:t>
            </a:r>
            <a:r>
              <a:rPr lang="cs-CZ" dirty="0" smtClean="0"/>
              <a:t>: New York, 1999.</a:t>
            </a:r>
          </a:p>
          <a:p>
            <a:r>
              <a:rPr lang="en-US" dirty="0" smtClean="0"/>
              <a:t>Lutz, William. </a:t>
            </a:r>
            <a:r>
              <a:rPr lang="en-US" u="sng" dirty="0" smtClean="0"/>
              <a:t>Doublespeak: From “Revenue Enhancement” to “Terminal Living”. How Government, Business, Advertisers, and Others Use Language to Deceive You.</a:t>
            </a:r>
            <a:r>
              <a:rPr lang="en-US" dirty="0" smtClean="0"/>
              <a:t> </a:t>
            </a:r>
            <a:r>
              <a:rPr lang="en-US" dirty="0" err="1" smtClean="0"/>
              <a:t>HarperPerennial</a:t>
            </a:r>
            <a:r>
              <a:rPr lang="en-US" dirty="0" smtClean="0"/>
              <a:t>: New York, 1990.</a:t>
            </a:r>
            <a:endParaRPr lang="cs-CZ" dirty="0" smtClean="0"/>
          </a:p>
          <a:p>
            <a:r>
              <a:rPr lang="cs-CZ" dirty="0" err="1" smtClean="0"/>
              <a:t>Sears</a:t>
            </a:r>
            <a:r>
              <a:rPr lang="cs-CZ" dirty="0" smtClean="0"/>
              <a:t>, Donald A., </a:t>
            </a:r>
            <a:r>
              <a:rPr lang="cs-CZ" dirty="0" err="1" smtClean="0"/>
              <a:t>and</a:t>
            </a:r>
            <a:r>
              <a:rPr lang="cs-CZ" dirty="0" smtClean="0"/>
              <a:t> </a:t>
            </a:r>
            <a:r>
              <a:rPr lang="cs-CZ" dirty="0" err="1" smtClean="0"/>
              <a:t>Dwight</a:t>
            </a:r>
            <a:r>
              <a:rPr lang="cs-CZ" dirty="0" smtClean="0"/>
              <a:t> </a:t>
            </a:r>
            <a:r>
              <a:rPr lang="cs-CZ" dirty="0" err="1" smtClean="0"/>
              <a:t>Bolinger</a:t>
            </a:r>
            <a:r>
              <a:rPr lang="cs-CZ" dirty="0" smtClean="0"/>
              <a:t>. </a:t>
            </a:r>
            <a:r>
              <a:rPr lang="cs-CZ" u="sng" dirty="0" err="1" smtClean="0"/>
              <a:t>Aspects</a:t>
            </a:r>
            <a:r>
              <a:rPr lang="cs-CZ" u="sng" dirty="0" smtClean="0"/>
              <a:t> </a:t>
            </a:r>
            <a:r>
              <a:rPr lang="cs-CZ" u="sng" dirty="0" err="1" smtClean="0"/>
              <a:t>of</a:t>
            </a:r>
            <a:r>
              <a:rPr lang="cs-CZ" u="sng" dirty="0" smtClean="0"/>
              <a:t> </a:t>
            </a:r>
            <a:r>
              <a:rPr lang="cs-CZ" u="sng" dirty="0" err="1" smtClean="0"/>
              <a:t>Language</a:t>
            </a:r>
            <a:r>
              <a:rPr lang="cs-CZ" dirty="0" smtClean="0"/>
              <a:t>. </a:t>
            </a:r>
            <a:r>
              <a:rPr lang="cs-CZ" dirty="0" err="1" smtClean="0"/>
              <a:t>Harcourt</a:t>
            </a:r>
            <a:r>
              <a:rPr lang="cs-CZ" dirty="0" smtClean="0"/>
              <a:t> </a:t>
            </a:r>
            <a:r>
              <a:rPr lang="cs-CZ" dirty="0" err="1" smtClean="0"/>
              <a:t>Brace</a:t>
            </a:r>
            <a:r>
              <a:rPr lang="cs-CZ" dirty="0" smtClean="0"/>
              <a:t> </a:t>
            </a:r>
            <a:r>
              <a:rPr lang="cs-CZ" dirty="0" err="1" smtClean="0"/>
              <a:t>Jovanovich</a:t>
            </a:r>
            <a:r>
              <a:rPr lang="cs-CZ" dirty="0" smtClean="0"/>
              <a:t>: </a:t>
            </a:r>
            <a:r>
              <a:rPr lang="cs-CZ" dirty="0" err="1" smtClean="0"/>
              <a:t>Fort</a:t>
            </a:r>
            <a:r>
              <a:rPr lang="cs-CZ" dirty="0" smtClean="0"/>
              <a:t> </a:t>
            </a:r>
            <a:r>
              <a:rPr lang="cs-CZ" dirty="0" err="1" smtClean="0"/>
              <a:t>Worth</a:t>
            </a:r>
            <a:r>
              <a:rPr lang="cs-CZ" dirty="0" smtClean="0"/>
              <a:t>, 1981.</a:t>
            </a:r>
          </a:p>
          <a:p>
            <a:r>
              <a:rPr lang="en-US" dirty="0" smtClean="0"/>
              <a:t>Stubbs, M. </a:t>
            </a:r>
            <a:r>
              <a:rPr lang="en-US" u="sng" dirty="0" smtClean="0"/>
              <a:t>Text and Corpus Analysis: Computer-assisted Studies of Language and Culture</a:t>
            </a:r>
            <a:r>
              <a:rPr lang="en-US" i="1" dirty="0" smtClean="0"/>
              <a:t>.</a:t>
            </a:r>
            <a:r>
              <a:rPr lang="en-US" dirty="0" smtClean="0"/>
              <a:t> Oxford: Blackwell Publishers Ltd., 1996.</a:t>
            </a:r>
            <a:endParaRPr lang="cs-CZ" dirty="0" smtClean="0"/>
          </a:p>
          <a:p>
            <a:endParaRPr lang="cs-CZ" dirty="0" smtClean="0"/>
          </a:p>
          <a:p>
            <a:endParaRPr lang="cs-CZ" dirty="0" smtClean="0"/>
          </a:p>
          <a:p>
            <a:r>
              <a:rPr lang="en-GB" dirty="0" smtClean="0"/>
              <a:t>Woolley, J.T. and Peters, G. </a:t>
            </a:r>
            <a:r>
              <a:rPr lang="en-GB" i="1" dirty="0" smtClean="0"/>
              <a:t>The American Presidency Project</a:t>
            </a:r>
            <a:r>
              <a:rPr lang="en-GB" dirty="0" smtClean="0"/>
              <a:t> [online]. Santa Barbara, CA. Available from World Wide Web: </a:t>
            </a:r>
            <a:r>
              <a:rPr lang="en-GB" u="sng" dirty="0" smtClean="0">
                <a:hlinkClick r:id="rId2"/>
              </a:rPr>
              <a:t>http://www.presidency.ucsb.edu/ws/?pid=78691</a:t>
            </a:r>
            <a:r>
              <a:rPr lang="en-GB" dirty="0" smtClean="0"/>
              <a:t>.</a:t>
            </a:r>
            <a:endParaRPr lang="cs-CZ" dirty="0" smtClean="0"/>
          </a:p>
          <a:p>
            <a:r>
              <a:rPr lang="en-GB" dirty="0" smtClean="0"/>
              <a:t>Woolley, J.T. and Peters, G. </a:t>
            </a:r>
            <a:r>
              <a:rPr lang="en-GB" i="1" dirty="0" smtClean="0"/>
              <a:t>The American Presidency Project</a:t>
            </a:r>
            <a:r>
              <a:rPr lang="en-GB" dirty="0" smtClean="0"/>
              <a:t> [online]. Santa Barbara, CA. Available from World Wide Web: </a:t>
            </a:r>
            <a:r>
              <a:rPr lang="en-GB" u="sng" dirty="0" smtClean="0">
                <a:hlinkClick r:id="rId3"/>
              </a:rPr>
              <a:t>http://www.presidency.ucsb.edu/ws/?pid=84482</a:t>
            </a:r>
            <a:r>
              <a:rPr lang="en-GB" dirty="0" smtClean="0"/>
              <a:t>.</a:t>
            </a:r>
            <a:endParaRPr lang="cs-CZ" dirty="0" smtClean="0"/>
          </a:p>
          <a:p>
            <a:r>
              <a:rPr lang="en-GB" dirty="0" smtClean="0"/>
              <a:t>Woolley, J.T. and Peters, G. </a:t>
            </a:r>
            <a:r>
              <a:rPr lang="en-GB" i="1" dirty="0" smtClean="0"/>
              <a:t>The American Presidency Project</a:t>
            </a:r>
            <a:r>
              <a:rPr lang="en-GB" dirty="0" smtClean="0"/>
              <a:t> [online]. Santa Barbara, CA. Available from World Wide Web: </a:t>
            </a:r>
            <a:r>
              <a:rPr lang="en-GB" u="sng" dirty="0" smtClean="0">
                <a:hlinkClick r:id="rId4"/>
              </a:rPr>
              <a:t>http://www.presidency.ucsb.edu/ws/?pid=84526</a:t>
            </a:r>
            <a:r>
              <a:rPr lang="en-GB" dirty="0" smtClean="0"/>
              <a:t>.</a:t>
            </a:r>
            <a:endParaRPr lang="cs-CZ"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Doublespeak</a:t>
            </a:r>
            <a:endParaRPr lang="en-US" dirty="0"/>
          </a:p>
        </p:txBody>
      </p:sp>
      <p:sp>
        <p:nvSpPr>
          <p:cNvPr id="3" name="Zástupný symbol pro obsah 2"/>
          <p:cNvSpPr>
            <a:spLocks noGrp="1"/>
          </p:cNvSpPr>
          <p:nvPr>
            <p:ph idx="1"/>
          </p:nvPr>
        </p:nvSpPr>
        <p:spPr/>
        <p:txBody>
          <a:bodyPr/>
          <a:lstStyle/>
          <a:p>
            <a:r>
              <a:rPr lang="en-US" dirty="0" smtClean="0"/>
              <a:t>Doublespeak - language that pretends to communicate but really doesn’t. It is language that makes the bad seem good, the negative appear positive, the unpleasant appear attractive or at least tolerable. Doublespeak is language that avoids or shifts responsibility, language that is at variance with its real or purported meaning. It is language which conceals or prevents thought; rather than extending thought, doublespeak limits it (Lutz 1990:1)</a:t>
            </a:r>
          </a:p>
          <a:p>
            <a:endParaRPr lang="en-US" dirty="0" smtClean="0"/>
          </a:p>
          <a:p>
            <a:r>
              <a:rPr lang="en-US" dirty="0" smtClean="0"/>
              <a:t>Hidden bias – positive or negative</a:t>
            </a:r>
          </a:p>
          <a:p>
            <a:pPr lvl="4"/>
            <a:endParaRPr lang="en-US" dirty="0"/>
          </a:p>
        </p:txBody>
      </p:sp>
      <p:sp>
        <p:nvSpPr>
          <p:cNvPr id="4" name="Zástupný symbol pro zápatí 3"/>
          <p:cNvSpPr>
            <a:spLocks noGrp="1"/>
          </p:cNvSpPr>
          <p:nvPr>
            <p:ph type="ftr" sz="quarter" idx="10"/>
          </p:nvPr>
        </p:nvSpPr>
        <p:spPr/>
        <p:txBody>
          <a:bodyPr/>
          <a:lstStyle/>
          <a:p>
            <a:endParaRPr lang="cs-CZ" dirty="0"/>
          </a:p>
        </p:txBody>
      </p:sp>
      <p:sp>
        <p:nvSpPr>
          <p:cNvPr id="5" name="Zástupný symbol pro číslo snímku 4"/>
          <p:cNvSpPr>
            <a:spLocks noGrp="1"/>
          </p:cNvSpPr>
          <p:nvPr>
            <p:ph type="sldNum" sz="quarter" idx="11"/>
          </p:nvPr>
        </p:nvSpPr>
        <p:spPr/>
        <p:txBody>
          <a:bodyPr/>
          <a:lstStyle/>
          <a:p>
            <a:fld id="{88D3BEA6-3BA4-4F71-A359-F31D936448A3}" type="slidenum">
              <a:rPr lang="cs-CZ" smtClean="0"/>
              <a:pPr/>
              <a:t>3</a:t>
            </a:fld>
            <a:endParaRPr lang="cs-CZ"/>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Hidden Bias</a:t>
            </a:r>
            <a:endParaRPr lang="en-US" dirty="0"/>
          </a:p>
        </p:txBody>
      </p:sp>
      <p:sp>
        <p:nvSpPr>
          <p:cNvPr id="3" name="Zástupný symbol pro obsah 2"/>
          <p:cNvSpPr>
            <a:spLocks noGrp="1"/>
          </p:cNvSpPr>
          <p:nvPr>
            <p:ph sz="quarter" idx="1"/>
          </p:nvPr>
        </p:nvSpPr>
        <p:spPr>
          <a:xfrm>
            <a:off x="706582" y="1996480"/>
            <a:ext cx="7994073" cy="3863993"/>
          </a:xfrm>
        </p:spPr>
        <p:txBody>
          <a:bodyPr>
            <a:normAutofit/>
          </a:bodyPr>
          <a:lstStyle/>
          <a:p>
            <a:pPr>
              <a:lnSpc>
                <a:spcPct val="110000"/>
              </a:lnSpc>
            </a:pPr>
            <a:r>
              <a:rPr lang="en-US" sz="2000" dirty="0" smtClean="0"/>
              <a:t>Words can imply a positive or a negative attitude and evaluate reality in a particular way, and thus manipulate people’s perception of reality (</a:t>
            </a:r>
            <a:r>
              <a:rPr lang="en-US" sz="2000" dirty="0" err="1" smtClean="0"/>
              <a:t>Bolinger</a:t>
            </a:r>
            <a:r>
              <a:rPr lang="en-US" sz="2000" dirty="0" smtClean="0"/>
              <a:t> 1980:76) </a:t>
            </a:r>
          </a:p>
          <a:p>
            <a:pPr>
              <a:lnSpc>
                <a:spcPct val="110000"/>
              </a:lnSpc>
            </a:pPr>
            <a:r>
              <a:rPr lang="en-US" sz="2000" dirty="0" smtClean="0"/>
              <a:t>Adjectives, nouns, and verbs </a:t>
            </a:r>
          </a:p>
          <a:p>
            <a:pPr>
              <a:lnSpc>
                <a:spcPct val="110000"/>
              </a:lnSpc>
            </a:pPr>
            <a:endParaRPr lang="en-US" sz="2000" dirty="0" smtClean="0"/>
          </a:p>
          <a:p>
            <a:pPr>
              <a:lnSpc>
                <a:spcPct val="110000"/>
              </a:lnSpc>
            </a:pPr>
            <a:r>
              <a:rPr lang="en-US" sz="2000" dirty="0" smtClean="0"/>
              <a:t>Other forms of doublespeak:</a:t>
            </a:r>
          </a:p>
          <a:p>
            <a:pPr>
              <a:lnSpc>
                <a:spcPct val="110000"/>
              </a:lnSpc>
            </a:pPr>
            <a:endParaRPr lang="en-US" sz="2000" dirty="0" smtClean="0"/>
          </a:p>
          <a:p>
            <a:pPr>
              <a:lnSpc>
                <a:spcPct val="110000"/>
              </a:lnSpc>
            </a:pPr>
            <a:r>
              <a:rPr lang="en-US" sz="2000" dirty="0" smtClean="0"/>
              <a:t>Purr and snarl words</a:t>
            </a:r>
          </a:p>
          <a:p>
            <a:pPr>
              <a:lnSpc>
                <a:spcPct val="110000"/>
              </a:lnSpc>
            </a:pPr>
            <a:r>
              <a:rPr lang="en-US" sz="2000" dirty="0" smtClean="0"/>
              <a:t>Euphemisms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Bias in Adjectives</a:t>
            </a:r>
            <a:endParaRPr lang="en-US" dirty="0"/>
          </a:p>
        </p:txBody>
      </p:sp>
      <p:sp>
        <p:nvSpPr>
          <p:cNvPr id="3" name="Zástupný symbol pro obsah 2"/>
          <p:cNvSpPr>
            <a:spLocks noGrp="1"/>
          </p:cNvSpPr>
          <p:nvPr>
            <p:ph sz="quarter" idx="1"/>
          </p:nvPr>
        </p:nvSpPr>
        <p:spPr/>
        <p:txBody>
          <a:bodyPr>
            <a:normAutofit/>
          </a:bodyPr>
          <a:lstStyle/>
          <a:p>
            <a:r>
              <a:rPr lang="en-US" dirty="0" smtClean="0"/>
              <a:t>Most prone to hidden bias</a:t>
            </a:r>
          </a:p>
          <a:p>
            <a:r>
              <a:rPr lang="en-US" dirty="0" smtClean="0"/>
              <a:t>Each adjective represents some quality, but this quality is not always the same</a:t>
            </a:r>
          </a:p>
          <a:p>
            <a:r>
              <a:rPr lang="en-US" dirty="0" smtClean="0"/>
              <a:t>There can be ‘more’ or ‘less’ of it and thus it can be perceived as ‘better’ or ‘worse’.</a:t>
            </a:r>
          </a:p>
          <a:p>
            <a:r>
              <a:rPr lang="en-US" i="1" dirty="0" smtClean="0"/>
              <a:t>Young (handsome, attractive, inexperienced)</a:t>
            </a:r>
          </a:p>
          <a:p>
            <a:r>
              <a:rPr lang="en-US" i="1" dirty="0" smtClean="0"/>
              <a:t>Brave (strong, courageous)</a:t>
            </a:r>
          </a:p>
          <a:p>
            <a:r>
              <a:rPr lang="en-US" i="1" dirty="0" smtClean="0"/>
              <a:t>New (different, modern)</a:t>
            </a:r>
          </a:p>
          <a:p>
            <a:r>
              <a:rPr lang="en-US" i="1" dirty="0" smtClean="0"/>
              <a:t>Extreme (absurd, dangerous) </a:t>
            </a:r>
            <a:endParaRPr lang="en-US"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Bias in Nouns</a:t>
            </a:r>
            <a:endParaRPr lang="en-US" dirty="0"/>
          </a:p>
        </p:txBody>
      </p:sp>
      <p:sp>
        <p:nvSpPr>
          <p:cNvPr id="3" name="Zástupný symbol pro obsah 2"/>
          <p:cNvSpPr>
            <a:spLocks noGrp="1"/>
          </p:cNvSpPr>
          <p:nvPr>
            <p:ph sz="quarter" idx="1"/>
          </p:nvPr>
        </p:nvSpPr>
        <p:spPr/>
        <p:txBody>
          <a:bodyPr>
            <a:normAutofit/>
          </a:bodyPr>
          <a:lstStyle/>
          <a:p>
            <a:r>
              <a:rPr lang="en-US" dirty="0" smtClean="0"/>
              <a:t>Less prone to hidden bias than adjectives</a:t>
            </a:r>
          </a:p>
          <a:p>
            <a:r>
              <a:rPr lang="en-US" dirty="0" smtClean="0"/>
              <a:t>When used in a function which resembles adjectives, i.e. they can still be compared for degree</a:t>
            </a:r>
          </a:p>
          <a:p>
            <a:r>
              <a:rPr lang="cs-CZ" dirty="0" smtClean="0"/>
              <a:t>A</a:t>
            </a:r>
            <a:r>
              <a:rPr lang="en-US" dirty="0" err="1" smtClean="0"/>
              <a:t>ssociative</a:t>
            </a:r>
            <a:r>
              <a:rPr lang="en-US" dirty="0" smtClean="0"/>
              <a:t> meaning can be inferred from collocations which most often go with the noun</a:t>
            </a:r>
          </a:p>
          <a:p>
            <a:r>
              <a:rPr lang="en-US" i="1" dirty="0" smtClean="0"/>
              <a:t>Reformer (progressive, efficient)</a:t>
            </a:r>
          </a:p>
          <a:p>
            <a:r>
              <a:rPr lang="en-US" i="1" dirty="0" smtClean="0"/>
              <a:t>Dictator (brutal, ruthless, cruel)</a:t>
            </a:r>
            <a:endParaRPr lang="en-US"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Bias in Verbs</a:t>
            </a:r>
            <a:endParaRPr lang="en-US" dirty="0"/>
          </a:p>
        </p:txBody>
      </p:sp>
      <p:sp>
        <p:nvSpPr>
          <p:cNvPr id="3" name="Zástupný symbol pro obsah 2"/>
          <p:cNvSpPr>
            <a:spLocks noGrp="1"/>
          </p:cNvSpPr>
          <p:nvPr>
            <p:ph sz="quarter" idx="1"/>
          </p:nvPr>
        </p:nvSpPr>
        <p:spPr/>
        <p:txBody>
          <a:bodyPr>
            <a:normAutofit/>
          </a:bodyPr>
          <a:lstStyle/>
          <a:p>
            <a:r>
              <a:rPr lang="en-US" dirty="0" smtClean="0"/>
              <a:t>Even less prone to bias than adjectives and nouns</a:t>
            </a:r>
          </a:p>
          <a:p>
            <a:r>
              <a:rPr lang="en-US" dirty="0" smtClean="0"/>
              <a:t>Actions which are automatically viewed as positive or negative</a:t>
            </a:r>
          </a:p>
          <a:p>
            <a:r>
              <a:rPr lang="en-US" dirty="0" smtClean="0"/>
              <a:t>The bias consists of the speaker’s description of a fact as good or bad</a:t>
            </a:r>
          </a:p>
          <a:p>
            <a:r>
              <a:rPr lang="en-US" i="1" dirty="0" smtClean="0"/>
              <a:t>Succeed x fail</a:t>
            </a:r>
          </a:p>
          <a:p>
            <a:r>
              <a:rPr lang="en-US" i="1" dirty="0" smtClean="0"/>
              <a:t>Win x lose</a:t>
            </a:r>
          </a:p>
          <a:p>
            <a:r>
              <a:rPr lang="en-US" i="1" dirty="0" smtClean="0"/>
              <a:t>Build x destroy</a:t>
            </a:r>
            <a:endParaRPr lang="en-US"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Analysis</a:t>
            </a:r>
            <a:r>
              <a:rPr lang="cs-CZ" dirty="0" smtClean="0"/>
              <a:t> – Corpus </a:t>
            </a:r>
            <a:r>
              <a:rPr lang="cs-CZ" dirty="0" err="1" smtClean="0"/>
              <a:t>and</a:t>
            </a:r>
            <a:r>
              <a:rPr lang="cs-CZ" dirty="0" smtClean="0"/>
              <a:t> </a:t>
            </a:r>
            <a:r>
              <a:rPr lang="cs-CZ" dirty="0" err="1" smtClean="0"/>
              <a:t>Aims</a:t>
            </a:r>
            <a:endParaRPr lang="en-US" dirty="0"/>
          </a:p>
        </p:txBody>
      </p:sp>
      <p:sp>
        <p:nvSpPr>
          <p:cNvPr id="3" name="Zástupný symbol pro obsah 2"/>
          <p:cNvSpPr>
            <a:spLocks noGrp="1"/>
          </p:cNvSpPr>
          <p:nvPr>
            <p:ph sz="quarter" idx="1"/>
          </p:nvPr>
        </p:nvSpPr>
        <p:spPr/>
        <p:txBody>
          <a:bodyPr/>
          <a:lstStyle/>
          <a:p>
            <a:r>
              <a:rPr lang="en-US" dirty="0" smtClean="0"/>
              <a:t>Televised presidential debates before American presidential elections in 2000, 2004 and 2008</a:t>
            </a:r>
          </a:p>
          <a:p>
            <a:r>
              <a:rPr lang="en-US" dirty="0" smtClean="0"/>
              <a:t>Development of the use of hidden bias from 2000 to 2008</a:t>
            </a:r>
          </a:p>
          <a:p>
            <a:r>
              <a:rPr lang="en-US" dirty="0" smtClean="0"/>
              <a:t>Comparison of Democratic and Republican candidates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Method</a:t>
            </a:r>
            <a:r>
              <a:rPr lang="cs-CZ" dirty="0" smtClean="0"/>
              <a:t> </a:t>
            </a:r>
            <a:r>
              <a:rPr lang="cs-CZ" dirty="0" err="1" smtClean="0"/>
              <a:t>of</a:t>
            </a:r>
            <a:r>
              <a:rPr lang="cs-CZ" dirty="0" smtClean="0"/>
              <a:t> </a:t>
            </a:r>
            <a:r>
              <a:rPr lang="cs-CZ" dirty="0" err="1" smtClean="0"/>
              <a:t>Analysis</a:t>
            </a:r>
            <a:r>
              <a:rPr lang="cs-CZ" dirty="0" smtClean="0"/>
              <a:t> – </a:t>
            </a:r>
            <a:r>
              <a:rPr lang="cs-CZ" dirty="0" err="1" smtClean="0"/>
              <a:t>Denotative</a:t>
            </a:r>
            <a:r>
              <a:rPr lang="cs-CZ" dirty="0" smtClean="0"/>
              <a:t> </a:t>
            </a:r>
            <a:r>
              <a:rPr lang="cs-CZ" dirty="0" err="1" smtClean="0"/>
              <a:t>Meaning</a:t>
            </a:r>
            <a:endParaRPr lang="en-US" dirty="0"/>
          </a:p>
        </p:txBody>
      </p:sp>
      <p:sp>
        <p:nvSpPr>
          <p:cNvPr id="3" name="Zástupný symbol pro obsah 2"/>
          <p:cNvSpPr>
            <a:spLocks noGrp="1"/>
          </p:cNvSpPr>
          <p:nvPr>
            <p:ph sz="quarter" idx="1"/>
          </p:nvPr>
        </p:nvSpPr>
        <p:spPr/>
        <p:txBody>
          <a:bodyPr/>
          <a:lstStyle/>
          <a:p>
            <a:r>
              <a:rPr lang="en-US" sz="2800" dirty="0" err="1" smtClean="0"/>
              <a:t>Thinkmap</a:t>
            </a:r>
            <a:r>
              <a:rPr lang="en-US" sz="2800" dirty="0" smtClean="0"/>
              <a:t> </a:t>
            </a:r>
            <a:r>
              <a:rPr lang="en-US" sz="2800" dirty="0"/>
              <a:t>Visual </a:t>
            </a:r>
            <a:r>
              <a:rPr lang="en-US" sz="2800" dirty="0" smtClean="0"/>
              <a:t>Thesaurus</a:t>
            </a:r>
            <a:endParaRPr lang="cs-CZ" sz="2800" dirty="0" smtClean="0"/>
          </a:p>
          <a:p>
            <a:endParaRPr lang="en-US" dirty="0"/>
          </a:p>
        </p:txBody>
      </p:sp>
      <p:pic>
        <p:nvPicPr>
          <p:cNvPr id="4" name="Obrázek 3"/>
          <p:cNvPicPr/>
          <p:nvPr/>
        </p:nvPicPr>
        <p:blipFill>
          <a:blip r:embed="rId2" cstate="print"/>
          <a:srcRect l="17650" t="6027" r="30331" b="19529"/>
          <a:stretch>
            <a:fillRect/>
          </a:stretch>
        </p:blipFill>
        <p:spPr bwMode="auto">
          <a:xfrm>
            <a:off x="755041" y="2687782"/>
            <a:ext cx="5328592" cy="39431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ezentace_MU_EN">
  <a:themeElements>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Směsi">
      <a:majorFont>
        <a:latin typeface="Tahoma"/>
        <a:ea typeface=""/>
        <a:cs typeface=""/>
      </a:majorFont>
      <a:minorFont>
        <a:latin typeface="Tahom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Prezentace_MU_EN</Template>
  <TotalTime>337</TotalTime>
  <Words>1328</Words>
  <Application>Microsoft Office PowerPoint</Application>
  <PresentationFormat>Předvádění na obrazovce (4:3)</PresentationFormat>
  <Paragraphs>491</Paragraphs>
  <Slides>23</Slides>
  <Notes>0</Notes>
  <HiddenSlides>0</HiddenSlides>
  <MMClips>0</MMClips>
  <ScaleCrop>false</ScaleCrop>
  <HeadingPairs>
    <vt:vector size="4" baseType="variant">
      <vt:variant>
        <vt:lpstr>Motiv</vt:lpstr>
      </vt:variant>
      <vt:variant>
        <vt:i4>1</vt:i4>
      </vt:variant>
      <vt:variant>
        <vt:lpstr>Nadpisy snímků</vt:lpstr>
      </vt:variant>
      <vt:variant>
        <vt:i4>23</vt:i4>
      </vt:variant>
    </vt:vector>
  </HeadingPairs>
  <TitlesOfParts>
    <vt:vector size="24" baseType="lpstr">
      <vt:lpstr>Prezentace_MU_EN</vt:lpstr>
      <vt:lpstr>Hidden Bias in the Discourse of American Presidential Candidates   Mgr. Pavel Reich</vt:lpstr>
      <vt:lpstr>Outline</vt:lpstr>
      <vt:lpstr>Doublespeak</vt:lpstr>
      <vt:lpstr>Hidden Bias</vt:lpstr>
      <vt:lpstr>Bias in Adjectives</vt:lpstr>
      <vt:lpstr>Bias in Nouns</vt:lpstr>
      <vt:lpstr>Bias in Verbs</vt:lpstr>
      <vt:lpstr>Analysis – Corpus and Aims</vt:lpstr>
      <vt:lpstr>Method of Analysis – Denotative Meaning</vt:lpstr>
      <vt:lpstr>Method of Analysis - Connotative meaning</vt:lpstr>
      <vt:lpstr>COCA</vt:lpstr>
      <vt:lpstr>Exapmle of the Use of Hidden Bias</vt:lpstr>
      <vt:lpstr>2000 - Adjectives</vt:lpstr>
      <vt:lpstr>2004 - Adjectives</vt:lpstr>
      <vt:lpstr>2008 - Adjectives</vt:lpstr>
      <vt:lpstr>2000 - Nouns</vt:lpstr>
      <vt:lpstr>2000 - Verbs</vt:lpstr>
      <vt:lpstr>2004 - Nouns</vt:lpstr>
      <vt:lpstr>2004 - Verbs</vt:lpstr>
      <vt:lpstr>2008 - Nouns</vt:lpstr>
      <vt:lpstr>2008 - Verbs</vt:lpstr>
      <vt:lpstr>Conclusion</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Paja</dc:creator>
  <cp:lastModifiedBy>Paja</cp:lastModifiedBy>
  <cp:revision>35</cp:revision>
  <cp:lastPrinted>1601-01-01T00:00:00Z</cp:lastPrinted>
  <dcterms:created xsi:type="dcterms:W3CDTF">2012-10-02T20:51:11Z</dcterms:created>
  <dcterms:modified xsi:type="dcterms:W3CDTF">2013-02-20T20:30:26Z</dcterms:modified>
</cp:coreProperties>
</file>