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66" r:id="rId3"/>
    <p:sldId id="257" r:id="rId4"/>
    <p:sldId id="259" r:id="rId5"/>
    <p:sldId id="258" r:id="rId6"/>
    <p:sldId id="260" r:id="rId7"/>
    <p:sldId id="263" r:id="rId8"/>
    <p:sldId id="265" r:id="rId9"/>
    <p:sldId id="264" r:id="rId10"/>
    <p:sldId id="262" r:id="rId11"/>
    <p:sldId id="261" r:id="rId12"/>
    <p:sldId id="267" r:id="rId13"/>
    <p:sldId id="268"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List_aplikac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List_aplikace_Microsoft_Office_Excel2.xlsx"/></Relationships>
</file>

<file path=ppt/charts/chart1.xml><?xml version="1.0" encoding="utf-8"?>
<c:chartSpace xmlns:c="http://schemas.openxmlformats.org/drawingml/2006/chart" xmlns:a="http://schemas.openxmlformats.org/drawingml/2006/main" xmlns:r="http://schemas.openxmlformats.org/officeDocument/2006/relationships">
  <c:lang val="cs-CZ"/>
  <c:chart>
    <c:title>
      <c:layout>
        <c:manualLayout>
          <c:xMode val="edge"/>
          <c:yMode val="edge"/>
          <c:x val="0.37088486079427169"/>
          <c:y val="0.11274252005225252"/>
        </c:manualLayout>
      </c:layout>
    </c:title>
    <c:view3D>
      <c:rotX val="30"/>
      <c:perspective val="30"/>
    </c:view3D>
    <c:plotArea>
      <c:layout>
        <c:manualLayout>
          <c:layoutTarget val="inner"/>
          <c:xMode val="edge"/>
          <c:yMode val="edge"/>
          <c:x val="9.7773858460171115E-2"/>
          <c:y val="0.1254109132470822"/>
          <c:w val="0.81033125948968654"/>
          <c:h val="0.75636592129032842"/>
        </c:manualLayout>
      </c:layout>
      <c:pie3DChart>
        <c:varyColors val="1"/>
        <c:ser>
          <c:idx val="0"/>
          <c:order val="0"/>
          <c:tx>
            <c:strRef>
              <c:f>List1!$B$1</c:f>
              <c:strCache>
                <c:ptCount val="1"/>
                <c:pt idx="0">
                  <c:v>Republicans</c:v>
                </c:pt>
              </c:strCache>
            </c:strRef>
          </c:tx>
          <c:dLbls>
            <c:txPr>
              <a:bodyPr/>
              <a:lstStyle/>
              <a:p>
                <a:pPr>
                  <a:defRPr sz="1100" b="1"/>
                </a:pPr>
                <a:endParaRPr lang="cs-CZ"/>
              </a:p>
            </c:txPr>
            <c:showCatName val="1"/>
            <c:showPercent val="1"/>
            <c:showLeaderLines val="1"/>
          </c:dLbls>
          <c:cat>
            <c:strRef>
              <c:f>List1!$A$2:$A$8</c:f>
              <c:strCache>
                <c:ptCount val="7"/>
                <c:pt idx="0">
                  <c:v>widening</c:v>
                </c:pt>
                <c:pt idx="1">
                  <c:v>widening+purr</c:v>
                </c:pt>
                <c:pt idx="2">
                  <c:v>widening+bias</c:v>
                </c:pt>
                <c:pt idx="3">
                  <c:v>metaphor</c:v>
                </c:pt>
                <c:pt idx="4">
                  <c:v>metaphor+purr</c:v>
                </c:pt>
                <c:pt idx="5">
                  <c:v>metaphor+bias</c:v>
                </c:pt>
                <c:pt idx="6">
                  <c:v>metonymy</c:v>
                </c:pt>
              </c:strCache>
            </c:strRef>
          </c:cat>
          <c:val>
            <c:numRef>
              <c:f>List1!$B$2:$B$8</c:f>
              <c:numCache>
                <c:formatCode>General</c:formatCode>
                <c:ptCount val="7"/>
                <c:pt idx="0">
                  <c:v>25</c:v>
                </c:pt>
                <c:pt idx="1">
                  <c:v>11</c:v>
                </c:pt>
                <c:pt idx="2">
                  <c:v>24</c:v>
                </c:pt>
                <c:pt idx="3">
                  <c:v>26</c:v>
                </c:pt>
                <c:pt idx="4">
                  <c:v>1</c:v>
                </c:pt>
                <c:pt idx="5">
                  <c:v>6</c:v>
                </c:pt>
                <c:pt idx="6">
                  <c:v>2</c:v>
                </c:pt>
              </c:numCache>
            </c:numRef>
          </c:val>
        </c:ser>
        <c:dLbls>
          <c:showCatName val="1"/>
          <c:showPercent val="1"/>
        </c:dLbls>
      </c:pie3D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cs-CZ"/>
  <c:chart>
    <c:title>
      <c:layout>
        <c:manualLayout>
          <c:xMode val="edge"/>
          <c:yMode val="edge"/>
          <c:x val="0.36530231625915455"/>
          <c:y val="9.6766168642441711E-2"/>
        </c:manualLayout>
      </c:layout>
    </c:title>
    <c:view3D>
      <c:rotX val="30"/>
      <c:perspective val="30"/>
    </c:view3D>
    <c:plotArea>
      <c:layout>
        <c:manualLayout>
          <c:layoutTarget val="inner"/>
          <c:xMode val="edge"/>
          <c:yMode val="edge"/>
          <c:x val="0.11493411392728141"/>
          <c:y val="0.21031836255919895"/>
          <c:w val="0.82256588607271852"/>
          <c:h val="0.67359795939986022"/>
        </c:manualLayout>
      </c:layout>
      <c:pie3DChart>
        <c:varyColors val="1"/>
        <c:ser>
          <c:idx val="0"/>
          <c:order val="0"/>
          <c:tx>
            <c:strRef>
              <c:f>List1!$B$1</c:f>
              <c:strCache>
                <c:ptCount val="1"/>
                <c:pt idx="0">
                  <c:v>Democrats</c:v>
                </c:pt>
              </c:strCache>
            </c:strRef>
          </c:tx>
          <c:dLbls>
            <c:dLbl>
              <c:idx val="4"/>
              <c:layout>
                <c:manualLayout>
                  <c:x val="-9.7717558409425975E-2"/>
                  <c:y val="-0.12895497893923993"/>
                </c:manualLayout>
              </c:layout>
              <c:showCatName val="1"/>
              <c:showPercent val="1"/>
            </c:dLbl>
            <c:txPr>
              <a:bodyPr/>
              <a:lstStyle/>
              <a:p>
                <a:pPr>
                  <a:defRPr sz="1100" b="1"/>
                </a:pPr>
                <a:endParaRPr lang="cs-CZ"/>
              </a:p>
            </c:txPr>
            <c:showCatName val="1"/>
            <c:showPercent val="1"/>
            <c:showLeaderLines val="1"/>
          </c:dLbls>
          <c:cat>
            <c:strRef>
              <c:f>List1!$A$2:$A$8</c:f>
              <c:strCache>
                <c:ptCount val="7"/>
                <c:pt idx="0">
                  <c:v>widening</c:v>
                </c:pt>
                <c:pt idx="1">
                  <c:v>widening+purr</c:v>
                </c:pt>
                <c:pt idx="2">
                  <c:v>widening+bias</c:v>
                </c:pt>
                <c:pt idx="3">
                  <c:v>metaphor</c:v>
                </c:pt>
                <c:pt idx="4">
                  <c:v>metaphor+purr</c:v>
                </c:pt>
                <c:pt idx="5">
                  <c:v>metaphor+bias</c:v>
                </c:pt>
                <c:pt idx="6">
                  <c:v>metonymy</c:v>
                </c:pt>
              </c:strCache>
            </c:strRef>
          </c:cat>
          <c:val>
            <c:numRef>
              <c:f>List1!$B$2:$B$8</c:f>
              <c:numCache>
                <c:formatCode>General</c:formatCode>
                <c:ptCount val="7"/>
                <c:pt idx="0">
                  <c:v>33</c:v>
                </c:pt>
                <c:pt idx="1">
                  <c:v>8</c:v>
                </c:pt>
                <c:pt idx="2">
                  <c:v>13</c:v>
                </c:pt>
                <c:pt idx="3">
                  <c:v>25</c:v>
                </c:pt>
                <c:pt idx="4">
                  <c:v>1</c:v>
                </c:pt>
                <c:pt idx="5">
                  <c:v>2</c:v>
                </c:pt>
                <c:pt idx="6">
                  <c:v>2</c:v>
                </c:pt>
              </c:numCache>
            </c:numRef>
          </c:val>
        </c:ser>
        <c:dLbls>
          <c:showCatName val="1"/>
          <c:showPercent val="1"/>
        </c:dLbls>
      </c:pie3DChart>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E86D4B-544F-4462-93B5-92FF8E0A51F4}" type="datetimeFigureOut">
              <a:rPr lang="en-US" smtClean="0"/>
              <a:t>10/18/2012</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2C05B3-0FC7-4546-9E6F-701DB6A2D85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en-US" dirty="0"/>
          </a:p>
        </p:txBody>
      </p:sp>
      <p:sp>
        <p:nvSpPr>
          <p:cNvPr id="4" name="Zástupný symbol pro číslo snímku 3"/>
          <p:cNvSpPr>
            <a:spLocks noGrp="1"/>
          </p:cNvSpPr>
          <p:nvPr>
            <p:ph type="sldNum" sz="quarter" idx="10"/>
          </p:nvPr>
        </p:nvSpPr>
        <p:spPr/>
        <p:txBody>
          <a:bodyPr/>
          <a:lstStyle/>
          <a:p>
            <a:fld id="{4C2C05B3-0FC7-4546-9E6F-701DB6A2D853}"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a:p>
        </p:txBody>
      </p:sp>
      <p:sp>
        <p:nvSpPr>
          <p:cNvPr id="4" name="Zástupný symbol pro datum 3"/>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2"/>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4657CFE-3CEE-4A6F-BE4B-006084C699FB}" type="datetimeFigureOut">
              <a:rPr lang="en-US" smtClean="0"/>
              <a:pPr/>
              <a:t>10/18/2012</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B73FD8B7-D7DE-4F93-9291-DCB1CDDAE6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57CFE-3CEE-4A6F-BE4B-006084C699FB}" type="datetimeFigureOut">
              <a:rPr lang="en-US" smtClean="0"/>
              <a:pPr/>
              <a:t>10/18/2012</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FD8B7-D7DE-4F93-9291-DCB1CDDAE6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residency.ucsb.edu/ws/?pid=84482" TargetMode="External"/><Relationship Id="rId2" Type="http://schemas.openxmlformats.org/officeDocument/2006/relationships/hyperlink" Target="http://www.presidency.ucsb.edu/ws/?pid=78691" TargetMode="External"/><Relationship Id="rId1" Type="http://schemas.openxmlformats.org/officeDocument/2006/relationships/slideLayout" Target="../slideLayouts/slideLayout2.xml"/><Relationship Id="rId4" Type="http://schemas.openxmlformats.org/officeDocument/2006/relationships/hyperlink" Target="http://www.presidency.ucsb.edu/ws/?pid=8452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683568" y="620688"/>
            <a:ext cx="7772400" cy="3384376"/>
          </a:xfrm>
        </p:spPr>
        <p:txBody>
          <a:bodyPr>
            <a:noAutofit/>
          </a:bodyPr>
          <a:lstStyle/>
          <a:p>
            <a:r>
              <a:rPr lang="en-US" sz="3600" dirty="0"/>
              <a:t>The Use of Euphemisms as the Highest</a:t>
            </a:r>
            <a:br>
              <a:rPr lang="en-US" sz="3600" dirty="0"/>
            </a:br>
            <a:r>
              <a:rPr lang="en-US" sz="3600" dirty="0"/>
              <a:t>Form of Doublespeak in American</a:t>
            </a:r>
            <a:br>
              <a:rPr lang="en-US" sz="3600" dirty="0"/>
            </a:br>
            <a:r>
              <a:rPr lang="en-US" sz="3600" dirty="0"/>
              <a:t>Presidential Debates</a:t>
            </a:r>
          </a:p>
        </p:txBody>
      </p:sp>
      <p:sp>
        <p:nvSpPr>
          <p:cNvPr id="5" name="Podnadpis 4"/>
          <p:cNvSpPr>
            <a:spLocks noGrp="1"/>
          </p:cNvSpPr>
          <p:nvPr>
            <p:ph type="subTitle" idx="1"/>
          </p:nvPr>
        </p:nvSpPr>
        <p:spPr>
          <a:xfrm>
            <a:off x="1403648" y="5013176"/>
            <a:ext cx="6400800" cy="982960"/>
          </a:xfrm>
        </p:spPr>
        <p:txBody>
          <a:bodyPr>
            <a:normAutofit fontScale="92500" lnSpcReduction="20000"/>
          </a:bodyPr>
          <a:lstStyle/>
          <a:p>
            <a:r>
              <a:rPr lang="cs-CZ" dirty="0" smtClean="0">
                <a:solidFill>
                  <a:schemeClr val="accent1">
                    <a:lumMod val="50000"/>
                  </a:schemeClr>
                </a:solidFill>
              </a:rPr>
              <a:t>Mgr. Pavel Reich</a:t>
            </a:r>
          </a:p>
          <a:p>
            <a:r>
              <a:rPr lang="cs-CZ" dirty="0" smtClean="0">
                <a:solidFill>
                  <a:schemeClr val="accent1">
                    <a:lumMod val="50000"/>
                  </a:schemeClr>
                </a:solidFill>
              </a:rPr>
              <a:t>Masaryk University, Brno</a:t>
            </a:r>
            <a:endParaRPr lang="en-US"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Results</a:t>
            </a:r>
            <a:endParaRPr lang="en-US" dirty="0"/>
          </a:p>
        </p:txBody>
      </p:sp>
      <p:graphicFrame>
        <p:nvGraphicFramePr>
          <p:cNvPr id="5" name="Tabulka 4"/>
          <p:cNvGraphicFramePr>
            <a:graphicFrameLocks noGrp="1"/>
          </p:cNvGraphicFramePr>
          <p:nvPr/>
        </p:nvGraphicFramePr>
        <p:xfrm>
          <a:off x="467544" y="1844824"/>
          <a:ext cx="8280919" cy="3941790"/>
        </p:xfrm>
        <a:graphic>
          <a:graphicData uri="http://schemas.openxmlformats.org/drawingml/2006/table">
            <a:tbl>
              <a:tblPr/>
              <a:tblGrid>
                <a:gridCol w="1656184"/>
                <a:gridCol w="1080120"/>
                <a:gridCol w="1152128"/>
                <a:gridCol w="1080120"/>
                <a:gridCol w="1152128"/>
                <a:gridCol w="1080120"/>
                <a:gridCol w="1080119"/>
              </a:tblGrid>
              <a:tr h="394179">
                <a:tc>
                  <a:txBody>
                    <a:bodyPr/>
                    <a:lstStyle/>
                    <a:p>
                      <a:pPr algn="ctr">
                        <a:lnSpc>
                          <a:spcPct val="115000"/>
                        </a:lnSpc>
                        <a:spcAft>
                          <a:spcPts val="0"/>
                        </a:spcAft>
                      </a:pPr>
                      <a:endParaRPr lang="cs-CZ"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gridSpan="2">
                  <a:txBody>
                    <a:bodyPr/>
                    <a:lstStyle/>
                    <a:p>
                      <a:pPr algn="ctr">
                        <a:lnSpc>
                          <a:spcPct val="115000"/>
                        </a:lnSpc>
                        <a:spcAft>
                          <a:spcPts val="0"/>
                        </a:spcAft>
                      </a:pPr>
                      <a:r>
                        <a:rPr lang="en-US" sz="1600">
                          <a:solidFill>
                            <a:srgbClr val="FFFFFF"/>
                          </a:solidFill>
                          <a:latin typeface="Calibri"/>
                          <a:ea typeface="Calibri"/>
                          <a:cs typeface="Times New Roman"/>
                        </a:rPr>
                        <a:t>2000</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hMerge="1">
                  <a:txBody>
                    <a:bodyPr/>
                    <a:lstStyle/>
                    <a:p>
                      <a:endParaRPr lang="en-US"/>
                    </a:p>
                  </a:txBody>
                  <a:tcPr/>
                </a:tc>
                <a:tc gridSpan="2">
                  <a:txBody>
                    <a:bodyPr/>
                    <a:lstStyle/>
                    <a:p>
                      <a:pPr algn="ctr">
                        <a:lnSpc>
                          <a:spcPct val="115000"/>
                        </a:lnSpc>
                        <a:spcAft>
                          <a:spcPts val="0"/>
                        </a:spcAft>
                      </a:pPr>
                      <a:r>
                        <a:rPr lang="en-US" sz="1600">
                          <a:solidFill>
                            <a:srgbClr val="FFFFFF"/>
                          </a:solidFill>
                          <a:latin typeface="Calibri"/>
                          <a:ea typeface="Calibri"/>
                          <a:cs typeface="Times New Roman"/>
                        </a:rPr>
                        <a:t>2004</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hMerge="1">
                  <a:txBody>
                    <a:bodyPr/>
                    <a:lstStyle/>
                    <a:p>
                      <a:endParaRPr lang="en-US"/>
                    </a:p>
                  </a:txBody>
                  <a:tcPr/>
                </a:tc>
                <a:tc gridSpan="2">
                  <a:txBody>
                    <a:bodyPr/>
                    <a:lstStyle/>
                    <a:p>
                      <a:pPr algn="ctr">
                        <a:lnSpc>
                          <a:spcPct val="115000"/>
                        </a:lnSpc>
                        <a:spcAft>
                          <a:spcPts val="0"/>
                        </a:spcAft>
                      </a:pPr>
                      <a:r>
                        <a:rPr lang="en-US" sz="1600">
                          <a:solidFill>
                            <a:srgbClr val="FFFFFF"/>
                          </a:solidFill>
                          <a:latin typeface="Calibri"/>
                          <a:ea typeface="Calibri"/>
                          <a:cs typeface="Times New Roman"/>
                        </a:rPr>
                        <a:t>2008</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BACC6"/>
                    </a:solidFill>
                  </a:tcPr>
                </a:tc>
                <a:tc hMerge="1">
                  <a:txBody>
                    <a:bodyPr/>
                    <a:lstStyle/>
                    <a:p>
                      <a:endParaRPr lang="en-US"/>
                    </a:p>
                  </a:txBody>
                  <a:tcPr/>
                </a:tc>
              </a:tr>
              <a:tr h="394179">
                <a:tc>
                  <a:txBody>
                    <a:bodyPr/>
                    <a:lstStyle/>
                    <a:p>
                      <a:pPr algn="ctr">
                        <a:lnSpc>
                          <a:spcPct val="115000"/>
                        </a:lnSpc>
                        <a:spcAft>
                          <a:spcPts val="0"/>
                        </a:spcAft>
                      </a:pPr>
                      <a:endParaRPr lang="cs-CZ"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en-US" sz="1600" b="1" dirty="0">
                          <a:latin typeface="Calibri"/>
                          <a:ea typeface="Calibri"/>
                          <a:cs typeface="Times New Roman"/>
                        </a:rPr>
                        <a:t>Bush</a:t>
                      </a:r>
                      <a:endParaRPr lang="cs-CZ"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a:latin typeface="Calibri"/>
                          <a:ea typeface="Calibri"/>
                          <a:cs typeface="Times New Roman"/>
                        </a:rPr>
                        <a:t>Gore</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a:latin typeface="Calibri"/>
                          <a:ea typeface="Calibri"/>
                          <a:cs typeface="Times New Roman"/>
                        </a:rPr>
                        <a:t>Bush</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a:latin typeface="Calibri"/>
                          <a:ea typeface="Calibri"/>
                          <a:cs typeface="Times New Roman"/>
                        </a:rPr>
                        <a:t>Kerry</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a:latin typeface="Calibri"/>
                          <a:ea typeface="Calibri"/>
                          <a:cs typeface="Times New Roman"/>
                        </a:rPr>
                        <a:t>McCain</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a:latin typeface="Calibri"/>
                          <a:ea typeface="Calibri"/>
                          <a:cs typeface="Times New Roman"/>
                        </a:rPr>
                        <a:t>Obama</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r>
              <a:tr h="394179">
                <a:tc>
                  <a:txBody>
                    <a:bodyPr/>
                    <a:lstStyle/>
                    <a:p>
                      <a:pPr algn="ctr">
                        <a:lnSpc>
                          <a:spcPct val="115000"/>
                        </a:lnSpc>
                        <a:spcAft>
                          <a:spcPts val="0"/>
                        </a:spcAft>
                      </a:pPr>
                      <a:r>
                        <a:rPr lang="en-US" sz="1600" b="1" dirty="0">
                          <a:solidFill>
                            <a:srgbClr val="FFFFFF"/>
                          </a:solidFill>
                          <a:latin typeface="Calibri"/>
                          <a:ea typeface="Calibri"/>
                          <a:cs typeface="Times New Roman"/>
                        </a:rPr>
                        <a:t>widening</a:t>
                      </a:r>
                      <a:endParaRPr lang="cs-CZ"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en-US" sz="1600">
                          <a:latin typeface="Calibri"/>
                          <a:ea typeface="Calibri"/>
                          <a:cs typeface="Times New Roman"/>
                        </a:rPr>
                        <a:t>3</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dirty="0">
                          <a:latin typeface="Calibri"/>
                          <a:ea typeface="Calibri"/>
                          <a:cs typeface="Times New Roman"/>
                        </a:rPr>
                        <a:t>6</a:t>
                      </a:r>
                      <a:endParaRPr lang="cs-CZ" sz="16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13</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16</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9</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11</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r>
              <a:tr h="394179">
                <a:tc>
                  <a:txBody>
                    <a:bodyPr/>
                    <a:lstStyle/>
                    <a:p>
                      <a:pPr algn="ctr">
                        <a:lnSpc>
                          <a:spcPct val="115000"/>
                        </a:lnSpc>
                        <a:spcAft>
                          <a:spcPts val="0"/>
                        </a:spcAft>
                      </a:pPr>
                      <a:r>
                        <a:rPr lang="en-US" sz="1600" b="1">
                          <a:solidFill>
                            <a:srgbClr val="FFFFFF"/>
                          </a:solidFill>
                          <a:latin typeface="Calibri"/>
                          <a:ea typeface="Calibri"/>
                          <a:cs typeface="Times New Roman"/>
                        </a:rPr>
                        <a:t>widening+purr</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en-US" sz="1600">
                          <a:latin typeface="Calibri"/>
                          <a:ea typeface="Calibri"/>
                          <a:cs typeface="Times New Roman"/>
                        </a:rPr>
                        <a:t>2</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dirty="0">
                          <a:latin typeface="Calibri"/>
                          <a:ea typeface="Calibri"/>
                          <a:cs typeface="Times New Roman"/>
                        </a:rPr>
                        <a:t>0</a:t>
                      </a:r>
                      <a:endParaRPr lang="cs-CZ" sz="16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dirty="0">
                          <a:latin typeface="Calibri"/>
                          <a:ea typeface="Calibri"/>
                          <a:cs typeface="Times New Roman"/>
                        </a:rPr>
                        <a:t>1</a:t>
                      </a:r>
                      <a:endParaRPr lang="cs-CZ"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a:latin typeface="Calibri"/>
                          <a:ea typeface="Calibri"/>
                          <a:cs typeface="Times New Roman"/>
                        </a:rPr>
                        <a:t>3</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a:latin typeface="Calibri"/>
                          <a:ea typeface="Calibri"/>
                          <a:cs typeface="Times New Roman"/>
                        </a:rPr>
                        <a:t>8</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a:latin typeface="Calibri"/>
                          <a:ea typeface="Calibri"/>
                          <a:cs typeface="Times New Roman"/>
                        </a:rPr>
                        <a:t>5</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r>
              <a:tr h="394179">
                <a:tc>
                  <a:txBody>
                    <a:bodyPr/>
                    <a:lstStyle/>
                    <a:p>
                      <a:pPr algn="ctr">
                        <a:lnSpc>
                          <a:spcPct val="115000"/>
                        </a:lnSpc>
                        <a:spcAft>
                          <a:spcPts val="0"/>
                        </a:spcAft>
                      </a:pPr>
                      <a:r>
                        <a:rPr lang="en-US" sz="1600" b="1">
                          <a:solidFill>
                            <a:srgbClr val="FFFFFF"/>
                          </a:solidFill>
                          <a:latin typeface="Calibri"/>
                          <a:ea typeface="Calibri"/>
                          <a:cs typeface="Times New Roman"/>
                        </a:rPr>
                        <a:t>widening+bias</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en-US" sz="1600">
                          <a:latin typeface="Calibri"/>
                          <a:ea typeface="Calibri"/>
                          <a:cs typeface="Times New Roman"/>
                        </a:rPr>
                        <a:t>10</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5</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dirty="0">
                          <a:latin typeface="Calibri"/>
                          <a:ea typeface="Calibri"/>
                          <a:cs typeface="Times New Roman"/>
                        </a:rPr>
                        <a:t>9</a:t>
                      </a:r>
                      <a:endParaRPr lang="cs-CZ"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4</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5</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4</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r>
              <a:tr h="394179">
                <a:tc>
                  <a:txBody>
                    <a:bodyPr/>
                    <a:lstStyle/>
                    <a:p>
                      <a:pPr algn="ctr">
                        <a:lnSpc>
                          <a:spcPct val="115000"/>
                        </a:lnSpc>
                        <a:spcAft>
                          <a:spcPts val="0"/>
                        </a:spcAft>
                      </a:pPr>
                      <a:r>
                        <a:rPr lang="en-US" sz="1600" b="1">
                          <a:solidFill>
                            <a:srgbClr val="FFFFFF"/>
                          </a:solidFill>
                          <a:latin typeface="Calibri"/>
                          <a:ea typeface="Calibri"/>
                          <a:cs typeface="Times New Roman"/>
                        </a:rPr>
                        <a:t>metaphor</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en-US" sz="1600">
                          <a:latin typeface="Calibri"/>
                          <a:ea typeface="Calibri"/>
                          <a:cs typeface="Times New Roman"/>
                        </a:rPr>
                        <a:t>9</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a:latin typeface="Calibri"/>
                          <a:ea typeface="Calibri"/>
                          <a:cs typeface="Times New Roman"/>
                        </a:rPr>
                        <a:t>6</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dirty="0">
                          <a:latin typeface="Calibri"/>
                          <a:ea typeface="Calibri"/>
                          <a:cs typeface="Times New Roman"/>
                        </a:rPr>
                        <a:t>13</a:t>
                      </a:r>
                      <a:endParaRPr lang="cs-CZ"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dirty="0">
                          <a:latin typeface="Calibri"/>
                          <a:ea typeface="Calibri"/>
                          <a:cs typeface="Times New Roman"/>
                        </a:rPr>
                        <a:t>12</a:t>
                      </a:r>
                      <a:endParaRPr lang="cs-CZ" sz="16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a:latin typeface="Calibri"/>
                          <a:ea typeface="Calibri"/>
                          <a:cs typeface="Times New Roman"/>
                        </a:rPr>
                        <a:t>4</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a:latin typeface="Calibri"/>
                          <a:ea typeface="Calibri"/>
                          <a:cs typeface="Times New Roman"/>
                        </a:rPr>
                        <a:t>7</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r>
              <a:tr h="394179">
                <a:tc>
                  <a:txBody>
                    <a:bodyPr/>
                    <a:lstStyle/>
                    <a:p>
                      <a:pPr algn="ctr">
                        <a:lnSpc>
                          <a:spcPct val="115000"/>
                        </a:lnSpc>
                        <a:spcAft>
                          <a:spcPts val="0"/>
                        </a:spcAft>
                      </a:pPr>
                      <a:r>
                        <a:rPr lang="en-US" sz="1600" b="1">
                          <a:solidFill>
                            <a:srgbClr val="FFFFFF"/>
                          </a:solidFill>
                          <a:latin typeface="Calibri"/>
                          <a:ea typeface="Calibri"/>
                          <a:cs typeface="Times New Roman"/>
                        </a:rPr>
                        <a:t>metaphor+purr</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en-US" sz="1600">
                          <a:latin typeface="Calibri"/>
                          <a:ea typeface="Calibri"/>
                          <a:cs typeface="Times New Roman"/>
                        </a:rPr>
                        <a:t>0</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0</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0</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dirty="0">
                          <a:latin typeface="Calibri"/>
                          <a:ea typeface="Calibri"/>
                          <a:cs typeface="Times New Roman"/>
                        </a:rPr>
                        <a:t>0</a:t>
                      </a:r>
                      <a:endParaRPr lang="cs-CZ" sz="16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1</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1</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EAF1"/>
                    </a:solidFill>
                  </a:tcPr>
                </a:tc>
              </a:tr>
              <a:tr h="394179">
                <a:tc>
                  <a:txBody>
                    <a:bodyPr/>
                    <a:lstStyle/>
                    <a:p>
                      <a:pPr algn="ctr">
                        <a:lnSpc>
                          <a:spcPct val="115000"/>
                        </a:lnSpc>
                        <a:spcAft>
                          <a:spcPts val="0"/>
                        </a:spcAft>
                      </a:pPr>
                      <a:r>
                        <a:rPr lang="en-US" sz="1600" b="1">
                          <a:solidFill>
                            <a:srgbClr val="FFFFFF"/>
                          </a:solidFill>
                          <a:latin typeface="Calibri"/>
                          <a:ea typeface="Calibri"/>
                          <a:cs typeface="Times New Roman"/>
                        </a:rPr>
                        <a:t>metaphor+bias</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BACC6"/>
                    </a:solidFill>
                  </a:tcPr>
                </a:tc>
                <a:tc>
                  <a:txBody>
                    <a:bodyPr/>
                    <a:lstStyle/>
                    <a:p>
                      <a:pPr algn="ctr">
                        <a:lnSpc>
                          <a:spcPct val="115000"/>
                        </a:lnSpc>
                        <a:spcAft>
                          <a:spcPts val="0"/>
                        </a:spcAft>
                      </a:pPr>
                      <a:r>
                        <a:rPr lang="en-US" sz="1600">
                          <a:latin typeface="Calibri"/>
                          <a:ea typeface="Calibri"/>
                          <a:cs typeface="Times New Roman"/>
                        </a:rPr>
                        <a:t>5</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a:latin typeface="Calibri"/>
                          <a:ea typeface="Calibri"/>
                          <a:cs typeface="Times New Roman"/>
                        </a:rPr>
                        <a:t>1</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a:latin typeface="Calibri"/>
                          <a:ea typeface="Calibri"/>
                          <a:cs typeface="Times New Roman"/>
                        </a:rPr>
                        <a:t>0</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dirty="0">
                          <a:latin typeface="Calibri"/>
                          <a:ea typeface="Calibri"/>
                          <a:cs typeface="Times New Roman"/>
                        </a:rPr>
                        <a:t>0</a:t>
                      </a:r>
                      <a:endParaRPr lang="cs-CZ" sz="16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dirty="0">
                          <a:latin typeface="Calibri"/>
                          <a:ea typeface="Calibri"/>
                          <a:cs typeface="Times New Roman"/>
                        </a:rPr>
                        <a:t>1</a:t>
                      </a:r>
                      <a:endParaRPr lang="cs-CZ"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a:latin typeface="Calibri"/>
                          <a:ea typeface="Calibri"/>
                          <a:cs typeface="Times New Roman"/>
                        </a:rPr>
                        <a:t>1</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5D5E2"/>
                    </a:solidFill>
                  </a:tcPr>
                </a:tc>
              </a:tr>
              <a:tr h="394179">
                <a:tc>
                  <a:txBody>
                    <a:bodyPr/>
                    <a:lstStyle/>
                    <a:p>
                      <a:pPr algn="ctr">
                        <a:lnSpc>
                          <a:spcPct val="115000"/>
                        </a:lnSpc>
                        <a:spcAft>
                          <a:spcPts val="0"/>
                        </a:spcAft>
                      </a:pPr>
                      <a:r>
                        <a:rPr lang="en-US" sz="1600" b="1">
                          <a:solidFill>
                            <a:srgbClr val="FFFFFF"/>
                          </a:solidFill>
                          <a:latin typeface="Calibri"/>
                          <a:ea typeface="Calibri"/>
                          <a:cs typeface="Times New Roman"/>
                        </a:rPr>
                        <a:t>metonymy</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a:lnSpc>
                          <a:spcPct val="115000"/>
                        </a:lnSpc>
                        <a:spcAft>
                          <a:spcPts val="0"/>
                        </a:spcAft>
                      </a:pPr>
                      <a:r>
                        <a:rPr lang="en-US" sz="1600">
                          <a:latin typeface="Calibri"/>
                          <a:ea typeface="Calibri"/>
                          <a:cs typeface="Times New Roman"/>
                        </a:rPr>
                        <a:t>0</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0</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0</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a:latin typeface="Calibri"/>
                          <a:ea typeface="Calibri"/>
                          <a:cs typeface="Times New Roman"/>
                        </a:rPr>
                        <a:t>0</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dirty="0">
                          <a:latin typeface="Calibri"/>
                          <a:ea typeface="Calibri"/>
                          <a:cs typeface="Times New Roman"/>
                        </a:rPr>
                        <a:t>2</a:t>
                      </a:r>
                      <a:endParaRPr lang="cs-CZ"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c>
                  <a:txBody>
                    <a:bodyPr/>
                    <a:lstStyle/>
                    <a:p>
                      <a:pPr algn="ctr">
                        <a:lnSpc>
                          <a:spcPct val="115000"/>
                        </a:lnSpc>
                        <a:spcAft>
                          <a:spcPts val="0"/>
                        </a:spcAft>
                      </a:pPr>
                      <a:r>
                        <a:rPr lang="en-US" sz="1600" dirty="0">
                          <a:latin typeface="Calibri"/>
                          <a:ea typeface="Calibri"/>
                          <a:cs typeface="Times New Roman"/>
                        </a:rPr>
                        <a:t>2</a:t>
                      </a:r>
                      <a:endParaRPr lang="cs-CZ" sz="16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EAF1"/>
                    </a:solidFill>
                  </a:tcPr>
                </a:tc>
              </a:tr>
              <a:tr h="394179">
                <a:tc>
                  <a:txBody>
                    <a:bodyPr/>
                    <a:lstStyle/>
                    <a:p>
                      <a:pPr algn="ctr">
                        <a:lnSpc>
                          <a:spcPct val="115000"/>
                        </a:lnSpc>
                        <a:spcAft>
                          <a:spcPts val="0"/>
                        </a:spcAft>
                      </a:pPr>
                      <a:r>
                        <a:rPr lang="en-US" sz="1600" b="1">
                          <a:solidFill>
                            <a:srgbClr val="FFFFFF"/>
                          </a:solidFill>
                          <a:latin typeface="Calibri"/>
                          <a:ea typeface="Calibri"/>
                          <a:cs typeface="Times New Roman"/>
                        </a:rPr>
                        <a:t>total</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a:lnSpc>
                          <a:spcPct val="115000"/>
                        </a:lnSpc>
                        <a:spcAft>
                          <a:spcPts val="0"/>
                        </a:spcAft>
                      </a:pPr>
                      <a:r>
                        <a:rPr lang="en-US" sz="1600" b="1">
                          <a:latin typeface="Calibri"/>
                          <a:ea typeface="Calibri"/>
                          <a:cs typeface="Times New Roman"/>
                        </a:rPr>
                        <a:t>29</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a:latin typeface="Calibri"/>
                          <a:ea typeface="Calibri"/>
                          <a:cs typeface="Times New Roman"/>
                        </a:rPr>
                        <a:t>18</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a:latin typeface="Calibri"/>
                          <a:ea typeface="Calibri"/>
                          <a:cs typeface="Times New Roman"/>
                        </a:rPr>
                        <a:t>36</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a:latin typeface="Calibri"/>
                          <a:ea typeface="Calibri"/>
                          <a:cs typeface="Times New Roman"/>
                        </a:rPr>
                        <a:t>35</a:t>
                      </a:r>
                      <a:endParaRPr lang="cs-CZ" sz="160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a:latin typeface="Calibri"/>
                          <a:ea typeface="Calibri"/>
                          <a:cs typeface="Times New Roman"/>
                        </a:rPr>
                        <a:t>30</a:t>
                      </a:r>
                      <a:endParaRPr lang="cs-CZ"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D5E2"/>
                    </a:solidFill>
                  </a:tcPr>
                </a:tc>
                <a:tc>
                  <a:txBody>
                    <a:bodyPr/>
                    <a:lstStyle/>
                    <a:p>
                      <a:pPr algn="ctr">
                        <a:lnSpc>
                          <a:spcPct val="115000"/>
                        </a:lnSpc>
                        <a:spcAft>
                          <a:spcPts val="0"/>
                        </a:spcAft>
                      </a:pPr>
                      <a:r>
                        <a:rPr lang="en-US" sz="1600" b="1" dirty="0">
                          <a:latin typeface="Calibri"/>
                          <a:ea typeface="Calibri"/>
                          <a:cs typeface="Times New Roman"/>
                        </a:rPr>
                        <a:t>31</a:t>
                      </a:r>
                      <a:endParaRPr lang="cs-CZ" sz="1600" dirty="0">
                        <a:latin typeface="Calibri"/>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5D5E2"/>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 3"/>
          <p:cNvGraphicFramePr/>
          <p:nvPr/>
        </p:nvGraphicFramePr>
        <p:xfrm>
          <a:off x="0" y="476672"/>
          <a:ext cx="5148064" cy="6381328"/>
        </p:xfrm>
        <a:graphic>
          <a:graphicData uri="http://schemas.openxmlformats.org/drawingml/2006/chart">
            <c:chart xmlns:c="http://schemas.openxmlformats.org/drawingml/2006/chart" xmlns:r="http://schemas.openxmlformats.org/officeDocument/2006/relationships" r:id="rId2"/>
          </a:graphicData>
        </a:graphic>
      </p:graphicFrame>
      <p:sp>
        <p:nvSpPr>
          <p:cNvPr id="5" name="Nadpis 4"/>
          <p:cNvSpPr>
            <a:spLocks noGrp="1"/>
          </p:cNvSpPr>
          <p:nvPr>
            <p:ph type="title"/>
          </p:nvPr>
        </p:nvSpPr>
        <p:spPr>
          <a:xfrm>
            <a:off x="457200" y="274638"/>
            <a:ext cx="8229600" cy="778098"/>
          </a:xfrm>
        </p:spPr>
        <p:txBody>
          <a:bodyPr/>
          <a:lstStyle/>
          <a:p>
            <a:r>
              <a:rPr lang="cs-CZ" dirty="0" err="1" smtClean="0"/>
              <a:t>Results</a:t>
            </a:r>
            <a:endParaRPr lang="en-US" dirty="0"/>
          </a:p>
        </p:txBody>
      </p:sp>
      <p:graphicFrame>
        <p:nvGraphicFramePr>
          <p:cNvPr id="6" name="Graf 5"/>
          <p:cNvGraphicFramePr/>
          <p:nvPr/>
        </p:nvGraphicFramePr>
        <p:xfrm>
          <a:off x="3995936" y="1988840"/>
          <a:ext cx="5328592" cy="58326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Conclusion</a:t>
            </a:r>
            <a:endParaRPr lang="en-US" dirty="0"/>
          </a:p>
        </p:txBody>
      </p:sp>
      <p:sp>
        <p:nvSpPr>
          <p:cNvPr id="3" name="Zástupný symbol pro obsah 2"/>
          <p:cNvSpPr>
            <a:spLocks noGrp="1"/>
          </p:cNvSpPr>
          <p:nvPr>
            <p:ph idx="1"/>
          </p:nvPr>
        </p:nvSpPr>
        <p:spPr/>
        <p:txBody>
          <a:bodyPr>
            <a:normAutofit fontScale="92500" lnSpcReduction="20000"/>
          </a:bodyPr>
          <a:lstStyle/>
          <a:p>
            <a:r>
              <a:rPr lang="en-US" dirty="0" smtClean="0"/>
              <a:t>Widening of meaning and metaphor the most common way of creating euphemisms</a:t>
            </a:r>
          </a:p>
          <a:p>
            <a:r>
              <a:rPr lang="en-US" dirty="0" smtClean="0"/>
              <a:t>Widening of meaning itself and when supported by purr words or hidden bias constitutes 63% (Republicans) and 65% (Democrats) of euphemisms</a:t>
            </a:r>
            <a:endParaRPr lang="cs-CZ" dirty="0" smtClean="0"/>
          </a:p>
          <a:p>
            <a:r>
              <a:rPr lang="en-US" dirty="0" smtClean="0"/>
              <a:t>Metaphor supported by hidden bias or purr words only exceptionally</a:t>
            </a:r>
          </a:p>
          <a:p>
            <a:r>
              <a:rPr lang="en-US" dirty="0" smtClean="0"/>
              <a:t>No major differences in the creation of euphemisms between Republicans and Democrats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Bibliography</a:t>
            </a:r>
            <a:endParaRPr lang="en-US" dirty="0"/>
          </a:p>
        </p:txBody>
      </p:sp>
      <p:sp>
        <p:nvSpPr>
          <p:cNvPr id="3" name="Zástupný symbol pro obsah 2"/>
          <p:cNvSpPr>
            <a:spLocks noGrp="1"/>
          </p:cNvSpPr>
          <p:nvPr>
            <p:ph idx="1"/>
          </p:nvPr>
        </p:nvSpPr>
        <p:spPr/>
        <p:txBody>
          <a:bodyPr>
            <a:normAutofit fontScale="47500" lnSpcReduction="20000"/>
          </a:bodyPr>
          <a:lstStyle/>
          <a:p>
            <a:r>
              <a:rPr lang="en-US" dirty="0" smtClean="0"/>
              <a:t>Beard, A. (2000) </a:t>
            </a:r>
            <a:r>
              <a:rPr lang="en-US" i="1" dirty="0" smtClean="0"/>
              <a:t>The Language of Politics</a:t>
            </a:r>
            <a:r>
              <a:rPr lang="en-US" dirty="0" smtClean="0"/>
              <a:t>. Abingdon: </a:t>
            </a:r>
            <a:r>
              <a:rPr lang="en-US" dirty="0" err="1" smtClean="0"/>
              <a:t>Routledge</a:t>
            </a:r>
            <a:r>
              <a:rPr lang="en-US" dirty="0" smtClean="0"/>
              <a:t>.</a:t>
            </a:r>
            <a:endParaRPr lang="cs-CZ" dirty="0" smtClean="0"/>
          </a:p>
          <a:p>
            <a:r>
              <a:rPr lang="cs-CZ" dirty="0" err="1" smtClean="0"/>
              <a:t>Bolinger</a:t>
            </a:r>
            <a:r>
              <a:rPr lang="cs-CZ" dirty="0" smtClean="0"/>
              <a:t>, </a:t>
            </a:r>
            <a:r>
              <a:rPr lang="cs-CZ" dirty="0" err="1" smtClean="0"/>
              <a:t>Dwight</a:t>
            </a:r>
            <a:r>
              <a:rPr lang="cs-CZ" dirty="0" smtClean="0"/>
              <a:t>. </a:t>
            </a:r>
            <a:r>
              <a:rPr lang="cs-CZ" u="sng" dirty="0" err="1" smtClean="0"/>
              <a:t>Language</a:t>
            </a:r>
            <a:r>
              <a:rPr lang="cs-CZ" u="sng" dirty="0" smtClean="0"/>
              <a:t> – </a:t>
            </a:r>
            <a:r>
              <a:rPr lang="cs-CZ" u="sng" dirty="0" err="1" smtClean="0"/>
              <a:t>The</a:t>
            </a:r>
            <a:r>
              <a:rPr lang="cs-CZ" u="sng" dirty="0" smtClean="0"/>
              <a:t> </a:t>
            </a:r>
            <a:r>
              <a:rPr lang="cs-CZ" u="sng" dirty="0" err="1" smtClean="0"/>
              <a:t>Loaded</a:t>
            </a:r>
            <a:r>
              <a:rPr lang="cs-CZ" u="sng" dirty="0" smtClean="0"/>
              <a:t> </a:t>
            </a:r>
            <a:r>
              <a:rPr lang="cs-CZ" u="sng" dirty="0" err="1" smtClean="0"/>
              <a:t>Weapon</a:t>
            </a:r>
            <a:r>
              <a:rPr lang="cs-CZ" dirty="0" smtClean="0"/>
              <a:t>. </a:t>
            </a:r>
            <a:r>
              <a:rPr lang="cs-CZ" dirty="0" err="1" smtClean="0"/>
              <a:t>Longman</a:t>
            </a:r>
            <a:r>
              <a:rPr lang="cs-CZ" dirty="0" smtClean="0"/>
              <a:t>: London, 1980.</a:t>
            </a:r>
          </a:p>
          <a:p>
            <a:r>
              <a:rPr lang="en-US" dirty="0" smtClean="0"/>
              <a:t>Leech, Geoffrey. </a:t>
            </a:r>
            <a:r>
              <a:rPr lang="en-US" u="sng" dirty="0" smtClean="0"/>
              <a:t>Semantics</a:t>
            </a:r>
            <a:r>
              <a:rPr lang="en-US" dirty="0" smtClean="0"/>
              <a:t>. Penguin Books: London, 1990.</a:t>
            </a:r>
            <a:endParaRPr lang="cs-CZ" dirty="0" smtClean="0"/>
          </a:p>
          <a:p>
            <a:r>
              <a:rPr lang="en-US" dirty="0" smtClean="0"/>
              <a:t>Lutz, William. </a:t>
            </a:r>
            <a:r>
              <a:rPr lang="en-US" u="sng" dirty="0" smtClean="0"/>
              <a:t>Doublespeak Defined</a:t>
            </a:r>
            <a:r>
              <a:rPr lang="en-US" dirty="0" smtClean="0"/>
              <a:t>. HarperCollins</a:t>
            </a:r>
            <a:r>
              <a:rPr lang="cs-CZ" dirty="0" smtClean="0"/>
              <a:t>: New York, 1999.</a:t>
            </a:r>
          </a:p>
          <a:p>
            <a:r>
              <a:rPr lang="en-US" dirty="0" smtClean="0"/>
              <a:t>Lutz, William. </a:t>
            </a:r>
            <a:r>
              <a:rPr lang="en-US" u="sng" dirty="0" smtClean="0"/>
              <a:t>Doublespeak: From “Revenue Enhancement” to “Terminal Living”. How Government, Business, Advertisers, and Others Use Language to Deceive You.</a:t>
            </a:r>
            <a:r>
              <a:rPr lang="en-US" dirty="0" smtClean="0"/>
              <a:t> </a:t>
            </a:r>
            <a:r>
              <a:rPr lang="en-US" dirty="0" err="1" smtClean="0"/>
              <a:t>HarperPerennial</a:t>
            </a:r>
            <a:r>
              <a:rPr lang="en-US" dirty="0" smtClean="0"/>
              <a:t>: New York, 1990</a:t>
            </a:r>
            <a:r>
              <a:rPr lang="en-US" dirty="0" smtClean="0"/>
              <a:t>.</a:t>
            </a:r>
            <a:endParaRPr lang="cs-CZ" dirty="0" smtClean="0"/>
          </a:p>
          <a:p>
            <a:r>
              <a:rPr lang="en-US" dirty="0" smtClean="0"/>
              <a:t>Orwell, George. </a:t>
            </a:r>
            <a:r>
              <a:rPr lang="en-US" u="sng" dirty="0" smtClean="0"/>
              <a:t>Nineteen Eighty-Four</a:t>
            </a:r>
            <a:r>
              <a:rPr lang="en-US" dirty="0" smtClean="0"/>
              <a:t>. </a:t>
            </a:r>
            <a:r>
              <a:rPr lang="en-US" dirty="0" err="1" smtClean="0"/>
              <a:t>Pinguin</a:t>
            </a:r>
            <a:r>
              <a:rPr lang="en-US" dirty="0" smtClean="0"/>
              <a:t> Books: London, 1989</a:t>
            </a:r>
            <a:r>
              <a:rPr lang="en-US" dirty="0" smtClean="0"/>
              <a:t>.</a:t>
            </a:r>
            <a:endParaRPr lang="cs-CZ" dirty="0" smtClean="0"/>
          </a:p>
          <a:p>
            <a:r>
              <a:rPr lang="cs-CZ" dirty="0" err="1" smtClean="0"/>
              <a:t>Sears</a:t>
            </a:r>
            <a:r>
              <a:rPr lang="cs-CZ" dirty="0" smtClean="0"/>
              <a:t>, Donald A., </a:t>
            </a:r>
            <a:r>
              <a:rPr lang="cs-CZ" dirty="0" err="1" smtClean="0"/>
              <a:t>and</a:t>
            </a:r>
            <a:r>
              <a:rPr lang="cs-CZ" dirty="0" smtClean="0"/>
              <a:t> </a:t>
            </a:r>
            <a:r>
              <a:rPr lang="cs-CZ" dirty="0" err="1" smtClean="0"/>
              <a:t>Dwight</a:t>
            </a:r>
            <a:r>
              <a:rPr lang="cs-CZ" dirty="0" smtClean="0"/>
              <a:t> </a:t>
            </a:r>
            <a:r>
              <a:rPr lang="cs-CZ" dirty="0" err="1" smtClean="0"/>
              <a:t>Bolinger</a:t>
            </a:r>
            <a:r>
              <a:rPr lang="cs-CZ" dirty="0" smtClean="0"/>
              <a:t>. </a:t>
            </a:r>
            <a:r>
              <a:rPr lang="cs-CZ" u="sng" dirty="0" err="1" smtClean="0"/>
              <a:t>Aspects</a:t>
            </a:r>
            <a:r>
              <a:rPr lang="cs-CZ" u="sng" dirty="0" smtClean="0"/>
              <a:t> </a:t>
            </a:r>
            <a:r>
              <a:rPr lang="cs-CZ" u="sng" dirty="0" err="1" smtClean="0"/>
              <a:t>of</a:t>
            </a:r>
            <a:r>
              <a:rPr lang="cs-CZ" u="sng" dirty="0" smtClean="0"/>
              <a:t> </a:t>
            </a:r>
            <a:r>
              <a:rPr lang="cs-CZ" u="sng" dirty="0" err="1" smtClean="0"/>
              <a:t>Language</a:t>
            </a:r>
            <a:r>
              <a:rPr lang="cs-CZ" dirty="0" smtClean="0"/>
              <a:t>. </a:t>
            </a:r>
            <a:r>
              <a:rPr lang="cs-CZ" dirty="0" err="1" smtClean="0"/>
              <a:t>Harcourt</a:t>
            </a:r>
            <a:r>
              <a:rPr lang="cs-CZ" dirty="0" smtClean="0"/>
              <a:t> </a:t>
            </a:r>
            <a:r>
              <a:rPr lang="cs-CZ" dirty="0" err="1" smtClean="0"/>
              <a:t>Brace</a:t>
            </a:r>
            <a:r>
              <a:rPr lang="cs-CZ" dirty="0" smtClean="0"/>
              <a:t> </a:t>
            </a:r>
            <a:r>
              <a:rPr lang="cs-CZ" dirty="0" err="1" smtClean="0"/>
              <a:t>Jovanovich</a:t>
            </a:r>
            <a:r>
              <a:rPr lang="cs-CZ" dirty="0" smtClean="0"/>
              <a:t>: </a:t>
            </a:r>
            <a:r>
              <a:rPr lang="cs-CZ" dirty="0" err="1" smtClean="0"/>
              <a:t>Fort</a:t>
            </a:r>
            <a:r>
              <a:rPr lang="cs-CZ" dirty="0" smtClean="0"/>
              <a:t> </a:t>
            </a:r>
            <a:r>
              <a:rPr lang="cs-CZ" dirty="0" err="1" smtClean="0"/>
              <a:t>Worth</a:t>
            </a:r>
            <a:r>
              <a:rPr lang="cs-CZ" dirty="0" smtClean="0"/>
              <a:t>, 1981.</a:t>
            </a:r>
          </a:p>
          <a:p>
            <a:r>
              <a:rPr lang="en-US" dirty="0" smtClean="0"/>
              <a:t>Stubbs, M. </a:t>
            </a:r>
            <a:r>
              <a:rPr lang="en-US" u="sng" dirty="0" smtClean="0"/>
              <a:t>Text and Corpus Analysis: Computer-assisted Studies of Language and Culture</a:t>
            </a:r>
            <a:r>
              <a:rPr lang="en-US" i="1" dirty="0" smtClean="0"/>
              <a:t>.</a:t>
            </a:r>
            <a:r>
              <a:rPr lang="en-US" dirty="0" smtClean="0"/>
              <a:t> Oxford: Blackwell Publishers Ltd., 1996.</a:t>
            </a:r>
            <a:endParaRPr lang="cs-CZ" dirty="0" smtClean="0"/>
          </a:p>
          <a:p>
            <a:r>
              <a:rPr lang="en-US" dirty="0" smtClean="0"/>
              <a:t>Williams, J. (1957) </a:t>
            </a:r>
            <a:r>
              <a:rPr lang="en-GB" i="1" dirty="0" smtClean="0"/>
              <a:t>Origins of the English Language. </a:t>
            </a:r>
            <a:r>
              <a:rPr lang="en-GB" dirty="0" smtClean="0"/>
              <a:t>New York: Free Press.</a:t>
            </a:r>
            <a:endParaRPr lang="cs-CZ" dirty="0" smtClean="0"/>
          </a:p>
          <a:p>
            <a:endParaRPr lang="cs-CZ" dirty="0" smtClean="0"/>
          </a:p>
          <a:p>
            <a:r>
              <a:rPr lang="en-GB" dirty="0" smtClean="0"/>
              <a:t>Woolley, J.T. and Peters, G. </a:t>
            </a:r>
            <a:r>
              <a:rPr lang="en-GB" i="1" dirty="0" smtClean="0"/>
              <a:t>The American Presidency Project</a:t>
            </a:r>
            <a:r>
              <a:rPr lang="en-GB" dirty="0" smtClean="0"/>
              <a:t> [online]. Santa Barbara, CA. Available from World Wide Web: </a:t>
            </a:r>
            <a:r>
              <a:rPr lang="en-GB" u="sng" dirty="0" smtClean="0">
                <a:hlinkClick r:id="rId2"/>
              </a:rPr>
              <a:t>http://www.presidency.ucsb.edu/ws/?pid=78691</a:t>
            </a:r>
            <a:r>
              <a:rPr lang="en-GB" dirty="0" smtClean="0"/>
              <a:t>.</a:t>
            </a:r>
            <a:endParaRPr lang="cs-CZ" dirty="0" smtClean="0"/>
          </a:p>
          <a:p>
            <a:r>
              <a:rPr lang="en-GB" dirty="0" smtClean="0"/>
              <a:t>Woolley, J.T. and Peters, G. </a:t>
            </a:r>
            <a:r>
              <a:rPr lang="en-GB" i="1" dirty="0" smtClean="0"/>
              <a:t>The American Presidency Project</a:t>
            </a:r>
            <a:r>
              <a:rPr lang="en-GB" dirty="0" smtClean="0"/>
              <a:t> [online]. Santa Barbara, CA. Available from World Wide Web: </a:t>
            </a:r>
            <a:r>
              <a:rPr lang="en-GB" u="sng" dirty="0" smtClean="0">
                <a:hlinkClick r:id="rId3"/>
              </a:rPr>
              <a:t>http://www.presidency.ucsb.edu/ws/?pid=84482</a:t>
            </a:r>
            <a:r>
              <a:rPr lang="en-GB" dirty="0" smtClean="0"/>
              <a:t>.</a:t>
            </a:r>
            <a:endParaRPr lang="cs-CZ" dirty="0" smtClean="0"/>
          </a:p>
          <a:p>
            <a:r>
              <a:rPr lang="en-GB" dirty="0" smtClean="0"/>
              <a:t>Woolley, J.T. and Peters, G. </a:t>
            </a:r>
            <a:r>
              <a:rPr lang="en-GB" i="1" dirty="0" smtClean="0"/>
              <a:t>The American Presidency Project</a:t>
            </a:r>
            <a:r>
              <a:rPr lang="en-GB" dirty="0" smtClean="0"/>
              <a:t> [online]. Santa Barbara, CA. Available from World Wide Web: </a:t>
            </a:r>
            <a:r>
              <a:rPr lang="en-GB" u="sng" dirty="0" smtClean="0">
                <a:hlinkClick r:id="rId4"/>
              </a:rPr>
              <a:t>http://www.presidency.ucsb.edu/ws/?pid=84526</a:t>
            </a:r>
            <a:r>
              <a:rPr lang="en-GB" dirty="0" smtClean="0"/>
              <a:t>.</a:t>
            </a:r>
            <a:endParaRPr lang="cs-CZ"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Outline</a:t>
            </a:r>
            <a:endParaRPr lang="en-US" dirty="0"/>
          </a:p>
        </p:txBody>
      </p:sp>
      <p:sp>
        <p:nvSpPr>
          <p:cNvPr id="3" name="Zástupný symbol pro obsah 2"/>
          <p:cNvSpPr>
            <a:spLocks noGrp="1"/>
          </p:cNvSpPr>
          <p:nvPr>
            <p:ph idx="1"/>
          </p:nvPr>
        </p:nvSpPr>
        <p:spPr/>
        <p:txBody>
          <a:bodyPr/>
          <a:lstStyle/>
          <a:p>
            <a:r>
              <a:rPr lang="en-US" dirty="0" smtClean="0"/>
              <a:t>Basic units of lexical doublespeak – purr and snarl words, hidden bias</a:t>
            </a:r>
          </a:p>
          <a:p>
            <a:r>
              <a:rPr lang="en-US" dirty="0" smtClean="0"/>
              <a:t>Euphemisms</a:t>
            </a:r>
          </a:p>
          <a:p>
            <a:r>
              <a:rPr lang="en-US" dirty="0" smtClean="0"/>
              <a:t>Results of the research</a:t>
            </a:r>
          </a:p>
          <a:p>
            <a:endParaRPr lang="cs-CZ" dirty="0" smtClean="0"/>
          </a:p>
          <a:p>
            <a:endParaRPr lang="cs-CZ"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Definition</a:t>
            </a:r>
            <a:r>
              <a:rPr lang="cs-CZ" dirty="0" smtClean="0"/>
              <a:t> </a:t>
            </a:r>
            <a:r>
              <a:rPr lang="cs-CZ" dirty="0" err="1" smtClean="0"/>
              <a:t>of</a:t>
            </a:r>
            <a:r>
              <a:rPr lang="cs-CZ" dirty="0" smtClean="0"/>
              <a:t> </a:t>
            </a:r>
            <a:r>
              <a:rPr lang="cs-CZ" dirty="0" err="1" smtClean="0"/>
              <a:t>Doublespeak</a:t>
            </a:r>
            <a:endParaRPr lang="en-US" dirty="0"/>
          </a:p>
        </p:txBody>
      </p:sp>
      <p:sp>
        <p:nvSpPr>
          <p:cNvPr id="3" name="Zástupný symbol pro obsah 2"/>
          <p:cNvSpPr>
            <a:spLocks noGrp="1"/>
          </p:cNvSpPr>
          <p:nvPr>
            <p:ph idx="1"/>
          </p:nvPr>
        </p:nvSpPr>
        <p:spPr/>
        <p:txBody>
          <a:bodyPr>
            <a:normAutofit fontScale="92500" lnSpcReduction="10000"/>
          </a:bodyPr>
          <a:lstStyle/>
          <a:p>
            <a:r>
              <a:rPr lang="en-US" dirty="0" smtClean="0"/>
              <a:t>Doublespeak is language that pretends to communicate but really doesn’t. It is language that makes the bad seem good, the negative appear positive, the unpleasant appear attractive or at least tolerable. Doublespeak is language that avoids or shifts responsibility, language that is at variance with its real or purported meaning. It is language which conceals or prevents thought; rather than extending thought, doublespeak limits it</a:t>
            </a:r>
            <a:r>
              <a:rPr lang="cs-CZ" dirty="0" smtClean="0"/>
              <a:t>.</a:t>
            </a:r>
            <a:r>
              <a:rPr lang="en-US" dirty="0" smtClean="0"/>
              <a:t> (</a:t>
            </a:r>
            <a:r>
              <a:rPr lang="cs-CZ" dirty="0" smtClean="0"/>
              <a:t>Lutz </a:t>
            </a:r>
            <a:r>
              <a:rPr lang="en-US" dirty="0" smtClean="0"/>
              <a:t>1990</a:t>
            </a:r>
            <a:r>
              <a:rPr lang="cs-CZ" dirty="0" smtClean="0"/>
              <a:t>:</a:t>
            </a:r>
            <a:r>
              <a:rPr lang="en-US" dirty="0" smtClean="0"/>
              <a:t> 1)</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Hidden</a:t>
            </a:r>
            <a:r>
              <a:rPr lang="cs-CZ" dirty="0" smtClean="0"/>
              <a:t> </a:t>
            </a:r>
            <a:r>
              <a:rPr lang="cs-CZ" dirty="0" err="1" smtClean="0"/>
              <a:t>Bias</a:t>
            </a:r>
            <a:endParaRPr lang="en-US" dirty="0"/>
          </a:p>
        </p:txBody>
      </p:sp>
      <p:sp>
        <p:nvSpPr>
          <p:cNvPr id="3" name="Zástupný symbol pro obsah 2"/>
          <p:cNvSpPr>
            <a:spLocks noGrp="1"/>
          </p:cNvSpPr>
          <p:nvPr>
            <p:ph idx="1"/>
          </p:nvPr>
        </p:nvSpPr>
        <p:spPr/>
        <p:txBody>
          <a:bodyPr>
            <a:normAutofit fontScale="77500" lnSpcReduction="20000"/>
          </a:bodyPr>
          <a:lstStyle/>
          <a:p>
            <a:pPr>
              <a:buNone/>
              <a:defRPr/>
            </a:pPr>
            <a:r>
              <a:rPr lang="cs-CZ" dirty="0"/>
              <a:t>W</a:t>
            </a:r>
            <a:r>
              <a:rPr lang="en-GB" dirty="0" err="1"/>
              <a:t>ords</a:t>
            </a:r>
            <a:r>
              <a:rPr lang="en-GB" dirty="0"/>
              <a:t> can imply a positive or a negative attitude and evaluate</a:t>
            </a:r>
            <a:r>
              <a:rPr lang="cs-CZ" dirty="0"/>
              <a:t> </a:t>
            </a:r>
            <a:r>
              <a:rPr lang="en-GB" dirty="0"/>
              <a:t>reality in a particular way, and thus manipulate people’s perception of reality</a:t>
            </a:r>
            <a:r>
              <a:rPr lang="cs-CZ" dirty="0"/>
              <a:t> (</a:t>
            </a:r>
            <a:r>
              <a:rPr lang="cs-CZ" dirty="0" err="1"/>
              <a:t>Bolinger</a:t>
            </a:r>
            <a:r>
              <a:rPr lang="cs-CZ" dirty="0"/>
              <a:t> 1980: 76)</a:t>
            </a:r>
            <a:endParaRPr lang="cs-CZ" b="1" dirty="0"/>
          </a:p>
          <a:p>
            <a:pPr>
              <a:defRPr/>
            </a:pPr>
            <a:endParaRPr lang="cs-CZ" b="1" dirty="0"/>
          </a:p>
          <a:p>
            <a:pPr>
              <a:defRPr/>
            </a:pPr>
            <a:r>
              <a:rPr lang="cs-CZ" b="1" dirty="0" err="1"/>
              <a:t>Adjectives</a:t>
            </a:r>
            <a:r>
              <a:rPr lang="cs-CZ" b="1" dirty="0"/>
              <a:t> </a:t>
            </a:r>
            <a:r>
              <a:rPr lang="cs-CZ" b="1" dirty="0" smtClean="0"/>
              <a:t>–</a:t>
            </a:r>
            <a:r>
              <a:rPr lang="en-US" i="1" dirty="0" smtClean="0"/>
              <a:t>Young </a:t>
            </a:r>
            <a:r>
              <a:rPr lang="en-US" i="1" dirty="0" smtClean="0"/>
              <a:t>(and handsome, attractive, inexperienced</a:t>
            </a:r>
            <a:r>
              <a:rPr lang="en-US" i="1" dirty="0" smtClean="0"/>
              <a:t>)</a:t>
            </a:r>
            <a:r>
              <a:rPr lang="cs-CZ" i="1" dirty="0" smtClean="0"/>
              <a:t>, </a:t>
            </a:r>
            <a:r>
              <a:rPr lang="en-US" i="1" dirty="0" smtClean="0"/>
              <a:t>Extreme (absurd, dangerous) </a:t>
            </a:r>
          </a:p>
          <a:p>
            <a:pPr>
              <a:buNone/>
              <a:defRPr/>
            </a:pPr>
            <a:endParaRPr lang="cs-CZ" i="1" dirty="0"/>
          </a:p>
          <a:p>
            <a:pPr>
              <a:defRPr/>
            </a:pPr>
            <a:r>
              <a:rPr lang="cs-CZ" b="1" dirty="0" err="1"/>
              <a:t>Nouns</a:t>
            </a:r>
            <a:r>
              <a:rPr lang="cs-CZ" dirty="0"/>
              <a:t> </a:t>
            </a:r>
            <a:r>
              <a:rPr lang="cs-CZ" dirty="0" smtClean="0"/>
              <a:t>– </a:t>
            </a:r>
            <a:r>
              <a:rPr lang="en-US" i="1" dirty="0" smtClean="0"/>
              <a:t>Reformer</a:t>
            </a:r>
            <a:r>
              <a:rPr lang="cs-CZ" i="1" dirty="0" smtClean="0"/>
              <a:t> </a:t>
            </a:r>
            <a:r>
              <a:rPr lang="en-US" i="1" dirty="0" smtClean="0"/>
              <a:t>(</a:t>
            </a:r>
            <a:r>
              <a:rPr lang="en-US" i="1" dirty="0" smtClean="0"/>
              <a:t>progressive, efficient</a:t>
            </a:r>
            <a:r>
              <a:rPr lang="en-US" i="1" dirty="0" smtClean="0"/>
              <a:t>)</a:t>
            </a:r>
            <a:r>
              <a:rPr lang="cs-CZ" i="1" dirty="0" smtClean="0"/>
              <a:t>, </a:t>
            </a:r>
            <a:r>
              <a:rPr lang="en-US" i="1" dirty="0" smtClean="0"/>
              <a:t>Dictator (brutal, ruthless, cruel</a:t>
            </a:r>
            <a:r>
              <a:rPr lang="en-US" i="1" dirty="0" smtClean="0"/>
              <a:t>)</a:t>
            </a:r>
            <a:endParaRPr lang="en-US" i="1" dirty="0" smtClean="0"/>
          </a:p>
          <a:p>
            <a:pPr>
              <a:buNone/>
              <a:defRPr/>
            </a:pPr>
            <a:endParaRPr lang="cs-CZ" i="1" dirty="0"/>
          </a:p>
          <a:p>
            <a:pPr>
              <a:defRPr/>
            </a:pPr>
            <a:r>
              <a:rPr lang="cs-CZ" b="1" dirty="0" err="1"/>
              <a:t>Verbs</a:t>
            </a:r>
            <a:r>
              <a:rPr lang="cs-CZ" b="1" dirty="0"/>
              <a:t> </a:t>
            </a:r>
            <a:r>
              <a:rPr lang="cs-CZ" b="1" dirty="0" smtClean="0"/>
              <a:t>– </a:t>
            </a:r>
            <a:r>
              <a:rPr lang="cs-CZ" dirty="0" err="1" smtClean="0"/>
              <a:t>succeed</a:t>
            </a:r>
            <a:r>
              <a:rPr lang="cs-CZ" dirty="0" smtClean="0"/>
              <a:t> x </a:t>
            </a:r>
            <a:r>
              <a:rPr lang="cs-CZ" dirty="0" err="1" smtClean="0"/>
              <a:t>fail</a:t>
            </a:r>
            <a:r>
              <a:rPr lang="cs-CZ" dirty="0" smtClean="0"/>
              <a:t>, </a:t>
            </a:r>
            <a:r>
              <a:rPr lang="cs-CZ" dirty="0" err="1" smtClean="0"/>
              <a:t>win</a:t>
            </a:r>
            <a:r>
              <a:rPr lang="cs-CZ" dirty="0" smtClean="0"/>
              <a:t> x lose, </a:t>
            </a:r>
            <a:r>
              <a:rPr lang="cs-CZ" dirty="0" err="1" smtClean="0"/>
              <a:t>build</a:t>
            </a:r>
            <a:r>
              <a:rPr lang="cs-CZ" dirty="0" smtClean="0"/>
              <a:t> x </a:t>
            </a:r>
            <a:r>
              <a:rPr lang="cs-CZ" dirty="0" err="1" smtClean="0"/>
              <a:t>destroy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Purr</a:t>
            </a:r>
            <a:r>
              <a:rPr lang="cs-CZ" dirty="0" smtClean="0"/>
              <a:t> </a:t>
            </a:r>
            <a:r>
              <a:rPr lang="cs-CZ" dirty="0" err="1" smtClean="0"/>
              <a:t>and</a:t>
            </a:r>
            <a:r>
              <a:rPr lang="cs-CZ" dirty="0" smtClean="0"/>
              <a:t> </a:t>
            </a:r>
            <a:r>
              <a:rPr lang="cs-CZ" dirty="0" err="1" smtClean="0"/>
              <a:t>Snarl</a:t>
            </a:r>
            <a:r>
              <a:rPr lang="cs-CZ" dirty="0" smtClean="0"/>
              <a:t> </a:t>
            </a:r>
            <a:r>
              <a:rPr lang="cs-CZ" dirty="0" err="1" smtClean="0"/>
              <a:t>Words</a:t>
            </a:r>
            <a:endParaRPr lang="en-US" dirty="0"/>
          </a:p>
        </p:txBody>
      </p:sp>
      <p:sp>
        <p:nvSpPr>
          <p:cNvPr id="3" name="Zástupný symbol pro obsah 2"/>
          <p:cNvSpPr>
            <a:spLocks noGrp="1"/>
          </p:cNvSpPr>
          <p:nvPr>
            <p:ph idx="1"/>
          </p:nvPr>
        </p:nvSpPr>
        <p:spPr/>
        <p:txBody>
          <a:bodyPr>
            <a:normAutofit fontScale="85000" lnSpcReduction="20000"/>
          </a:bodyPr>
          <a:lstStyle/>
          <a:p>
            <a:pPr>
              <a:buNone/>
              <a:defRPr/>
            </a:pPr>
            <a:r>
              <a:rPr lang="cs-CZ" dirty="0" smtClean="0"/>
              <a:t>W</a:t>
            </a:r>
            <a:r>
              <a:rPr lang="en-US" dirty="0" err="1" smtClean="0"/>
              <a:t>ords</a:t>
            </a:r>
            <a:r>
              <a:rPr lang="en-US" dirty="0" smtClean="0"/>
              <a:t> whose conceptual meaning becomes irrelevant because whoever is using them is simply capitalizing on their </a:t>
            </a:r>
            <a:r>
              <a:rPr lang="en-US" dirty="0" err="1" smtClean="0"/>
              <a:t>unfavourable</a:t>
            </a:r>
            <a:r>
              <a:rPr lang="en-US" dirty="0" smtClean="0"/>
              <a:t> connotations in order to give forceful expression to his own hostility. Terms for extreme political views, such as </a:t>
            </a:r>
            <a:r>
              <a:rPr lang="en-US" i="1" dirty="0" smtClean="0"/>
              <a:t>communist</a:t>
            </a:r>
            <a:r>
              <a:rPr lang="en-US" dirty="0" smtClean="0"/>
              <a:t> or </a:t>
            </a:r>
            <a:r>
              <a:rPr lang="en-US" i="1" dirty="0" smtClean="0"/>
              <a:t>fascist</a:t>
            </a:r>
            <a:r>
              <a:rPr lang="en-US" dirty="0" smtClean="0"/>
              <a:t>, are particularly prone to degenerate into snarl words (Leech 1990: 44).</a:t>
            </a:r>
          </a:p>
          <a:p>
            <a:pPr>
              <a:buNone/>
              <a:defRPr/>
            </a:pPr>
            <a:endParaRPr lang="en-US" dirty="0" smtClean="0"/>
          </a:p>
          <a:p>
            <a:pPr marL="514350" indent="-514350">
              <a:buFont typeface="Arial" pitchFamily="34" charset="0"/>
              <a:buAutoNum type="arabicPeriod"/>
              <a:defRPr/>
            </a:pPr>
            <a:r>
              <a:rPr lang="en-US" dirty="0" smtClean="0"/>
              <a:t>Social groupings, e.g. nationality words or religious sects</a:t>
            </a:r>
          </a:p>
          <a:p>
            <a:pPr marL="514350" indent="-514350">
              <a:buFont typeface="Arial" pitchFamily="34" charset="0"/>
              <a:buAutoNum type="arabicPeriod"/>
              <a:defRPr/>
            </a:pPr>
            <a:r>
              <a:rPr lang="en-US" dirty="0" smtClean="0"/>
              <a:t>Words referring to political ideas or movements</a:t>
            </a:r>
          </a:p>
          <a:p>
            <a:pPr marL="514350" indent="-514350">
              <a:buFont typeface="Arial" pitchFamily="34" charset="0"/>
              <a:buAutoNum type="arabicPeriod"/>
              <a:defRPr/>
            </a:pPr>
            <a:r>
              <a:rPr lang="en-US" dirty="0" smtClean="0"/>
              <a:t>Emotionally loaded words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Euphemism</a:t>
            </a:r>
            <a:endParaRPr lang="en-US" dirty="0"/>
          </a:p>
        </p:txBody>
      </p:sp>
      <p:sp>
        <p:nvSpPr>
          <p:cNvPr id="3" name="Zástupný symbol pro obsah 2"/>
          <p:cNvSpPr>
            <a:spLocks noGrp="1"/>
          </p:cNvSpPr>
          <p:nvPr>
            <p:ph idx="1"/>
          </p:nvPr>
        </p:nvSpPr>
        <p:spPr/>
        <p:txBody>
          <a:bodyPr>
            <a:normAutofit fontScale="85000" lnSpcReduction="10000"/>
          </a:bodyPr>
          <a:lstStyle/>
          <a:p>
            <a:r>
              <a:rPr lang="en-US" dirty="0" smtClean="0"/>
              <a:t>Euphemism is the practice of referring to something offensive or indelicate in terms that make it sound more pleasant or becoming than it really is</a:t>
            </a:r>
            <a:r>
              <a:rPr lang="cs-CZ" dirty="0" smtClean="0"/>
              <a:t>. (Leech 1990: 45)</a:t>
            </a:r>
          </a:p>
          <a:p>
            <a:pPr>
              <a:buNone/>
            </a:pPr>
            <a:endParaRPr lang="cs-CZ" dirty="0" smtClean="0"/>
          </a:p>
          <a:p>
            <a:r>
              <a:rPr lang="en-GB" dirty="0"/>
              <a:t>widening of </a:t>
            </a:r>
            <a:r>
              <a:rPr lang="en-GB" dirty="0" smtClean="0"/>
              <a:t>meaning</a:t>
            </a:r>
            <a:endParaRPr lang="cs-CZ" dirty="0" smtClean="0"/>
          </a:p>
          <a:p>
            <a:r>
              <a:rPr lang="en-GB" dirty="0" smtClean="0"/>
              <a:t>borrowing </a:t>
            </a:r>
            <a:r>
              <a:rPr lang="en-GB" dirty="0"/>
              <a:t>words from other languages </a:t>
            </a:r>
            <a:r>
              <a:rPr lang="en-GB" dirty="0" smtClean="0"/>
              <a:t>(Greek </a:t>
            </a:r>
            <a:r>
              <a:rPr lang="en-GB" dirty="0"/>
              <a:t>or Latin</a:t>
            </a:r>
            <a:r>
              <a:rPr lang="en-GB" dirty="0" smtClean="0"/>
              <a:t>)</a:t>
            </a:r>
            <a:endParaRPr lang="cs-CZ" dirty="0" smtClean="0"/>
          </a:p>
          <a:p>
            <a:r>
              <a:rPr lang="en-GB" dirty="0" smtClean="0"/>
              <a:t>semantic shift </a:t>
            </a:r>
            <a:r>
              <a:rPr lang="cs-CZ" dirty="0" smtClean="0"/>
              <a:t>(</a:t>
            </a:r>
            <a:r>
              <a:rPr lang="cs-CZ" dirty="0" smtClean="0"/>
              <a:t>metonymy, </a:t>
            </a:r>
            <a:r>
              <a:rPr lang="en-US" dirty="0" smtClean="0"/>
              <a:t>synecdoche)</a:t>
            </a:r>
          </a:p>
          <a:p>
            <a:r>
              <a:rPr lang="en-US" dirty="0" smtClean="0"/>
              <a:t>metaphorical transfer</a:t>
            </a:r>
          </a:p>
          <a:p>
            <a:r>
              <a:rPr lang="en-GB" dirty="0" smtClean="0"/>
              <a:t>phonetic </a:t>
            </a:r>
            <a:r>
              <a:rPr lang="en-GB" dirty="0"/>
              <a:t>distortions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Analysis</a:t>
            </a:r>
            <a:r>
              <a:rPr lang="cs-CZ" dirty="0" smtClean="0"/>
              <a:t> – Corpus </a:t>
            </a:r>
            <a:r>
              <a:rPr lang="cs-CZ" dirty="0" err="1" smtClean="0"/>
              <a:t>and</a:t>
            </a:r>
            <a:r>
              <a:rPr lang="cs-CZ" dirty="0" smtClean="0"/>
              <a:t> </a:t>
            </a:r>
            <a:r>
              <a:rPr lang="cs-CZ" dirty="0" err="1" smtClean="0"/>
              <a:t>Aims</a:t>
            </a:r>
            <a:endParaRPr lang="en-US" dirty="0"/>
          </a:p>
        </p:txBody>
      </p:sp>
      <p:sp>
        <p:nvSpPr>
          <p:cNvPr id="3" name="Zástupný symbol pro obsah 2"/>
          <p:cNvSpPr>
            <a:spLocks noGrp="1"/>
          </p:cNvSpPr>
          <p:nvPr>
            <p:ph idx="1"/>
          </p:nvPr>
        </p:nvSpPr>
        <p:spPr/>
        <p:txBody>
          <a:bodyPr/>
          <a:lstStyle/>
          <a:p>
            <a:r>
              <a:rPr lang="en-US" dirty="0" smtClean="0"/>
              <a:t>Televised presidential debates before American presidential elections in 2000, 2004 and 2008</a:t>
            </a:r>
            <a:r>
              <a:rPr lang="cs-CZ" dirty="0" smtClean="0"/>
              <a:t> </a:t>
            </a:r>
            <a:endParaRPr lang="en-US" dirty="0" smtClean="0"/>
          </a:p>
          <a:p>
            <a:r>
              <a:rPr lang="cs-CZ" dirty="0" err="1" smtClean="0"/>
              <a:t>How</a:t>
            </a:r>
            <a:r>
              <a:rPr lang="cs-CZ" dirty="0" smtClean="0"/>
              <a:t> </a:t>
            </a:r>
            <a:r>
              <a:rPr lang="cs-CZ" dirty="0" err="1" smtClean="0"/>
              <a:t>euphemisms</a:t>
            </a:r>
            <a:r>
              <a:rPr lang="cs-CZ" dirty="0" smtClean="0"/>
              <a:t> are </a:t>
            </a:r>
            <a:r>
              <a:rPr lang="cs-CZ" dirty="0" err="1" smtClean="0"/>
              <a:t>used</a:t>
            </a:r>
            <a:r>
              <a:rPr lang="cs-CZ" dirty="0" smtClean="0"/>
              <a:t> </a:t>
            </a:r>
            <a:r>
              <a:rPr lang="cs-CZ" dirty="0" err="1" smtClean="0"/>
              <a:t>and</a:t>
            </a:r>
            <a:r>
              <a:rPr lang="cs-CZ" dirty="0" smtClean="0"/>
              <a:t> </a:t>
            </a:r>
            <a:r>
              <a:rPr lang="cs-CZ" dirty="0" err="1" smtClean="0"/>
              <a:t>how</a:t>
            </a:r>
            <a:r>
              <a:rPr lang="cs-CZ" dirty="0" smtClean="0"/>
              <a:t> </a:t>
            </a:r>
            <a:r>
              <a:rPr lang="cs-CZ" dirty="0" err="1" smtClean="0"/>
              <a:t>they</a:t>
            </a:r>
            <a:r>
              <a:rPr lang="cs-CZ" dirty="0" smtClean="0"/>
              <a:t> are </a:t>
            </a:r>
            <a:r>
              <a:rPr lang="cs-CZ" dirty="0" err="1" smtClean="0"/>
              <a:t>created</a:t>
            </a:r>
            <a:endParaRPr lang="cs-CZ" dirty="0" smtClean="0"/>
          </a:p>
          <a:p>
            <a:r>
              <a:rPr lang="en-US" dirty="0" smtClean="0"/>
              <a:t>Comparison of Democratic and Republican candidates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Nadpis 35"/>
          <p:cNvSpPr>
            <a:spLocks noGrp="1"/>
          </p:cNvSpPr>
          <p:nvPr>
            <p:ph type="title"/>
          </p:nvPr>
        </p:nvSpPr>
        <p:spPr/>
        <p:txBody>
          <a:bodyPr/>
          <a:lstStyle/>
          <a:p>
            <a:r>
              <a:rPr lang="cs-CZ" dirty="0" err="1" smtClean="0"/>
              <a:t>Creation</a:t>
            </a:r>
            <a:r>
              <a:rPr lang="cs-CZ" dirty="0" smtClean="0"/>
              <a:t> </a:t>
            </a:r>
            <a:r>
              <a:rPr lang="cs-CZ" dirty="0" err="1" smtClean="0"/>
              <a:t>of</a:t>
            </a:r>
            <a:r>
              <a:rPr lang="cs-CZ" dirty="0" smtClean="0"/>
              <a:t> </a:t>
            </a:r>
            <a:r>
              <a:rPr lang="cs-CZ" dirty="0" err="1" smtClean="0"/>
              <a:t>Euphemisms</a:t>
            </a:r>
            <a:endParaRPr lang="en-US" dirty="0"/>
          </a:p>
        </p:txBody>
      </p:sp>
      <p:sp>
        <p:nvSpPr>
          <p:cNvPr id="23600" name="AutoShape 48"/>
          <p:cNvSpPr>
            <a:spLocks noChangeArrowheads="1"/>
          </p:cNvSpPr>
          <p:nvPr/>
        </p:nvSpPr>
        <p:spPr bwMode="auto">
          <a:xfrm>
            <a:off x="395536" y="1628800"/>
            <a:ext cx="8280920" cy="4896544"/>
          </a:xfrm>
          <a:prstGeom prst="roundRect">
            <a:avLst>
              <a:gd name="adj" fmla="val 16944"/>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3601" name="AutoShape 49"/>
          <p:cNvSpPr>
            <a:spLocks noChangeArrowheads="1"/>
          </p:cNvSpPr>
          <p:nvPr/>
        </p:nvSpPr>
        <p:spPr bwMode="auto">
          <a:xfrm>
            <a:off x="1979712" y="2492896"/>
            <a:ext cx="187333" cy="1167088"/>
          </a:xfrm>
          <a:prstGeom prst="downArrow">
            <a:avLst>
              <a:gd name="adj1" fmla="val 50000"/>
              <a:gd name="adj2" fmla="val 133783"/>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eaVert" wrap="square" lIns="91440" tIns="45720" rIns="91440" bIns="45720" numCol="1" anchor="t" anchorCtr="0" compatLnSpc="1">
            <a:prstTxWarp prst="textNoShape">
              <a:avLst/>
            </a:prstTxWarp>
          </a:bodyPr>
          <a:lstStyle/>
          <a:p>
            <a:endParaRPr lang="en-US"/>
          </a:p>
        </p:txBody>
      </p:sp>
      <p:sp>
        <p:nvSpPr>
          <p:cNvPr id="23604" name="AutoShape 52"/>
          <p:cNvSpPr>
            <a:spLocks noChangeArrowheads="1"/>
          </p:cNvSpPr>
          <p:nvPr/>
        </p:nvSpPr>
        <p:spPr bwMode="auto">
          <a:xfrm>
            <a:off x="3923928" y="2492896"/>
            <a:ext cx="187333" cy="1167088"/>
          </a:xfrm>
          <a:prstGeom prst="downArrow">
            <a:avLst>
              <a:gd name="adj1" fmla="val 50000"/>
              <a:gd name="adj2" fmla="val 133783"/>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eaVert" wrap="square" lIns="91440" tIns="45720" rIns="91440" bIns="45720" numCol="1" anchor="t" anchorCtr="0" compatLnSpc="1">
            <a:prstTxWarp prst="textNoShape">
              <a:avLst/>
            </a:prstTxWarp>
          </a:bodyPr>
          <a:lstStyle/>
          <a:p>
            <a:endParaRPr lang="en-US"/>
          </a:p>
        </p:txBody>
      </p:sp>
      <p:sp>
        <p:nvSpPr>
          <p:cNvPr id="23606" name="AutoShape 54"/>
          <p:cNvSpPr>
            <a:spLocks noChangeArrowheads="1"/>
          </p:cNvSpPr>
          <p:nvPr/>
        </p:nvSpPr>
        <p:spPr bwMode="auto">
          <a:xfrm>
            <a:off x="4644008" y="4581128"/>
            <a:ext cx="216024" cy="811189"/>
          </a:xfrm>
          <a:prstGeom prst="downArrow">
            <a:avLst>
              <a:gd name="adj1" fmla="val 50000"/>
              <a:gd name="adj2" fmla="val 93396"/>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eaVert" wrap="square" lIns="91440" tIns="45720" rIns="91440" bIns="45720" numCol="1" anchor="t" anchorCtr="0" compatLnSpc="1">
            <a:prstTxWarp prst="textNoShape">
              <a:avLst/>
            </a:prstTxWarp>
          </a:bodyPr>
          <a:lstStyle/>
          <a:p>
            <a:endParaRPr lang="en-US"/>
          </a:p>
        </p:txBody>
      </p:sp>
      <p:sp>
        <p:nvSpPr>
          <p:cNvPr id="23608" name="AutoShape 56"/>
          <p:cNvSpPr>
            <a:spLocks noChangeArrowheads="1"/>
          </p:cNvSpPr>
          <p:nvPr/>
        </p:nvSpPr>
        <p:spPr bwMode="auto">
          <a:xfrm>
            <a:off x="3995936" y="5661248"/>
            <a:ext cx="1512168" cy="495129"/>
          </a:xfrm>
          <a:prstGeom prst="flowChartAlternateProcess">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tx1"/>
                </a:solidFill>
                <a:effectLst/>
                <a:cs typeface="Arial" pitchFamily="34" charset="0"/>
              </a:rPr>
              <a:t>Euphemism</a:t>
            </a:r>
            <a:endParaRPr kumimoji="0" lang="cs-CZ" sz="2000" b="0" i="0" u="none" strike="noStrike" cap="none" normalizeH="0" baseline="0" dirty="0" smtClean="0">
              <a:ln>
                <a:noFill/>
              </a:ln>
              <a:solidFill>
                <a:schemeClr val="tx1"/>
              </a:solidFill>
              <a:effectLst/>
              <a:cs typeface="Arial" pitchFamily="34" charset="0"/>
            </a:endParaRPr>
          </a:p>
        </p:txBody>
      </p:sp>
      <p:sp>
        <p:nvSpPr>
          <p:cNvPr id="64" name="Zaoblený obdélník 63"/>
          <p:cNvSpPr/>
          <p:nvPr/>
        </p:nvSpPr>
        <p:spPr>
          <a:xfrm>
            <a:off x="755576" y="3861048"/>
            <a:ext cx="2376264" cy="5040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smtClean="0"/>
              <a:t>Widening of Meaning</a:t>
            </a:r>
            <a:endParaRPr lang="en-US" b="1" dirty="0"/>
          </a:p>
        </p:txBody>
      </p:sp>
      <p:sp>
        <p:nvSpPr>
          <p:cNvPr id="65" name="Zaoblený obdélník 64"/>
          <p:cNvSpPr/>
          <p:nvPr/>
        </p:nvSpPr>
        <p:spPr>
          <a:xfrm>
            <a:off x="2411760" y="2060848"/>
            <a:ext cx="1296144" cy="3600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600" b="1" dirty="0" smtClean="0"/>
              <a:t>Purr</a:t>
            </a:r>
            <a:r>
              <a:rPr lang="cs-CZ" sz="1600" b="1" dirty="0" smtClean="0"/>
              <a:t> Word</a:t>
            </a:r>
            <a:endParaRPr lang="en-US" sz="1600" b="1" dirty="0"/>
          </a:p>
        </p:txBody>
      </p:sp>
      <p:sp>
        <p:nvSpPr>
          <p:cNvPr id="66" name="Zaoblený obdélník 65"/>
          <p:cNvSpPr/>
          <p:nvPr/>
        </p:nvSpPr>
        <p:spPr>
          <a:xfrm>
            <a:off x="2411760" y="2708920"/>
            <a:ext cx="1296144" cy="43204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600" b="1" dirty="0" smtClean="0"/>
              <a:t>Hidden Bias</a:t>
            </a:r>
            <a:endParaRPr lang="en-US" sz="1600" b="1" dirty="0"/>
          </a:p>
        </p:txBody>
      </p:sp>
      <p:sp>
        <p:nvSpPr>
          <p:cNvPr id="67" name="Zaoblený obdélník 66"/>
          <p:cNvSpPr/>
          <p:nvPr/>
        </p:nvSpPr>
        <p:spPr>
          <a:xfrm>
            <a:off x="3491880" y="3861048"/>
            <a:ext cx="2376264" cy="5040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smtClean="0"/>
              <a:t>Metaphorical Transfer</a:t>
            </a:r>
            <a:endParaRPr lang="en-US" b="1" dirty="0"/>
          </a:p>
        </p:txBody>
      </p:sp>
      <p:sp>
        <p:nvSpPr>
          <p:cNvPr id="68" name="Zaoblený obdélník 67"/>
          <p:cNvSpPr/>
          <p:nvPr/>
        </p:nvSpPr>
        <p:spPr>
          <a:xfrm>
            <a:off x="6156176" y="3861048"/>
            <a:ext cx="1944216" cy="5040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smtClean="0"/>
              <a:t>Semantic </a:t>
            </a:r>
            <a:r>
              <a:rPr lang="en-US" b="1" dirty="0" smtClean="0"/>
              <a:t>Shift</a:t>
            </a:r>
            <a:endParaRPr lang="en-US" b="1" dirty="0"/>
          </a:p>
        </p:txBody>
      </p:sp>
      <p:sp>
        <p:nvSpPr>
          <p:cNvPr id="19" name="Jednoduché závorky 18"/>
          <p:cNvSpPr/>
          <p:nvPr/>
        </p:nvSpPr>
        <p:spPr>
          <a:xfrm>
            <a:off x="1475656" y="1988840"/>
            <a:ext cx="3024336" cy="165618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utoShape 54"/>
          <p:cNvSpPr>
            <a:spLocks noChangeArrowheads="1"/>
          </p:cNvSpPr>
          <p:nvPr/>
        </p:nvSpPr>
        <p:spPr bwMode="auto">
          <a:xfrm rot="2907842">
            <a:off x="6496874" y="4666066"/>
            <a:ext cx="207259" cy="811189"/>
          </a:xfrm>
          <a:prstGeom prst="downArrow">
            <a:avLst>
              <a:gd name="adj1" fmla="val 50000"/>
              <a:gd name="adj2" fmla="val 93396"/>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eaVert" wrap="square" lIns="91440" tIns="45720" rIns="91440" bIns="45720" numCol="1" anchor="t" anchorCtr="0" compatLnSpc="1">
            <a:prstTxWarp prst="textNoShape">
              <a:avLst/>
            </a:prstTxWarp>
          </a:bodyPr>
          <a:lstStyle/>
          <a:p>
            <a:endParaRPr lang="en-US"/>
          </a:p>
        </p:txBody>
      </p:sp>
      <p:sp>
        <p:nvSpPr>
          <p:cNvPr id="21" name="AutoShape 54"/>
          <p:cNvSpPr>
            <a:spLocks noChangeArrowheads="1"/>
          </p:cNvSpPr>
          <p:nvPr/>
        </p:nvSpPr>
        <p:spPr bwMode="auto">
          <a:xfrm rot="18692338">
            <a:off x="2603255" y="4677580"/>
            <a:ext cx="237993" cy="811189"/>
          </a:xfrm>
          <a:prstGeom prst="downArrow">
            <a:avLst>
              <a:gd name="adj1" fmla="val 50000"/>
              <a:gd name="adj2" fmla="val 93396"/>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eaVert"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Examples</a:t>
            </a:r>
            <a:endParaRPr lang="en-US" dirty="0"/>
          </a:p>
        </p:txBody>
      </p:sp>
      <p:graphicFrame>
        <p:nvGraphicFramePr>
          <p:cNvPr id="4" name="Tabulka 3"/>
          <p:cNvGraphicFramePr>
            <a:graphicFrameLocks noGrp="1"/>
          </p:cNvGraphicFramePr>
          <p:nvPr/>
        </p:nvGraphicFramePr>
        <p:xfrm>
          <a:off x="251520" y="1484785"/>
          <a:ext cx="8568952" cy="5024086"/>
        </p:xfrm>
        <a:graphic>
          <a:graphicData uri="http://schemas.openxmlformats.org/drawingml/2006/table">
            <a:tbl>
              <a:tblPr/>
              <a:tblGrid>
                <a:gridCol w="1682722"/>
                <a:gridCol w="6886230"/>
              </a:tblGrid>
              <a:tr h="484853">
                <a:tc>
                  <a:txBody>
                    <a:bodyPr/>
                    <a:lstStyle/>
                    <a:p>
                      <a:pPr>
                        <a:lnSpc>
                          <a:spcPct val="115000"/>
                        </a:lnSpc>
                        <a:spcAft>
                          <a:spcPts val="0"/>
                        </a:spcAft>
                      </a:pPr>
                      <a:r>
                        <a:rPr lang="en-US" sz="1800" b="1" dirty="0">
                          <a:latin typeface="Calibri"/>
                          <a:ea typeface="Calibri"/>
                          <a:cs typeface="Calibri"/>
                        </a:rPr>
                        <a:t>widening </a:t>
                      </a:r>
                      <a:endParaRPr lang="cs-CZ" sz="1800" dirty="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a:latin typeface="Calibri"/>
                          <a:ea typeface="Times New Roman"/>
                          <a:cs typeface="Calibri"/>
                        </a:rPr>
                        <a:t>those who believe in choice, </a:t>
                      </a:r>
                      <a:r>
                        <a:rPr lang="en-US" sz="1800">
                          <a:latin typeface="Calibri"/>
                          <a:ea typeface="Calibri"/>
                          <a:cs typeface="Calibri"/>
                        </a:rPr>
                        <a:t>use of military power, lower income groups</a:t>
                      </a:r>
                      <a:endParaRPr lang="cs-CZ"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484853">
                <a:tc>
                  <a:txBody>
                    <a:bodyPr/>
                    <a:lstStyle/>
                    <a:p>
                      <a:pPr>
                        <a:lnSpc>
                          <a:spcPct val="115000"/>
                        </a:lnSpc>
                        <a:spcAft>
                          <a:spcPts val="0"/>
                        </a:spcAft>
                      </a:pPr>
                      <a:r>
                        <a:rPr lang="en-US" sz="1800" b="1">
                          <a:latin typeface="Calibri"/>
                          <a:ea typeface="Calibri"/>
                          <a:cs typeface="Calibri"/>
                        </a:rPr>
                        <a:t>widening + purr</a:t>
                      </a:r>
                      <a:endParaRPr lang="cs-CZ" sz="180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u="sng">
                          <a:latin typeface="Calibri"/>
                          <a:ea typeface="Calibri"/>
                          <a:cs typeface="Calibri"/>
                        </a:rPr>
                        <a:t>peace</a:t>
                      </a:r>
                      <a:r>
                        <a:rPr lang="en-US" sz="1800">
                          <a:latin typeface="Calibri"/>
                          <a:ea typeface="Calibri"/>
                          <a:cs typeface="Calibri"/>
                        </a:rPr>
                        <a:t>makers, </a:t>
                      </a:r>
                      <a:r>
                        <a:rPr lang="en-US" sz="1800" u="sng">
                          <a:latin typeface="Calibri"/>
                          <a:ea typeface="Calibri"/>
                          <a:cs typeface="Calibri"/>
                        </a:rPr>
                        <a:t>peace</a:t>
                      </a:r>
                      <a:r>
                        <a:rPr lang="en-US" sz="1800">
                          <a:latin typeface="Calibri"/>
                          <a:ea typeface="Calibri"/>
                          <a:cs typeface="Calibri"/>
                        </a:rPr>
                        <a:t>keepers, </a:t>
                      </a:r>
                      <a:r>
                        <a:rPr lang="en-US" sz="1800" u="sng">
                          <a:latin typeface="Calibri"/>
                          <a:ea typeface="Calibri"/>
                          <a:cs typeface="Calibri"/>
                        </a:rPr>
                        <a:t>freedom</a:t>
                      </a:r>
                      <a:r>
                        <a:rPr lang="en-US" sz="1800">
                          <a:latin typeface="Calibri"/>
                          <a:ea typeface="Calibri"/>
                          <a:cs typeface="Calibri"/>
                        </a:rPr>
                        <a:t> fighters</a:t>
                      </a:r>
                      <a:endParaRPr lang="cs-CZ"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9706">
                <a:tc>
                  <a:txBody>
                    <a:bodyPr/>
                    <a:lstStyle/>
                    <a:p>
                      <a:pPr>
                        <a:lnSpc>
                          <a:spcPct val="115000"/>
                        </a:lnSpc>
                        <a:spcAft>
                          <a:spcPts val="0"/>
                        </a:spcAft>
                      </a:pPr>
                      <a:r>
                        <a:rPr lang="en-US" sz="1800" b="1">
                          <a:latin typeface="Calibri"/>
                          <a:ea typeface="Calibri"/>
                          <a:cs typeface="Calibri"/>
                        </a:rPr>
                        <a:t>widening + bias</a:t>
                      </a:r>
                      <a:endParaRPr lang="cs-CZ" sz="180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a:solidFill>
                            <a:srgbClr val="000000"/>
                          </a:solidFill>
                          <a:latin typeface="Calibri"/>
                          <a:ea typeface="Calibri"/>
                          <a:cs typeface="Calibri"/>
                        </a:rPr>
                        <a:t>to be </a:t>
                      </a:r>
                      <a:r>
                        <a:rPr lang="en-US" sz="1800" u="sng">
                          <a:solidFill>
                            <a:srgbClr val="000000"/>
                          </a:solidFill>
                          <a:latin typeface="Calibri"/>
                          <a:ea typeface="Calibri"/>
                          <a:cs typeface="Calibri"/>
                        </a:rPr>
                        <a:t>fortunate</a:t>
                      </a:r>
                      <a:r>
                        <a:rPr lang="en-US" sz="1800">
                          <a:solidFill>
                            <a:srgbClr val="000000"/>
                          </a:solidFill>
                          <a:latin typeface="Calibri"/>
                          <a:ea typeface="Calibri"/>
                          <a:cs typeface="Calibri"/>
                        </a:rPr>
                        <a:t> enough to earn your vote, </a:t>
                      </a:r>
                      <a:r>
                        <a:rPr lang="en-US" sz="1800" u="sng">
                          <a:solidFill>
                            <a:srgbClr val="000000"/>
                          </a:solidFill>
                          <a:latin typeface="Calibri"/>
                          <a:ea typeface="Calibri"/>
                          <a:cs typeface="Calibri"/>
                        </a:rPr>
                        <a:t>developing</a:t>
                      </a:r>
                      <a:r>
                        <a:rPr lang="en-US" sz="1800">
                          <a:solidFill>
                            <a:srgbClr val="000000"/>
                          </a:solidFill>
                          <a:latin typeface="Calibri"/>
                          <a:ea typeface="Calibri"/>
                          <a:cs typeface="Calibri"/>
                        </a:rPr>
                        <a:t> world, </a:t>
                      </a:r>
                      <a:r>
                        <a:rPr lang="en-US" sz="1800" u="sng">
                          <a:solidFill>
                            <a:srgbClr val="000000"/>
                          </a:solidFill>
                          <a:latin typeface="Calibri"/>
                          <a:ea typeface="Calibri"/>
                          <a:cs typeface="Calibri"/>
                        </a:rPr>
                        <a:t>hard working</a:t>
                      </a:r>
                      <a:r>
                        <a:rPr lang="en-US" sz="1800">
                          <a:solidFill>
                            <a:srgbClr val="000000"/>
                          </a:solidFill>
                          <a:latin typeface="Calibri"/>
                          <a:ea typeface="Calibri"/>
                          <a:cs typeface="Calibri"/>
                        </a:rPr>
                        <a:t> people who pay the bills</a:t>
                      </a:r>
                      <a:endParaRPr lang="cs-CZ"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9706">
                <a:tc>
                  <a:txBody>
                    <a:bodyPr/>
                    <a:lstStyle/>
                    <a:p>
                      <a:pPr>
                        <a:lnSpc>
                          <a:spcPct val="115000"/>
                        </a:lnSpc>
                        <a:spcAft>
                          <a:spcPts val="0"/>
                        </a:spcAft>
                      </a:pPr>
                      <a:r>
                        <a:rPr lang="en-US" sz="1800" b="1">
                          <a:latin typeface="Calibri"/>
                          <a:ea typeface="Calibri"/>
                          <a:cs typeface="Calibri"/>
                        </a:rPr>
                        <a:t>metaphor</a:t>
                      </a:r>
                      <a:endParaRPr lang="cs-CZ" sz="180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dirty="0">
                          <a:solidFill>
                            <a:srgbClr val="000000"/>
                          </a:solidFill>
                          <a:latin typeface="Calibri"/>
                          <a:ea typeface="Calibri"/>
                          <a:cs typeface="Calibri"/>
                        </a:rPr>
                        <a:t>people at the bottom end of the economic ladder, </a:t>
                      </a:r>
                      <a:r>
                        <a:rPr lang="en-US" sz="1800" dirty="0">
                          <a:latin typeface="Calibri"/>
                          <a:ea typeface="Calibri"/>
                          <a:cs typeface="Calibri"/>
                        </a:rPr>
                        <a:t>people left behind, those at the top</a:t>
                      </a:r>
                      <a:endParaRPr lang="cs-CZ"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853">
                <a:tc>
                  <a:txBody>
                    <a:bodyPr/>
                    <a:lstStyle/>
                    <a:p>
                      <a:pPr>
                        <a:lnSpc>
                          <a:spcPct val="115000"/>
                        </a:lnSpc>
                        <a:spcAft>
                          <a:spcPts val="0"/>
                        </a:spcAft>
                      </a:pPr>
                      <a:r>
                        <a:rPr lang="en-US" sz="1800" b="1">
                          <a:latin typeface="Calibri"/>
                          <a:ea typeface="Calibri"/>
                          <a:cs typeface="Calibri"/>
                        </a:rPr>
                        <a:t>metaphor + purr</a:t>
                      </a:r>
                      <a:endParaRPr lang="cs-CZ" sz="180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a:latin typeface="Calibri"/>
                          <a:ea typeface="Times New Roman"/>
                          <a:cs typeface="Calibri"/>
                        </a:rPr>
                        <a:t>fledgling </a:t>
                      </a:r>
                      <a:r>
                        <a:rPr lang="en-US" sz="1800" u="sng">
                          <a:latin typeface="Calibri"/>
                          <a:ea typeface="Times New Roman"/>
                          <a:cs typeface="Calibri"/>
                        </a:rPr>
                        <a:t>democracies</a:t>
                      </a:r>
                      <a:endParaRPr lang="cs-CZ"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9706">
                <a:tc>
                  <a:txBody>
                    <a:bodyPr/>
                    <a:lstStyle/>
                    <a:p>
                      <a:pPr>
                        <a:lnSpc>
                          <a:spcPct val="115000"/>
                        </a:lnSpc>
                        <a:spcAft>
                          <a:spcPts val="0"/>
                        </a:spcAft>
                      </a:pPr>
                      <a:r>
                        <a:rPr lang="en-US" sz="1800" b="1">
                          <a:latin typeface="Calibri"/>
                          <a:ea typeface="Calibri"/>
                          <a:cs typeface="Calibri"/>
                        </a:rPr>
                        <a:t>metaphor + bias</a:t>
                      </a:r>
                      <a:endParaRPr lang="cs-CZ" sz="180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a:solidFill>
                            <a:srgbClr val="000000"/>
                          </a:solidFill>
                          <a:latin typeface="Calibri"/>
                          <a:ea typeface="Calibri"/>
                          <a:cs typeface="Calibri"/>
                        </a:rPr>
                        <a:t>nation </a:t>
                      </a:r>
                      <a:r>
                        <a:rPr lang="en-US" sz="1800" u="sng">
                          <a:solidFill>
                            <a:srgbClr val="000000"/>
                          </a:solidFill>
                          <a:latin typeface="Calibri"/>
                          <a:ea typeface="Calibri"/>
                          <a:cs typeface="Calibri"/>
                        </a:rPr>
                        <a:t>building</a:t>
                      </a:r>
                      <a:r>
                        <a:rPr lang="en-US" sz="1800">
                          <a:solidFill>
                            <a:srgbClr val="000000"/>
                          </a:solidFill>
                          <a:latin typeface="Calibri"/>
                          <a:ea typeface="Calibri"/>
                          <a:cs typeface="Calibri"/>
                        </a:rPr>
                        <a:t> (missions), a child can walk in and have their heart turned </a:t>
                      </a:r>
                      <a:r>
                        <a:rPr lang="en-US" sz="1800" u="sng">
                          <a:solidFill>
                            <a:srgbClr val="000000"/>
                          </a:solidFill>
                          <a:latin typeface="Calibri"/>
                          <a:ea typeface="Calibri"/>
                          <a:cs typeface="Calibri"/>
                        </a:rPr>
                        <a:t>dark</a:t>
                      </a:r>
                      <a:endParaRPr lang="cs-CZ"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868">
                <a:tc>
                  <a:txBody>
                    <a:bodyPr/>
                    <a:lstStyle/>
                    <a:p>
                      <a:pPr>
                        <a:lnSpc>
                          <a:spcPct val="115000"/>
                        </a:lnSpc>
                        <a:spcAft>
                          <a:spcPts val="0"/>
                        </a:spcAft>
                      </a:pPr>
                      <a:r>
                        <a:rPr lang="en-US" sz="1800" b="1" noProof="0" dirty="0" smtClean="0">
                          <a:latin typeface="Calibri"/>
                          <a:ea typeface="Calibri"/>
                          <a:cs typeface="Calibri"/>
                        </a:rPr>
                        <a:t>semantic</a:t>
                      </a:r>
                      <a:r>
                        <a:rPr lang="en-US" sz="1800" b="1" baseline="0" noProof="0" dirty="0" smtClean="0">
                          <a:latin typeface="Calibri"/>
                          <a:ea typeface="Calibri"/>
                          <a:cs typeface="Calibri"/>
                        </a:rPr>
                        <a:t> shift</a:t>
                      </a:r>
                      <a:endParaRPr lang="en-US" sz="1800" noProof="0" dirty="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n-US" sz="1800" dirty="0">
                          <a:latin typeface="Calibri"/>
                          <a:ea typeface="Calibri"/>
                          <a:cs typeface="Calibri"/>
                        </a:rPr>
                        <a:t>Washington, Wall Street</a:t>
                      </a:r>
                      <a:endParaRPr lang="cs-CZ"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TotalTime>
  <Words>888</Words>
  <Application>Microsoft Office PowerPoint</Application>
  <PresentationFormat>Předvádění na obrazovce (4:3)</PresentationFormat>
  <Paragraphs>148</Paragraphs>
  <Slides>13</Slides>
  <Notes>1</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Motiv sady Office</vt:lpstr>
      <vt:lpstr>The Use of Euphemisms as the Highest Form of Doublespeak in American Presidential Debates</vt:lpstr>
      <vt:lpstr>Outline</vt:lpstr>
      <vt:lpstr>Definition of Doublespeak</vt:lpstr>
      <vt:lpstr>Hidden Bias</vt:lpstr>
      <vt:lpstr>Purr and Snarl Words</vt:lpstr>
      <vt:lpstr>Euphemism</vt:lpstr>
      <vt:lpstr>Analysis – Corpus and Aims</vt:lpstr>
      <vt:lpstr>Creation of Euphemisms</vt:lpstr>
      <vt:lpstr>Examples</vt:lpstr>
      <vt:lpstr>Results</vt:lpstr>
      <vt:lpstr>Results</vt:lpstr>
      <vt:lpstr>Conclusion</vt:lpstr>
      <vt:lpstr>Bibliography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Euphemisms as the Highest Form of Doublespeak in American Presidential Debates</dc:title>
  <dc:creator>Paja</dc:creator>
  <cp:lastModifiedBy>Paja</cp:lastModifiedBy>
  <cp:revision>34</cp:revision>
  <dcterms:created xsi:type="dcterms:W3CDTF">2012-10-15T13:10:23Z</dcterms:created>
  <dcterms:modified xsi:type="dcterms:W3CDTF">2012-10-18T20:34:43Z</dcterms:modified>
</cp:coreProperties>
</file>