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58" r:id="rId4"/>
    <p:sldId id="259" r:id="rId5"/>
    <p:sldId id="260" r:id="rId6"/>
    <p:sldId id="262" r:id="rId7"/>
    <p:sldId id="268" r:id="rId8"/>
    <p:sldId id="265" r:id="rId9"/>
    <p:sldId id="263" r:id="rId10"/>
    <p:sldId id="267" r:id="rId11"/>
    <p:sldId id="266" r:id="rId12"/>
    <p:sldId id="264" r:id="rId13"/>
    <p:sldId id="269" r:id="rId14"/>
    <p:sldId id="27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Světlý styl 3 – zvýraznění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a:p>
        </p:txBody>
      </p:sp>
      <p:sp>
        <p:nvSpPr>
          <p:cNvPr id="4" name="Zástupný symbol pro datum 3"/>
          <p:cNvSpPr>
            <a:spLocks noGrp="1"/>
          </p:cNvSpPr>
          <p:nvPr>
            <p:ph type="dt" sz="half" idx="10"/>
          </p:nvPr>
        </p:nvSpPr>
        <p:spPr/>
        <p:txBody>
          <a:bodyPr/>
          <a:lstStyle/>
          <a:p>
            <a:fld id="{8C633060-12C1-42F2-8254-544DAF335D3F}" type="datetimeFigureOut">
              <a:rPr lang="en-US" smtClean="0"/>
              <a:pPr/>
              <a:t>11/6/2012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8C633060-12C1-42F2-8254-544DAF335D3F}" type="datetimeFigureOut">
              <a:rPr lang="en-US" smtClean="0"/>
              <a:pPr/>
              <a:t>11/6/2012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8C633060-12C1-42F2-8254-544DAF335D3F}" type="datetimeFigureOut">
              <a:rPr lang="en-US" smtClean="0"/>
              <a:pPr/>
              <a:t>11/6/2012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8C633060-12C1-42F2-8254-544DAF335D3F}" type="datetimeFigureOut">
              <a:rPr lang="en-US" smtClean="0"/>
              <a:pPr/>
              <a:t>11/6/2012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8C633060-12C1-42F2-8254-544DAF335D3F}" type="datetimeFigureOut">
              <a:rPr lang="en-US" smtClean="0"/>
              <a:pPr/>
              <a:t>11/6/2012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8C633060-12C1-42F2-8254-544DAF335D3F}" type="datetimeFigureOut">
              <a:rPr lang="en-US" smtClean="0"/>
              <a:pPr/>
              <a:t>11/6/2012</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8C633060-12C1-42F2-8254-544DAF335D3F}" type="datetimeFigureOut">
              <a:rPr lang="en-US" smtClean="0"/>
              <a:pPr/>
              <a:t>11/6/2012</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p>
            <a:fld id="{8C633060-12C1-42F2-8254-544DAF335D3F}" type="datetimeFigureOut">
              <a:rPr lang="en-US" smtClean="0"/>
              <a:pPr/>
              <a:t>11/6/2012</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C633060-12C1-42F2-8254-544DAF335D3F}" type="datetimeFigureOut">
              <a:rPr lang="en-US" smtClean="0"/>
              <a:pPr/>
              <a:t>11/6/2012</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C633060-12C1-42F2-8254-544DAF335D3F}" type="datetimeFigureOut">
              <a:rPr lang="en-US" smtClean="0"/>
              <a:pPr/>
              <a:t>11/6/2012</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C633060-12C1-42F2-8254-544DAF335D3F}" type="datetimeFigureOut">
              <a:rPr lang="en-US" smtClean="0"/>
              <a:pPr/>
              <a:t>11/6/2012</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A2DD40A-2E99-4A69-BAB1-686DD041EE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33060-12C1-42F2-8254-544DAF335D3F}" type="datetimeFigureOut">
              <a:rPr lang="en-US" smtClean="0"/>
              <a:pPr/>
              <a:t>11/6/2012</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DD40A-2E99-4A69-BAB1-686DD041EE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idency.ucsb.edu/ws/?pid=84482" TargetMode="External"/><Relationship Id="rId2" Type="http://schemas.openxmlformats.org/officeDocument/2006/relationships/hyperlink" Target="http://www.presidency.ucsb.edu/ws/?pid=78691" TargetMode="External"/><Relationship Id="rId1" Type="http://schemas.openxmlformats.org/officeDocument/2006/relationships/slideLayout" Target="../slideLayouts/slideLayout2.xml"/><Relationship Id="rId4" Type="http://schemas.openxmlformats.org/officeDocument/2006/relationships/hyperlink" Target="http://www.presidency.ucsb.edu/ws/?pid=8452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052737"/>
            <a:ext cx="7772400" cy="2448271"/>
          </a:xfrm>
        </p:spPr>
        <p:txBody>
          <a:bodyPr>
            <a:normAutofit fontScale="90000"/>
          </a:bodyPr>
          <a:lstStyle/>
          <a:p>
            <a:r>
              <a:rPr lang="en-US" dirty="0" smtClean="0"/>
              <a:t>The Use of “Purr” and “Snarl” </a:t>
            </a:r>
            <a:r>
              <a:rPr lang="cs-CZ" dirty="0" smtClean="0"/>
              <a:t>W</a:t>
            </a:r>
            <a:r>
              <a:rPr lang="en-US" dirty="0" err="1" smtClean="0"/>
              <a:t>ords</a:t>
            </a:r>
            <a:r>
              <a:rPr lang="en-US" dirty="0" smtClean="0"/>
              <a:t> as a Means of Manipulation in the American Presidential Debates</a:t>
            </a:r>
            <a:endParaRPr lang="en-US" dirty="0"/>
          </a:p>
        </p:txBody>
      </p:sp>
      <p:sp>
        <p:nvSpPr>
          <p:cNvPr id="3" name="Podnadpis 2"/>
          <p:cNvSpPr>
            <a:spLocks noGrp="1"/>
          </p:cNvSpPr>
          <p:nvPr>
            <p:ph type="subTitle" idx="1"/>
          </p:nvPr>
        </p:nvSpPr>
        <p:spPr>
          <a:xfrm>
            <a:off x="3995936" y="4581128"/>
            <a:ext cx="4320480" cy="1656184"/>
          </a:xfrm>
        </p:spPr>
        <p:txBody>
          <a:bodyPr>
            <a:normAutofit lnSpcReduction="10000"/>
          </a:bodyPr>
          <a:lstStyle/>
          <a:p>
            <a:r>
              <a:rPr lang="cs-CZ" dirty="0" smtClean="0"/>
              <a:t>Mgr. Pavel Reich</a:t>
            </a:r>
          </a:p>
          <a:p>
            <a:r>
              <a:rPr lang="cs-CZ" dirty="0" smtClean="0"/>
              <a:t>Masaryk University</a:t>
            </a:r>
          </a:p>
          <a:p>
            <a:r>
              <a:rPr lang="cs-CZ" dirty="0" smtClean="0"/>
              <a:t>Brno, </a:t>
            </a:r>
            <a:r>
              <a:rPr lang="en-US" dirty="0" smtClean="0"/>
              <a:t>Czech</a:t>
            </a:r>
            <a:r>
              <a:rPr lang="cs-CZ" dirty="0" smtClean="0"/>
              <a:t> </a:t>
            </a:r>
            <a:r>
              <a:rPr lang="cs-CZ" dirty="0" err="1" smtClean="0"/>
              <a:t>Republic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Emotionally Loaded Words</a:t>
            </a:r>
            <a:endParaRPr lang="en-US" dirty="0"/>
          </a:p>
        </p:txBody>
      </p:sp>
      <p:sp>
        <p:nvSpPr>
          <p:cNvPr id="3" name="Zástupný symbol pro obsah 2"/>
          <p:cNvSpPr>
            <a:spLocks noGrp="1"/>
          </p:cNvSpPr>
          <p:nvPr>
            <p:ph idx="1"/>
          </p:nvPr>
        </p:nvSpPr>
        <p:spPr>
          <a:xfrm>
            <a:off x="457200" y="1268760"/>
            <a:ext cx="8229600" cy="5589240"/>
          </a:xfrm>
        </p:spPr>
        <p:txBody>
          <a:bodyPr>
            <a:normAutofit fontScale="32500" lnSpcReduction="20000"/>
          </a:bodyPr>
          <a:lstStyle/>
          <a:p>
            <a:pPr marL="514350" indent="-514350">
              <a:buFont typeface="+mj-lt"/>
              <a:buAutoNum type="arabicPeriod"/>
            </a:pPr>
            <a:r>
              <a:rPr lang="en-US" sz="5200" b="1" dirty="0" smtClean="0"/>
              <a:t>America’s future</a:t>
            </a:r>
          </a:p>
          <a:p>
            <a:pPr marL="914400" lvl="1" indent="-514350">
              <a:buNone/>
            </a:pPr>
            <a:r>
              <a:rPr lang="en-US" sz="5200" i="1" dirty="0" smtClean="0"/>
              <a:t>	But when we can -- when we have an issue that we may hand our </a:t>
            </a:r>
            <a:r>
              <a:rPr lang="en-US" sz="5200" i="1" u="sng" dirty="0" smtClean="0"/>
              <a:t>children</a:t>
            </a:r>
            <a:r>
              <a:rPr lang="en-US" sz="5200" i="1" dirty="0" smtClean="0"/>
              <a:t> and our </a:t>
            </a:r>
            <a:r>
              <a:rPr lang="en-US" sz="5200" i="1" u="sng" dirty="0" smtClean="0"/>
              <a:t>grandchildren</a:t>
            </a:r>
            <a:r>
              <a:rPr lang="en-US" sz="5200" i="1" dirty="0" smtClean="0"/>
              <a:t> a damaged planet, I have disagreed strongly with the Bush administration on this issue. </a:t>
            </a:r>
            <a:r>
              <a:rPr lang="en-US" sz="5200" dirty="0" smtClean="0"/>
              <a:t>(John McCain)</a:t>
            </a:r>
          </a:p>
          <a:p>
            <a:pPr marL="914400" lvl="1" indent="-514350">
              <a:buNone/>
            </a:pPr>
            <a:endParaRPr lang="en-US" sz="5200" dirty="0" smtClean="0"/>
          </a:p>
          <a:p>
            <a:pPr marL="514350" indent="-514350">
              <a:buFont typeface="+mj-lt"/>
              <a:buAutoNum type="arabicPeriod"/>
            </a:pPr>
            <a:r>
              <a:rPr lang="en-US" sz="5200" b="1" dirty="0" smtClean="0"/>
              <a:t>American troops in Iraq or Afghanistan</a:t>
            </a:r>
          </a:p>
          <a:p>
            <a:pPr marL="914400" lvl="1" indent="-514350">
              <a:buNone/>
            </a:pPr>
            <a:r>
              <a:rPr lang="en-US" sz="5200" i="1" dirty="0" smtClean="0"/>
              <a:t>	That means that that mission succeeds, just like those young people who re-enlisted in Baghdad, just like the </a:t>
            </a:r>
            <a:r>
              <a:rPr lang="en-US" sz="5200" i="1" u="sng" dirty="0" smtClean="0"/>
              <a:t>mother</a:t>
            </a:r>
            <a:r>
              <a:rPr lang="en-US" sz="5200" i="1" dirty="0" smtClean="0"/>
              <a:t> I met at the airport the other day whose </a:t>
            </a:r>
            <a:r>
              <a:rPr lang="en-US" sz="5200" i="1" u="sng" dirty="0" smtClean="0"/>
              <a:t>son</a:t>
            </a:r>
            <a:r>
              <a:rPr lang="en-US" sz="5200" i="1" dirty="0" smtClean="0"/>
              <a:t> was killed. And they all say to me that we don't want defeat.</a:t>
            </a:r>
            <a:r>
              <a:rPr lang="en-US" sz="5200" dirty="0" smtClean="0"/>
              <a:t> (John McCain)</a:t>
            </a:r>
          </a:p>
          <a:p>
            <a:pPr marL="914400" lvl="1" indent="-514350">
              <a:buNone/>
            </a:pPr>
            <a:endParaRPr lang="en-US" sz="5200" dirty="0" smtClean="0"/>
          </a:p>
          <a:p>
            <a:pPr marL="514350" indent="-514350">
              <a:buFont typeface="+mj-lt"/>
              <a:buAutoNum type="arabicPeriod"/>
            </a:pPr>
            <a:r>
              <a:rPr lang="en-US" sz="5200" b="1" dirty="0" smtClean="0"/>
              <a:t>Candidates’ background and private life</a:t>
            </a:r>
          </a:p>
          <a:p>
            <a:pPr marL="914400" lvl="1" indent="-514350">
              <a:buNone/>
            </a:pPr>
            <a:r>
              <a:rPr lang="en-US" sz="5200" i="1" dirty="0" smtClean="0"/>
              <a:t>	The man loves his </a:t>
            </a:r>
            <a:r>
              <a:rPr lang="en-US" sz="5200" i="1" u="sng" dirty="0" smtClean="0"/>
              <a:t>wife</a:t>
            </a:r>
            <a:r>
              <a:rPr lang="en-US" sz="5200" i="1" dirty="0" smtClean="0"/>
              <a:t> and I appreciate that a lot. And I love mine. The man loves his </a:t>
            </a:r>
            <a:r>
              <a:rPr lang="en-US" sz="5200" i="1" u="sng" dirty="0" smtClean="0"/>
              <a:t>family</a:t>
            </a:r>
            <a:r>
              <a:rPr lang="en-US" sz="5200" i="1" dirty="0" smtClean="0"/>
              <a:t> a lot, and I appreciate that, because I love my </a:t>
            </a:r>
            <a:r>
              <a:rPr lang="en-US" sz="5200" i="1" u="sng" dirty="0" smtClean="0"/>
              <a:t>family</a:t>
            </a:r>
            <a:r>
              <a:rPr lang="en-US" sz="5200" i="1" dirty="0" smtClean="0"/>
              <a:t>. (George W. Bush)</a:t>
            </a:r>
          </a:p>
          <a:p>
            <a:pPr marL="514350" indent="-514350">
              <a:buFont typeface="+mj-lt"/>
              <a:buAutoNum type="arabicPeriod"/>
            </a:pPr>
            <a:endParaRPr lang="en-US" sz="5200" i="1" dirty="0" smtClean="0"/>
          </a:p>
          <a:p>
            <a:pPr marL="914400" lvl="1" indent="-514350">
              <a:buNone/>
            </a:pPr>
            <a:r>
              <a:rPr lang="en-US" sz="5200" i="1" dirty="0" smtClean="0"/>
              <a:t>	In the Senate I was one of only ten Democrats, along with Senator Joe Lieberman, to support Governor Bush's </a:t>
            </a:r>
            <a:r>
              <a:rPr lang="en-US" sz="5200" i="1" u="sng" dirty="0" smtClean="0"/>
              <a:t>dad</a:t>
            </a:r>
            <a:r>
              <a:rPr lang="en-US" sz="5200" i="1" dirty="0" smtClean="0"/>
              <a:t> in the Persian Gulf War Resolution. (Al Gore)</a:t>
            </a:r>
            <a:endParaRPr lang="en-US" sz="5200" dirty="0" smtClean="0"/>
          </a:p>
          <a:p>
            <a:pPr marL="514350" indent="-514350">
              <a:buFont typeface="+mj-lt"/>
              <a:buAutoNum type="arabicPeriod"/>
            </a:pPr>
            <a:endParaRPr lang="en-US" sz="5200" dirty="0" smtClean="0"/>
          </a:p>
          <a:p>
            <a:pPr marL="514350" indent="-514350">
              <a:buFont typeface="+mj-lt"/>
              <a:buAutoNum type="arabicPeriod"/>
            </a:pPr>
            <a:r>
              <a:rPr lang="en-US" sz="5200" b="1" dirty="0" smtClean="0"/>
              <a:t>Poor people</a:t>
            </a:r>
          </a:p>
          <a:p>
            <a:pPr marL="914400" lvl="1" indent="-514350">
              <a:buNone/>
            </a:pPr>
            <a:r>
              <a:rPr lang="en-US" sz="5200" i="1" dirty="0" smtClean="0"/>
              <a:t>	But it's also that his entire life he has never forgotten where he came from, coming from Scranton, fighting on behalf of working families, remembering what it's like to see his </a:t>
            </a:r>
            <a:r>
              <a:rPr lang="en-US" sz="5200" i="1" u="sng" dirty="0" smtClean="0"/>
              <a:t>father</a:t>
            </a:r>
            <a:r>
              <a:rPr lang="en-US" sz="5200" i="1" dirty="0" smtClean="0"/>
              <a:t> lose his job and go through a downward spiral economically. (Barack Obama)</a:t>
            </a:r>
            <a:endParaRPr lang="en-US" sz="5200"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Snarl Words</a:t>
            </a:r>
            <a:endParaRPr lang="en-US" dirty="0"/>
          </a:p>
        </p:txBody>
      </p:sp>
      <p:sp>
        <p:nvSpPr>
          <p:cNvPr id="3" name="Zástupný symbol pro obsah 2"/>
          <p:cNvSpPr>
            <a:spLocks noGrp="1"/>
          </p:cNvSpPr>
          <p:nvPr>
            <p:ph idx="1"/>
          </p:nvPr>
        </p:nvSpPr>
        <p:spPr/>
        <p:txBody>
          <a:bodyPr>
            <a:normAutofit lnSpcReduction="10000"/>
          </a:bodyPr>
          <a:lstStyle/>
          <a:p>
            <a:r>
              <a:rPr lang="en-US" dirty="0" smtClean="0"/>
              <a:t>Words referring to dictatorships from the past</a:t>
            </a:r>
          </a:p>
          <a:p>
            <a:r>
              <a:rPr lang="en-US" dirty="0" smtClean="0"/>
              <a:t>Fascism and 2</a:t>
            </a:r>
            <a:r>
              <a:rPr lang="en-US" baseline="30000" dirty="0" smtClean="0"/>
              <a:t>nd</a:t>
            </a:r>
            <a:r>
              <a:rPr lang="en-US" dirty="0" smtClean="0"/>
              <a:t> World War</a:t>
            </a:r>
          </a:p>
          <a:p>
            <a:pPr lvl="1"/>
            <a:r>
              <a:rPr lang="en-US" dirty="0" smtClean="0"/>
              <a:t>Genocide</a:t>
            </a:r>
          </a:p>
          <a:p>
            <a:pPr lvl="1"/>
            <a:r>
              <a:rPr lang="en-US" dirty="0" smtClean="0"/>
              <a:t>Ethnic Cleansing</a:t>
            </a:r>
          </a:p>
          <a:p>
            <a:pPr lvl="1"/>
            <a:r>
              <a:rPr lang="en-US" dirty="0" smtClean="0"/>
              <a:t>Holocaust</a:t>
            </a:r>
          </a:p>
          <a:p>
            <a:r>
              <a:rPr lang="en-US" dirty="0" smtClean="0"/>
              <a:t>Communism and Cold War</a:t>
            </a:r>
          </a:p>
          <a:p>
            <a:pPr lvl="1"/>
            <a:r>
              <a:rPr lang="en-US" dirty="0" smtClean="0"/>
              <a:t>Communist</a:t>
            </a:r>
          </a:p>
          <a:p>
            <a:pPr lvl="1"/>
            <a:r>
              <a:rPr lang="en-US" dirty="0" smtClean="0"/>
              <a:t>Cold War</a:t>
            </a:r>
          </a:p>
          <a:p>
            <a:pPr lvl="1"/>
            <a:r>
              <a:rPr lang="en-US" dirty="0" smtClean="0"/>
              <a:t>KGB</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Snarl Words</a:t>
            </a:r>
            <a:endParaRPr lang="en-US" dirty="0"/>
          </a:p>
        </p:txBody>
      </p:sp>
      <p:graphicFrame>
        <p:nvGraphicFramePr>
          <p:cNvPr id="4" name="Zástupný symbol pro obsah 3"/>
          <p:cNvGraphicFramePr>
            <a:graphicFrameLocks noGrp="1"/>
          </p:cNvGraphicFramePr>
          <p:nvPr>
            <p:ph idx="1"/>
          </p:nvPr>
        </p:nvGraphicFramePr>
        <p:xfrm>
          <a:off x="457200" y="1600200"/>
          <a:ext cx="8229600" cy="4109922"/>
        </p:xfrm>
        <a:graphic>
          <a:graphicData uri="http://schemas.openxmlformats.org/drawingml/2006/table">
            <a:tbl>
              <a:tblPr firstRow="1" bandRow="1">
                <a:tableStyleId>{BDBED569-4797-4DF1-A0F4-6AAB3CD982D8}</a:tableStyleId>
              </a:tblPr>
              <a:tblGrid>
                <a:gridCol w="1645920"/>
                <a:gridCol w="822960"/>
                <a:gridCol w="822960"/>
                <a:gridCol w="822960"/>
                <a:gridCol w="822960"/>
                <a:gridCol w="822960"/>
                <a:gridCol w="822960"/>
                <a:gridCol w="822960"/>
                <a:gridCol w="822960"/>
              </a:tblGrid>
              <a:tr h="47162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en-US" dirty="0" smtClean="0"/>
                        <a:t>Republican</a:t>
                      </a:r>
                      <a:r>
                        <a:rPr lang="en-US" baseline="0" dirty="0" smtClean="0"/>
                        <a:t> Candidates</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c gridSpan="4">
                  <a:txBody>
                    <a:bodyPr/>
                    <a:lstStyle/>
                    <a:p>
                      <a:r>
                        <a:rPr lang="en-US" dirty="0" smtClean="0"/>
                        <a:t>Democratic</a:t>
                      </a:r>
                      <a:r>
                        <a:rPr lang="en-US" baseline="0" dirty="0" smtClean="0"/>
                        <a:t> Candidates</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47162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2000</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2004</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2008</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b="1" dirty="0" smtClean="0"/>
                        <a:t>Total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2000</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2004</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2008</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b="1" dirty="0" smtClean="0"/>
                        <a:t>Total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716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Genocide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1</a:t>
                      </a:r>
                      <a:endParaRPr lang="en-US" dirty="0"/>
                    </a:p>
                  </a:txBody>
                  <a:tcPr/>
                </a:tc>
                <a:tc>
                  <a:txBody>
                    <a:bodyPr/>
                    <a:lstStyle/>
                    <a:p>
                      <a:r>
                        <a:rPr lang="en-US" dirty="0" smtClean="0"/>
                        <a:t>4</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5</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2</a:t>
                      </a:r>
                      <a:endParaRPr lang="en-US" dirty="0"/>
                    </a:p>
                  </a:txBody>
                  <a:tcPr/>
                </a:tc>
                <a:tc>
                  <a:txBody>
                    <a:bodyPr/>
                    <a:lstStyle/>
                    <a:p>
                      <a:r>
                        <a:rPr lang="en-US" dirty="0" smtClean="0"/>
                        <a:t>3</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6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Ethnic</a:t>
                      </a:r>
                      <a:r>
                        <a:rPr lang="en-US" b="1" baseline="0" dirty="0" smtClean="0"/>
                        <a:t> cleansing</a:t>
                      </a:r>
                      <a:endParaRPr lang="en-US"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2</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2</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6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Holocaust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3</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627">
                <a:tc>
                  <a:txBody>
                    <a:bodyPr/>
                    <a:lstStyle/>
                    <a:p>
                      <a:r>
                        <a:rPr lang="en-US" b="1" dirty="0" smtClean="0"/>
                        <a:t>Communist</a:t>
                      </a:r>
                    </a:p>
                    <a:p>
                      <a:r>
                        <a:rPr lang="en-US" b="1" dirty="0" smtClean="0"/>
                        <a:t>Communism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627">
                <a:tc>
                  <a:txBody>
                    <a:bodyPr/>
                    <a:lstStyle/>
                    <a:p>
                      <a:r>
                        <a:rPr lang="en-US" b="1" dirty="0" smtClean="0"/>
                        <a:t>Cold War</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4</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1</a:t>
                      </a:r>
                      <a:endParaRPr lang="en-US" dirty="0"/>
                    </a:p>
                  </a:txBody>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2</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627">
                <a:tc>
                  <a:txBody>
                    <a:bodyPr/>
                    <a:lstStyle/>
                    <a:p>
                      <a:r>
                        <a:rPr lang="en-US" b="1" dirty="0" smtClean="0"/>
                        <a:t>KGB</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b="1" dirty="0" smtClean="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Conclusion</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“Purr” and “snarl” words can be considered as extreme cases of hidden bias</a:t>
            </a:r>
          </a:p>
          <a:p>
            <a:r>
              <a:rPr lang="en-US" dirty="0" smtClean="0"/>
              <a:t>The use of “purr” words is much more common than the use of “snarl” words</a:t>
            </a:r>
          </a:p>
          <a:p>
            <a:r>
              <a:rPr lang="en-US" dirty="0" smtClean="0"/>
              <a:t>The most common “purr” words are the words “peace”, “democracy” and “freedom”</a:t>
            </a:r>
          </a:p>
          <a:p>
            <a:r>
              <a:rPr lang="en-US" dirty="0" smtClean="0"/>
              <a:t>The use of “snarl” words is much less common than the use of “purr” words</a:t>
            </a:r>
          </a:p>
          <a:p>
            <a:r>
              <a:rPr lang="en-US" dirty="0" smtClean="0"/>
              <a:t>“Purr” words are used much more by Republican candidates, the use of “snarl” words is the same</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Bibliography</a:t>
            </a:r>
            <a:endParaRPr lang="en-US" dirty="0"/>
          </a:p>
        </p:txBody>
      </p:sp>
      <p:sp>
        <p:nvSpPr>
          <p:cNvPr id="3" name="Zástupný symbol pro obsah 2"/>
          <p:cNvSpPr>
            <a:spLocks noGrp="1"/>
          </p:cNvSpPr>
          <p:nvPr>
            <p:ph idx="1"/>
          </p:nvPr>
        </p:nvSpPr>
        <p:spPr/>
        <p:txBody>
          <a:bodyPr>
            <a:normAutofit fontScale="47500" lnSpcReduction="20000"/>
          </a:bodyPr>
          <a:lstStyle/>
          <a:p>
            <a:r>
              <a:rPr lang="en-US" dirty="0" smtClean="0"/>
              <a:t>Beard, A. (2000) </a:t>
            </a:r>
            <a:r>
              <a:rPr lang="en-US" i="1" dirty="0" smtClean="0"/>
              <a:t>The Language of Politics</a:t>
            </a:r>
            <a:r>
              <a:rPr lang="en-US" dirty="0" smtClean="0"/>
              <a:t>. Abingdon: </a:t>
            </a:r>
            <a:r>
              <a:rPr lang="en-US" dirty="0" err="1" smtClean="0"/>
              <a:t>Routledge</a:t>
            </a:r>
            <a:r>
              <a:rPr lang="en-US" dirty="0" smtClean="0"/>
              <a:t>.</a:t>
            </a:r>
            <a:endParaRPr lang="cs-CZ" dirty="0" smtClean="0"/>
          </a:p>
          <a:p>
            <a:r>
              <a:rPr lang="cs-CZ" dirty="0" err="1" smtClean="0"/>
              <a:t>Bolinger</a:t>
            </a:r>
            <a:r>
              <a:rPr lang="cs-CZ" dirty="0" smtClean="0"/>
              <a:t>, </a:t>
            </a:r>
            <a:r>
              <a:rPr lang="cs-CZ" dirty="0" err="1" smtClean="0"/>
              <a:t>Dwight</a:t>
            </a:r>
            <a:r>
              <a:rPr lang="cs-CZ" dirty="0" smtClean="0"/>
              <a:t>. </a:t>
            </a:r>
            <a:r>
              <a:rPr lang="cs-CZ" u="sng" dirty="0" err="1" smtClean="0"/>
              <a:t>Language</a:t>
            </a:r>
            <a:r>
              <a:rPr lang="cs-CZ" u="sng" dirty="0" smtClean="0"/>
              <a:t> – </a:t>
            </a:r>
            <a:r>
              <a:rPr lang="cs-CZ" u="sng" dirty="0" err="1" smtClean="0"/>
              <a:t>The</a:t>
            </a:r>
            <a:r>
              <a:rPr lang="cs-CZ" u="sng" dirty="0" smtClean="0"/>
              <a:t> </a:t>
            </a:r>
            <a:r>
              <a:rPr lang="cs-CZ" u="sng" dirty="0" err="1" smtClean="0"/>
              <a:t>Loaded</a:t>
            </a:r>
            <a:r>
              <a:rPr lang="cs-CZ" u="sng" dirty="0" smtClean="0"/>
              <a:t> </a:t>
            </a:r>
            <a:r>
              <a:rPr lang="cs-CZ" u="sng" dirty="0" err="1" smtClean="0"/>
              <a:t>Weapon</a:t>
            </a:r>
            <a:r>
              <a:rPr lang="cs-CZ" dirty="0" smtClean="0"/>
              <a:t>. </a:t>
            </a:r>
            <a:r>
              <a:rPr lang="cs-CZ" dirty="0" err="1" smtClean="0"/>
              <a:t>Longman</a:t>
            </a:r>
            <a:r>
              <a:rPr lang="cs-CZ" dirty="0" smtClean="0"/>
              <a:t>: London, 1980.</a:t>
            </a:r>
          </a:p>
          <a:p>
            <a:r>
              <a:rPr lang="en-US" dirty="0" smtClean="0"/>
              <a:t>Leech, Geoffrey. </a:t>
            </a:r>
            <a:r>
              <a:rPr lang="en-US" u="sng" dirty="0" smtClean="0"/>
              <a:t>Semantics</a:t>
            </a:r>
            <a:r>
              <a:rPr lang="en-US" dirty="0" smtClean="0"/>
              <a:t>. Penguin Books: London, 1990.</a:t>
            </a:r>
            <a:endParaRPr lang="cs-CZ" dirty="0" smtClean="0"/>
          </a:p>
          <a:p>
            <a:r>
              <a:rPr lang="en-US" dirty="0" smtClean="0"/>
              <a:t>Lutz, William. </a:t>
            </a:r>
            <a:r>
              <a:rPr lang="en-US" u="sng" dirty="0" smtClean="0"/>
              <a:t>Doublespeak Defined</a:t>
            </a:r>
            <a:r>
              <a:rPr lang="en-US" dirty="0" smtClean="0"/>
              <a:t>. HarperCollins</a:t>
            </a:r>
            <a:r>
              <a:rPr lang="cs-CZ" dirty="0" smtClean="0"/>
              <a:t>: New York, 1999.</a:t>
            </a:r>
          </a:p>
          <a:p>
            <a:r>
              <a:rPr lang="en-US" dirty="0" smtClean="0"/>
              <a:t>Lutz, William. </a:t>
            </a:r>
            <a:r>
              <a:rPr lang="en-US" u="sng" dirty="0" smtClean="0"/>
              <a:t>Doublespeak: From “Revenue Enhancement” to “Terminal Living”. How Government, Business, Advertisers, and Others Use Language to Deceive You.</a:t>
            </a:r>
            <a:r>
              <a:rPr lang="en-US" dirty="0" smtClean="0"/>
              <a:t> </a:t>
            </a:r>
            <a:r>
              <a:rPr lang="en-US" dirty="0" err="1" smtClean="0"/>
              <a:t>HarperPerennial</a:t>
            </a:r>
            <a:r>
              <a:rPr lang="en-US" dirty="0" smtClean="0"/>
              <a:t>: New York, 1990.</a:t>
            </a:r>
            <a:endParaRPr lang="cs-CZ" dirty="0" smtClean="0"/>
          </a:p>
          <a:p>
            <a:r>
              <a:rPr lang="en-US" dirty="0" smtClean="0"/>
              <a:t>Orwell, George. </a:t>
            </a:r>
            <a:r>
              <a:rPr lang="en-US" u="sng" dirty="0" smtClean="0"/>
              <a:t>Nineteen Eighty-Four</a:t>
            </a:r>
            <a:r>
              <a:rPr lang="en-US" dirty="0" smtClean="0"/>
              <a:t>. </a:t>
            </a:r>
            <a:r>
              <a:rPr lang="en-US" dirty="0" err="1" smtClean="0"/>
              <a:t>Pinguin</a:t>
            </a:r>
            <a:r>
              <a:rPr lang="en-US" dirty="0" smtClean="0"/>
              <a:t> Books: London, 1989.</a:t>
            </a:r>
            <a:endParaRPr lang="cs-CZ" dirty="0" smtClean="0"/>
          </a:p>
          <a:p>
            <a:r>
              <a:rPr lang="cs-CZ" dirty="0" err="1" smtClean="0"/>
              <a:t>Sears</a:t>
            </a:r>
            <a:r>
              <a:rPr lang="cs-CZ" dirty="0" smtClean="0"/>
              <a:t>, Donald A., </a:t>
            </a:r>
            <a:r>
              <a:rPr lang="cs-CZ" dirty="0" err="1" smtClean="0"/>
              <a:t>and</a:t>
            </a:r>
            <a:r>
              <a:rPr lang="cs-CZ" dirty="0" smtClean="0"/>
              <a:t> </a:t>
            </a:r>
            <a:r>
              <a:rPr lang="cs-CZ" dirty="0" err="1" smtClean="0"/>
              <a:t>Dwight</a:t>
            </a:r>
            <a:r>
              <a:rPr lang="cs-CZ" dirty="0" smtClean="0"/>
              <a:t> </a:t>
            </a:r>
            <a:r>
              <a:rPr lang="cs-CZ" dirty="0" err="1" smtClean="0"/>
              <a:t>Bolinger</a:t>
            </a:r>
            <a:r>
              <a:rPr lang="cs-CZ" dirty="0" smtClean="0"/>
              <a:t>. </a:t>
            </a:r>
            <a:r>
              <a:rPr lang="cs-CZ" u="sng" dirty="0" err="1" smtClean="0"/>
              <a:t>Aspects</a:t>
            </a:r>
            <a:r>
              <a:rPr lang="cs-CZ" u="sng" dirty="0" smtClean="0"/>
              <a:t> </a:t>
            </a:r>
            <a:r>
              <a:rPr lang="cs-CZ" u="sng" dirty="0" err="1" smtClean="0"/>
              <a:t>of</a:t>
            </a:r>
            <a:r>
              <a:rPr lang="cs-CZ" u="sng" dirty="0" smtClean="0"/>
              <a:t> </a:t>
            </a:r>
            <a:r>
              <a:rPr lang="cs-CZ" u="sng" dirty="0" err="1" smtClean="0"/>
              <a:t>Language</a:t>
            </a:r>
            <a:r>
              <a:rPr lang="cs-CZ" dirty="0" smtClean="0"/>
              <a:t>. </a:t>
            </a:r>
            <a:r>
              <a:rPr lang="cs-CZ" dirty="0" err="1" smtClean="0"/>
              <a:t>Harcourt</a:t>
            </a:r>
            <a:r>
              <a:rPr lang="cs-CZ" dirty="0" smtClean="0"/>
              <a:t> </a:t>
            </a:r>
            <a:r>
              <a:rPr lang="cs-CZ" dirty="0" err="1" smtClean="0"/>
              <a:t>Brace</a:t>
            </a:r>
            <a:r>
              <a:rPr lang="cs-CZ" dirty="0" smtClean="0"/>
              <a:t> </a:t>
            </a:r>
            <a:r>
              <a:rPr lang="cs-CZ" dirty="0" err="1" smtClean="0"/>
              <a:t>Jovanovich</a:t>
            </a:r>
            <a:r>
              <a:rPr lang="cs-CZ" dirty="0" smtClean="0"/>
              <a:t>: </a:t>
            </a:r>
            <a:r>
              <a:rPr lang="cs-CZ" dirty="0" err="1" smtClean="0"/>
              <a:t>Fort</a:t>
            </a:r>
            <a:r>
              <a:rPr lang="cs-CZ" dirty="0" smtClean="0"/>
              <a:t> </a:t>
            </a:r>
            <a:r>
              <a:rPr lang="cs-CZ" dirty="0" err="1" smtClean="0"/>
              <a:t>Worth</a:t>
            </a:r>
            <a:r>
              <a:rPr lang="cs-CZ" dirty="0" smtClean="0"/>
              <a:t>, 1981.</a:t>
            </a:r>
          </a:p>
          <a:p>
            <a:r>
              <a:rPr lang="en-US" dirty="0" smtClean="0"/>
              <a:t>Stubbs, M. </a:t>
            </a:r>
            <a:r>
              <a:rPr lang="en-US" u="sng" dirty="0" smtClean="0"/>
              <a:t>Text and Corpus Analysis: Computer-assisted Studies of Language and Culture</a:t>
            </a:r>
            <a:r>
              <a:rPr lang="en-US" i="1" dirty="0" smtClean="0"/>
              <a:t>.</a:t>
            </a:r>
            <a:r>
              <a:rPr lang="en-US" dirty="0" smtClean="0"/>
              <a:t> Oxford: Blackwell Publishers Ltd., 1996.</a:t>
            </a:r>
            <a:endParaRPr lang="cs-CZ" dirty="0" smtClean="0"/>
          </a:p>
          <a:p>
            <a:r>
              <a:rPr lang="en-US" dirty="0" smtClean="0"/>
              <a:t>Williams, J. (1957) </a:t>
            </a:r>
            <a:r>
              <a:rPr lang="en-GB" i="1" dirty="0" smtClean="0"/>
              <a:t>Origins of the English Language. </a:t>
            </a:r>
            <a:r>
              <a:rPr lang="en-GB" dirty="0" smtClean="0"/>
              <a:t>New York: Free Press.</a:t>
            </a:r>
            <a:endParaRPr lang="cs-CZ" dirty="0" smtClean="0"/>
          </a:p>
          <a:p>
            <a:endParaRPr lang="cs-CZ" dirty="0" smtClean="0"/>
          </a:p>
          <a:p>
            <a:r>
              <a:rPr lang="en-GB" dirty="0" smtClean="0"/>
              <a:t>Woolley, J.T. and Peters, G. </a:t>
            </a:r>
            <a:r>
              <a:rPr lang="en-GB" i="1" dirty="0" smtClean="0"/>
              <a:t>The American Presidency Project</a:t>
            </a:r>
            <a:r>
              <a:rPr lang="en-GB" dirty="0" smtClean="0"/>
              <a:t> [online]. Santa Barbara, CA. Available from World Wide Web: </a:t>
            </a:r>
            <a:r>
              <a:rPr lang="en-GB" u="sng" dirty="0" smtClean="0">
                <a:hlinkClick r:id="rId2"/>
              </a:rPr>
              <a:t>http://www.presidency.ucsb.edu/ws/?pid=78691</a:t>
            </a:r>
            <a:r>
              <a:rPr lang="en-GB" dirty="0" smtClean="0"/>
              <a:t>.</a:t>
            </a:r>
            <a:endParaRPr lang="cs-CZ" dirty="0" smtClean="0"/>
          </a:p>
          <a:p>
            <a:r>
              <a:rPr lang="en-GB" dirty="0" smtClean="0"/>
              <a:t>Woolley, J.T. and Peters, G. </a:t>
            </a:r>
            <a:r>
              <a:rPr lang="en-GB" i="1" dirty="0" smtClean="0"/>
              <a:t>The American Presidency Project</a:t>
            </a:r>
            <a:r>
              <a:rPr lang="en-GB" dirty="0" smtClean="0"/>
              <a:t> [online]. Santa Barbara, CA. Available from World Wide Web: </a:t>
            </a:r>
            <a:r>
              <a:rPr lang="en-GB" u="sng" dirty="0" smtClean="0">
                <a:hlinkClick r:id="rId3"/>
              </a:rPr>
              <a:t>http://www.presidency.ucsb.edu/ws/?pid=84482</a:t>
            </a:r>
            <a:r>
              <a:rPr lang="en-GB" dirty="0" smtClean="0"/>
              <a:t>.</a:t>
            </a:r>
            <a:endParaRPr lang="cs-CZ" dirty="0" smtClean="0"/>
          </a:p>
          <a:p>
            <a:r>
              <a:rPr lang="en-GB" dirty="0" smtClean="0"/>
              <a:t>Woolley, J.T. and Peters, G. </a:t>
            </a:r>
            <a:r>
              <a:rPr lang="en-GB" i="1" dirty="0" smtClean="0"/>
              <a:t>The American Presidency Project</a:t>
            </a:r>
            <a:r>
              <a:rPr lang="en-GB" dirty="0" smtClean="0"/>
              <a:t> [online]. Santa Barbara, CA. Available from World Wide Web: </a:t>
            </a:r>
            <a:r>
              <a:rPr lang="en-GB" u="sng" dirty="0" smtClean="0">
                <a:hlinkClick r:id="rId4"/>
              </a:rPr>
              <a:t>http://www.presidency.ucsb.edu/ws/?pid=84526</a:t>
            </a:r>
            <a:r>
              <a:rPr lang="en-GB" dirty="0" smtClean="0"/>
              <a:t>.</a:t>
            </a:r>
            <a:endParaRPr lang="cs-CZ"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Outline</a:t>
            </a:r>
            <a:endParaRPr lang="en-US" dirty="0"/>
          </a:p>
        </p:txBody>
      </p:sp>
      <p:sp>
        <p:nvSpPr>
          <p:cNvPr id="3" name="Zástupný symbol pro obsah 2"/>
          <p:cNvSpPr>
            <a:spLocks noGrp="1"/>
          </p:cNvSpPr>
          <p:nvPr>
            <p:ph idx="1"/>
          </p:nvPr>
        </p:nvSpPr>
        <p:spPr/>
        <p:txBody>
          <a:bodyPr/>
          <a:lstStyle/>
          <a:p>
            <a:r>
              <a:rPr lang="en-US" dirty="0" smtClean="0"/>
              <a:t>“Purr” and “snarl” words as a form of doublespeak</a:t>
            </a:r>
          </a:p>
          <a:p>
            <a:r>
              <a:rPr lang="en-US" dirty="0" smtClean="0"/>
              <a:t>Presidential debates</a:t>
            </a:r>
          </a:p>
          <a:p>
            <a:r>
              <a:rPr lang="en-US" dirty="0" smtClean="0"/>
              <a:t>Results of the analysis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Definition of Doublespeak</a:t>
            </a:r>
            <a:endParaRPr lang="en-US" dirty="0"/>
          </a:p>
        </p:txBody>
      </p:sp>
      <p:sp>
        <p:nvSpPr>
          <p:cNvPr id="3" name="Zástupný symbol pro obsah 2"/>
          <p:cNvSpPr>
            <a:spLocks noGrp="1"/>
          </p:cNvSpPr>
          <p:nvPr>
            <p:ph idx="1"/>
          </p:nvPr>
        </p:nvSpPr>
        <p:spPr/>
        <p:txBody>
          <a:bodyPr>
            <a:normAutofit fontScale="92500" lnSpcReduction="10000"/>
          </a:bodyPr>
          <a:lstStyle/>
          <a:p>
            <a:r>
              <a:rPr lang="en-US" dirty="0" smtClean="0"/>
              <a:t>Doublespeak is language that pretends to communicate but really doesn’t. It is language that makes the bad seem good, the negative appear positive, the unpleasant appear attractive or at least tolerable. Doublespeak is language that avoids or shifts responsibility, language that is at variance with its real or purported meaning. It is language which conceals or prevents thought; rather than extending thought, doublespeak limits it</a:t>
            </a:r>
            <a:r>
              <a:rPr lang="cs-CZ" dirty="0" smtClean="0"/>
              <a:t>.</a:t>
            </a:r>
            <a:r>
              <a:rPr lang="en-US" dirty="0" smtClean="0"/>
              <a:t> (</a:t>
            </a:r>
            <a:r>
              <a:rPr lang="cs-CZ" dirty="0" smtClean="0"/>
              <a:t>Lutz </a:t>
            </a:r>
            <a:r>
              <a:rPr lang="en-US" dirty="0" smtClean="0"/>
              <a:t>1990</a:t>
            </a:r>
            <a:r>
              <a:rPr lang="cs-CZ" dirty="0" smtClean="0"/>
              <a:t>:</a:t>
            </a:r>
            <a:r>
              <a:rPr lang="en-US" dirty="0" smtClean="0"/>
              <a:t> 1)</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Hidden Bias</a:t>
            </a:r>
            <a:endParaRPr lang="en-US" dirty="0"/>
          </a:p>
        </p:txBody>
      </p:sp>
      <p:sp>
        <p:nvSpPr>
          <p:cNvPr id="3" name="Zástupný symbol pro obsah 2"/>
          <p:cNvSpPr>
            <a:spLocks noGrp="1"/>
          </p:cNvSpPr>
          <p:nvPr>
            <p:ph idx="1"/>
          </p:nvPr>
        </p:nvSpPr>
        <p:spPr/>
        <p:txBody>
          <a:bodyPr>
            <a:normAutofit fontScale="77500" lnSpcReduction="20000"/>
          </a:bodyPr>
          <a:lstStyle/>
          <a:p>
            <a:pPr>
              <a:buNone/>
              <a:defRPr/>
            </a:pPr>
            <a:r>
              <a:rPr lang="cs-CZ" dirty="0"/>
              <a:t>W</a:t>
            </a:r>
            <a:r>
              <a:rPr lang="en-GB" dirty="0" err="1"/>
              <a:t>ords</a:t>
            </a:r>
            <a:r>
              <a:rPr lang="en-GB" dirty="0"/>
              <a:t> can imply a positive or a negative attitude and evaluate</a:t>
            </a:r>
            <a:r>
              <a:rPr lang="cs-CZ" dirty="0"/>
              <a:t> </a:t>
            </a:r>
            <a:r>
              <a:rPr lang="en-GB" dirty="0"/>
              <a:t>reality in a particular way, and thus manipulate people’s perception of reality</a:t>
            </a:r>
            <a:r>
              <a:rPr lang="cs-CZ" dirty="0"/>
              <a:t> (</a:t>
            </a:r>
            <a:r>
              <a:rPr lang="cs-CZ" dirty="0" err="1"/>
              <a:t>Bolinger</a:t>
            </a:r>
            <a:r>
              <a:rPr lang="cs-CZ" dirty="0"/>
              <a:t> 1980: 76)</a:t>
            </a:r>
            <a:endParaRPr lang="cs-CZ" b="1" dirty="0"/>
          </a:p>
          <a:p>
            <a:pPr>
              <a:defRPr/>
            </a:pPr>
            <a:endParaRPr lang="cs-CZ" b="1" dirty="0"/>
          </a:p>
          <a:p>
            <a:pPr>
              <a:defRPr/>
            </a:pPr>
            <a:r>
              <a:rPr lang="cs-CZ" b="1" dirty="0" err="1"/>
              <a:t>Adjectives</a:t>
            </a:r>
            <a:r>
              <a:rPr lang="cs-CZ" b="1" dirty="0"/>
              <a:t> –</a:t>
            </a:r>
            <a:r>
              <a:rPr lang="en-US" i="1" dirty="0"/>
              <a:t>Young (and handsome, attractive, inexperienced)</a:t>
            </a:r>
            <a:r>
              <a:rPr lang="cs-CZ" i="1" dirty="0"/>
              <a:t>, </a:t>
            </a:r>
            <a:r>
              <a:rPr lang="en-US" i="1" dirty="0"/>
              <a:t>Extreme (absurd, dangerous) </a:t>
            </a:r>
          </a:p>
          <a:p>
            <a:pPr>
              <a:buNone/>
              <a:defRPr/>
            </a:pPr>
            <a:endParaRPr lang="cs-CZ" i="1" dirty="0"/>
          </a:p>
          <a:p>
            <a:pPr>
              <a:defRPr/>
            </a:pPr>
            <a:r>
              <a:rPr lang="cs-CZ" b="1" dirty="0" err="1"/>
              <a:t>Nouns</a:t>
            </a:r>
            <a:r>
              <a:rPr lang="cs-CZ" dirty="0"/>
              <a:t> – </a:t>
            </a:r>
            <a:r>
              <a:rPr lang="en-US" i="1" dirty="0"/>
              <a:t>Reformer</a:t>
            </a:r>
            <a:r>
              <a:rPr lang="cs-CZ" i="1" dirty="0"/>
              <a:t> </a:t>
            </a:r>
            <a:r>
              <a:rPr lang="en-US" i="1" dirty="0"/>
              <a:t>(progressive, efficient)</a:t>
            </a:r>
            <a:r>
              <a:rPr lang="cs-CZ" i="1" dirty="0"/>
              <a:t>, </a:t>
            </a:r>
            <a:r>
              <a:rPr lang="en-US" i="1" dirty="0"/>
              <a:t>Dictator (brutal, ruthless, cruel)</a:t>
            </a:r>
          </a:p>
          <a:p>
            <a:pPr>
              <a:buNone/>
              <a:defRPr/>
            </a:pPr>
            <a:endParaRPr lang="cs-CZ" i="1" dirty="0"/>
          </a:p>
          <a:p>
            <a:pPr>
              <a:defRPr/>
            </a:pPr>
            <a:r>
              <a:rPr lang="cs-CZ" b="1" dirty="0" err="1"/>
              <a:t>Verbs</a:t>
            </a:r>
            <a:r>
              <a:rPr lang="cs-CZ" b="1" dirty="0"/>
              <a:t> – </a:t>
            </a:r>
            <a:r>
              <a:rPr lang="cs-CZ" dirty="0" err="1"/>
              <a:t>succeed</a:t>
            </a:r>
            <a:r>
              <a:rPr lang="cs-CZ" dirty="0"/>
              <a:t> x </a:t>
            </a:r>
            <a:r>
              <a:rPr lang="cs-CZ" dirty="0" err="1"/>
              <a:t>fail</a:t>
            </a:r>
            <a:r>
              <a:rPr lang="cs-CZ" dirty="0"/>
              <a:t>, </a:t>
            </a:r>
            <a:r>
              <a:rPr lang="cs-CZ" dirty="0" err="1"/>
              <a:t>win</a:t>
            </a:r>
            <a:r>
              <a:rPr lang="cs-CZ" dirty="0"/>
              <a:t> x lose, </a:t>
            </a:r>
            <a:r>
              <a:rPr lang="cs-CZ" dirty="0" err="1"/>
              <a:t>build</a:t>
            </a:r>
            <a:r>
              <a:rPr lang="cs-CZ" dirty="0"/>
              <a:t> x </a:t>
            </a:r>
            <a:r>
              <a:rPr lang="cs-CZ" dirty="0" err="1"/>
              <a:t>destroy</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Purr</a:t>
            </a:r>
            <a:r>
              <a:rPr lang="cs-CZ" dirty="0" smtClean="0"/>
              <a:t> </a:t>
            </a:r>
            <a:r>
              <a:rPr lang="cs-CZ" dirty="0" err="1" smtClean="0"/>
              <a:t>and</a:t>
            </a:r>
            <a:r>
              <a:rPr lang="cs-CZ" dirty="0" smtClean="0"/>
              <a:t> </a:t>
            </a:r>
            <a:r>
              <a:rPr lang="cs-CZ" dirty="0" err="1" smtClean="0"/>
              <a:t>Snarl</a:t>
            </a:r>
            <a:r>
              <a:rPr lang="cs-CZ" dirty="0" smtClean="0"/>
              <a:t> </a:t>
            </a:r>
            <a:r>
              <a:rPr lang="cs-CZ" dirty="0" err="1" smtClean="0"/>
              <a:t>Words</a:t>
            </a:r>
            <a:endParaRPr lang="en-US" dirty="0"/>
          </a:p>
        </p:txBody>
      </p:sp>
      <p:sp>
        <p:nvSpPr>
          <p:cNvPr id="3" name="Zástupný symbol pro obsah 2"/>
          <p:cNvSpPr>
            <a:spLocks noGrp="1"/>
          </p:cNvSpPr>
          <p:nvPr>
            <p:ph idx="1"/>
          </p:nvPr>
        </p:nvSpPr>
        <p:spPr/>
        <p:txBody>
          <a:bodyPr>
            <a:normAutofit fontScale="85000" lnSpcReduction="20000"/>
          </a:bodyPr>
          <a:lstStyle/>
          <a:p>
            <a:pPr>
              <a:buNone/>
              <a:defRPr/>
            </a:pPr>
            <a:r>
              <a:rPr lang="cs-CZ" dirty="0"/>
              <a:t>W</a:t>
            </a:r>
            <a:r>
              <a:rPr lang="en-US" dirty="0" err="1"/>
              <a:t>ords</a:t>
            </a:r>
            <a:r>
              <a:rPr lang="en-US" dirty="0"/>
              <a:t> whose conceptual meaning becomes irrelevant because whoever is using them is simply capitalizing on their </a:t>
            </a:r>
            <a:r>
              <a:rPr lang="en-US" dirty="0" err="1"/>
              <a:t>unfavourable</a:t>
            </a:r>
            <a:r>
              <a:rPr lang="en-US" dirty="0"/>
              <a:t> connotations in order to give forceful expression to his own hostility. Terms for extreme political views, such as </a:t>
            </a:r>
            <a:r>
              <a:rPr lang="en-US" i="1" dirty="0"/>
              <a:t>communist</a:t>
            </a:r>
            <a:r>
              <a:rPr lang="en-US" dirty="0"/>
              <a:t> or </a:t>
            </a:r>
            <a:r>
              <a:rPr lang="en-US" i="1" dirty="0"/>
              <a:t>fascist</a:t>
            </a:r>
            <a:r>
              <a:rPr lang="en-US" dirty="0"/>
              <a:t>, are particularly prone to degenerate into snarl words (Leech 1990: 44).</a:t>
            </a:r>
          </a:p>
          <a:p>
            <a:pPr>
              <a:buNone/>
              <a:defRPr/>
            </a:pPr>
            <a:endParaRPr lang="en-US" dirty="0"/>
          </a:p>
          <a:p>
            <a:pPr marL="514350" indent="-514350">
              <a:buFont typeface="Arial" pitchFamily="34" charset="0"/>
              <a:buAutoNum type="arabicPeriod"/>
              <a:defRPr/>
            </a:pPr>
            <a:r>
              <a:rPr lang="en-US" dirty="0"/>
              <a:t>Social groupings, e.g. nationality words or religious sects</a:t>
            </a:r>
          </a:p>
          <a:p>
            <a:pPr marL="514350" indent="-514350">
              <a:buFont typeface="Arial" pitchFamily="34" charset="0"/>
              <a:buAutoNum type="arabicPeriod"/>
              <a:defRPr/>
            </a:pPr>
            <a:r>
              <a:rPr lang="en-US" dirty="0"/>
              <a:t>Words referring to political ideas or movements</a:t>
            </a:r>
          </a:p>
          <a:p>
            <a:pPr marL="514350" indent="-514350">
              <a:buFont typeface="Arial" pitchFamily="34" charset="0"/>
              <a:buAutoNum type="arabicPeriod"/>
              <a:defRPr/>
            </a:pPr>
            <a:r>
              <a:rPr lang="en-US" dirty="0"/>
              <a:t>Emotionally loaded words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Purr and Snarl Words as Extreme Case of Hidden Bias</a:t>
            </a:r>
            <a:endParaRPr lang="en-US" dirty="0"/>
          </a:p>
        </p:txBody>
      </p:sp>
      <p:grpSp>
        <p:nvGrpSpPr>
          <p:cNvPr id="1026" name="Group 2"/>
          <p:cNvGrpSpPr>
            <a:grpSpLocks/>
          </p:cNvGrpSpPr>
          <p:nvPr/>
        </p:nvGrpSpPr>
        <p:grpSpPr bwMode="auto">
          <a:xfrm>
            <a:off x="323528" y="1700808"/>
            <a:ext cx="8424936" cy="4464496"/>
            <a:chOff x="645" y="1215"/>
            <a:chExt cx="10155" cy="4785"/>
          </a:xfrm>
        </p:grpSpPr>
        <p:sp>
          <p:nvSpPr>
            <p:cNvPr id="1027" name="Rectangle 3"/>
            <p:cNvSpPr>
              <a:spLocks noChangeArrowheads="1"/>
            </p:cNvSpPr>
            <p:nvPr/>
          </p:nvSpPr>
          <p:spPr bwMode="auto">
            <a:xfrm>
              <a:off x="645" y="1215"/>
              <a:ext cx="10155" cy="4785"/>
            </a:xfrm>
            <a:prstGeom prst="rect">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pitchFamily="34" charset="0"/>
                </a:rPr>
                <a:t>Connotative meaning</a:t>
              </a:r>
              <a:r>
                <a:rPr kumimoji="0" lang="en-US" sz="1100" b="1" i="0" u="none" strike="noStrike" cap="none" normalizeH="0" baseline="0" dirty="0" smtClean="0">
                  <a:ln>
                    <a:noFill/>
                  </a:ln>
                  <a:solidFill>
                    <a:schemeClr val="tx1"/>
                  </a:solidFill>
                  <a:effectLst/>
                  <a:latin typeface="Calibri" pitchFamily="34" charset="0"/>
                  <a:cs typeface="Arial" pitchFamily="34" charset="0"/>
                </a:rPr>
                <a:t>	</a:t>
              </a:r>
              <a:r>
                <a:rPr kumimoji="0" lang="en-US" sz="11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Calibri" pitchFamily="34" charset="0"/>
                  <a:cs typeface="Arial" pitchFamily="34" charset="0"/>
                </a:rPr>
                <a:t>Connotative meaning</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C00000"/>
                  </a:solidFill>
                  <a:effectLst/>
                  <a:latin typeface="Calibri" pitchFamily="34" charset="0"/>
                  <a:cs typeface="Arial" pitchFamily="34" charset="0"/>
                </a:rPr>
                <a:t>	Negative</a:t>
              </a:r>
              <a:r>
                <a:rPr kumimoji="0" lang="en-US" sz="11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2000" b="1" i="0" u="none" strike="noStrike" cap="none" normalizeH="0" baseline="0" dirty="0" smtClean="0">
                  <a:ln>
                    <a:noFill/>
                  </a:ln>
                  <a:solidFill>
                    <a:srgbClr val="0070C0"/>
                  </a:solidFill>
                  <a:effectLst/>
                  <a:latin typeface="Calibri" pitchFamily="34" charset="0"/>
                  <a:cs typeface="Arial" pitchFamily="34" charset="0"/>
                </a:rPr>
                <a:t>Positive</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AutoShape 4"/>
            <p:cNvSpPr>
              <a:spLocks noChangeArrowheads="1"/>
            </p:cNvSpPr>
            <p:nvPr/>
          </p:nvSpPr>
          <p:spPr bwMode="auto">
            <a:xfrm>
              <a:off x="645" y="1905"/>
              <a:ext cx="10155" cy="4095"/>
            </a:xfrm>
            <a:prstGeom prst="triangle">
              <a:avLst>
                <a:gd name="adj" fmla="val 50000"/>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ts val="1000"/>
                </a:spcAft>
                <a:buClrTx/>
                <a:buSzTx/>
                <a:buFontTx/>
                <a:buNone/>
                <a:tabLst/>
              </a:pPr>
              <a:endParaRPr kumimoji="0" lang="cs-CZ" sz="1100" b="0" i="0" u="none" strike="noStrike" cap="none" normalizeH="0" baseline="0" dirty="0" smtClean="0">
                <a:ln>
                  <a:noFill/>
                </a:ln>
                <a:solidFill>
                  <a:schemeClr val="tx1"/>
                </a:solidFill>
                <a:effectLst/>
                <a:latin typeface="Times New Roman" pitchFamily="18"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endParaRPr kumimoji="0" lang="cs-CZ" sz="1100" b="0" i="0" u="none" strike="noStrike" cap="none" normalizeH="0" baseline="0" dirty="0" smtClean="0">
                <a:ln>
                  <a:noFill/>
                </a:ln>
                <a:solidFill>
                  <a:schemeClr val="tx1"/>
                </a:solidFill>
                <a:effectLst/>
                <a:latin typeface="Times New Roman" pitchFamily="18"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pitchFamily="34" charset="0"/>
                </a:rPr>
                <a:t>	Denotative meaning</a:t>
              </a:r>
            </a:p>
            <a:p>
              <a:pPr marL="914400" marR="0" lvl="2" indent="0" algn="l" defTabSz="914400" rtl="0" eaLnBrk="1" fontAlgn="base" latinLnBrk="0" hangingPunct="1">
                <a:lnSpc>
                  <a:spcPct val="100000"/>
                </a:lnSpc>
                <a:spcBef>
                  <a:spcPct val="0"/>
                </a:spcBef>
                <a:spcAft>
                  <a:spcPts val="1000"/>
                </a:spcAft>
                <a:buClrTx/>
                <a:buSzTx/>
                <a:buFontTx/>
                <a:buNone/>
                <a:tabLst/>
              </a:pPr>
              <a:endParaRPr kumimoji="0" lang="cs-CZ"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AutoShape 5"/>
            <p:cNvSpPr>
              <a:spLocks noChangeArrowheads="1"/>
            </p:cNvSpPr>
            <p:nvPr/>
          </p:nvSpPr>
          <p:spPr bwMode="auto">
            <a:xfrm>
              <a:off x="6030" y="3165"/>
              <a:ext cx="4695" cy="765"/>
            </a:xfrm>
            <a:prstGeom prst="rightArrow">
              <a:avLst>
                <a:gd name="adj1" fmla="val 50065"/>
                <a:gd name="adj2" fmla="val 153460"/>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1030" name="AutoShape 6"/>
            <p:cNvSpPr>
              <a:spLocks noChangeArrowheads="1"/>
            </p:cNvSpPr>
            <p:nvPr/>
          </p:nvSpPr>
          <p:spPr bwMode="auto">
            <a:xfrm>
              <a:off x="720" y="3165"/>
              <a:ext cx="4748" cy="765"/>
            </a:xfrm>
            <a:prstGeom prst="leftArrow">
              <a:avLst>
                <a:gd name="adj1" fmla="val 50000"/>
                <a:gd name="adj2" fmla="val 155163"/>
              </a:avLst>
            </a:prstGeom>
            <a:gradFill rotWithShape="0">
              <a:gsLst>
                <a:gs pos="0">
                  <a:srgbClr val="D99594"/>
                </a:gs>
                <a:gs pos="50000">
                  <a:srgbClr val="C0504D"/>
                </a:gs>
                <a:gs pos="100000">
                  <a:srgbClr val="D99594"/>
                </a:gs>
              </a:gsLst>
              <a:lin ang="5400000" scaled="1"/>
            </a:gradFill>
            <a:ln w="12700">
              <a:solidFill>
                <a:srgbClr val="C0504D"/>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endParaRPr lang="en-US"/>
            </a:p>
          </p:txBody>
        </p:sp>
        <p:sp>
          <p:nvSpPr>
            <p:cNvPr id="1031" name="Text Box 7"/>
            <p:cNvSpPr txBox="1">
              <a:spLocks noChangeArrowheads="1"/>
            </p:cNvSpPr>
            <p:nvPr/>
          </p:nvSpPr>
          <p:spPr bwMode="auto">
            <a:xfrm>
              <a:off x="5010" y="3195"/>
              <a:ext cx="1335" cy="795"/>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Objective expression</a:t>
              </a:r>
              <a:endParaRPr kumimoji="0" lang="cs-CZ"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7050" y="3195"/>
              <a:ext cx="1440" cy="78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Hidden bias</a:t>
              </a:r>
              <a:endParaRPr kumimoji="0" lang="cs-CZ" sz="20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9015" y="3165"/>
              <a:ext cx="1290" cy="81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Purr words</a:t>
              </a:r>
              <a:endParaRPr kumimoji="0" lang="cs-CZ" sz="2000" b="0"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970" y="3225"/>
              <a:ext cx="1440" cy="765"/>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Hidden bias</a:t>
              </a:r>
              <a:endParaRPr kumimoji="0" lang="cs-CZ"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1200" y="3165"/>
              <a:ext cx="1395" cy="825"/>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Snarl words</a:t>
              </a:r>
              <a:endParaRPr kumimoji="0" lang="cs-CZ" sz="20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Analysis</a:t>
            </a:r>
            <a:endParaRPr lang="en-US" dirty="0"/>
          </a:p>
        </p:txBody>
      </p:sp>
      <p:sp>
        <p:nvSpPr>
          <p:cNvPr id="3" name="Zástupný symbol pro obsah 2"/>
          <p:cNvSpPr>
            <a:spLocks noGrp="1"/>
          </p:cNvSpPr>
          <p:nvPr>
            <p:ph idx="1"/>
          </p:nvPr>
        </p:nvSpPr>
        <p:spPr/>
        <p:txBody>
          <a:bodyPr/>
          <a:lstStyle/>
          <a:p>
            <a:r>
              <a:rPr lang="en-US" dirty="0" smtClean="0"/>
              <a:t>Televised presidential debates before American presidential elections in 2000, 2004 and 2008</a:t>
            </a:r>
            <a:r>
              <a:rPr lang="cs-CZ" dirty="0" smtClean="0"/>
              <a:t> </a:t>
            </a:r>
            <a:endParaRPr lang="en-US" dirty="0" smtClean="0"/>
          </a:p>
          <a:p>
            <a:r>
              <a:rPr lang="en-US" dirty="0" smtClean="0"/>
              <a:t>How “purr” and “snarl” words are used and in what contexts</a:t>
            </a:r>
          </a:p>
          <a:p>
            <a:r>
              <a:rPr lang="en-US" dirty="0" smtClean="0"/>
              <a:t>Comparison of Democratic and Republican candidates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Purr</a:t>
            </a:r>
            <a:r>
              <a:rPr lang="cs-CZ" dirty="0" smtClean="0"/>
              <a:t> </a:t>
            </a:r>
            <a:r>
              <a:rPr lang="cs-CZ" dirty="0" err="1" smtClean="0"/>
              <a:t>Words</a:t>
            </a:r>
            <a:endParaRPr lang="en-US" dirty="0"/>
          </a:p>
        </p:txBody>
      </p:sp>
      <p:sp>
        <p:nvSpPr>
          <p:cNvPr id="3" name="Zástupný symbol pro obsah 2"/>
          <p:cNvSpPr>
            <a:spLocks noGrp="1"/>
          </p:cNvSpPr>
          <p:nvPr>
            <p:ph idx="1"/>
          </p:nvPr>
        </p:nvSpPr>
        <p:spPr/>
        <p:txBody>
          <a:bodyPr>
            <a:normAutofit fontScale="77500" lnSpcReduction="20000"/>
          </a:bodyPr>
          <a:lstStyle/>
          <a:p>
            <a:r>
              <a:rPr lang="en-US" b="1" dirty="0" smtClean="0"/>
              <a:t>Democracy</a:t>
            </a:r>
            <a:r>
              <a:rPr lang="en-US" dirty="0" smtClean="0"/>
              <a:t> – it is endangered and we must fight for it</a:t>
            </a:r>
          </a:p>
          <a:p>
            <a:endParaRPr lang="en-US" dirty="0" smtClean="0"/>
          </a:p>
          <a:p>
            <a:r>
              <a:rPr lang="en-US" b="1" dirty="0" smtClean="0"/>
              <a:t>Freedom/Liberty</a:t>
            </a:r>
            <a:r>
              <a:rPr lang="en-US" dirty="0" smtClean="0"/>
              <a:t> - something the United States regard highly and is worth spreading around the globe</a:t>
            </a:r>
          </a:p>
          <a:p>
            <a:endParaRPr lang="en-US" dirty="0" smtClean="0"/>
          </a:p>
          <a:p>
            <a:r>
              <a:rPr lang="en-US" b="1" dirty="0" smtClean="0"/>
              <a:t>Peace</a:t>
            </a:r>
            <a:r>
              <a:rPr lang="en-US" dirty="0" smtClean="0"/>
              <a:t> - The United States should keep the peace in various parts of the world or at least should be active in helping keep the peace</a:t>
            </a:r>
          </a:p>
          <a:p>
            <a:endParaRPr lang="en-US" dirty="0" smtClean="0"/>
          </a:p>
          <a:p>
            <a:r>
              <a:rPr lang="en-US" b="1" dirty="0" smtClean="0"/>
              <a:t>American Dream</a:t>
            </a:r>
            <a:r>
              <a:rPr lang="en-US" dirty="0" smtClean="0"/>
              <a:t> - owning one’s own home, having one’s own business and employing people, of having good education and thus having the chance to be successful</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Purr Words</a:t>
            </a:r>
            <a:endParaRPr lang="en-US" dirty="0"/>
          </a:p>
        </p:txBody>
      </p:sp>
      <p:graphicFrame>
        <p:nvGraphicFramePr>
          <p:cNvPr id="4" name="Zástupný symbol pro obsah 3"/>
          <p:cNvGraphicFramePr>
            <a:graphicFrameLocks noGrp="1"/>
          </p:cNvGraphicFramePr>
          <p:nvPr>
            <p:ph idx="1"/>
          </p:nvPr>
        </p:nvGraphicFramePr>
        <p:xfrm>
          <a:off x="457200" y="1600200"/>
          <a:ext cx="8229600" cy="4421088"/>
        </p:xfrm>
        <a:graphic>
          <a:graphicData uri="http://schemas.openxmlformats.org/drawingml/2006/table">
            <a:tbl>
              <a:tblPr firstRow="1" bandRow="1">
                <a:tableStyleId>{BDBED569-4797-4DF1-A0F4-6AAB3CD982D8}</a:tableStyleId>
              </a:tblPr>
              <a:tblGrid>
                <a:gridCol w="1882552"/>
                <a:gridCol w="792088"/>
                <a:gridCol w="720080"/>
                <a:gridCol w="792088"/>
                <a:gridCol w="864096"/>
                <a:gridCol w="792088"/>
                <a:gridCol w="792088"/>
                <a:gridCol w="720080"/>
                <a:gridCol w="874440"/>
              </a:tblGrid>
              <a:tr h="5526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en-US" dirty="0" smtClean="0"/>
                        <a:t>Republican Candidates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c hMerge="1">
                  <a:txBody>
                    <a:bodyPr/>
                    <a:lstStyle/>
                    <a:p>
                      <a:endParaRPr lang="en-US" dirty="0"/>
                    </a:p>
                  </a:txBody>
                  <a:tcPr/>
                </a:tc>
                <a:tc gridSpan="4">
                  <a:txBody>
                    <a:bodyPr/>
                    <a:lstStyle/>
                    <a:p>
                      <a:r>
                        <a:rPr lang="en-US" dirty="0" smtClean="0"/>
                        <a:t>Democratic Candidates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552636">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2000</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2004</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2008</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b="1" dirty="0" smtClean="0"/>
                        <a:t>Total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2000</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2004</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2008</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b="1" dirty="0" smtClean="0"/>
                        <a:t>Total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52636">
                <a:tc>
                  <a:txBody>
                    <a:bodyPr/>
                    <a:lstStyle/>
                    <a:p>
                      <a:r>
                        <a:rPr lang="en-US" b="1" dirty="0" smtClean="0"/>
                        <a:t>Peace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20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10</a:t>
                      </a:r>
                      <a:endParaRPr lang="en-US" dirty="0"/>
                    </a:p>
                  </a:txBody>
                  <a:tcPr/>
                </a:tc>
                <a:tc>
                  <a:txBody>
                    <a:bodyPr/>
                    <a:lstStyle/>
                    <a:p>
                      <a:r>
                        <a:rPr lang="en-US" dirty="0" smtClean="0"/>
                        <a:t>4</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34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13</a:t>
                      </a:r>
                      <a:endParaRPr lang="en-US" dirty="0"/>
                    </a:p>
                  </a:txBody>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16</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52636">
                <a:tc>
                  <a:txBody>
                    <a:bodyPr/>
                    <a:lstStyle/>
                    <a:p>
                      <a:r>
                        <a:rPr lang="en-US" b="1" dirty="0" smtClean="0"/>
                        <a:t>Democracy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6</a:t>
                      </a:r>
                      <a:endParaRPr lang="en-US" dirty="0"/>
                    </a:p>
                  </a:txBody>
                  <a:tcPr/>
                </a:tc>
                <a:tc>
                  <a:txBody>
                    <a:bodyPr/>
                    <a:lstStyle/>
                    <a:p>
                      <a:r>
                        <a:rPr lang="en-US" dirty="0" smtClean="0"/>
                        <a:t>6</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16</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2</a:t>
                      </a:r>
                      <a:endParaRPr lang="en-US" dirty="0"/>
                    </a:p>
                  </a:txBody>
                  <a:tcPr/>
                </a:tc>
                <a:tc>
                  <a:txBody>
                    <a:bodyPr/>
                    <a:lstStyle/>
                    <a:p>
                      <a:r>
                        <a:rPr lang="en-US" dirty="0" smtClean="0"/>
                        <a:t>4</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14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52636">
                <a:tc>
                  <a:txBody>
                    <a:bodyPr/>
                    <a:lstStyle/>
                    <a:p>
                      <a:r>
                        <a:rPr lang="en-US" b="1" dirty="0" smtClean="0"/>
                        <a:t>Freedom</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19</a:t>
                      </a:r>
                      <a:endParaRPr lang="en-US" dirty="0"/>
                    </a:p>
                  </a:txBody>
                  <a:tcPr/>
                </a:tc>
                <a:tc>
                  <a:txBody>
                    <a:bodyPr/>
                    <a:lstStyle/>
                    <a:p>
                      <a:r>
                        <a:rPr lang="en-US" dirty="0" smtClean="0"/>
                        <a:t>3</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28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3</a:t>
                      </a:r>
                      <a:endParaRPr lang="en-US" dirty="0"/>
                    </a:p>
                  </a:txBody>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6</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52636">
                <a:tc>
                  <a:txBody>
                    <a:bodyPr/>
                    <a:lstStyle/>
                    <a:p>
                      <a:r>
                        <a:rPr lang="en-US" b="1" dirty="0" smtClean="0"/>
                        <a:t>Liberty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9</a:t>
                      </a:r>
                      <a:endParaRPr lang="en-US" dirty="0"/>
                    </a:p>
                  </a:txBody>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9</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52636">
                <a:tc>
                  <a:txBody>
                    <a:bodyPr/>
                    <a:lstStyle/>
                    <a:p>
                      <a:r>
                        <a:rPr lang="en-US" b="1" dirty="0" smtClean="0"/>
                        <a:t>Civil Liberties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52636">
                <a:tc>
                  <a:txBody>
                    <a:bodyPr/>
                    <a:lstStyle/>
                    <a:p>
                      <a:r>
                        <a:rPr lang="en-US" b="1" dirty="0" smtClean="0"/>
                        <a:t>American Dream</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b="1" dirty="0" smtClean="0"/>
                        <a:t>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747</TotalTime>
  <Words>981</Words>
  <Application>Microsoft Office PowerPoint</Application>
  <PresentationFormat>Předvádění na obrazovce (4:3)</PresentationFormat>
  <Paragraphs>224</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The Use of “Purr” and “Snarl” Words as a Means of Manipulation in the American Presidential Debates</vt:lpstr>
      <vt:lpstr>Outline</vt:lpstr>
      <vt:lpstr>Definition of Doublespeak</vt:lpstr>
      <vt:lpstr>Hidden Bias</vt:lpstr>
      <vt:lpstr>Purr and Snarl Words</vt:lpstr>
      <vt:lpstr>Purr and Snarl Words as Extreme Case of Hidden Bias</vt:lpstr>
      <vt:lpstr>Analysis</vt:lpstr>
      <vt:lpstr>Purr Words</vt:lpstr>
      <vt:lpstr>Purr Words</vt:lpstr>
      <vt:lpstr>Emotionally Loaded Words</vt:lpstr>
      <vt:lpstr>Snarl Words</vt:lpstr>
      <vt:lpstr>Snarl Words</vt:lpstr>
      <vt:lpstr>Conclusion</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“Purr” and Snarl words as a Means of Manipulation in the American Presidential Debates</dc:title>
  <dc:creator>Paja</dc:creator>
  <cp:lastModifiedBy>Paja</cp:lastModifiedBy>
  <cp:revision>57</cp:revision>
  <dcterms:created xsi:type="dcterms:W3CDTF">2012-11-04T14:06:15Z</dcterms:created>
  <dcterms:modified xsi:type="dcterms:W3CDTF">2012-11-06T21:26:29Z</dcterms:modified>
</cp:coreProperties>
</file>