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5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2C4FCA-0EE6-40D4-96B2-8AAEBFC449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7074A50-FAF0-4E8F-B1FE-055D7E88F71F}">
      <dgm:prSet phldrT="[Text]" custT="1"/>
      <dgm:spPr/>
      <dgm:t>
        <a:bodyPr/>
        <a:lstStyle/>
        <a:p>
          <a:pPr algn="l"/>
          <a:r>
            <a:rPr lang="pl-PL" sz="2000" dirty="0" smtClean="0">
              <a:solidFill>
                <a:schemeClr val="tx1"/>
              </a:solidFill>
            </a:rPr>
            <a:t>Podle psychologických funkcí (O‘Malley, Chamot, 1990)</a:t>
          </a:r>
          <a:endParaRPr lang="cs-CZ" sz="2000" dirty="0">
            <a:solidFill>
              <a:schemeClr val="tx1"/>
            </a:solidFill>
          </a:endParaRPr>
        </a:p>
      </dgm:t>
    </dgm:pt>
    <dgm:pt modelId="{A0FDA1DC-86A1-4FB3-940E-B1D936F58946}" type="parTrans" cxnId="{32F5B333-CF29-4927-9D67-3B2CBCF6BB75}">
      <dgm:prSet/>
      <dgm:spPr/>
      <dgm:t>
        <a:bodyPr/>
        <a:lstStyle/>
        <a:p>
          <a:endParaRPr lang="cs-CZ"/>
        </a:p>
      </dgm:t>
    </dgm:pt>
    <dgm:pt modelId="{C991CAAF-5C2D-4BC6-9F24-AE707617388B}" type="sibTrans" cxnId="{32F5B333-CF29-4927-9D67-3B2CBCF6BB75}">
      <dgm:prSet/>
      <dgm:spPr/>
      <dgm:t>
        <a:bodyPr/>
        <a:lstStyle/>
        <a:p>
          <a:endParaRPr lang="cs-CZ"/>
        </a:p>
      </dgm:t>
    </dgm:pt>
    <dgm:pt modelId="{1B5B747B-3B97-47F3-AF14-2FA8CA17773B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err="1" smtClean="0"/>
            <a:t>Metakognitivní</a:t>
          </a:r>
          <a:endParaRPr lang="cs-CZ" sz="2000" dirty="0"/>
        </a:p>
      </dgm:t>
    </dgm:pt>
    <dgm:pt modelId="{33035493-1AA1-495E-B7D9-CAACFA5A598B}" type="parTrans" cxnId="{57A9BD95-0268-42B1-826F-FAC3D3CAAC9C}">
      <dgm:prSet/>
      <dgm:spPr/>
      <dgm:t>
        <a:bodyPr/>
        <a:lstStyle/>
        <a:p>
          <a:endParaRPr lang="cs-CZ"/>
        </a:p>
      </dgm:t>
    </dgm:pt>
    <dgm:pt modelId="{19E98138-87A6-43ED-B4A2-5B51E56E302D}" type="sibTrans" cxnId="{57A9BD95-0268-42B1-826F-FAC3D3CAAC9C}">
      <dgm:prSet/>
      <dgm:spPr/>
      <dgm:t>
        <a:bodyPr/>
        <a:lstStyle/>
        <a:p>
          <a:endParaRPr lang="cs-CZ"/>
        </a:p>
      </dgm:t>
    </dgm:pt>
    <dgm:pt modelId="{53D66F7C-2A08-4A1C-B63E-EADF621B3749}">
      <dgm:prSet phldrT="[Text]" custT="1"/>
      <dgm:spPr/>
      <dgm:t>
        <a:bodyPr/>
        <a:lstStyle/>
        <a:p>
          <a:pPr algn="l"/>
          <a:r>
            <a:rPr lang="cs-CZ" sz="2000" dirty="0" smtClean="0">
              <a:solidFill>
                <a:schemeClr val="tx1"/>
              </a:solidFill>
            </a:rPr>
            <a:t>Podle čtyř řečových dovedností (</a:t>
          </a:r>
          <a:r>
            <a:rPr lang="cs-CZ" sz="2000" dirty="0" err="1" smtClean="0">
              <a:solidFill>
                <a:schemeClr val="tx1"/>
              </a:solidFill>
            </a:rPr>
            <a:t>Cohen</a:t>
          </a:r>
          <a:r>
            <a:rPr lang="cs-CZ" sz="2000" dirty="0" smtClean="0">
              <a:solidFill>
                <a:schemeClr val="tx1"/>
              </a:solidFill>
            </a:rPr>
            <a:t>, </a:t>
          </a:r>
          <a:r>
            <a:rPr lang="cs-CZ" sz="2000" dirty="0" err="1" smtClean="0">
              <a:solidFill>
                <a:schemeClr val="tx1"/>
              </a:solidFill>
            </a:rPr>
            <a:t>Weaver</a:t>
          </a:r>
          <a:r>
            <a:rPr lang="cs-CZ" sz="2000" dirty="0" smtClean="0">
              <a:solidFill>
                <a:schemeClr val="tx1"/>
              </a:solidFill>
            </a:rPr>
            <a:t>, 2002)</a:t>
          </a:r>
          <a:endParaRPr lang="cs-CZ" sz="2000" dirty="0">
            <a:solidFill>
              <a:schemeClr val="tx1"/>
            </a:solidFill>
          </a:endParaRPr>
        </a:p>
      </dgm:t>
    </dgm:pt>
    <dgm:pt modelId="{D7BB91C7-47E2-4DB8-9B8C-BF67F411A7B0}" type="parTrans" cxnId="{BA4A87DB-759F-498C-9E55-257A4922CAF5}">
      <dgm:prSet/>
      <dgm:spPr/>
      <dgm:t>
        <a:bodyPr/>
        <a:lstStyle/>
        <a:p>
          <a:endParaRPr lang="cs-CZ"/>
        </a:p>
      </dgm:t>
    </dgm:pt>
    <dgm:pt modelId="{12E1AF59-6238-4AD2-B3FD-1B8C0971AC71}" type="sibTrans" cxnId="{BA4A87DB-759F-498C-9E55-257A4922CAF5}">
      <dgm:prSet/>
      <dgm:spPr/>
      <dgm:t>
        <a:bodyPr/>
        <a:lstStyle/>
        <a:p>
          <a:endParaRPr lang="cs-CZ"/>
        </a:p>
      </dgm:t>
    </dgm:pt>
    <dgm:pt modelId="{A7BD3ADF-6E69-4F0D-B8F6-BE2E5782ABE3}">
      <dgm:prSet phldrT="[Text]" custT="1"/>
      <dgm:spPr/>
      <dgm:t>
        <a:bodyPr/>
        <a:lstStyle/>
        <a:p>
          <a:pPr algn="l"/>
          <a:r>
            <a:rPr lang="pl-PL" sz="2000" dirty="0" smtClean="0">
              <a:solidFill>
                <a:schemeClr val="tx1"/>
              </a:solidFill>
            </a:rPr>
            <a:t>Podle funkce v procesu zpracování informací (Oxford, 1990)</a:t>
          </a:r>
          <a:endParaRPr lang="cs-CZ" sz="2000" dirty="0">
            <a:solidFill>
              <a:schemeClr val="tx1"/>
            </a:solidFill>
          </a:endParaRPr>
        </a:p>
      </dgm:t>
    </dgm:pt>
    <dgm:pt modelId="{4A72B833-9EFF-48A5-9F56-BD5EC294C371}" type="parTrans" cxnId="{2DF9F273-9EB7-4D54-9CB9-8AF5A13EFFE1}">
      <dgm:prSet/>
      <dgm:spPr/>
      <dgm:t>
        <a:bodyPr/>
        <a:lstStyle/>
        <a:p>
          <a:endParaRPr lang="cs-CZ"/>
        </a:p>
      </dgm:t>
    </dgm:pt>
    <dgm:pt modelId="{0A29DA02-048C-46E8-89A5-C547E868F7D6}" type="sibTrans" cxnId="{2DF9F273-9EB7-4D54-9CB9-8AF5A13EFFE1}">
      <dgm:prSet/>
      <dgm:spPr/>
      <dgm:t>
        <a:bodyPr/>
        <a:lstStyle/>
        <a:p>
          <a:endParaRPr lang="cs-CZ"/>
        </a:p>
      </dgm:t>
    </dgm:pt>
    <dgm:pt modelId="{4CD0FF32-75E8-49F9-8783-D51CE48993E4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Paměťové</a:t>
          </a:r>
          <a:endParaRPr lang="cs-CZ" sz="2000" dirty="0"/>
        </a:p>
      </dgm:t>
    </dgm:pt>
    <dgm:pt modelId="{37BFFAF0-37C0-4D26-9059-1D570D7181F3}" type="parTrans" cxnId="{3623459C-836D-43BB-BC05-E7E78C5556D7}">
      <dgm:prSet/>
      <dgm:spPr/>
      <dgm:t>
        <a:bodyPr/>
        <a:lstStyle/>
        <a:p>
          <a:endParaRPr lang="cs-CZ"/>
        </a:p>
      </dgm:t>
    </dgm:pt>
    <dgm:pt modelId="{052AEF76-9B38-4D09-8D2B-0C5CE0D7C828}" type="sibTrans" cxnId="{3623459C-836D-43BB-BC05-E7E78C5556D7}">
      <dgm:prSet/>
      <dgm:spPr/>
      <dgm:t>
        <a:bodyPr/>
        <a:lstStyle/>
        <a:p>
          <a:endParaRPr lang="cs-CZ"/>
        </a:p>
      </dgm:t>
    </dgm:pt>
    <dgm:pt modelId="{92E8799F-16B5-4DC5-9159-DB1E0D007D8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Čtení</a:t>
          </a:r>
          <a:endParaRPr lang="cs-CZ" sz="2000" dirty="0"/>
        </a:p>
      </dgm:t>
    </dgm:pt>
    <dgm:pt modelId="{14D31A78-5A90-40BD-827D-7F78476518FF}" type="parTrans" cxnId="{3FCF097E-EB9A-45B4-B3AC-19873DCE4FF7}">
      <dgm:prSet/>
      <dgm:spPr/>
      <dgm:t>
        <a:bodyPr/>
        <a:lstStyle/>
        <a:p>
          <a:endParaRPr lang="cs-CZ"/>
        </a:p>
      </dgm:t>
    </dgm:pt>
    <dgm:pt modelId="{F5029677-AAA7-4AB5-BA41-1F32CB79BFCE}" type="sibTrans" cxnId="{3FCF097E-EB9A-45B4-B3AC-19873DCE4FF7}">
      <dgm:prSet/>
      <dgm:spPr/>
      <dgm:t>
        <a:bodyPr/>
        <a:lstStyle/>
        <a:p>
          <a:endParaRPr lang="cs-CZ"/>
        </a:p>
      </dgm:t>
    </dgm:pt>
    <dgm:pt modelId="{4058710B-3183-4463-824A-ED1B8F5743E7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Kognitivní</a:t>
          </a:r>
          <a:endParaRPr lang="cs-CZ" sz="2000" dirty="0"/>
        </a:p>
      </dgm:t>
    </dgm:pt>
    <dgm:pt modelId="{93FDF2D6-F53A-432B-9C9E-D93755CDCBB5}" type="parTrans" cxnId="{45D075C3-0B1D-4470-80D5-746FBDFB7C61}">
      <dgm:prSet/>
      <dgm:spPr/>
      <dgm:t>
        <a:bodyPr/>
        <a:lstStyle/>
        <a:p>
          <a:endParaRPr lang="cs-CZ"/>
        </a:p>
      </dgm:t>
    </dgm:pt>
    <dgm:pt modelId="{DD50B7B1-FC2E-4C12-A373-83FEF903D914}" type="sibTrans" cxnId="{45D075C3-0B1D-4470-80D5-746FBDFB7C61}">
      <dgm:prSet/>
      <dgm:spPr/>
      <dgm:t>
        <a:bodyPr/>
        <a:lstStyle/>
        <a:p>
          <a:endParaRPr lang="cs-CZ"/>
        </a:p>
      </dgm:t>
    </dgm:pt>
    <dgm:pt modelId="{C9E3FED8-78B1-4109-89E0-018271CABF9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err="1" smtClean="0"/>
            <a:t>Socio</a:t>
          </a:r>
          <a:r>
            <a:rPr lang="cs-CZ" sz="2000" dirty="0" smtClean="0"/>
            <a:t>-afektivní</a:t>
          </a:r>
          <a:endParaRPr lang="cs-CZ" sz="2000" dirty="0"/>
        </a:p>
      </dgm:t>
    </dgm:pt>
    <dgm:pt modelId="{8F591768-E527-4BAE-9BAB-446A52BD6F87}" type="parTrans" cxnId="{8041543F-D77A-4DBF-BC10-E04A0AB9B688}">
      <dgm:prSet/>
      <dgm:spPr/>
      <dgm:t>
        <a:bodyPr/>
        <a:lstStyle/>
        <a:p>
          <a:endParaRPr lang="cs-CZ"/>
        </a:p>
      </dgm:t>
    </dgm:pt>
    <dgm:pt modelId="{23532D62-7BD2-4BB4-A566-4306121E8680}" type="sibTrans" cxnId="{8041543F-D77A-4DBF-BC10-E04A0AB9B688}">
      <dgm:prSet/>
      <dgm:spPr/>
      <dgm:t>
        <a:bodyPr/>
        <a:lstStyle/>
        <a:p>
          <a:endParaRPr lang="cs-CZ"/>
        </a:p>
      </dgm:t>
    </dgm:pt>
    <dgm:pt modelId="{02926FBD-C063-41DB-B244-0274C63F7C3C}">
      <dgm:prSet custT="1"/>
      <dgm:spPr/>
      <dgm:t>
        <a:bodyPr/>
        <a:lstStyle/>
        <a:p>
          <a:pPr>
            <a:lnSpc>
              <a:spcPct val="90000"/>
            </a:lnSpc>
          </a:pPr>
          <a:endParaRPr lang="cs-CZ" sz="2000" dirty="0"/>
        </a:p>
      </dgm:t>
    </dgm:pt>
    <dgm:pt modelId="{D14CC73F-64DE-481E-803A-4FB8007B8CBE}" type="parTrans" cxnId="{576E8347-A727-4E08-97BC-0C0156972753}">
      <dgm:prSet/>
      <dgm:spPr/>
      <dgm:t>
        <a:bodyPr/>
        <a:lstStyle/>
        <a:p>
          <a:endParaRPr lang="cs-CZ"/>
        </a:p>
      </dgm:t>
    </dgm:pt>
    <dgm:pt modelId="{CD843C15-343C-44FB-B6F6-EC53CA23987F}" type="sibTrans" cxnId="{576E8347-A727-4E08-97BC-0C0156972753}">
      <dgm:prSet/>
      <dgm:spPr/>
      <dgm:t>
        <a:bodyPr/>
        <a:lstStyle/>
        <a:p>
          <a:endParaRPr lang="cs-CZ"/>
        </a:p>
      </dgm:t>
    </dgm:pt>
    <dgm:pt modelId="{E7D73190-CE78-4365-BBAF-AD66E524F2CB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smtClean="0"/>
            <a:t>Metakognitivní</a:t>
          </a:r>
          <a:endParaRPr lang="cs-CZ" sz="2000" dirty="0"/>
        </a:p>
      </dgm:t>
    </dgm:pt>
    <dgm:pt modelId="{A8D125F8-61D5-4331-8552-BEBC9358BAEE}" type="parTrans" cxnId="{7E4ED101-1F31-4451-ABA0-450342AA1773}">
      <dgm:prSet/>
      <dgm:spPr/>
      <dgm:t>
        <a:bodyPr/>
        <a:lstStyle/>
        <a:p>
          <a:endParaRPr lang="cs-CZ"/>
        </a:p>
      </dgm:t>
    </dgm:pt>
    <dgm:pt modelId="{39806EDD-C16F-45E2-BCD1-36D5A4EBCC58}" type="sibTrans" cxnId="{7E4ED101-1F31-4451-ABA0-450342AA1773}">
      <dgm:prSet/>
      <dgm:spPr/>
      <dgm:t>
        <a:bodyPr/>
        <a:lstStyle/>
        <a:p>
          <a:endParaRPr lang="cs-CZ"/>
        </a:p>
      </dgm:t>
    </dgm:pt>
    <dgm:pt modelId="{0FA9EC96-4185-41C9-BCF8-DC626B0E466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Psaní</a:t>
          </a:r>
          <a:endParaRPr lang="cs-CZ" sz="2000" dirty="0"/>
        </a:p>
      </dgm:t>
    </dgm:pt>
    <dgm:pt modelId="{3F74380A-4688-414A-8BF0-C3A0EB3B4A77}" type="parTrans" cxnId="{670C0750-2AF4-4F1A-B0B0-84AAB6E536CB}">
      <dgm:prSet/>
      <dgm:spPr/>
      <dgm:t>
        <a:bodyPr/>
        <a:lstStyle/>
        <a:p>
          <a:endParaRPr lang="cs-CZ"/>
        </a:p>
      </dgm:t>
    </dgm:pt>
    <dgm:pt modelId="{15236F87-BD41-4BCB-8592-9DC1C03D51A0}" type="sibTrans" cxnId="{670C0750-2AF4-4F1A-B0B0-84AAB6E536CB}">
      <dgm:prSet/>
      <dgm:spPr/>
      <dgm:t>
        <a:bodyPr/>
        <a:lstStyle/>
        <a:p>
          <a:endParaRPr lang="cs-CZ"/>
        </a:p>
      </dgm:t>
    </dgm:pt>
    <dgm:pt modelId="{4972699F-0380-4567-AE8B-B910911952B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Mluvení</a:t>
          </a:r>
          <a:endParaRPr lang="cs-CZ" sz="2000" dirty="0"/>
        </a:p>
      </dgm:t>
    </dgm:pt>
    <dgm:pt modelId="{BEBEB924-02DF-40BE-9ED9-8B841C3E87AD}" type="parTrans" cxnId="{A56689DA-5388-46FB-8619-8310D07E0D21}">
      <dgm:prSet/>
      <dgm:spPr/>
      <dgm:t>
        <a:bodyPr/>
        <a:lstStyle/>
        <a:p>
          <a:endParaRPr lang="cs-CZ"/>
        </a:p>
      </dgm:t>
    </dgm:pt>
    <dgm:pt modelId="{3CD2BD9B-91BB-4EB9-B6F7-0A2315FE58BA}" type="sibTrans" cxnId="{A56689DA-5388-46FB-8619-8310D07E0D21}">
      <dgm:prSet/>
      <dgm:spPr/>
      <dgm:t>
        <a:bodyPr/>
        <a:lstStyle/>
        <a:p>
          <a:endParaRPr lang="cs-CZ"/>
        </a:p>
      </dgm:t>
    </dgm:pt>
    <dgm:pt modelId="{4E779D8C-6C5E-462D-9EB6-555B27306AE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Poslech</a:t>
          </a:r>
          <a:endParaRPr lang="cs-CZ" sz="2000" dirty="0"/>
        </a:p>
      </dgm:t>
    </dgm:pt>
    <dgm:pt modelId="{C6CE8E34-D5C8-4043-9C4A-F5F9A56B329C}" type="parTrans" cxnId="{B4BDB214-20FA-4E77-B511-97635B65EC86}">
      <dgm:prSet/>
      <dgm:spPr/>
      <dgm:t>
        <a:bodyPr/>
        <a:lstStyle/>
        <a:p>
          <a:endParaRPr lang="cs-CZ"/>
        </a:p>
      </dgm:t>
    </dgm:pt>
    <dgm:pt modelId="{3C7C4092-0B10-446E-9D40-C24D96456BC9}" type="sibTrans" cxnId="{B4BDB214-20FA-4E77-B511-97635B65EC86}">
      <dgm:prSet/>
      <dgm:spPr/>
      <dgm:t>
        <a:bodyPr/>
        <a:lstStyle/>
        <a:p>
          <a:endParaRPr lang="cs-CZ"/>
        </a:p>
      </dgm:t>
    </dgm:pt>
    <dgm:pt modelId="{DAD5F86F-CF67-4DCB-BE1A-C35B6930959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Překlad</a:t>
          </a:r>
          <a:endParaRPr lang="cs-CZ" sz="2000" dirty="0"/>
        </a:p>
      </dgm:t>
    </dgm:pt>
    <dgm:pt modelId="{4726D7F2-DB5F-4A06-8F10-B58326DCE97D}" type="parTrans" cxnId="{A02200B7-8F89-4F86-A10D-82337F3C60E6}">
      <dgm:prSet/>
      <dgm:spPr/>
      <dgm:t>
        <a:bodyPr/>
        <a:lstStyle/>
        <a:p>
          <a:endParaRPr lang="cs-CZ"/>
        </a:p>
      </dgm:t>
    </dgm:pt>
    <dgm:pt modelId="{18CF705E-EF9A-48D1-B801-175DCDD83816}" type="sibTrans" cxnId="{A02200B7-8F89-4F86-A10D-82337F3C60E6}">
      <dgm:prSet/>
      <dgm:spPr/>
      <dgm:t>
        <a:bodyPr/>
        <a:lstStyle/>
        <a:p>
          <a:endParaRPr lang="cs-CZ"/>
        </a:p>
      </dgm:t>
    </dgm:pt>
    <dgm:pt modelId="{FC48C1A5-5ED3-4C14-9674-20BB0D148417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Slovní zásoba</a:t>
          </a:r>
          <a:endParaRPr lang="cs-CZ" sz="2000" dirty="0"/>
        </a:p>
      </dgm:t>
    </dgm:pt>
    <dgm:pt modelId="{A7106C13-D105-48AA-AFD1-59909565C88E}" type="parTrans" cxnId="{BD808EBE-3778-445D-9F1F-9B9BDC584C26}">
      <dgm:prSet/>
      <dgm:spPr/>
      <dgm:t>
        <a:bodyPr/>
        <a:lstStyle/>
        <a:p>
          <a:endParaRPr lang="cs-CZ"/>
        </a:p>
      </dgm:t>
    </dgm:pt>
    <dgm:pt modelId="{CB00380E-7484-4322-A1F1-52BE43EEA886}" type="sibTrans" cxnId="{BD808EBE-3778-445D-9F1F-9B9BDC584C26}">
      <dgm:prSet/>
      <dgm:spPr/>
      <dgm:t>
        <a:bodyPr/>
        <a:lstStyle/>
        <a:p>
          <a:endParaRPr lang="cs-CZ"/>
        </a:p>
      </dgm:t>
    </dgm:pt>
    <dgm:pt modelId="{87933DCD-8316-4859-BD83-819503C64FE1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Kognitivní</a:t>
          </a:r>
          <a:endParaRPr lang="cs-CZ" sz="2000" dirty="0"/>
        </a:p>
      </dgm:t>
    </dgm:pt>
    <dgm:pt modelId="{2EA77B10-D917-4701-9B88-0AB4AFC748BD}" type="parTrans" cxnId="{D5F9E339-1CB6-4791-B55A-65CDF9023E25}">
      <dgm:prSet/>
      <dgm:spPr/>
      <dgm:t>
        <a:bodyPr/>
        <a:lstStyle/>
        <a:p>
          <a:endParaRPr lang="cs-CZ"/>
        </a:p>
      </dgm:t>
    </dgm:pt>
    <dgm:pt modelId="{3623BF72-92F0-4DC4-8612-87CC00DB3262}" type="sibTrans" cxnId="{D5F9E339-1CB6-4791-B55A-65CDF9023E25}">
      <dgm:prSet/>
      <dgm:spPr/>
      <dgm:t>
        <a:bodyPr/>
        <a:lstStyle/>
        <a:p>
          <a:endParaRPr lang="cs-CZ"/>
        </a:p>
      </dgm:t>
    </dgm:pt>
    <dgm:pt modelId="{85907096-30D0-4F48-BAAC-81A90CAF48FD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Kompenzační</a:t>
          </a:r>
          <a:endParaRPr lang="cs-CZ" sz="2000" dirty="0"/>
        </a:p>
      </dgm:t>
    </dgm:pt>
    <dgm:pt modelId="{02CD977A-6AE9-43C5-B44B-9B6E0C42067B}" type="parTrans" cxnId="{97901546-41AB-4E63-B032-D27C1F4F53F1}">
      <dgm:prSet/>
      <dgm:spPr/>
      <dgm:t>
        <a:bodyPr/>
        <a:lstStyle/>
        <a:p>
          <a:endParaRPr lang="cs-CZ"/>
        </a:p>
      </dgm:t>
    </dgm:pt>
    <dgm:pt modelId="{26802157-4DAB-40FE-9CFD-194A668B1A6B}" type="sibTrans" cxnId="{97901546-41AB-4E63-B032-D27C1F4F53F1}">
      <dgm:prSet/>
      <dgm:spPr/>
      <dgm:t>
        <a:bodyPr/>
        <a:lstStyle/>
        <a:p>
          <a:endParaRPr lang="cs-CZ"/>
        </a:p>
      </dgm:t>
    </dgm:pt>
    <dgm:pt modelId="{87FFD465-8FF2-4617-8870-6EAB4532D93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Afektivní </a:t>
          </a:r>
          <a:endParaRPr lang="cs-CZ" sz="2000" dirty="0"/>
        </a:p>
      </dgm:t>
    </dgm:pt>
    <dgm:pt modelId="{1181BB4F-143E-43FF-AF03-5CEA49E3BC89}" type="parTrans" cxnId="{08A74DC7-B82B-4FA0-91D7-BE65B8BDF56E}">
      <dgm:prSet/>
      <dgm:spPr/>
      <dgm:t>
        <a:bodyPr/>
        <a:lstStyle/>
        <a:p>
          <a:endParaRPr lang="cs-CZ"/>
        </a:p>
      </dgm:t>
    </dgm:pt>
    <dgm:pt modelId="{4A01ECFA-681D-47EF-B7D7-215845F391B4}" type="sibTrans" cxnId="{08A74DC7-B82B-4FA0-91D7-BE65B8BDF56E}">
      <dgm:prSet/>
      <dgm:spPr/>
      <dgm:t>
        <a:bodyPr/>
        <a:lstStyle/>
        <a:p>
          <a:endParaRPr lang="cs-CZ"/>
        </a:p>
      </dgm:t>
    </dgm:pt>
    <dgm:pt modelId="{630C94F4-5710-42A2-8D21-B40D076B3D3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 smtClean="0"/>
            <a:t>Sociální</a:t>
          </a:r>
          <a:endParaRPr lang="cs-CZ" sz="2000" dirty="0"/>
        </a:p>
      </dgm:t>
    </dgm:pt>
    <dgm:pt modelId="{FCC9D981-8DBD-44FB-8555-B20EA9A338A9}" type="parTrans" cxnId="{32FD4457-48F0-4F86-B4EF-964CEEAC3EA5}">
      <dgm:prSet/>
      <dgm:spPr/>
      <dgm:t>
        <a:bodyPr/>
        <a:lstStyle/>
        <a:p>
          <a:endParaRPr lang="cs-CZ"/>
        </a:p>
      </dgm:t>
    </dgm:pt>
    <dgm:pt modelId="{C50706FC-A9AF-4D70-98D3-6CB65A03CD81}" type="sibTrans" cxnId="{32FD4457-48F0-4F86-B4EF-964CEEAC3EA5}">
      <dgm:prSet/>
      <dgm:spPr/>
      <dgm:t>
        <a:bodyPr/>
        <a:lstStyle/>
        <a:p>
          <a:endParaRPr lang="cs-CZ"/>
        </a:p>
      </dgm:t>
    </dgm:pt>
    <dgm:pt modelId="{CC5D10EC-8ADB-4D18-B9DC-B804D69A19D9}" type="pres">
      <dgm:prSet presAssocID="{332C4FCA-0EE6-40D4-96B2-8AAEBFC449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1EC6052-C79E-4DAF-83A8-3A306D36D44D}" type="pres">
      <dgm:prSet presAssocID="{67074A50-FAF0-4E8F-B1FE-055D7E88F71F}" presName="composite" presStyleCnt="0"/>
      <dgm:spPr/>
      <dgm:t>
        <a:bodyPr/>
        <a:lstStyle/>
        <a:p>
          <a:endParaRPr lang="cs-CZ"/>
        </a:p>
      </dgm:t>
    </dgm:pt>
    <dgm:pt modelId="{BA52A3B9-DCFA-4834-A638-9ADCE27B15B7}" type="pres">
      <dgm:prSet presAssocID="{67074A50-FAF0-4E8F-B1FE-055D7E88F71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748B09-9B4D-4310-842D-1412643F277F}" type="pres">
      <dgm:prSet presAssocID="{67074A50-FAF0-4E8F-B1FE-055D7E88F71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161F8B-19EC-447F-A4C2-F5F09D8F4C00}" type="pres">
      <dgm:prSet presAssocID="{C991CAAF-5C2D-4BC6-9F24-AE707617388B}" presName="space" presStyleCnt="0"/>
      <dgm:spPr/>
      <dgm:t>
        <a:bodyPr/>
        <a:lstStyle/>
        <a:p>
          <a:endParaRPr lang="cs-CZ"/>
        </a:p>
      </dgm:t>
    </dgm:pt>
    <dgm:pt modelId="{F02511E4-51F9-414B-AE5F-19DBB3C7DEA8}" type="pres">
      <dgm:prSet presAssocID="{53D66F7C-2A08-4A1C-B63E-EADF621B3749}" presName="composite" presStyleCnt="0"/>
      <dgm:spPr/>
      <dgm:t>
        <a:bodyPr/>
        <a:lstStyle/>
        <a:p>
          <a:endParaRPr lang="cs-CZ"/>
        </a:p>
      </dgm:t>
    </dgm:pt>
    <dgm:pt modelId="{90A4201F-6D32-4A2C-84DE-E3C34E664581}" type="pres">
      <dgm:prSet presAssocID="{53D66F7C-2A08-4A1C-B63E-EADF621B374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7436CC-6A52-45D4-BE53-020A04977704}" type="pres">
      <dgm:prSet presAssocID="{53D66F7C-2A08-4A1C-B63E-EADF621B374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665074-5C18-4156-99BE-061F04CFAB0C}" type="pres">
      <dgm:prSet presAssocID="{12E1AF59-6238-4AD2-B3FD-1B8C0971AC71}" presName="space" presStyleCnt="0"/>
      <dgm:spPr/>
      <dgm:t>
        <a:bodyPr/>
        <a:lstStyle/>
        <a:p>
          <a:endParaRPr lang="cs-CZ"/>
        </a:p>
      </dgm:t>
    </dgm:pt>
    <dgm:pt modelId="{D5421E82-8BDE-490C-99B0-3AD9ED455E48}" type="pres">
      <dgm:prSet presAssocID="{A7BD3ADF-6E69-4F0D-B8F6-BE2E5782ABE3}" presName="composite" presStyleCnt="0"/>
      <dgm:spPr/>
      <dgm:t>
        <a:bodyPr/>
        <a:lstStyle/>
        <a:p>
          <a:endParaRPr lang="cs-CZ"/>
        </a:p>
      </dgm:t>
    </dgm:pt>
    <dgm:pt modelId="{EAF30C2C-42BD-473C-8C8E-2B445EF0D45D}" type="pres">
      <dgm:prSet presAssocID="{A7BD3ADF-6E69-4F0D-B8F6-BE2E5782ABE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E203C9-00C6-44E8-B0EC-10FD8D6C004B}" type="pres">
      <dgm:prSet presAssocID="{A7BD3ADF-6E69-4F0D-B8F6-BE2E5782ABE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CCA087-6BD6-47AC-A841-D6D8E7FA28A3}" type="presOf" srcId="{332C4FCA-0EE6-40D4-96B2-8AAEBFC4496A}" destId="{CC5D10EC-8ADB-4D18-B9DC-B804D69A19D9}" srcOrd="0" destOrd="0" presId="urn:microsoft.com/office/officeart/2005/8/layout/hList1"/>
    <dgm:cxn modelId="{670C0750-2AF4-4F1A-B0B0-84AAB6E536CB}" srcId="{53D66F7C-2A08-4A1C-B63E-EADF621B3749}" destId="{0FA9EC96-4185-41C9-BCF8-DC626B0E4666}" srcOrd="1" destOrd="0" parTransId="{3F74380A-4688-414A-8BF0-C3A0EB3B4A77}" sibTransId="{15236F87-BD41-4BCB-8592-9DC1C03D51A0}"/>
    <dgm:cxn modelId="{08A74DC7-B82B-4FA0-91D7-BE65B8BDF56E}" srcId="{A7BD3ADF-6E69-4F0D-B8F6-BE2E5782ABE3}" destId="{87FFD465-8FF2-4617-8870-6EAB4532D93A}" srcOrd="4" destOrd="0" parTransId="{1181BB4F-143E-43FF-AF03-5CEA49E3BC89}" sibTransId="{4A01ECFA-681D-47EF-B7D7-215845F391B4}"/>
    <dgm:cxn modelId="{576E8347-A727-4E08-97BC-0C0156972753}" srcId="{53D66F7C-2A08-4A1C-B63E-EADF621B3749}" destId="{02926FBD-C063-41DB-B244-0274C63F7C3C}" srcOrd="6" destOrd="0" parTransId="{D14CC73F-64DE-481E-803A-4FB8007B8CBE}" sibTransId="{CD843C15-343C-44FB-B6F6-EC53CA23987F}"/>
    <dgm:cxn modelId="{498F697F-EA59-4E96-AA01-2959A5625345}" type="presOf" srcId="{4E779D8C-6C5E-462D-9EB6-555B27306AEA}" destId="{DD7436CC-6A52-45D4-BE53-020A04977704}" srcOrd="0" destOrd="3" presId="urn:microsoft.com/office/officeart/2005/8/layout/hList1"/>
    <dgm:cxn modelId="{083FF94C-CF14-437B-9D96-05D2721259AB}" type="presOf" srcId="{A7BD3ADF-6E69-4F0D-B8F6-BE2E5782ABE3}" destId="{EAF30C2C-42BD-473C-8C8E-2B445EF0D45D}" srcOrd="0" destOrd="0" presId="urn:microsoft.com/office/officeart/2005/8/layout/hList1"/>
    <dgm:cxn modelId="{8041543F-D77A-4DBF-BC10-E04A0AB9B688}" srcId="{67074A50-FAF0-4E8F-B1FE-055D7E88F71F}" destId="{C9E3FED8-78B1-4109-89E0-018271CABF91}" srcOrd="2" destOrd="0" parTransId="{8F591768-E527-4BAE-9BAB-446A52BD6F87}" sibTransId="{23532D62-7BD2-4BB4-A566-4306121E8680}"/>
    <dgm:cxn modelId="{B4BDB214-20FA-4E77-B511-97635B65EC86}" srcId="{53D66F7C-2A08-4A1C-B63E-EADF621B3749}" destId="{4E779D8C-6C5E-462D-9EB6-555B27306AEA}" srcOrd="3" destOrd="0" parTransId="{C6CE8E34-D5C8-4043-9C4A-F5F9A56B329C}" sibTransId="{3C7C4092-0B10-446E-9D40-C24D96456BC9}"/>
    <dgm:cxn modelId="{A56689DA-5388-46FB-8619-8310D07E0D21}" srcId="{53D66F7C-2A08-4A1C-B63E-EADF621B3749}" destId="{4972699F-0380-4567-AE8B-B910911952B9}" srcOrd="2" destOrd="0" parTransId="{BEBEB924-02DF-40BE-9ED9-8B841C3E87AD}" sibTransId="{3CD2BD9B-91BB-4EB9-B6F7-0A2315FE58BA}"/>
    <dgm:cxn modelId="{97901546-41AB-4E63-B032-D27C1F4F53F1}" srcId="{A7BD3ADF-6E69-4F0D-B8F6-BE2E5782ABE3}" destId="{85907096-30D0-4F48-BAAC-81A90CAF48FD}" srcOrd="2" destOrd="0" parTransId="{02CD977A-6AE9-43C5-B44B-9B6E0C42067B}" sibTransId="{26802157-4DAB-40FE-9CFD-194A668B1A6B}"/>
    <dgm:cxn modelId="{21DB50FC-C312-4171-8C88-E2A1EBFF0F15}" type="presOf" srcId="{67074A50-FAF0-4E8F-B1FE-055D7E88F71F}" destId="{BA52A3B9-DCFA-4834-A638-9ADCE27B15B7}" srcOrd="0" destOrd="0" presId="urn:microsoft.com/office/officeart/2005/8/layout/hList1"/>
    <dgm:cxn modelId="{006DFD63-D6E9-44F7-9746-6064A880F99C}" type="presOf" srcId="{FC48C1A5-5ED3-4C14-9674-20BB0D148417}" destId="{DD7436CC-6A52-45D4-BE53-020A04977704}" srcOrd="0" destOrd="5" presId="urn:microsoft.com/office/officeart/2005/8/layout/hList1"/>
    <dgm:cxn modelId="{98CD4221-C27F-4604-9E74-7D5E1629AADB}" type="presOf" srcId="{1B5B747B-3B97-47F3-AF14-2FA8CA17773B}" destId="{6D748B09-9B4D-4310-842D-1412643F277F}" srcOrd="0" destOrd="0" presId="urn:microsoft.com/office/officeart/2005/8/layout/hList1"/>
    <dgm:cxn modelId="{C1E6F027-D38E-4254-8989-A70F59D42892}" type="presOf" srcId="{87FFD465-8FF2-4617-8870-6EAB4532D93A}" destId="{61E203C9-00C6-44E8-B0EC-10FD8D6C004B}" srcOrd="0" destOrd="4" presId="urn:microsoft.com/office/officeart/2005/8/layout/hList1"/>
    <dgm:cxn modelId="{32F5B333-CF29-4927-9D67-3B2CBCF6BB75}" srcId="{332C4FCA-0EE6-40D4-96B2-8AAEBFC4496A}" destId="{67074A50-FAF0-4E8F-B1FE-055D7E88F71F}" srcOrd="0" destOrd="0" parTransId="{A0FDA1DC-86A1-4FB3-940E-B1D936F58946}" sibTransId="{C991CAAF-5C2D-4BC6-9F24-AE707617388B}"/>
    <dgm:cxn modelId="{7EA335AE-68EE-4248-9783-4D94BB54CC01}" type="presOf" srcId="{DAD5F86F-CF67-4DCB-BE1A-C35B6930959E}" destId="{DD7436CC-6A52-45D4-BE53-020A04977704}" srcOrd="0" destOrd="4" presId="urn:microsoft.com/office/officeart/2005/8/layout/hList1"/>
    <dgm:cxn modelId="{3611FA9A-F5B4-4283-AE48-731814A321C5}" type="presOf" srcId="{0FA9EC96-4185-41C9-BCF8-DC626B0E4666}" destId="{DD7436CC-6A52-45D4-BE53-020A04977704}" srcOrd="0" destOrd="1" presId="urn:microsoft.com/office/officeart/2005/8/layout/hList1"/>
    <dgm:cxn modelId="{3FCF097E-EB9A-45B4-B3AC-19873DCE4FF7}" srcId="{53D66F7C-2A08-4A1C-B63E-EADF621B3749}" destId="{92E8799F-16B5-4DC5-9159-DB1E0D007D86}" srcOrd="0" destOrd="0" parTransId="{14D31A78-5A90-40BD-827D-7F78476518FF}" sibTransId="{F5029677-AAA7-4AB5-BA41-1F32CB79BFCE}"/>
    <dgm:cxn modelId="{2DF9F273-9EB7-4D54-9CB9-8AF5A13EFFE1}" srcId="{332C4FCA-0EE6-40D4-96B2-8AAEBFC4496A}" destId="{A7BD3ADF-6E69-4F0D-B8F6-BE2E5782ABE3}" srcOrd="2" destOrd="0" parTransId="{4A72B833-9EFF-48A5-9F56-BD5EC294C371}" sibTransId="{0A29DA02-048C-46E8-89A5-C547E868F7D6}"/>
    <dgm:cxn modelId="{BD808EBE-3778-445D-9F1F-9B9BDC584C26}" srcId="{53D66F7C-2A08-4A1C-B63E-EADF621B3749}" destId="{FC48C1A5-5ED3-4C14-9674-20BB0D148417}" srcOrd="5" destOrd="0" parTransId="{A7106C13-D105-48AA-AFD1-59909565C88E}" sibTransId="{CB00380E-7484-4322-A1F1-52BE43EEA886}"/>
    <dgm:cxn modelId="{6B647091-ABF4-4D1D-893C-120C41967594}" type="presOf" srcId="{630C94F4-5710-42A2-8D21-B40D076B3D3F}" destId="{61E203C9-00C6-44E8-B0EC-10FD8D6C004B}" srcOrd="0" destOrd="5" presId="urn:microsoft.com/office/officeart/2005/8/layout/hList1"/>
    <dgm:cxn modelId="{100785BC-8FCC-4D88-A5CC-8A39C549253D}" type="presOf" srcId="{4972699F-0380-4567-AE8B-B910911952B9}" destId="{DD7436CC-6A52-45D4-BE53-020A04977704}" srcOrd="0" destOrd="2" presId="urn:microsoft.com/office/officeart/2005/8/layout/hList1"/>
    <dgm:cxn modelId="{CC0BA06F-EA18-49CA-8136-38EC0AF1CFD5}" type="presOf" srcId="{53D66F7C-2A08-4A1C-B63E-EADF621B3749}" destId="{90A4201F-6D32-4A2C-84DE-E3C34E664581}" srcOrd="0" destOrd="0" presId="urn:microsoft.com/office/officeart/2005/8/layout/hList1"/>
    <dgm:cxn modelId="{3623459C-836D-43BB-BC05-E7E78C5556D7}" srcId="{A7BD3ADF-6E69-4F0D-B8F6-BE2E5782ABE3}" destId="{4CD0FF32-75E8-49F9-8783-D51CE48993E4}" srcOrd="0" destOrd="0" parTransId="{37BFFAF0-37C0-4D26-9059-1D570D7181F3}" sibTransId="{052AEF76-9B38-4D09-8D2B-0C5CE0D7C828}"/>
    <dgm:cxn modelId="{DD3FF432-3173-4750-BECF-905769E51DFD}" type="presOf" srcId="{87933DCD-8316-4859-BD83-819503C64FE1}" destId="{61E203C9-00C6-44E8-B0EC-10FD8D6C004B}" srcOrd="0" destOrd="1" presId="urn:microsoft.com/office/officeart/2005/8/layout/hList1"/>
    <dgm:cxn modelId="{C923DEFF-9D0E-4006-8D84-DF0021C3BD64}" type="presOf" srcId="{E7D73190-CE78-4365-BBAF-AD66E524F2CB}" destId="{61E203C9-00C6-44E8-B0EC-10FD8D6C004B}" srcOrd="0" destOrd="3" presId="urn:microsoft.com/office/officeart/2005/8/layout/hList1"/>
    <dgm:cxn modelId="{981A4604-3B41-43E9-AE80-ED3C8211D023}" type="presOf" srcId="{02926FBD-C063-41DB-B244-0274C63F7C3C}" destId="{DD7436CC-6A52-45D4-BE53-020A04977704}" srcOrd="0" destOrd="6" presId="urn:microsoft.com/office/officeart/2005/8/layout/hList1"/>
    <dgm:cxn modelId="{A02200B7-8F89-4F86-A10D-82337F3C60E6}" srcId="{53D66F7C-2A08-4A1C-B63E-EADF621B3749}" destId="{DAD5F86F-CF67-4DCB-BE1A-C35B6930959E}" srcOrd="4" destOrd="0" parTransId="{4726D7F2-DB5F-4A06-8F10-B58326DCE97D}" sibTransId="{18CF705E-EF9A-48D1-B801-175DCDD83816}"/>
    <dgm:cxn modelId="{45D075C3-0B1D-4470-80D5-746FBDFB7C61}" srcId="{67074A50-FAF0-4E8F-B1FE-055D7E88F71F}" destId="{4058710B-3183-4463-824A-ED1B8F5743E7}" srcOrd="1" destOrd="0" parTransId="{93FDF2D6-F53A-432B-9C9E-D93755CDCBB5}" sibTransId="{DD50B7B1-FC2E-4C12-A373-83FEF903D914}"/>
    <dgm:cxn modelId="{57A9BD95-0268-42B1-826F-FAC3D3CAAC9C}" srcId="{67074A50-FAF0-4E8F-B1FE-055D7E88F71F}" destId="{1B5B747B-3B97-47F3-AF14-2FA8CA17773B}" srcOrd="0" destOrd="0" parTransId="{33035493-1AA1-495E-B7D9-CAACFA5A598B}" sibTransId="{19E98138-87A6-43ED-B4A2-5B51E56E302D}"/>
    <dgm:cxn modelId="{D5F9E339-1CB6-4791-B55A-65CDF9023E25}" srcId="{A7BD3ADF-6E69-4F0D-B8F6-BE2E5782ABE3}" destId="{87933DCD-8316-4859-BD83-819503C64FE1}" srcOrd="1" destOrd="0" parTransId="{2EA77B10-D917-4701-9B88-0AB4AFC748BD}" sibTransId="{3623BF72-92F0-4DC4-8612-87CC00DB3262}"/>
    <dgm:cxn modelId="{7E4ED101-1F31-4451-ABA0-450342AA1773}" srcId="{A7BD3ADF-6E69-4F0D-B8F6-BE2E5782ABE3}" destId="{E7D73190-CE78-4365-BBAF-AD66E524F2CB}" srcOrd="3" destOrd="0" parTransId="{A8D125F8-61D5-4331-8552-BEBC9358BAEE}" sibTransId="{39806EDD-C16F-45E2-BCD1-36D5A4EBCC58}"/>
    <dgm:cxn modelId="{18C0FDCE-603E-4113-BC28-48D799849024}" type="presOf" srcId="{4058710B-3183-4463-824A-ED1B8F5743E7}" destId="{6D748B09-9B4D-4310-842D-1412643F277F}" srcOrd="0" destOrd="1" presId="urn:microsoft.com/office/officeart/2005/8/layout/hList1"/>
    <dgm:cxn modelId="{3CF447FB-2271-458A-BA14-ADF94DD57836}" type="presOf" srcId="{C9E3FED8-78B1-4109-89E0-018271CABF91}" destId="{6D748B09-9B4D-4310-842D-1412643F277F}" srcOrd="0" destOrd="2" presId="urn:microsoft.com/office/officeart/2005/8/layout/hList1"/>
    <dgm:cxn modelId="{4F0C166A-92F2-480D-B557-3959E6E2B142}" type="presOf" srcId="{4CD0FF32-75E8-49F9-8783-D51CE48993E4}" destId="{61E203C9-00C6-44E8-B0EC-10FD8D6C004B}" srcOrd="0" destOrd="0" presId="urn:microsoft.com/office/officeart/2005/8/layout/hList1"/>
    <dgm:cxn modelId="{BA4A87DB-759F-498C-9E55-257A4922CAF5}" srcId="{332C4FCA-0EE6-40D4-96B2-8AAEBFC4496A}" destId="{53D66F7C-2A08-4A1C-B63E-EADF621B3749}" srcOrd="1" destOrd="0" parTransId="{D7BB91C7-47E2-4DB8-9B8C-BF67F411A7B0}" sibTransId="{12E1AF59-6238-4AD2-B3FD-1B8C0971AC71}"/>
    <dgm:cxn modelId="{F791F076-5D8F-43D9-BD8C-0A674A258504}" type="presOf" srcId="{92E8799F-16B5-4DC5-9159-DB1E0D007D86}" destId="{DD7436CC-6A52-45D4-BE53-020A04977704}" srcOrd="0" destOrd="0" presId="urn:microsoft.com/office/officeart/2005/8/layout/hList1"/>
    <dgm:cxn modelId="{32FD4457-48F0-4F86-B4EF-964CEEAC3EA5}" srcId="{A7BD3ADF-6E69-4F0D-B8F6-BE2E5782ABE3}" destId="{630C94F4-5710-42A2-8D21-B40D076B3D3F}" srcOrd="5" destOrd="0" parTransId="{FCC9D981-8DBD-44FB-8555-B20EA9A338A9}" sibTransId="{C50706FC-A9AF-4D70-98D3-6CB65A03CD81}"/>
    <dgm:cxn modelId="{18A62044-2528-4E9E-B08C-901DE914AA7F}" type="presOf" srcId="{85907096-30D0-4F48-BAAC-81A90CAF48FD}" destId="{61E203C9-00C6-44E8-B0EC-10FD8D6C004B}" srcOrd="0" destOrd="2" presId="urn:microsoft.com/office/officeart/2005/8/layout/hList1"/>
    <dgm:cxn modelId="{D35C6DC6-15F7-4ACB-A7C1-D9BF8CD309A5}" type="presParOf" srcId="{CC5D10EC-8ADB-4D18-B9DC-B804D69A19D9}" destId="{41EC6052-C79E-4DAF-83A8-3A306D36D44D}" srcOrd="0" destOrd="0" presId="urn:microsoft.com/office/officeart/2005/8/layout/hList1"/>
    <dgm:cxn modelId="{42F21C79-3C66-4189-AFCD-0824676EB040}" type="presParOf" srcId="{41EC6052-C79E-4DAF-83A8-3A306D36D44D}" destId="{BA52A3B9-DCFA-4834-A638-9ADCE27B15B7}" srcOrd="0" destOrd="0" presId="urn:microsoft.com/office/officeart/2005/8/layout/hList1"/>
    <dgm:cxn modelId="{7127D2F5-936D-4795-A29C-A23B090B0C42}" type="presParOf" srcId="{41EC6052-C79E-4DAF-83A8-3A306D36D44D}" destId="{6D748B09-9B4D-4310-842D-1412643F277F}" srcOrd="1" destOrd="0" presId="urn:microsoft.com/office/officeart/2005/8/layout/hList1"/>
    <dgm:cxn modelId="{7D2F06FF-D7CC-4E39-955D-C892F2E8B9C3}" type="presParOf" srcId="{CC5D10EC-8ADB-4D18-B9DC-B804D69A19D9}" destId="{86161F8B-19EC-447F-A4C2-F5F09D8F4C00}" srcOrd="1" destOrd="0" presId="urn:microsoft.com/office/officeart/2005/8/layout/hList1"/>
    <dgm:cxn modelId="{2CD69F0C-80AA-4763-8354-1132838349DD}" type="presParOf" srcId="{CC5D10EC-8ADB-4D18-B9DC-B804D69A19D9}" destId="{F02511E4-51F9-414B-AE5F-19DBB3C7DEA8}" srcOrd="2" destOrd="0" presId="urn:microsoft.com/office/officeart/2005/8/layout/hList1"/>
    <dgm:cxn modelId="{A25F27CA-5793-405F-9897-34CAA8CBA312}" type="presParOf" srcId="{F02511E4-51F9-414B-AE5F-19DBB3C7DEA8}" destId="{90A4201F-6D32-4A2C-84DE-E3C34E664581}" srcOrd="0" destOrd="0" presId="urn:microsoft.com/office/officeart/2005/8/layout/hList1"/>
    <dgm:cxn modelId="{B23DB454-E41E-4C95-9F5F-221427999FDE}" type="presParOf" srcId="{F02511E4-51F9-414B-AE5F-19DBB3C7DEA8}" destId="{DD7436CC-6A52-45D4-BE53-020A04977704}" srcOrd="1" destOrd="0" presId="urn:microsoft.com/office/officeart/2005/8/layout/hList1"/>
    <dgm:cxn modelId="{C2A1AE1F-4419-48EA-8758-9A365D98B9A8}" type="presParOf" srcId="{CC5D10EC-8ADB-4D18-B9DC-B804D69A19D9}" destId="{A1665074-5C18-4156-99BE-061F04CFAB0C}" srcOrd="3" destOrd="0" presId="urn:microsoft.com/office/officeart/2005/8/layout/hList1"/>
    <dgm:cxn modelId="{95BA7E57-1814-4DEB-9BD6-FA25AA618242}" type="presParOf" srcId="{CC5D10EC-8ADB-4D18-B9DC-B804D69A19D9}" destId="{D5421E82-8BDE-490C-99B0-3AD9ED455E48}" srcOrd="4" destOrd="0" presId="urn:microsoft.com/office/officeart/2005/8/layout/hList1"/>
    <dgm:cxn modelId="{28ECB12C-BC41-4063-9A58-824316ED21E9}" type="presParOf" srcId="{D5421E82-8BDE-490C-99B0-3AD9ED455E48}" destId="{EAF30C2C-42BD-473C-8C8E-2B445EF0D45D}" srcOrd="0" destOrd="0" presId="urn:microsoft.com/office/officeart/2005/8/layout/hList1"/>
    <dgm:cxn modelId="{ED71DC80-BD27-4AD9-BE18-32891F1C3762}" type="presParOf" srcId="{D5421E82-8BDE-490C-99B0-3AD9ED455E48}" destId="{61E203C9-00C6-44E8-B0EC-10FD8D6C00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4ADFC-6E37-48B0-B877-54255A65DE9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D6FE84-6429-4B9D-B252-98996ACDFE00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Překlad a adaptace dotazníků na české prostředí</a:t>
          </a:r>
          <a:endParaRPr lang="cs-CZ" sz="2400" dirty="0">
            <a:solidFill>
              <a:schemeClr val="tx1"/>
            </a:solidFill>
          </a:endParaRPr>
        </a:p>
      </dgm:t>
    </dgm:pt>
    <dgm:pt modelId="{00D1CEC4-F78F-485D-95EB-7115CFD8CA3A}" type="parTrans" cxnId="{3BCD4D35-7987-4BFA-AE85-AC2BFAED5D12}">
      <dgm:prSet/>
      <dgm:spPr/>
      <dgm:t>
        <a:bodyPr/>
        <a:lstStyle/>
        <a:p>
          <a:endParaRPr lang="cs-CZ" sz="2400"/>
        </a:p>
      </dgm:t>
    </dgm:pt>
    <dgm:pt modelId="{FFF055C7-57C9-4FA3-8CB3-7AD932B3F224}" type="sibTrans" cxnId="{3BCD4D35-7987-4BFA-AE85-AC2BFAED5D12}">
      <dgm:prSet/>
      <dgm:spPr/>
      <dgm:t>
        <a:bodyPr/>
        <a:lstStyle/>
        <a:p>
          <a:endParaRPr lang="cs-CZ" sz="2400"/>
        </a:p>
      </dgm:t>
    </dgm:pt>
    <dgm:pt modelId="{2705C786-636A-4D63-BF12-945B693F1430}">
      <dgm:prSet phldrT="[Text]" custT="1"/>
      <dgm:spPr/>
      <dgm:t>
        <a:bodyPr/>
        <a:lstStyle/>
        <a:p>
          <a:pPr algn="l"/>
          <a:endParaRPr lang="cs-CZ" sz="2400" b="1" dirty="0" smtClean="0">
            <a:solidFill>
              <a:schemeClr val="tx1"/>
            </a:solidFill>
          </a:endParaRPr>
        </a:p>
        <a:p>
          <a:pPr algn="l"/>
          <a:r>
            <a:rPr lang="cs-CZ" sz="2400" b="1" dirty="0" smtClean="0">
              <a:solidFill>
                <a:schemeClr val="tx1"/>
              </a:solidFill>
            </a:rPr>
            <a:t>SILL</a:t>
          </a:r>
        </a:p>
        <a:p>
          <a:pPr algn="l"/>
          <a:r>
            <a:rPr lang="cs-CZ" sz="2400" dirty="0" smtClean="0">
              <a:solidFill>
                <a:schemeClr val="tx1"/>
              </a:solidFill>
            </a:rPr>
            <a:t>Vlčková, 2007</a:t>
          </a: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r>
            <a:rPr lang="cs-CZ" sz="2400" dirty="0" smtClean="0">
              <a:solidFill>
                <a:schemeClr val="tx1"/>
              </a:solidFill>
            </a:rPr>
            <a:t>5-bodová frekvenční škála</a:t>
          </a: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endParaRPr lang="cs-CZ" sz="2400" dirty="0">
            <a:solidFill>
              <a:schemeClr val="tx1"/>
            </a:solidFill>
          </a:endParaRPr>
        </a:p>
      </dgm:t>
    </dgm:pt>
    <dgm:pt modelId="{AA0244D5-6487-440B-AFA7-0E6170B03EE0}" type="parTrans" cxnId="{54ADD62C-B7DD-4D56-91A8-B5F4D2F5145E}">
      <dgm:prSet/>
      <dgm:spPr/>
      <dgm:t>
        <a:bodyPr/>
        <a:lstStyle/>
        <a:p>
          <a:endParaRPr lang="cs-CZ" sz="2400"/>
        </a:p>
      </dgm:t>
    </dgm:pt>
    <dgm:pt modelId="{280AF7E1-09C8-42B6-9B36-B771C4807863}" type="sibTrans" cxnId="{54ADD62C-B7DD-4D56-91A8-B5F4D2F5145E}">
      <dgm:prSet/>
      <dgm:spPr/>
      <dgm:t>
        <a:bodyPr/>
        <a:lstStyle/>
        <a:p>
          <a:endParaRPr lang="cs-CZ" sz="2400"/>
        </a:p>
      </dgm:t>
    </dgm:pt>
    <dgm:pt modelId="{E66CF42A-4931-4807-8D4F-346A9783FC88}">
      <dgm:prSet phldrT="[Text]" custT="1"/>
      <dgm:spPr/>
      <dgm:t>
        <a:bodyPr/>
        <a:lstStyle/>
        <a:p>
          <a:pPr algn="ctr"/>
          <a:endParaRPr lang="cs-CZ" sz="2400" dirty="0" smtClean="0">
            <a:solidFill>
              <a:schemeClr val="tx1"/>
            </a:solidFill>
          </a:endParaRPr>
        </a:p>
        <a:p>
          <a:pPr algn="l"/>
          <a:endParaRPr lang="cs-CZ" sz="2400" b="1" dirty="0" smtClean="0">
            <a:solidFill>
              <a:schemeClr val="tx1"/>
            </a:solidFill>
          </a:endParaRPr>
        </a:p>
        <a:p>
          <a:pPr algn="l"/>
          <a:endParaRPr lang="cs-CZ" sz="2400" b="1" dirty="0" smtClean="0">
            <a:solidFill>
              <a:schemeClr val="tx1"/>
            </a:solidFill>
          </a:endParaRPr>
        </a:p>
        <a:p>
          <a:pPr algn="l"/>
          <a:r>
            <a:rPr lang="cs-CZ" sz="2400" b="1" dirty="0" smtClean="0">
              <a:solidFill>
                <a:schemeClr val="tx1"/>
              </a:solidFill>
            </a:rPr>
            <a:t>LSUS</a:t>
          </a:r>
        </a:p>
        <a:p>
          <a:pPr algn="l"/>
          <a:r>
            <a:rPr lang="cs-CZ" sz="2400" dirty="0" smtClean="0">
              <a:solidFill>
                <a:schemeClr val="tx1"/>
              </a:solidFill>
            </a:rPr>
            <a:t>Vlčková, Přikrylová, 2011</a:t>
          </a: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r>
            <a:rPr lang="cs-CZ" sz="2400" dirty="0" smtClean="0">
              <a:solidFill>
                <a:schemeClr val="tx1"/>
              </a:solidFill>
            </a:rPr>
            <a:t>částečná standardizace</a:t>
          </a:r>
        </a:p>
        <a:p>
          <a:pPr algn="l"/>
          <a:r>
            <a:rPr lang="cs-CZ" sz="2400" dirty="0" smtClean="0">
              <a:solidFill>
                <a:schemeClr val="tx1"/>
              </a:solidFill>
            </a:rPr>
            <a:t>4-bodová škála</a:t>
          </a: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ctr"/>
          <a:endParaRPr lang="cs-CZ" sz="2400" dirty="0">
            <a:solidFill>
              <a:schemeClr val="tx1"/>
            </a:solidFill>
          </a:endParaRPr>
        </a:p>
      </dgm:t>
    </dgm:pt>
    <dgm:pt modelId="{A1A39EA2-4D28-408B-B6BB-DEFDB880C527}" type="parTrans" cxnId="{47FF2BA4-5688-4676-BA76-29497A57C2D9}">
      <dgm:prSet/>
      <dgm:spPr/>
      <dgm:t>
        <a:bodyPr/>
        <a:lstStyle/>
        <a:p>
          <a:endParaRPr lang="cs-CZ" sz="2400"/>
        </a:p>
      </dgm:t>
    </dgm:pt>
    <dgm:pt modelId="{8907E34D-A063-4B83-822B-C82AE1EDCE3F}" type="sibTrans" cxnId="{47FF2BA4-5688-4676-BA76-29497A57C2D9}">
      <dgm:prSet/>
      <dgm:spPr/>
      <dgm:t>
        <a:bodyPr/>
        <a:lstStyle/>
        <a:p>
          <a:endParaRPr lang="cs-CZ" sz="2400"/>
        </a:p>
      </dgm:t>
    </dgm:pt>
    <dgm:pt modelId="{93A9155F-1834-4A72-90D8-05F4A9DA472E}">
      <dgm:prSet phldrT="[Text]" custT="1"/>
      <dgm:spPr/>
      <dgm:t>
        <a:bodyPr/>
        <a:lstStyle/>
        <a:p>
          <a:pPr algn="l"/>
          <a:endParaRPr lang="cs-CZ" sz="2400" b="1" dirty="0" smtClean="0">
            <a:solidFill>
              <a:schemeClr val="tx1"/>
            </a:solidFill>
          </a:endParaRPr>
        </a:p>
        <a:p>
          <a:pPr algn="l"/>
          <a:r>
            <a:rPr lang="cs-CZ" sz="2400" b="1" dirty="0" smtClean="0">
              <a:solidFill>
                <a:schemeClr val="tx1"/>
              </a:solidFill>
            </a:rPr>
            <a:t>LASSI</a:t>
          </a:r>
        </a:p>
        <a:p>
          <a:pPr algn="l"/>
          <a:r>
            <a:rPr lang="cs-CZ" sz="2400" dirty="0" smtClean="0">
              <a:solidFill>
                <a:schemeClr val="tx1"/>
              </a:solidFill>
            </a:rPr>
            <a:t>Hudečková, 2012</a:t>
          </a: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r>
            <a:rPr lang="cs-CZ" sz="2400" dirty="0" smtClean="0">
              <a:solidFill>
                <a:schemeClr val="tx1"/>
              </a:solidFill>
            </a:rPr>
            <a:t>5-bodová </a:t>
          </a:r>
          <a:r>
            <a:rPr lang="cs-CZ" sz="2400" dirty="0" err="1" smtClean="0">
              <a:solidFill>
                <a:schemeClr val="tx1"/>
              </a:solidFill>
            </a:rPr>
            <a:t>Likertova</a:t>
          </a:r>
          <a:r>
            <a:rPr lang="cs-CZ" sz="2400" dirty="0" smtClean="0">
              <a:solidFill>
                <a:schemeClr val="tx1"/>
              </a:solidFill>
            </a:rPr>
            <a:t> škála</a:t>
          </a: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endParaRPr lang="cs-CZ" sz="2400" dirty="0" smtClean="0">
            <a:solidFill>
              <a:schemeClr val="tx1"/>
            </a:solidFill>
          </a:endParaRPr>
        </a:p>
        <a:p>
          <a:pPr algn="l"/>
          <a:endParaRPr lang="cs-CZ" sz="2400" dirty="0">
            <a:solidFill>
              <a:schemeClr val="tx1"/>
            </a:solidFill>
          </a:endParaRPr>
        </a:p>
      </dgm:t>
    </dgm:pt>
    <dgm:pt modelId="{81D6C90D-DF29-4315-AD6B-797203FF561A}" type="parTrans" cxnId="{2B244501-2297-4C3F-9EE5-4FB36B1A4314}">
      <dgm:prSet/>
      <dgm:spPr/>
      <dgm:t>
        <a:bodyPr/>
        <a:lstStyle/>
        <a:p>
          <a:endParaRPr lang="cs-CZ" sz="2400"/>
        </a:p>
      </dgm:t>
    </dgm:pt>
    <dgm:pt modelId="{0226DC71-0A52-4BA1-B6E9-B080ED1F1917}" type="sibTrans" cxnId="{2B244501-2297-4C3F-9EE5-4FB36B1A4314}">
      <dgm:prSet/>
      <dgm:spPr/>
      <dgm:t>
        <a:bodyPr/>
        <a:lstStyle/>
        <a:p>
          <a:endParaRPr lang="cs-CZ" sz="2400"/>
        </a:p>
      </dgm:t>
    </dgm:pt>
    <dgm:pt modelId="{F6612D40-1119-47A4-A4FB-AE373FFEBCBD}" type="pres">
      <dgm:prSet presAssocID="{C644ADFC-6E37-48B0-B877-54255A65DE9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3CB014E-DD35-4FBA-BA20-CD7487ACD420}" type="pres">
      <dgm:prSet presAssocID="{82D6FE84-6429-4B9D-B252-98996ACDFE00}" presName="roof" presStyleLbl="dkBgShp" presStyleIdx="0" presStyleCnt="2" custScaleY="41116"/>
      <dgm:spPr/>
      <dgm:t>
        <a:bodyPr/>
        <a:lstStyle/>
        <a:p>
          <a:endParaRPr lang="cs-CZ"/>
        </a:p>
      </dgm:t>
    </dgm:pt>
    <dgm:pt modelId="{2E942829-6060-40A0-9CE6-A930AC797057}" type="pres">
      <dgm:prSet presAssocID="{82D6FE84-6429-4B9D-B252-98996ACDFE00}" presName="pillars" presStyleCnt="0"/>
      <dgm:spPr/>
    </dgm:pt>
    <dgm:pt modelId="{69C031E4-3B35-4F84-8EC5-B1CA9F70AA07}" type="pres">
      <dgm:prSet presAssocID="{82D6FE84-6429-4B9D-B252-98996ACDFE00}" presName="pillar1" presStyleLbl="node1" presStyleIdx="0" presStyleCnt="3" custLinFactNeighborX="-1988" custLinFactNeighborY="-137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897D66-AD2A-4677-ACFA-B5BE2F4175DB}" type="pres">
      <dgm:prSet presAssocID="{E66CF42A-4931-4807-8D4F-346A9783FC88}" presName="pillarX" presStyleLbl="node1" presStyleIdx="1" presStyleCnt="3" custLinFactNeighborX="70" custLinFactNeighborY="-137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4F9147-2E5F-4FC7-A6EE-81FF7C05F7C2}" type="pres">
      <dgm:prSet presAssocID="{93A9155F-1834-4A72-90D8-05F4A9DA472E}" presName="pillarX" presStyleLbl="node1" presStyleIdx="2" presStyleCnt="3" custLinFactNeighborX="4476" custLinFactNeighborY="-137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45E11-F774-4FC2-BB84-6EDA9F112ED0}" type="pres">
      <dgm:prSet presAssocID="{82D6FE84-6429-4B9D-B252-98996ACDFE00}" presName="base" presStyleLbl="dkBgShp" presStyleIdx="1" presStyleCnt="2" custLinFactY="-18455" custLinFactNeighborX="-613" custLinFactNeighborY="-100000"/>
      <dgm:spPr/>
    </dgm:pt>
  </dgm:ptLst>
  <dgm:cxnLst>
    <dgm:cxn modelId="{47FF2BA4-5688-4676-BA76-29497A57C2D9}" srcId="{82D6FE84-6429-4B9D-B252-98996ACDFE00}" destId="{E66CF42A-4931-4807-8D4F-346A9783FC88}" srcOrd="1" destOrd="0" parTransId="{A1A39EA2-4D28-408B-B6BB-DEFDB880C527}" sibTransId="{8907E34D-A063-4B83-822B-C82AE1EDCE3F}"/>
    <dgm:cxn modelId="{347D352E-A466-4EDA-8D49-A294BB9E0530}" type="presOf" srcId="{82D6FE84-6429-4B9D-B252-98996ACDFE00}" destId="{93CB014E-DD35-4FBA-BA20-CD7487ACD420}" srcOrd="0" destOrd="0" presId="urn:microsoft.com/office/officeart/2005/8/layout/hList3"/>
    <dgm:cxn modelId="{633E673F-C1C8-4880-8E48-396749E82DBD}" type="presOf" srcId="{2705C786-636A-4D63-BF12-945B693F1430}" destId="{69C031E4-3B35-4F84-8EC5-B1CA9F70AA07}" srcOrd="0" destOrd="0" presId="urn:microsoft.com/office/officeart/2005/8/layout/hList3"/>
    <dgm:cxn modelId="{81222088-1F2B-4640-AAA2-EEF51FE06941}" type="presOf" srcId="{C644ADFC-6E37-48B0-B877-54255A65DE96}" destId="{F6612D40-1119-47A4-A4FB-AE373FFEBCBD}" srcOrd="0" destOrd="0" presId="urn:microsoft.com/office/officeart/2005/8/layout/hList3"/>
    <dgm:cxn modelId="{220B26CE-C311-43BD-9250-3BB1F38B6182}" type="presOf" srcId="{93A9155F-1834-4A72-90D8-05F4A9DA472E}" destId="{404F9147-2E5F-4FC7-A6EE-81FF7C05F7C2}" srcOrd="0" destOrd="0" presId="urn:microsoft.com/office/officeart/2005/8/layout/hList3"/>
    <dgm:cxn modelId="{F876CCCA-8E32-40C7-BD1E-CE584D3E2CFB}" type="presOf" srcId="{E66CF42A-4931-4807-8D4F-346A9783FC88}" destId="{5E897D66-AD2A-4677-ACFA-B5BE2F4175DB}" srcOrd="0" destOrd="0" presId="urn:microsoft.com/office/officeart/2005/8/layout/hList3"/>
    <dgm:cxn modelId="{54ADD62C-B7DD-4D56-91A8-B5F4D2F5145E}" srcId="{82D6FE84-6429-4B9D-B252-98996ACDFE00}" destId="{2705C786-636A-4D63-BF12-945B693F1430}" srcOrd="0" destOrd="0" parTransId="{AA0244D5-6487-440B-AFA7-0E6170B03EE0}" sibTransId="{280AF7E1-09C8-42B6-9B36-B771C4807863}"/>
    <dgm:cxn modelId="{2B244501-2297-4C3F-9EE5-4FB36B1A4314}" srcId="{82D6FE84-6429-4B9D-B252-98996ACDFE00}" destId="{93A9155F-1834-4A72-90D8-05F4A9DA472E}" srcOrd="2" destOrd="0" parTransId="{81D6C90D-DF29-4315-AD6B-797203FF561A}" sibTransId="{0226DC71-0A52-4BA1-B6E9-B080ED1F1917}"/>
    <dgm:cxn modelId="{3BCD4D35-7987-4BFA-AE85-AC2BFAED5D12}" srcId="{C644ADFC-6E37-48B0-B877-54255A65DE96}" destId="{82D6FE84-6429-4B9D-B252-98996ACDFE00}" srcOrd="0" destOrd="0" parTransId="{00D1CEC4-F78F-485D-95EB-7115CFD8CA3A}" sibTransId="{FFF055C7-57C9-4FA3-8CB3-7AD932B3F224}"/>
    <dgm:cxn modelId="{12E77BBA-653D-4D30-AD69-87A8E178498F}" type="presParOf" srcId="{F6612D40-1119-47A4-A4FB-AE373FFEBCBD}" destId="{93CB014E-DD35-4FBA-BA20-CD7487ACD420}" srcOrd="0" destOrd="0" presId="urn:microsoft.com/office/officeart/2005/8/layout/hList3"/>
    <dgm:cxn modelId="{15A8665D-F518-441D-B4CF-877754BEBCF9}" type="presParOf" srcId="{F6612D40-1119-47A4-A4FB-AE373FFEBCBD}" destId="{2E942829-6060-40A0-9CE6-A930AC797057}" srcOrd="1" destOrd="0" presId="urn:microsoft.com/office/officeart/2005/8/layout/hList3"/>
    <dgm:cxn modelId="{F94973F6-1A1A-47FF-ADA7-D896FB2A1E0E}" type="presParOf" srcId="{2E942829-6060-40A0-9CE6-A930AC797057}" destId="{69C031E4-3B35-4F84-8EC5-B1CA9F70AA07}" srcOrd="0" destOrd="0" presId="urn:microsoft.com/office/officeart/2005/8/layout/hList3"/>
    <dgm:cxn modelId="{D62717C1-2191-4AE7-96A7-E0F45F3A75D5}" type="presParOf" srcId="{2E942829-6060-40A0-9CE6-A930AC797057}" destId="{5E897D66-AD2A-4677-ACFA-B5BE2F4175DB}" srcOrd="1" destOrd="0" presId="urn:microsoft.com/office/officeart/2005/8/layout/hList3"/>
    <dgm:cxn modelId="{446790EB-B847-41C8-90CB-DE179DD8B8FA}" type="presParOf" srcId="{2E942829-6060-40A0-9CE6-A930AC797057}" destId="{404F9147-2E5F-4FC7-A6EE-81FF7C05F7C2}" srcOrd="2" destOrd="0" presId="urn:microsoft.com/office/officeart/2005/8/layout/hList3"/>
    <dgm:cxn modelId="{E30F165B-9201-406B-8AF2-4635AE1A026F}" type="presParOf" srcId="{F6612D40-1119-47A4-A4FB-AE373FFEBCBD}" destId="{CEA45E11-F774-4FC2-BB84-6EDA9F112ED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51A929-C090-422B-824D-8A7258D038A0}" type="doc">
      <dgm:prSet loTypeId="urn:microsoft.com/office/officeart/2005/8/layout/default#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9298F075-B674-4B34-B85A-1CB16EC4EE56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Používání strategií učení se CJ bylo nejvyšší u LSUS, poté u SILL a nejnižší u LASSI.</a:t>
          </a:r>
          <a:endParaRPr lang="cs-CZ" sz="2400" dirty="0">
            <a:solidFill>
              <a:schemeClr val="tx1"/>
            </a:solidFill>
          </a:endParaRPr>
        </a:p>
      </dgm:t>
    </dgm:pt>
    <dgm:pt modelId="{0D738672-6CE4-43EB-8FF2-D5761CEA7ED6}" type="parTrans" cxnId="{F5828F86-F11D-4335-B7C3-C6FD02189F4F}">
      <dgm:prSet/>
      <dgm:spPr/>
      <dgm:t>
        <a:bodyPr/>
        <a:lstStyle/>
        <a:p>
          <a:endParaRPr lang="cs-CZ" sz="2400"/>
        </a:p>
      </dgm:t>
    </dgm:pt>
    <dgm:pt modelId="{DC2E95CE-4C22-4467-A7AE-2A7175085BD7}" type="sibTrans" cxnId="{F5828F86-F11D-4335-B7C3-C6FD02189F4F}">
      <dgm:prSet/>
      <dgm:spPr/>
      <dgm:t>
        <a:bodyPr/>
        <a:lstStyle/>
        <a:p>
          <a:endParaRPr lang="cs-CZ" sz="2400"/>
        </a:p>
      </dgm:t>
    </dgm:pt>
    <dgm:pt modelId="{3AC4093C-ABBD-48FE-A700-2A0D04837E89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Souběžná validita: nejvyšší korelace mezi SILL a LSUS.</a:t>
          </a:r>
          <a:endParaRPr lang="cs-CZ" sz="2400" dirty="0">
            <a:solidFill>
              <a:schemeClr val="tx1"/>
            </a:solidFill>
          </a:endParaRPr>
        </a:p>
      </dgm:t>
    </dgm:pt>
    <dgm:pt modelId="{CF62465B-83FA-4160-A835-B6B73DE09681}" type="parTrans" cxnId="{9A5F38FC-497C-4CCC-95E1-D88E72C3E014}">
      <dgm:prSet/>
      <dgm:spPr/>
      <dgm:t>
        <a:bodyPr/>
        <a:lstStyle/>
        <a:p>
          <a:endParaRPr lang="cs-CZ" sz="2400"/>
        </a:p>
      </dgm:t>
    </dgm:pt>
    <dgm:pt modelId="{A465229A-6EED-47F6-8DB7-64A6BFB8AABB}" type="sibTrans" cxnId="{9A5F38FC-497C-4CCC-95E1-D88E72C3E014}">
      <dgm:prSet/>
      <dgm:spPr/>
      <dgm:t>
        <a:bodyPr/>
        <a:lstStyle/>
        <a:p>
          <a:endParaRPr lang="cs-CZ" sz="2400"/>
        </a:p>
      </dgm:t>
    </dgm:pt>
    <dgm:pt modelId="{923F3C9E-B3ED-4A39-AB41-98F395A8F612}">
      <dgm:prSet phldrT="[Text]" custT="1"/>
      <dgm:spPr/>
      <dgm:t>
        <a:bodyPr/>
        <a:lstStyle/>
        <a:p>
          <a:r>
            <a:rPr lang="cs-CZ" sz="2400" dirty="0" err="1" smtClean="0">
              <a:solidFill>
                <a:schemeClr val="tx1"/>
              </a:solidFill>
            </a:rPr>
            <a:t>Cronbachovo</a:t>
          </a:r>
          <a:r>
            <a:rPr lang="cs-CZ" sz="2400" dirty="0" smtClean="0">
              <a:solidFill>
                <a:schemeClr val="tx1"/>
              </a:solidFill>
            </a:rPr>
            <a:t> alfa dosahovalo u všech dotazníků přijatelné hodnoty. U všech dotazníků byla </a:t>
          </a:r>
          <a:r>
            <a:rPr lang="cs-CZ" sz="2400" dirty="0" err="1" smtClean="0">
              <a:solidFill>
                <a:schemeClr val="tx1"/>
              </a:solidFill>
            </a:rPr>
            <a:t>reliabilita</a:t>
          </a:r>
          <a:r>
            <a:rPr lang="cs-CZ" sz="2400" dirty="0" smtClean="0">
              <a:solidFill>
                <a:schemeClr val="tx1"/>
              </a:solidFill>
            </a:rPr>
            <a:t> vyšší u mužů.</a:t>
          </a:r>
          <a:endParaRPr lang="cs-CZ" sz="2400" dirty="0">
            <a:solidFill>
              <a:schemeClr val="tx1"/>
            </a:solidFill>
          </a:endParaRPr>
        </a:p>
      </dgm:t>
    </dgm:pt>
    <dgm:pt modelId="{1247FAB2-F356-41B7-B552-F1A6B23FA7F6}" type="parTrans" cxnId="{40299C1E-98E2-466C-AE13-4EE333A30D59}">
      <dgm:prSet/>
      <dgm:spPr/>
      <dgm:t>
        <a:bodyPr/>
        <a:lstStyle/>
        <a:p>
          <a:endParaRPr lang="cs-CZ" sz="2400"/>
        </a:p>
      </dgm:t>
    </dgm:pt>
    <dgm:pt modelId="{E0A25BDD-F1AF-4FDC-AC44-D2B7D432A52B}" type="sibTrans" cxnId="{40299C1E-98E2-466C-AE13-4EE333A30D59}">
      <dgm:prSet/>
      <dgm:spPr/>
      <dgm:t>
        <a:bodyPr/>
        <a:lstStyle/>
        <a:p>
          <a:endParaRPr lang="cs-CZ" sz="2400"/>
        </a:p>
      </dgm:t>
    </dgm:pt>
    <dgm:pt modelId="{CAB71DAC-ACF3-4E3D-9118-3AB3CB833A07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Pořadí administrace dotazníků ovlivnilo reliabilitu.</a:t>
          </a:r>
          <a:endParaRPr lang="cs-CZ" sz="2400" dirty="0">
            <a:solidFill>
              <a:schemeClr val="tx1"/>
            </a:solidFill>
          </a:endParaRPr>
        </a:p>
      </dgm:t>
    </dgm:pt>
    <dgm:pt modelId="{0AEC5096-9515-44D4-9C8B-7C4CF5FAB4E2}" type="parTrans" cxnId="{5A8497D3-192D-4749-89F6-6F65A8C9CF46}">
      <dgm:prSet/>
      <dgm:spPr/>
      <dgm:t>
        <a:bodyPr/>
        <a:lstStyle/>
        <a:p>
          <a:endParaRPr lang="cs-CZ" sz="2400"/>
        </a:p>
      </dgm:t>
    </dgm:pt>
    <dgm:pt modelId="{AD76CB77-A0AF-496F-8E64-DB13F593F576}" type="sibTrans" cxnId="{5A8497D3-192D-4749-89F6-6F65A8C9CF46}">
      <dgm:prSet/>
      <dgm:spPr/>
      <dgm:t>
        <a:bodyPr/>
        <a:lstStyle/>
        <a:p>
          <a:endParaRPr lang="cs-CZ" sz="2400"/>
        </a:p>
      </dgm:t>
    </dgm:pt>
    <dgm:pt modelId="{9E2473BD-2482-49EF-B2FF-4EE19E1A9BD9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tx1"/>
              </a:solidFill>
            </a:rPr>
            <a:t>Predikční síla u dotazníků zjišťujících vzdělávací výsledky byla velmi nízká, avšak statisticky signifikantní. Sebehodnocení i známka korelovaly s LASSI.</a:t>
          </a:r>
          <a:endParaRPr lang="cs-CZ" sz="2400" dirty="0">
            <a:solidFill>
              <a:schemeClr val="tx1"/>
            </a:solidFill>
          </a:endParaRPr>
        </a:p>
      </dgm:t>
    </dgm:pt>
    <dgm:pt modelId="{3B49C6E3-989F-42CE-A326-DC46ABC1D795}" type="parTrans" cxnId="{7EC6F99C-2F6C-4666-84D5-87F5E85DC7AF}">
      <dgm:prSet/>
      <dgm:spPr/>
      <dgm:t>
        <a:bodyPr/>
        <a:lstStyle/>
        <a:p>
          <a:endParaRPr lang="cs-CZ" sz="2400"/>
        </a:p>
      </dgm:t>
    </dgm:pt>
    <dgm:pt modelId="{8943CE7D-FE37-4E11-908B-C1EC4C408C22}" type="sibTrans" cxnId="{7EC6F99C-2F6C-4666-84D5-87F5E85DC7AF}">
      <dgm:prSet/>
      <dgm:spPr/>
      <dgm:t>
        <a:bodyPr/>
        <a:lstStyle/>
        <a:p>
          <a:endParaRPr lang="cs-CZ" sz="2400"/>
        </a:p>
      </dgm:t>
    </dgm:pt>
    <dgm:pt modelId="{548A5434-8182-4945-B4D5-4CE651B78225}" type="pres">
      <dgm:prSet presAssocID="{A751A929-C090-422B-824D-8A7258D038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454D75-E98B-4006-9D45-36A37AAED64F}" type="pres">
      <dgm:prSet presAssocID="{9298F075-B674-4B34-B85A-1CB16EC4EE56}" presName="node" presStyleLbl="node1" presStyleIdx="0" presStyleCnt="5" custLinFactNeighborX="10375" custLinFactNeighborY="-217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CC1DA3-75BD-4455-9176-44A28F1105DA}" type="pres">
      <dgm:prSet presAssocID="{DC2E95CE-4C22-4467-A7AE-2A7175085BD7}" presName="sibTrans" presStyleCnt="0"/>
      <dgm:spPr/>
    </dgm:pt>
    <dgm:pt modelId="{B67B96E5-FC83-44DB-AE1F-2CE1D37EC306}" type="pres">
      <dgm:prSet presAssocID="{3AC4093C-ABBD-48FE-A700-2A0D04837E89}" presName="node" presStyleLbl="node1" presStyleIdx="1" presStyleCnt="5" custLinFactX="26025" custLinFactY="72793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5D67B5-AB35-4A86-989E-C3CE0DC07DD3}" type="pres">
      <dgm:prSet presAssocID="{A465229A-6EED-47F6-8DB7-64A6BFB8AABB}" presName="sibTrans" presStyleCnt="0"/>
      <dgm:spPr/>
    </dgm:pt>
    <dgm:pt modelId="{0DC9148D-4004-4740-A2E4-ADEE4FA4B0A0}" type="pres">
      <dgm:prSet presAssocID="{923F3C9E-B3ED-4A39-AB41-98F395A8F612}" presName="node" presStyleLbl="node1" presStyleIdx="2" presStyleCnt="5" custScaleY="176421" custLinFactX="-100000" custLinFactY="46161" custLinFactNeighborX="-114813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04D348-CA67-4ABB-9286-949DD6CB334C}" type="pres">
      <dgm:prSet presAssocID="{E0A25BDD-F1AF-4FDC-AC44-D2B7D432A52B}" presName="sibTrans" presStyleCnt="0"/>
      <dgm:spPr/>
    </dgm:pt>
    <dgm:pt modelId="{F472CAD5-398B-448C-8460-17AB2C615369}" type="pres">
      <dgm:prSet presAssocID="{CAB71DAC-ACF3-4E3D-9118-3AB3CB833A07}" presName="node" presStyleLbl="node1" presStyleIdx="3" presStyleCnt="5" custLinFactNeighborX="79872" custLinFactNeighborY="-435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73B9A2-F8A8-4BE9-B9B0-EC1A90F15A69}" type="pres">
      <dgm:prSet presAssocID="{AD76CB77-A0AF-496F-8E64-DB13F593F576}" presName="sibTrans" presStyleCnt="0"/>
      <dgm:spPr/>
    </dgm:pt>
    <dgm:pt modelId="{886BB18D-B11D-4D88-A1D4-170D98DE0A35}" type="pres">
      <dgm:prSet presAssocID="{9E2473BD-2482-49EF-B2FF-4EE19E1A9BD9}" presName="node" presStyleLbl="node1" presStyleIdx="4" presStyleCnt="5" custScaleX="146686" custScaleY="145142" custLinFactY="-80933" custLinFactNeighborX="16558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C6F99C-2F6C-4666-84D5-87F5E85DC7AF}" srcId="{A751A929-C090-422B-824D-8A7258D038A0}" destId="{9E2473BD-2482-49EF-B2FF-4EE19E1A9BD9}" srcOrd="4" destOrd="0" parTransId="{3B49C6E3-989F-42CE-A326-DC46ABC1D795}" sibTransId="{8943CE7D-FE37-4E11-908B-C1EC4C408C22}"/>
    <dgm:cxn modelId="{D6D701AE-A280-4601-9993-95AD12C1D9F7}" type="presOf" srcId="{923F3C9E-B3ED-4A39-AB41-98F395A8F612}" destId="{0DC9148D-4004-4740-A2E4-ADEE4FA4B0A0}" srcOrd="0" destOrd="0" presId="urn:microsoft.com/office/officeart/2005/8/layout/default#1"/>
    <dgm:cxn modelId="{40299C1E-98E2-466C-AE13-4EE333A30D59}" srcId="{A751A929-C090-422B-824D-8A7258D038A0}" destId="{923F3C9E-B3ED-4A39-AB41-98F395A8F612}" srcOrd="2" destOrd="0" parTransId="{1247FAB2-F356-41B7-B552-F1A6B23FA7F6}" sibTransId="{E0A25BDD-F1AF-4FDC-AC44-D2B7D432A52B}"/>
    <dgm:cxn modelId="{5A8497D3-192D-4749-89F6-6F65A8C9CF46}" srcId="{A751A929-C090-422B-824D-8A7258D038A0}" destId="{CAB71DAC-ACF3-4E3D-9118-3AB3CB833A07}" srcOrd="3" destOrd="0" parTransId="{0AEC5096-9515-44D4-9C8B-7C4CF5FAB4E2}" sibTransId="{AD76CB77-A0AF-496F-8E64-DB13F593F576}"/>
    <dgm:cxn modelId="{9A5F38FC-497C-4CCC-95E1-D88E72C3E014}" srcId="{A751A929-C090-422B-824D-8A7258D038A0}" destId="{3AC4093C-ABBD-48FE-A700-2A0D04837E89}" srcOrd="1" destOrd="0" parTransId="{CF62465B-83FA-4160-A835-B6B73DE09681}" sibTransId="{A465229A-6EED-47F6-8DB7-64A6BFB8AABB}"/>
    <dgm:cxn modelId="{FC0D5760-B3A7-4AB2-9A68-A5BC9A8D4A45}" type="presOf" srcId="{A751A929-C090-422B-824D-8A7258D038A0}" destId="{548A5434-8182-4945-B4D5-4CE651B78225}" srcOrd="0" destOrd="0" presId="urn:microsoft.com/office/officeart/2005/8/layout/default#1"/>
    <dgm:cxn modelId="{535FA477-C537-44B8-ACA8-A9EAC401E848}" type="presOf" srcId="{CAB71DAC-ACF3-4E3D-9118-3AB3CB833A07}" destId="{F472CAD5-398B-448C-8460-17AB2C615369}" srcOrd="0" destOrd="0" presId="urn:microsoft.com/office/officeart/2005/8/layout/default#1"/>
    <dgm:cxn modelId="{21515C15-621C-411E-A2E0-199A6443C716}" type="presOf" srcId="{9298F075-B674-4B34-B85A-1CB16EC4EE56}" destId="{C6454D75-E98B-4006-9D45-36A37AAED64F}" srcOrd="0" destOrd="0" presId="urn:microsoft.com/office/officeart/2005/8/layout/default#1"/>
    <dgm:cxn modelId="{9A911047-61FC-4405-9763-41C139749951}" type="presOf" srcId="{3AC4093C-ABBD-48FE-A700-2A0D04837E89}" destId="{B67B96E5-FC83-44DB-AE1F-2CE1D37EC306}" srcOrd="0" destOrd="0" presId="urn:microsoft.com/office/officeart/2005/8/layout/default#1"/>
    <dgm:cxn modelId="{A045F675-61A4-437E-AC74-39C344C30ABD}" type="presOf" srcId="{9E2473BD-2482-49EF-B2FF-4EE19E1A9BD9}" destId="{886BB18D-B11D-4D88-A1D4-170D98DE0A35}" srcOrd="0" destOrd="0" presId="urn:microsoft.com/office/officeart/2005/8/layout/default#1"/>
    <dgm:cxn modelId="{F5828F86-F11D-4335-B7C3-C6FD02189F4F}" srcId="{A751A929-C090-422B-824D-8A7258D038A0}" destId="{9298F075-B674-4B34-B85A-1CB16EC4EE56}" srcOrd="0" destOrd="0" parTransId="{0D738672-6CE4-43EB-8FF2-D5761CEA7ED6}" sibTransId="{DC2E95CE-4C22-4467-A7AE-2A7175085BD7}"/>
    <dgm:cxn modelId="{1FC682EA-00BD-4A53-8A04-F5D9D47BDAAE}" type="presParOf" srcId="{548A5434-8182-4945-B4D5-4CE651B78225}" destId="{C6454D75-E98B-4006-9D45-36A37AAED64F}" srcOrd="0" destOrd="0" presId="urn:microsoft.com/office/officeart/2005/8/layout/default#1"/>
    <dgm:cxn modelId="{6827CA45-6AA6-47D5-B9CA-1C0FA9C418E3}" type="presParOf" srcId="{548A5434-8182-4945-B4D5-4CE651B78225}" destId="{1DCC1DA3-75BD-4455-9176-44A28F1105DA}" srcOrd="1" destOrd="0" presId="urn:microsoft.com/office/officeart/2005/8/layout/default#1"/>
    <dgm:cxn modelId="{592D5280-9486-40BB-A8B4-73D513001E74}" type="presParOf" srcId="{548A5434-8182-4945-B4D5-4CE651B78225}" destId="{B67B96E5-FC83-44DB-AE1F-2CE1D37EC306}" srcOrd="2" destOrd="0" presId="urn:microsoft.com/office/officeart/2005/8/layout/default#1"/>
    <dgm:cxn modelId="{D25D10CF-84A4-4587-B923-A27E64667E7B}" type="presParOf" srcId="{548A5434-8182-4945-B4D5-4CE651B78225}" destId="{455D67B5-AB35-4A86-989E-C3CE0DC07DD3}" srcOrd="3" destOrd="0" presId="urn:microsoft.com/office/officeart/2005/8/layout/default#1"/>
    <dgm:cxn modelId="{D392D923-7423-4405-8CD0-37327858F614}" type="presParOf" srcId="{548A5434-8182-4945-B4D5-4CE651B78225}" destId="{0DC9148D-4004-4740-A2E4-ADEE4FA4B0A0}" srcOrd="4" destOrd="0" presId="urn:microsoft.com/office/officeart/2005/8/layout/default#1"/>
    <dgm:cxn modelId="{50C65570-29BF-436E-98B3-8BBCE4469FF0}" type="presParOf" srcId="{548A5434-8182-4945-B4D5-4CE651B78225}" destId="{0104D348-CA67-4ABB-9286-949DD6CB334C}" srcOrd="5" destOrd="0" presId="urn:microsoft.com/office/officeart/2005/8/layout/default#1"/>
    <dgm:cxn modelId="{8E931737-D57D-445D-B9FA-9B398402C3EB}" type="presParOf" srcId="{548A5434-8182-4945-B4D5-4CE651B78225}" destId="{F472CAD5-398B-448C-8460-17AB2C615369}" srcOrd="6" destOrd="0" presId="urn:microsoft.com/office/officeart/2005/8/layout/default#1"/>
    <dgm:cxn modelId="{AB3EDE8F-E2AE-4D61-8DE0-29CCC87E4DF0}" type="presParOf" srcId="{548A5434-8182-4945-B4D5-4CE651B78225}" destId="{3973B9A2-F8A8-4BE9-B9B0-EC1A90F15A69}" srcOrd="7" destOrd="0" presId="urn:microsoft.com/office/officeart/2005/8/layout/default#1"/>
    <dgm:cxn modelId="{8E0A09E8-A3B2-447D-A7B3-9B185AD8015D}" type="presParOf" srcId="{548A5434-8182-4945-B4D5-4CE651B78225}" destId="{886BB18D-B11D-4D88-A1D4-170D98DE0A35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2A3B9-DCFA-4834-A638-9ADCE27B15B7}">
      <dsp:nvSpPr>
        <dsp:cNvPr id="0" name=""/>
        <dsp:cNvSpPr/>
      </dsp:nvSpPr>
      <dsp:spPr>
        <a:xfrm>
          <a:off x="2714" y="710096"/>
          <a:ext cx="2646759" cy="1058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solidFill>
                <a:schemeClr val="tx1"/>
              </a:solidFill>
            </a:rPr>
            <a:t>Podle psychologických funkcí (O‘Malley, Chamot, 1990)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2714" y="710096"/>
        <a:ext cx="2646759" cy="1058703"/>
      </dsp:txXfrm>
    </dsp:sp>
    <dsp:sp modelId="{6D748B09-9B4D-4310-842D-1412643F277F}">
      <dsp:nvSpPr>
        <dsp:cNvPr id="0" name=""/>
        <dsp:cNvSpPr/>
      </dsp:nvSpPr>
      <dsp:spPr>
        <a:xfrm>
          <a:off x="2714" y="1768799"/>
          <a:ext cx="2646759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Metakognitivní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Kognitivní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Socio</a:t>
          </a:r>
          <a:r>
            <a:rPr lang="cs-CZ" sz="2000" kern="1200" dirty="0" smtClean="0"/>
            <a:t>-afektivní</a:t>
          </a:r>
          <a:endParaRPr lang="cs-CZ" sz="2000" kern="1200" dirty="0"/>
        </a:p>
      </dsp:txBody>
      <dsp:txXfrm>
        <a:off x="2714" y="1768799"/>
        <a:ext cx="2646759" cy="3425760"/>
      </dsp:txXfrm>
    </dsp:sp>
    <dsp:sp modelId="{90A4201F-6D32-4A2C-84DE-E3C34E664581}">
      <dsp:nvSpPr>
        <dsp:cNvPr id="0" name=""/>
        <dsp:cNvSpPr/>
      </dsp:nvSpPr>
      <dsp:spPr>
        <a:xfrm>
          <a:off x="3020020" y="710096"/>
          <a:ext cx="2646759" cy="1058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Podle čtyř řečových dovedností (</a:t>
          </a:r>
          <a:r>
            <a:rPr lang="cs-CZ" sz="2000" kern="1200" dirty="0" err="1" smtClean="0">
              <a:solidFill>
                <a:schemeClr val="tx1"/>
              </a:solidFill>
            </a:rPr>
            <a:t>Cohen</a:t>
          </a:r>
          <a:r>
            <a:rPr lang="cs-CZ" sz="2000" kern="1200" dirty="0" smtClean="0">
              <a:solidFill>
                <a:schemeClr val="tx1"/>
              </a:solidFill>
            </a:rPr>
            <a:t>, </a:t>
          </a:r>
          <a:r>
            <a:rPr lang="cs-CZ" sz="2000" kern="1200" dirty="0" err="1" smtClean="0">
              <a:solidFill>
                <a:schemeClr val="tx1"/>
              </a:solidFill>
            </a:rPr>
            <a:t>Weaver</a:t>
          </a:r>
          <a:r>
            <a:rPr lang="cs-CZ" sz="2000" kern="1200" dirty="0" smtClean="0">
              <a:solidFill>
                <a:schemeClr val="tx1"/>
              </a:solidFill>
            </a:rPr>
            <a:t>, 2002)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3020020" y="710096"/>
        <a:ext cx="2646759" cy="1058703"/>
      </dsp:txXfrm>
    </dsp:sp>
    <dsp:sp modelId="{DD7436CC-6A52-45D4-BE53-020A04977704}">
      <dsp:nvSpPr>
        <dsp:cNvPr id="0" name=""/>
        <dsp:cNvSpPr/>
      </dsp:nvSpPr>
      <dsp:spPr>
        <a:xfrm>
          <a:off x="3020020" y="1768799"/>
          <a:ext cx="2646759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Čtení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Psaní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Mluvení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Poslech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Překlad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Slovní zásoba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3020020" y="1768799"/>
        <a:ext cx="2646759" cy="3425760"/>
      </dsp:txXfrm>
    </dsp:sp>
    <dsp:sp modelId="{EAF30C2C-42BD-473C-8C8E-2B445EF0D45D}">
      <dsp:nvSpPr>
        <dsp:cNvPr id="0" name=""/>
        <dsp:cNvSpPr/>
      </dsp:nvSpPr>
      <dsp:spPr>
        <a:xfrm>
          <a:off x="6037326" y="710096"/>
          <a:ext cx="2646759" cy="1058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solidFill>
                <a:schemeClr val="tx1"/>
              </a:solidFill>
            </a:rPr>
            <a:t>Podle funkce v procesu zpracování informací (Oxford, 1990)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6037326" y="710096"/>
        <a:ext cx="2646759" cy="1058703"/>
      </dsp:txXfrm>
    </dsp:sp>
    <dsp:sp modelId="{61E203C9-00C6-44E8-B0EC-10FD8D6C004B}">
      <dsp:nvSpPr>
        <dsp:cNvPr id="0" name=""/>
        <dsp:cNvSpPr/>
      </dsp:nvSpPr>
      <dsp:spPr>
        <a:xfrm>
          <a:off x="6037326" y="1768799"/>
          <a:ext cx="2646759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Paměťové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Kognitivní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Kompenzační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smtClean="0"/>
            <a:t>Metakognitivní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Afektivní </a:t>
          </a:r>
          <a:endParaRPr lang="cs-CZ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Sociální</a:t>
          </a:r>
          <a:endParaRPr lang="cs-CZ" sz="2000" kern="1200" dirty="0"/>
        </a:p>
      </dsp:txBody>
      <dsp:txXfrm>
        <a:off x="6037326" y="1768799"/>
        <a:ext cx="2646759" cy="3425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B014E-DD35-4FBA-BA20-CD7487ACD420}">
      <dsp:nvSpPr>
        <dsp:cNvPr id="0" name=""/>
        <dsp:cNvSpPr/>
      </dsp:nvSpPr>
      <dsp:spPr>
        <a:xfrm>
          <a:off x="0" y="216246"/>
          <a:ext cx="8686800" cy="6039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Překlad a adaptace dotazníků na české prostředí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0" y="216246"/>
        <a:ext cx="8686800" cy="603978"/>
      </dsp:txXfrm>
    </dsp:sp>
    <dsp:sp modelId="{69C031E4-3B35-4F84-8EC5-B1CA9F70AA07}">
      <dsp:nvSpPr>
        <dsp:cNvPr id="0" name=""/>
        <dsp:cNvSpPr/>
      </dsp:nvSpPr>
      <dsp:spPr>
        <a:xfrm>
          <a:off x="0" y="829664"/>
          <a:ext cx="2892772" cy="30848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SILL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Vlčková, 2007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5-bodová frekvenční škála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>
            <a:solidFill>
              <a:schemeClr val="tx1"/>
            </a:solidFill>
          </a:endParaRPr>
        </a:p>
      </dsp:txBody>
      <dsp:txXfrm>
        <a:off x="0" y="829664"/>
        <a:ext cx="2892772" cy="3084822"/>
      </dsp:txXfrm>
    </dsp:sp>
    <dsp:sp modelId="{5E897D66-AD2A-4677-ACFA-B5BE2F4175DB}">
      <dsp:nvSpPr>
        <dsp:cNvPr id="0" name=""/>
        <dsp:cNvSpPr/>
      </dsp:nvSpPr>
      <dsp:spPr>
        <a:xfrm>
          <a:off x="2899038" y="829664"/>
          <a:ext cx="2892772" cy="30848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LSUS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Vlčková, Přikrylová, 2011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částečná standardizace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4-bodová škála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>
            <a:solidFill>
              <a:schemeClr val="tx1"/>
            </a:solidFill>
          </a:endParaRPr>
        </a:p>
      </dsp:txBody>
      <dsp:txXfrm>
        <a:off x="2899038" y="829664"/>
        <a:ext cx="2892772" cy="3084822"/>
      </dsp:txXfrm>
    </dsp:sp>
    <dsp:sp modelId="{404F9147-2E5F-4FC7-A6EE-81FF7C05F7C2}">
      <dsp:nvSpPr>
        <dsp:cNvPr id="0" name=""/>
        <dsp:cNvSpPr/>
      </dsp:nvSpPr>
      <dsp:spPr>
        <a:xfrm>
          <a:off x="5794027" y="829664"/>
          <a:ext cx="2892772" cy="30848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LASSI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Hudečková, 2012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5-bodová </a:t>
          </a:r>
          <a:r>
            <a:rPr lang="cs-CZ" sz="2400" kern="1200" dirty="0" err="1" smtClean="0">
              <a:solidFill>
                <a:schemeClr val="tx1"/>
              </a:solidFill>
            </a:rPr>
            <a:t>Likertova</a:t>
          </a:r>
          <a:r>
            <a:rPr lang="cs-CZ" sz="2400" kern="1200" dirty="0" smtClean="0">
              <a:solidFill>
                <a:schemeClr val="tx1"/>
              </a:solidFill>
            </a:rPr>
            <a:t> škála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>
            <a:solidFill>
              <a:schemeClr val="tx1"/>
            </a:solidFill>
          </a:endParaRPr>
        </a:p>
      </dsp:txBody>
      <dsp:txXfrm>
        <a:off x="5794027" y="829664"/>
        <a:ext cx="2892772" cy="3084822"/>
      </dsp:txXfrm>
    </dsp:sp>
    <dsp:sp modelId="{CEA45E11-F774-4FC2-BB84-6EDA9F112ED0}">
      <dsp:nvSpPr>
        <dsp:cNvPr id="0" name=""/>
        <dsp:cNvSpPr/>
      </dsp:nvSpPr>
      <dsp:spPr>
        <a:xfrm>
          <a:off x="0" y="3931525"/>
          <a:ext cx="8686800" cy="34275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54D75-E98B-4006-9D45-36A37AAED64F}">
      <dsp:nvSpPr>
        <dsp:cNvPr id="0" name=""/>
        <dsp:cNvSpPr/>
      </dsp:nvSpPr>
      <dsp:spPr>
        <a:xfrm>
          <a:off x="288039" y="288039"/>
          <a:ext cx="2776279" cy="16657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Používání strategií učení se CJ bylo nejvyšší u LSUS, poté u SILL a nejnižší u LASSI.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288039" y="288039"/>
        <a:ext cx="2776279" cy="1665768"/>
      </dsp:txXfrm>
    </dsp:sp>
    <dsp:sp modelId="{B67B96E5-FC83-44DB-AE1F-2CE1D37EC306}">
      <dsp:nvSpPr>
        <dsp:cNvPr id="0" name=""/>
        <dsp:cNvSpPr/>
      </dsp:nvSpPr>
      <dsp:spPr>
        <a:xfrm>
          <a:off x="6107816" y="3528391"/>
          <a:ext cx="2776279" cy="1665768"/>
        </a:xfrm>
        <a:prstGeom prst="rect">
          <a:avLst/>
        </a:prstGeom>
        <a:gradFill rotWithShape="0">
          <a:gsLst>
            <a:gs pos="0">
              <a:schemeClr val="accent5">
                <a:hueOff val="-209966"/>
                <a:satOff val="11412"/>
                <a:lumOff val="-2108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209966"/>
                <a:satOff val="11412"/>
                <a:lumOff val="-2108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209966"/>
                <a:satOff val="11412"/>
                <a:lumOff val="-2108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209966"/>
                <a:satOff val="11412"/>
                <a:lumOff val="-2108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209966"/>
                <a:satOff val="11412"/>
                <a:lumOff val="-2108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209966"/>
                <a:satOff val="11412"/>
                <a:lumOff val="-2108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Souběžná validita: nejvyšší korelace mezi SILL a LSUS.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6107816" y="3528391"/>
        <a:ext cx="2776279" cy="1665768"/>
      </dsp:txXfrm>
    </dsp:sp>
    <dsp:sp modelId="{0DC9148D-4004-4740-A2E4-ADEE4FA4B0A0}">
      <dsp:nvSpPr>
        <dsp:cNvPr id="0" name=""/>
        <dsp:cNvSpPr/>
      </dsp:nvSpPr>
      <dsp:spPr>
        <a:xfrm>
          <a:off x="144005" y="2448265"/>
          <a:ext cx="2776279" cy="2938764"/>
        </a:xfrm>
        <a:prstGeom prst="rect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>
              <a:solidFill>
                <a:schemeClr val="tx1"/>
              </a:solidFill>
            </a:rPr>
            <a:t>Cronbachovo</a:t>
          </a:r>
          <a:r>
            <a:rPr lang="cs-CZ" sz="2400" kern="1200" dirty="0" smtClean="0">
              <a:solidFill>
                <a:schemeClr val="tx1"/>
              </a:solidFill>
            </a:rPr>
            <a:t> alfa dosahovalo u všech dotazníků přijatelné hodnoty. U všech dotazníků byla </a:t>
          </a:r>
          <a:r>
            <a:rPr lang="cs-CZ" sz="2400" kern="1200" dirty="0" err="1" smtClean="0">
              <a:solidFill>
                <a:schemeClr val="tx1"/>
              </a:solidFill>
            </a:rPr>
            <a:t>reliabilita</a:t>
          </a:r>
          <a:r>
            <a:rPr lang="cs-CZ" sz="2400" kern="1200" dirty="0" smtClean="0">
              <a:solidFill>
                <a:schemeClr val="tx1"/>
              </a:solidFill>
            </a:rPr>
            <a:t> vyšší u mužů.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144005" y="2448265"/>
        <a:ext cx="2776279" cy="2938764"/>
      </dsp:txXfrm>
    </dsp:sp>
    <dsp:sp modelId="{F472CAD5-398B-448C-8460-17AB2C615369}">
      <dsp:nvSpPr>
        <dsp:cNvPr id="0" name=""/>
        <dsp:cNvSpPr/>
      </dsp:nvSpPr>
      <dsp:spPr>
        <a:xfrm>
          <a:off x="3096357" y="2880327"/>
          <a:ext cx="2776279" cy="1665768"/>
        </a:xfrm>
        <a:prstGeom prst="rect">
          <a:avLst/>
        </a:prstGeom>
        <a:gradFill rotWithShape="0">
          <a:gsLst>
            <a:gs pos="0">
              <a:schemeClr val="accent5">
                <a:hueOff val="-629898"/>
                <a:satOff val="34235"/>
                <a:lumOff val="-6324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629898"/>
                <a:satOff val="34235"/>
                <a:lumOff val="-6324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629898"/>
                <a:satOff val="34235"/>
                <a:lumOff val="-6324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629898"/>
                <a:satOff val="34235"/>
                <a:lumOff val="-6324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629898"/>
                <a:satOff val="34235"/>
                <a:lumOff val="-6324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629898"/>
                <a:satOff val="34235"/>
                <a:lumOff val="-6324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Pořadí administrace dotazníků ovlivnilo reliabilitu.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3096357" y="2880327"/>
        <a:ext cx="2776279" cy="1665768"/>
      </dsp:txXfrm>
    </dsp:sp>
    <dsp:sp modelId="{886BB18D-B11D-4D88-A1D4-170D98DE0A35}">
      <dsp:nvSpPr>
        <dsp:cNvPr id="0" name=""/>
        <dsp:cNvSpPr/>
      </dsp:nvSpPr>
      <dsp:spPr>
        <a:xfrm>
          <a:off x="4392491" y="216031"/>
          <a:ext cx="4072414" cy="2417728"/>
        </a:xfrm>
        <a:prstGeom prst="rect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Predikční síla u dotazníků zjišťujících vzdělávací výsledky byla velmi nízká, avšak statisticky signifikantní. Sebehodnocení i známka korelovaly s LASSI.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4392491" y="216031"/>
        <a:ext cx="4072414" cy="2417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DCF8-ADC5-4345-8FBC-22B83BE79353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70925-87FE-45AF-B9FB-66CABB706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28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B859-BFAE-4E0A-A24C-C2E48C0857D5}" type="datetime1">
              <a:rPr lang="cs-CZ" smtClean="0"/>
              <a:t>16.9.2013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F7A2-01F9-4FEA-A175-EB5C91D1DC26}" type="datetime1">
              <a:rPr lang="cs-CZ" smtClean="0"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A460-7272-4CE0-AA00-1D9043E484CD}" type="datetime1">
              <a:rPr lang="cs-CZ" smtClean="0"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CC0D-330C-4C72-89B2-30BCF6C5AE09}" type="datetime1">
              <a:rPr lang="cs-CZ" smtClean="0"/>
              <a:t>16.9.2013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70BA-460A-41D1-AF9C-DEFD4D66ED2A}" type="datetime1">
              <a:rPr lang="cs-CZ" smtClean="0"/>
              <a:t>16.9.2013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5DE2-97FA-4D4D-822D-62C23D6A6934}" type="datetime1">
              <a:rPr lang="cs-CZ" smtClean="0"/>
              <a:t>16.9.2013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8045-70A1-4952-9C12-59C2C04CA29E}" type="datetime1">
              <a:rPr lang="cs-CZ" smtClean="0"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3A27B-9099-4EFB-837D-160AA90B69F7}" type="datetime1">
              <a:rPr lang="cs-CZ" smtClean="0"/>
              <a:t>16.9.2013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463F-99B6-438E-B1FD-D0244EEEED68}" type="datetime1">
              <a:rPr lang="cs-CZ" smtClean="0"/>
              <a:t>16.9.2013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BF60-5B19-421E-814E-EF5042C74DF5}" type="datetime1">
              <a:rPr lang="cs-CZ" smtClean="0"/>
              <a:t>16.9.2013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687E-E9C5-41B5-B267-460F20A8C448}" type="datetime1">
              <a:rPr lang="cs-CZ" smtClean="0"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45978C-8E98-48D8-9ACC-B9E7A8F084A7}" type="datetime1">
              <a:rPr lang="cs-CZ" smtClean="0"/>
              <a:t>16.9.2013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57EA5C-E54C-4D9D-9021-46940595F48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9001000" cy="1222375"/>
          </a:xfrm>
        </p:spPr>
        <p:txBody>
          <a:bodyPr>
            <a:noAutofit/>
          </a:bodyPr>
          <a:lstStyle/>
          <a:p>
            <a:r>
              <a:rPr lang="cs-CZ" sz="2800" dirty="0" smtClean="0"/>
              <a:t>Psychometrické vlastnosti </a:t>
            </a:r>
            <a:br>
              <a:rPr lang="cs-CZ" sz="2800" dirty="0" smtClean="0"/>
            </a:br>
            <a:r>
              <a:rPr lang="cs-CZ" sz="2800" dirty="0" smtClean="0"/>
              <a:t>a schopnost predikce učebních výsledků </a:t>
            </a:r>
            <a:br>
              <a:rPr lang="cs-CZ" sz="2800" dirty="0" smtClean="0"/>
            </a:br>
            <a:r>
              <a:rPr lang="cs-CZ" sz="2800" dirty="0" smtClean="0"/>
              <a:t>u dotazníků strategií učení se cizímu jazyku </a:t>
            </a:r>
            <a:br>
              <a:rPr lang="cs-CZ" sz="2800" dirty="0" smtClean="0"/>
            </a:br>
            <a:r>
              <a:rPr lang="cs-CZ" sz="2800" dirty="0" smtClean="0"/>
              <a:t>v českém prostředí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5085184"/>
            <a:ext cx="8458200" cy="914400"/>
          </a:xfrm>
        </p:spPr>
        <p:txBody>
          <a:bodyPr/>
          <a:lstStyle/>
          <a:p>
            <a:r>
              <a:rPr lang="cs-CZ" dirty="0" smtClean="0"/>
              <a:t>Kateřina Vlčková, Kateřina </a:t>
            </a:r>
            <a:r>
              <a:rPr lang="cs-CZ" dirty="0" err="1" smtClean="0"/>
              <a:t>Švejdíková</a:t>
            </a:r>
            <a:r>
              <a:rPr lang="cs-CZ" dirty="0" smtClean="0"/>
              <a:t>, Iva Hudečková</a:t>
            </a:r>
            <a:endParaRPr lang="cs-CZ" dirty="0"/>
          </a:p>
        </p:txBody>
      </p:sp>
      <p:pic>
        <p:nvPicPr>
          <p:cNvPr id="4" name="Obrázek 3" descr="ivšv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22746"/>
            <a:ext cx="5382377" cy="116221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293471" y="42860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ČAPV 2013</a:t>
            </a:r>
          </a:p>
          <a:p>
            <a:pPr algn="r"/>
            <a:r>
              <a:rPr lang="cs-CZ" dirty="0" smtClean="0"/>
              <a:t>UJEP Ústí nad Labem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(2)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096059"/>
              </p:ext>
            </p:extLst>
          </p:nvPr>
        </p:nvGraphicFramePr>
        <p:xfrm>
          <a:off x="214282" y="2143116"/>
          <a:ext cx="871543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200336"/>
              </a:tblGrid>
              <a:tr h="370840">
                <a:tc>
                  <a:txBody>
                    <a:bodyPr/>
                    <a:lstStyle/>
                    <a:p>
                      <a:endParaRPr lang="cs-CZ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Průměr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Škála (v</a:t>
                      </a:r>
                      <a:r>
                        <a:rPr lang="cs-CZ" sz="2000" baseline="0" dirty="0" smtClean="0"/>
                        <a:t> bodech)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SILL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3,02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0,41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LSUS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2,66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0,31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LASSI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2,77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0,28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1520" y="1500174"/>
            <a:ext cx="689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Uváděné používání strategií učení se CJ</a:t>
            </a:r>
            <a:endParaRPr lang="cs-CZ" sz="2400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62397"/>
              </p:ext>
            </p:extLst>
          </p:nvPr>
        </p:nvGraphicFramePr>
        <p:xfrm>
          <a:off x="251520" y="4581128"/>
          <a:ext cx="8572560" cy="2094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428760"/>
                <a:gridCol w="1428760"/>
                <a:gridCol w="1428760"/>
                <a:gridCol w="1428760"/>
                <a:gridCol w="1428760"/>
              </a:tblGrid>
              <a:tr h="464347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 smtClean="0"/>
                        <a:t>α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 smtClean="0"/>
                        <a:t>α</a:t>
                      </a:r>
                      <a:r>
                        <a:rPr lang="cs-CZ" sz="2000" noProof="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/>
                        <a:t>muži</a:t>
                      </a:r>
                      <a:endParaRPr lang="en-GB" sz="20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α</a:t>
                      </a:r>
                      <a:r>
                        <a:rPr lang="cs-CZ" sz="2000" noProof="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/>
                        <a:t>ženy</a:t>
                      </a:r>
                      <a:endParaRPr lang="en-GB" sz="20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Počet</a:t>
                      </a:r>
                      <a:r>
                        <a:rPr lang="cs-CZ" sz="2000" baseline="0" dirty="0" smtClean="0"/>
                        <a:t> položek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Škála </a:t>
                      </a:r>
                    </a:p>
                    <a:p>
                      <a:r>
                        <a:rPr lang="cs-CZ" sz="2000" dirty="0" smtClean="0"/>
                        <a:t>(v</a:t>
                      </a:r>
                      <a:r>
                        <a:rPr lang="cs-CZ" sz="2000" baseline="0" dirty="0" smtClean="0"/>
                        <a:t> bodech)</a:t>
                      </a:r>
                      <a:endParaRPr lang="cs-CZ" sz="2000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SILL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0,91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0,92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0,89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72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LSUS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0,91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0,92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0,91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89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LASSI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0,82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0,87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0,79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80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51520" y="385762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Koeficient reliability </a:t>
            </a:r>
            <a:r>
              <a:rPr lang="cs-CZ" sz="2400" b="1" dirty="0" err="1" smtClean="0"/>
              <a:t>Cronbachovo</a:t>
            </a:r>
            <a:r>
              <a:rPr lang="cs-CZ" sz="2400" b="1" dirty="0" smtClean="0"/>
              <a:t> alfa</a:t>
            </a:r>
            <a:endParaRPr lang="cs-CZ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(3)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364141"/>
              </p:ext>
            </p:extLst>
          </p:nvPr>
        </p:nvGraphicFramePr>
        <p:xfrm>
          <a:off x="1619672" y="3645024"/>
          <a:ext cx="4968552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816"/>
                <a:gridCol w="2789584"/>
                <a:gridCol w="1368152"/>
              </a:tblGrid>
              <a:tr h="370840"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Kombinace pořadí administrace</a:t>
                      </a: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 dotazníků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Počet </a:t>
                      </a:r>
                    </a:p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studentů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 smtClean="0">
                          <a:solidFill>
                            <a:schemeClr val="tx1"/>
                          </a:solidFill>
                          <a:effectLst/>
                        </a:rPr>
                        <a:t>SILL-LASSI-LSUS</a:t>
                      </a:r>
                      <a:endParaRPr lang="en-GB" sz="2000" noProof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ACB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noProof="0" dirty="0" smtClean="0">
                          <a:solidFill>
                            <a:schemeClr val="tx1"/>
                          </a:solidFill>
                          <a:effectLst/>
                        </a:rPr>
                        <a:t>SILL-LSUS-LASSI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BAC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noProof="0" dirty="0" smtClean="0">
                          <a:solidFill>
                            <a:schemeClr val="tx1"/>
                          </a:solidFill>
                          <a:effectLst/>
                        </a:rPr>
                        <a:t>LASSI-SILL-LSUS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BCA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 smtClean="0">
                          <a:solidFill>
                            <a:schemeClr val="tx1"/>
                          </a:solidFill>
                          <a:effectLst/>
                        </a:rPr>
                        <a:t>LASSI-LSUS-SILL</a:t>
                      </a:r>
                      <a:endParaRPr lang="en-GB" sz="2000" noProof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CAB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 smtClean="0">
                          <a:solidFill>
                            <a:schemeClr val="tx1"/>
                          </a:solidFill>
                          <a:effectLst/>
                        </a:rPr>
                        <a:t>LSUS-SILL-LASSI</a:t>
                      </a:r>
                      <a:endParaRPr lang="en-GB" sz="2000" noProof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CBA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noProof="0" dirty="0" smtClean="0">
                          <a:solidFill>
                            <a:schemeClr val="tx1"/>
                          </a:solidFill>
                          <a:effectLst/>
                        </a:rPr>
                        <a:t>LSUS-LASSI-SILL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2346" y="1949986"/>
            <a:ext cx="8640960" cy="1334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331384"/>
            <a:ext cx="6389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Vliv pořadí administrace  nástroje na reliabilitu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6606" y="1949986"/>
            <a:ext cx="853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LSUS – nejnižší reliabilita, když byl administrován jako první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LASSI – nejnižší reliabilita při administrování jako poslední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SILL – nejvyšší </a:t>
            </a:r>
            <a:r>
              <a:rPr lang="cs-CZ" sz="2400" dirty="0" err="1" smtClean="0"/>
              <a:t>reliabilita</a:t>
            </a:r>
            <a:r>
              <a:rPr lang="cs-CZ" sz="2400" dirty="0" smtClean="0"/>
              <a:t>, když byl administrován jako poslední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(4)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028145"/>
              </p:ext>
            </p:extLst>
          </p:nvPr>
        </p:nvGraphicFramePr>
        <p:xfrm>
          <a:off x="428596" y="1916832"/>
          <a:ext cx="248722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124"/>
                <a:gridCol w="864096"/>
              </a:tblGrid>
              <a:tr h="388700">
                <a:tc>
                  <a:txBody>
                    <a:bodyPr/>
                    <a:lstStyle/>
                    <a:p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870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SILL/LSUS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0,66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870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LASSI/LSUS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0,43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870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LASSI/SILL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0,41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28596" y="1285860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Souběžná validita nástrojů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31840" y="2337540"/>
            <a:ext cx="5769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Skóre používání strategií u všech tří dotazníků byly korelované na p &lt; 0,05.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37155"/>
              </p:ext>
            </p:extLst>
          </p:nvPr>
        </p:nvGraphicFramePr>
        <p:xfrm>
          <a:off x="437524" y="4725144"/>
          <a:ext cx="687542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759"/>
                <a:gridCol w="2051250"/>
                <a:gridCol w="3744416"/>
              </a:tblGrid>
              <a:tr h="370840">
                <a:tc>
                  <a:txBody>
                    <a:bodyPr/>
                    <a:lstStyle/>
                    <a:p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R </a:t>
                      </a:r>
                    </a:p>
                    <a:p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známka z CJ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R </a:t>
                      </a:r>
                    </a:p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sebehodnocení</a:t>
                      </a: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 dovedností v CJ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SILL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- 0,20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0,12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LSUS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- 0,20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- 0,01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LASSI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0,22 (negativní)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0,34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28596" y="407194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Korelace skóre používání strategií s indikátory úspěšnosti</a:t>
            </a:r>
            <a:endParaRPr lang="cs-CZ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DIskuse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48493"/>
              </p:ext>
            </p:extLst>
          </p:nvPr>
        </p:nvGraphicFramePr>
        <p:xfrm>
          <a:off x="107504" y="1196752"/>
          <a:ext cx="8884096" cy="5661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podněty a otázky.</a:t>
            </a:r>
            <a:endParaRPr lang="cs-CZ" dirty="0"/>
          </a:p>
        </p:txBody>
      </p:sp>
      <p:pic>
        <p:nvPicPr>
          <p:cNvPr id="4" name="Picture 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8171"/>
            <a:ext cx="1897380" cy="69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195736" y="5373216"/>
            <a:ext cx="6948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Příspěvek </a:t>
            </a:r>
            <a:r>
              <a:rPr lang="cs-CZ" dirty="0"/>
              <a:t>vznikl v </a:t>
            </a:r>
            <a:r>
              <a:rPr lang="cs-CZ" dirty="0" smtClean="0"/>
              <a:t>projektu </a:t>
            </a:r>
            <a:r>
              <a:rPr lang="cs-CZ" dirty="0"/>
              <a:t>GAP407/12/0432 </a:t>
            </a:r>
            <a:r>
              <a:rPr lang="cs-CZ" i="1" dirty="0"/>
              <a:t>Strategie učení se cizímu jazyku a výsledky vzdělávání: Analýza shluků a sekvencí strategií</a:t>
            </a:r>
            <a:r>
              <a:rPr lang="cs-CZ" dirty="0"/>
              <a:t> financovaném </a:t>
            </a:r>
            <a:r>
              <a:rPr lang="cs-CZ" i="1" dirty="0"/>
              <a:t>Grantovou agenturou České republiky</a:t>
            </a:r>
            <a:r>
              <a:rPr lang="cs-CZ" dirty="0"/>
              <a:t>. </a:t>
            </a:r>
          </a:p>
        </p:txBody>
      </p:sp>
      <p:pic>
        <p:nvPicPr>
          <p:cNvPr id="6" name="Obrázek 5" descr="ivšv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57422" y="3501008"/>
            <a:ext cx="4305902" cy="929770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00034" y="1988840"/>
            <a:ext cx="8458200" cy="9144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000" dirty="0" smtClean="0"/>
              <a:t>Kateřina Vlčková, Kateřina </a:t>
            </a:r>
            <a:r>
              <a:rPr lang="cs-CZ" sz="3000" dirty="0" err="1" smtClean="0"/>
              <a:t>Švejdíková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	vlckova@ped.muni.cz</a:t>
            </a:r>
            <a:endParaRPr lang="cs-CZ" sz="3000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 učení se cizímu jazyku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376913" y="1312508"/>
            <a:ext cx="8659583" cy="5212836"/>
            <a:chOff x="414273" y="1412776"/>
            <a:chExt cx="8659583" cy="5212836"/>
          </a:xfrm>
        </p:grpSpPr>
        <p:sp>
          <p:nvSpPr>
            <p:cNvPr id="5" name="Volný tvar 4"/>
            <p:cNvSpPr/>
            <p:nvPr/>
          </p:nvSpPr>
          <p:spPr>
            <a:xfrm>
              <a:off x="435461" y="1412776"/>
              <a:ext cx="2596073" cy="1856461"/>
            </a:xfrm>
            <a:custGeom>
              <a:avLst/>
              <a:gdLst>
                <a:gd name="connsiteX0" fmla="*/ 0 w 2596073"/>
                <a:gd name="connsiteY0" fmla="*/ 0 h 1856461"/>
                <a:gd name="connsiteX1" fmla="*/ 2596073 w 2596073"/>
                <a:gd name="connsiteY1" fmla="*/ 0 h 1856461"/>
                <a:gd name="connsiteX2" fmla="*/ 2596073 w 2596073"/>
                <a:gd name="connsiteY2" fmla="*/ 1856461 h 1856461"/>
                <a:gd name="connsiteX3" fmla="*/ 0 w 2596073"/>
                <a:gd name="connsiteY3" fmla="*/ 1856461 h 1856461"/>
                <a:gd name="connsiteX4" fmla="*/ 0 w 2596073"/>
                <a:gd name="connsiteY4" fmla="*/ 0 h 1856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6073" h="1856461">
                  <a:moveTo>
                    <a:pt x="0" y="0"/>
                  </a:moveTo>
                  <a:lnTo>
                    <a:pt x="2596073" y="0"/>
                  </a:lnTo>
                  <a:lnTo>
                    <a:pt x="2596073" y="1856461"/>
                  </a:lnTo>
                  <a:lnTo>
                    <a:pt x="0" y="18564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 smtClean="0">
                  <a:solidFill>
                    <a:schemeClr val="tx1"/>
                  </a:solidFill>
                </a:rPr>
                <a:t>Důležitý koncept v teorii a výzkumu osvojování a učení se cizímu jazyku od 60. let </a:t>
              </a:r>
              <a:endParaRPr lang="cs-CZ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Volný tvar 6"/>
            <p:cNvSpPr/>
            <p:nvPr/>
          </p:nvSpPr>
          <p:spPr>
            <a:xfrm>
              <a:off x="414273" y="3053492"/>
              <a:ext cx="2646759" cy="3228120"/>
            </a:xfrm>
            <a:custGeom>
              <a:avLst/>
              <a:gdLst>
                <a:gd name="connsiteX0" fmla="*/ 0 w 2646759"/>
                <a:gd name="connsiteY0" fmla="*/ 0 h 3228120"/>
                <a:gd name="connsiteX1" fmla="*/ 2646759 w 2646759"/>
                <a:gd name="connsiteY1" fmla="*/ 0 h 3228120"/>
                <a:gd name="connsiteX2" fmla="*/ 2646759 w 2646759"/>
                <a:gd name="connsiteY2" fmla="*/ 3228120 h 3228120"/>
                <a:gd name="connsiteX3" fmla="*/ 0 w 2646759"/>
                <a:gd name="connsiteY3" fmla="*/ 3228120 h 3228120"/>
                <a:gd name="connsiteX4" fmla="*/ 0 w 2646759"/>
                <a:gd name="connsiteY4" fmla="*/ 0 h 322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6759" h="3228120">
                  <a:moveTo>
                    <a:pt x="0" y="0"/>
                  </a:moveTo>
                  <a:lnTo>
                    <a:pt x="2646759" y="0"/>
                  </a:lnTo>
                  <a:lnTo>
                    <a:pt x="2646759" y="3228120"/>
                  </a:lnTo>
                  <a:lnTo>
                    <a:pt x="0" y="3228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Způsob, jakým si žák vybírá, získává nebo propojuje nové znalosti (</a:t>
              </a:r>
              <a:r>
                <a:rPr lang="cs-CZ" sz="2000" kern="1200" baseline="0" dirty="0" err="1" smtClean="0"/>
                <a:t>Weinstein</a:t>
              </a:r>
              <a:r>
                <a:rPr lang="cs-CZ" sz="2000" kern="1200" baseline="0" dirty="0" smtClean="0"/>
                <a:t>, Mayer, 1986)</a:t>
              </a:r>
              <a:endParaRPr lang="cs-CZ" sz="2000" kern="1200" baseline="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cs-CZ" sz="2000" kern="1200" baseline="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Vědomé postupy zvolené žákem k dosažení cíle (</a:t>
              </a:r>
              <a:r>
                <a:rPr lang="cs-CZ" sz="2000" kern="1200" baseline="0" dirty="0" err="1" smtClean="0"/>
                <a:t>Chamot</a:t>
              </a:r>
              <a:r>
                <a:rPr lang="cs-CZ" sz="2000" kern="1200" baseline="0" dirty="0" smtClean="0"/>
                <a:t>, 2004)</a:t>
              </a:r>
              <a:endParaRPr lang="cs-CZ" sz="2000" kern="1200" baseline="0" dirty="0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3293233" y="1412776"/>
              <a:ext cx="2646759" cy="657582"/>
            </a:xfrm>
            <a:custGeom>
              <a:avLst/>
              <a:gdLst>
                <a:gd name="connsiteX0" fmla="*/ 0 w 2646759"/>
                <a:gd name="connsiteY0" fmla="*/ 0 h 657582"/>
                <a:gd name="connsiteX1" fmla="*/ 2646759 w 2646759"/>
                <a:gd name="connsiteY1" fmla="*/ 0 h 657582"/>
                <a:gd name="connsiteX2" fmla="*/ 2646759 w 2646759"/>
                <a:gd name="connsiteY2" fmla="*/ 657582 h 657582"/>
                <a:gd name="connsiteX3" fmla="*/ 0 w 2646759"/>
                <a:gd name="connsiteY3" fmla="*/ 657582 h 657582"/>
                <a:gd name="connsiteX4" fmla="*/ 0 w 2646759"/>
                <a:gd name="connsiteY4" fmla="*/ 0 h 65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6759" h="657582">
                  <a:moveTo>
                    <a:pt x="0" y="0"/>
                  </a:moveTo>
                  <a:lnTo>
                    <a:pt x="2646759" y="0"/>
                  </a:lnTo>
                  <a:lnTo>
                    <a:pt x="2646759" y="657582"/>
                  </a:lnTo>
                  <a:lnTo>
                    <a:pt x="0" y="6575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baseline="0" dirty="0" smtClean="0">
                  <a:solidFill>
                    <a:schemeClr val="tx1"/>
                  </a:solidFill>
                </a:rPr>
                <a:t>Související koncepty</a:t>
              </a:r>
              <a:endParaRPr lang="cs-CZ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Volný tvar 8"/>
            <p:cNvSpPr/>
            <p:nvPr/>
          </p:nvSpPr>
          <p:spPr>
            <a:xfrm>
              <a:off x="3293233" y="2060339"/>
              <a:ext cx="2646759" cy="2909089"/>
            </a:xfrm>
            <a:custGeom>
              <a:avLst/>
              <a:gdLst>
                <a:gd name="connsiteX0" fmla="*/ 0 w 2646759"/>
                <a:gd name="connsiteY0" fmla="*/ 0 h 3228120"/>
                <a:gd name="connsiteX1" fmla="*/ 2646759 w 2646759"/>
                <a:gd name="connsiteY1" fmla="*/ 0 h 3228120"/>
                <a:gd name="connsiteX2" fmla="*/ 2646759 w 2646759"/>
                <a:gd name="connsiteY2" fmla="*/ 3228120 h 3228120"/>
                <a:gd name="connsiteX3" fmla="*/ 0 w 2646759"/>
                <a:gd name="connsiteY3" fmla="*/ 3228120 h 3228120"/>
                <a:gd name="connsiteX4" fmla="*/ 0 w 2646759"/>
                <a:gd name="connsiteY4" fmla="*/ 0 h 322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6759" h="3228120">
                  <a:moveTo>
                    <a:pt x="0" y="0"/>
                  </a:moveTo>
                  <a:lnTo>
                    <a:pt x="2646759" y="0"/>
                  </a:lnTo>
                  <a:lnTo>
                    <a:pt x="2646759" y="3228120"/>
                  </a:lnTo>
                  <a:lnTo>
                    <a:pt x="0" y="3228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Autoregulace</a:t>
              </a:r>
              <a:endParaRPr lang="cs-CZ" sz="2000" kern="120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err="1" smtClean="0"/>
                <a:t>Metakognice</a:t>
              </a:r>
              <a:endParaRPr lang="cs-CZ" sz="2000" kern="120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Styly učení</a:t>
              </a:r>
              <a:endParaRPr lang="cs-CZ" sz="2000" kern="120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Přístupy k učení</a:t>
              </a:r>
              <a:endParaRPr lang="cs-CZ" sz="2000" kern="120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Kognitivní styl</a:t>
              </a:r>
              <a:endParaRPr lang="cs-CZ" sz="2000" kern="1200" dirty="0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246911" y="1412776"/>
              <a:ext cx="2646759" cy="997257"/>
            </a:xfrm>
            <a:custGeom>
              <a:avLst/>
              <a:gdLst>
                <a:gd name="connsiteX0" fmla="*/ 0 w 2646759"/>
                <a:gd name="connsiteY0" fmla="*/ 0 h 997257"/>
                <a:gd name="connsiteX1" fmla="*/ 2646759 w 2646759"/>
                <a:gd name="connsiteY1" fmla="*/ 0 h 997257"/>
                <a:gd name="connsiteX2" fmla="*/ 2646759 w 2646759"/>
                <a:gd name="connsiteY2" fmla="*/ 997257 h 997257"/>
                <a:gd name="connsiteX3" fmla="*/ 0 w 2646759"/>
                <a:gd name="connsiteY3" fmla="*/ 997257 h 997257"/>
                <a:gd name="connsiteX4" fmla="*/ 0 w 2646759"/>
                <a:gd name="connsiteY4" fmla="*/ 0 h 99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6759" h="997257">
                  <a:moveTo>
                    <a:pt x="0" y="0"/>
                  </a:moveTo>
                  <a:lnTo>
                    <a:pt x="2646759" y="0"/>
                  </a:lnTo>
                  <a:lnTo>
                    <a:pt x="2646759" y="997257"/>
                  </a:lnTo>
                  <a:lnTo>
                    <a:pt x="0" y="99725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 smtClean="0">
                  <a:solidFill>
                    <a:schemeClr val="tx1"/>
                  </a:solidFill>
                </a:rPr>
                <a:t>Výběr a používání strategií ovlivněno mnoha proměnnými</a:t>
              </a:r>
              <a:endParaRPr lang="cs-CZ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6246911" y="2420888"/>
              <a:ext cx="2826945" cy="4204724"/>
            </a:xfrm>
            <a:custGeom>
              <a:avLst/>
              <a:gdLst>
                <a:gd name="connsiteX0" fmla="*/ 0 w 2646759"/>
                <a:gd name="connsiteY0" fmla="*/ 0 h 3228120"/>
                <a:gd name="connsiteX1" fmla="*/ 2646759 w 2646759"/>
                <a:gd name="connsiteY1" fmla="*/ 0 h 3228120"/>
                <a:gd name="connsiteX2" fmla="*/ 2646759 w 2646759"/>
                <a:gd name="connsiteY2" fmla="*/ 3228120 h 3228120"/>
                <a:gd name="connsiteX3" fmla="*/ 0 w 2646759"/>
                <a:gd name="connsiteY3" fmla="*/ 3228120 h 3228120"/>
                <a:gd name="connsiteX4" fmla="*/ 0 w 2646759"/>
                <a:gd name="connsiteY4" fmla="*/ 0 h 322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6759" h="3228120">
                  <a:moveTo>
                    <a:pt x="0" y="0"/>
                  </a:moveTo>
                  <a:lnTo>
                    <a:pt x="2646759" y="0"/>
                  </a:lnTo>
                  <a:lnTo>
                    <a:pt x="2646759" y="3228120"/>
                  </a:lnTo>
                  <a:lnTo>
                    <a:pt x="0" y="3228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Pohlaví</a:t>
              </a:r>
              <a:endParaRPr lang="cs-CZ" sz="2000" kern="1200" baseline="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Věk</a:t>
              </a:r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Motivace</a:t>
              </a:r>
              <a:endParaRPr lang="cs-CZ" sz="2000" kern="1200" baseline="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Jazykové</a:t>
              </a:r>
              <a:r>
                <a:rPr lang="cs-CZ" sz="2000" kern="1200" dirty="0" smtClean="0"/>
                <a:t> n</a:t>
              </a:r>
              <a:r>
                <a:rPr lang="cs-CZ" sz="2000" kern="1200" baseline="0" dirty="0" smtClean="0"/>
                <a:t>adání</a:t>
              </a:r>
              <a:endParaRPr lang="cs-CZ" sz="2000" kern="1200" baseline="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Zkušenosti</a:t>
              </a:r>
              <a:endParaRPr lang="cs-CZ" sz="2000" kern="1200" baseline="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kern="1200" baseline="0" dirty="0" smtClean="0"/>
                <a:t>Pokročilost v jazyce</a:t>
              </a:r>
              <a:endParaRPr lang="cs-CZ" sz="2000" kern="1200" baseline="0" dirty="0"/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dirty="0" smtClean="0"/>
                <a:t>Úzkostnost</a:t>
              </a:r>
            </a:p>
            <a:p>
              <a:pPr marL="228600" lvl="1" indent="-228600" algn="l" defTabSz="8890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2000" dirty="0"/>
                <a:t>A</a:t>
              </a:r>
              <a:r>
                <a:rPr lang="cs-CZ" sz="2000" kern="1200" baseline="0" dirty="0" smtClean="0"/>
                <a:t>td. </a:t>
              </a:r>
              <a:endParaRPr lang="cs-CZ" sz="2000" kern="1200" baseline="0" dirty="0"/>
            </a:p>
          </p:txBody>
        </p: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z="2000" smtClean="0"/>
              <a:t>2</a:t>
            </a:fld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/>
          <a:lstStyle/>
          <a:p>
            <a:r>
              <a:rPr lang="cs-CZ" dirty="0"/>
              <a:t>Klasifikace strategií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245832"/>
              </p:ext>
            </p:extLst>
          </p:nvPr>
        </p:nvGraphicFramePr>
        <p:xfrm>
          <a:off x="251520" y="953344"/>
          <a:ext cx="86868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2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400600"/>
          </a:xfrm>
        </p:spPr>
        <p:txBody>
          <a:bodyPr>
            <a:noAutofit/>
          </a:bodyPr>
          <a:lstStyle/>
          <a:p>
            <a:r>
              <a:rPr lang="cs-CZ" sz="2000" dirty="0" smtClean="0"/>
              <a:t>K měření strategií byly vyvinuty různé nástroje.</a:t>
            </a:r>
          </a:p>
          <a:p>
            <a:r>
              <a:rPr lang="cs-CZ" sz="2000" dirty="0" smtClean="0"/>
              <a:t>Nejčastěji používány inventáře.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Cílem našeho výzkumu je:</a:t>
            </a:r>
          </a:p>
          <a:p>
            <a:pPr marL="0" indent="0">
              <a:buNone/>
            </a:pPr>
            <a:r>
              <a:rPr lang="cs-CZ" sz="2000" dirty="0" smtClean="0"/>
              <a:t>porovnat psychometrické vlastnosti a schopnost predikce vzdělávacích výsledků u 3 nejpoužívanějších dotazníků strategií učení se cizímu jazyku </a:t>
            </a:r>
          </a:p>
          <a:p>
            <a:pPr marL="0" indent="0">
              <a:buNone/>
            </a:pPr>
            <a:r>
              <a:rPr lang="cs-CZ" sz="2000" dirty="0" smtClean="0"/>
              <a:t>v jejich českých adaptacích: </a:t>
            </a:r>
          </a:p>
          <a:p>
            <a:pPr marL="0" indent="0">
              <a:buNone/>
            </a:pPr>
            <a:endParaRPr lang="cs-CZ" sz="2000" dirty="0" smtClean="0"/>
          </a:p>
          <a:p>
            <a:pPr lvl="1"/>
            <a:r>
              <a:rPr lang="cs-CZ" sz="2000" b="1" dirty="0" smtClean="0">
                <a:solidFill>
                  <a:srgbClr val="FFC000"/>
                </a:solidFill>
              </a:rPr>
              <a:t>SILL</a:t>
            </a:r>
            <a:r>
              <a:rPr lang="cs-CZ" sz="2000" dirty="0" smtClean="0"/>
              <a:t> - </a:t>
            </a:r>
            <a:r>
              <a:rPr lang="cs-CZ" sz="2000" dirty="0" err="1" smtClean="0"/>
              <a:t>Strategy</a:t>
            </a:r>
            <a:r>
              <a:rPr lang="cs-CZ" sz="2000" dirty="0" smtClean="0"/>
              <a:t> </a:t>
            </a:r>
            <a:r>
              <a:rPr lang="cs-CZ" sz="2000" dirty="0" err="1" smtClean="0"/>
              <a:t>Inventory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Language</a:t>
            </a:r>
            <a:r>
              <a:rPr lang="cs-CZ" sz="2000" dirty="0" smtClean="0"/>
              <a:t>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</a:t>
            </a:r>
          </a:p>
          <a:p>
            <a:pPr marL="457200" lvl="1" indent="0">
              <a:buNone/>
            </a:pPr>
            <a:r>
              <a:rPr lang="cs-CZ" sz="2000" dirty="0" smtClean="0"/>
              <a:t>	(Oxford, 1990)</a:t>
            </a:r>
          </a:p>
          <a:p>
            <a:pPr lvl="1"/>
            <a:r>
              <a:rPr lang="cs-CZ" sz="2000" b="1" dirty="0" smtClean="0">
                <a:solidFill>
                  <a:srgbClr val="FFC000"/>
                </a:solidFill>
              </a:rPr>
              <a:t>LSUS</a:t>
            </a:r>
            <a:r>
              <a:rPr lang="cs-CZ" sz="2000" dirty="0" smtClean="0"/>
              <a:t> - </a:t>
            </a:r>
            <a:r>
              <a:rPr lang="cs-CZ" sz="2000" dirty="0" err="1" smtClean="0"/>
              <a:t>Language</a:t>
            </a:r>
            <a:r>
              <a:rPr lang="cs-CZ" sz="2000" dirty="0" smtClean="0"/>
              <a:t> </a:t>
            </a:r>
            <a:r>
              <a:rPr lang="cs-CZ" sz="2000" dirty="0" err="1" smtClean="0"/>
              <a:t>Strategy</a:t>
            </a:r>
            <a:r>
              <a:rPr lang="cs-CZ" sz="2000" dirty="0" smtClean="0"/>
              <a:t> Use </a:t>
            </a:r>
            <a:r>
              <a:rPr lang="cs-CZ" sz="2000" dirty="0" err="1" smtClean="0"/>
              <a:t>Survey</a:t>
            </a:r>
            <a:r>
              <a:rPr lang="cs-CZ" sz="2000" dirty="0" smtClean="0"/>
              <a:t> </a:t>
            </a:r>
          </a:p>
          <a:p>
            <a:pPr marL="457200" lvl="1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(</a:t>
            </a:r>
            <a:r>
              <a:rPr lang="cs-CZ" sz="2000" dirty="0" err="1" smtClean="0"/>
              <a:t>Cohen</a:t>
            </a:r>
            <a:r>
              <a:rPr lang="cs-CZ" sz="2000" dirty="0" smtClean="0"/>
              <a:t>, Oxford &amp; </a:t>
            </a:r>
            <a:r>
              <a:rPr lang="cs-CZ" sz="2000" dirty="0" err="1" smtClean="0"/>
              <a:t>Chi</a:t>
            </a:r>
            <a:r>
              <a:rPr lang="cs-CZ" sz="2000" dirty="0" smtClean="0"/>
              <a:t>, 2002)</a:t>
            </a:r>
          </a:p>
          <a:p>
            <a:pPr lvl="1"/>
            <a:r>
              <a:rPr lang="cs-CZ" sz="2000" b="1" dirty="0" smtClean="0">
                <a:solidFill>
                  <a:srgbClr val="FFC000"/>
                </a:solidFill>
              </a:rPr>
              <a:t>LASSI</a:t>
            </a:r>
            <a:r>
              <a:rPr lang="cs-CZ" sz="2000" dirty="0" smtClean="0"/>
              <a:t> -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and Study </a:t>
            </a:r>
            <a:r>
              <a:rPr lang="cs-CZ" sz="2000" dirty="0" err="1" smtClean="0"/>
              <a:t>Strategies</a:t>
            </a:r>
            <a:r>
              <a:rPr lang="cs-CZ" sz="2000" dirty="0" smtClean="0"/>
              <a:t> </a:t>
            </a:r>
            <a:r>
              <a:rPr lang="cs-CZ" sz="2000" dirty="0" err="1" smtClean="0"/>
              <a:t>Inventory</a:t>
            </a:r>
            <a:r>
              <a:rPr lang="cs-CZ" sz="2000" dirty="0" smtClean="0"/>
              <a:t> 	</a:t>
            </a:r>
          </a:p>
          <a:p>
            <a:pPr marL="457200" lvl="1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(</a:t>
            </a:r>
            <a:r>
              <a:rPr lang="cs-CZ" sz="2000" dirty="0" err="1" smtClean="0"/>
              <a:t>Weinstein</a:t>
            </a:r>
            <a:r>
              <a:rPr lang="cs-CZ" sz="2000" dirty="0" smtClean="0"/>
              <a:t>, Schulte &amp; </a:t>
            </a:r>
            <a:r>
              <a:rPr lang="cs-CZ" sz="2000" dirty="0" err="1" smtClean="0"/>
              <a:t>Palmer</a:t>
            </a:r>
            <a:r>
              <a:rPr lang="cs-CZ" sz="2000" dirty="0" smtClean="0"/>
              <a:t>, 2002)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6868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Jaká je souběžná validita dotazníků SILL, LSUS a LASSI?</a:t>
            </a:r>
          </a:p>
          <a:p>
            <a:endParaRPr lang="cs-CZ" sz="2800" dirty="0" smtClean="0"/>
          </a:p>
          <a:p>
            <a:r>
              <a:rPr lang="cs-CZ" sz="2400" dirty="0" smtClean="0"/>
              <a:t>Který z nástrojů vykazuje vyšší reliabilitu?</a:t>
            </a:r>
          </a:p>
          <a:p>
            <a:pPr lvl="1"/>
            <a:r>
              <a:rPr lang="cs-CZ" sz="2000" dirty="0" smtClean="0"/>
              <a:t>Je reliabilita nástroje ovlivněna pořadím administrace?</a:t>
            </a:r>
          </a:p>
          <a:p>
            <a:pPr lvl="1"/>
            <a:r>
              <a:rPr lang="cs-CZ" sz="2000" dirty="0" smtClean="0"/>
              <a:t>Liší se reliabilita v závislosti na pohlaví?</a:t>
            </a:r>
          </a:p>
          <a:p>
            <a:pPr lvl="1"/>
            <a:endParaRPr lang="cs-CZ" sz="2400" dirty="0" smtClean="0"/>
          </a:p>
          <a:p>
            <a:pPr marL="342900" lvl="1" indent="-342900">
              <a:buFont typeface="Wingdings 2"/>
              <a:buChar char=""/>
            </a:pPr>
            <a:r>
              <a:rPr lang="cs-CZ" sz="2400" dirty="0" smtClean="0"/>
              <a:t>Který inventář vykazuje lepší predikční vlastnosti co se týče vzdělávacích výsledků?</a:t>
            </a:r>
          </a:p>
          <a:p>
            <a:endParaRPr lang="cs-CZ" sz="2800" dirty="0" smtClean="0"/>
          </a:p>
          <a:p>
            <a:pPr lvl="1"/>
            <a:endParaRPr lang="cs-CZ" sz="2400" dirty="0" smtClean="0"/>
          </a:p>
          <a:p>
            <a:pPr lvl="1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výzkumu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19754"/>
              </p:ext>
            </p:extLst>
          </p:nvPr>
        </p:nvGraphicFramePr>
        <p:xfrm>
          <a:off x="251520" y="1124744"/>
          <a:ext cx="86868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96511"/>
              </p:ext>
            </p:extLst>
          </p:nvPr>
        </p:nvGraphicFramePr>
        <p:xfrm>
          <a:off x="2303603" y="5669280"/>
          <a:ext cx="5400600" cy="11887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400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/>
                        <a:t>Snažím se zachytit slova, která se opakují.</a:t>
                      </a:r>
                      <a:endParaRPr lang="cs-CZ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Seskupuji si slovíčka</a:t>
                      </a:r>
                      <a:r>
                        <a:rPr lang="cs-CZ" sz="2000" baseline="0" dirty="0" smtClean="0"/>
                        <a:t> podle slovních druhů.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Přeruším čtení a ujasním si, co jsem</a:t>
                      </a:r>
                      <a:r>
                        <a:rPr lang="cs-CZ" sz="2000" baseline="0" dirty="0" smtClean="0"/>
                        <a:t> právě četl.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580526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Ukázky položek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686800" cy="34590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Všechny dotazníky vyplněny stejnými 126 </a:t>
            </a:r>
            <a:r>
              <a:rPr lang="cs-CZ" sz="2400" dirty="0" smtClean="0"/>
              <a:t>studenty gymnázií</a:t>
            </a:r>
            <a:endParaRPr lang="cs-CZ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Náhodné </a:t>
            </a:r>
            <a:r>
              <a:rPr lang="cs-CZ" sz="2400" dirty="0"/>
              <a:t>pořadí </a:t>
            </a:r>
            <a:r>
              <a:rPr lang="cs-CZ" sz="2400" dirty="0" smtClean="0"/>
              <a:t>administrace dotazníku</a:t>
            </a:r>
            <a:endParaRPr lang="cs-CZ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Vyplňování vždy týden po </a:t>
            </a:r>
            <a:r>
              <a:rPr lang="cs-CZ" sz="2400" dirty="0"/>
              <a:t>sobě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Dostupný </a:t>
            </a:r>
            <a:r>
              <a:rPr lang="cs-CZ" sz="2400" dirty="0"/>
              <a:t>výběr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Studenti </a:t>
            </a:r>
            <a:r>
              <a:rPr lang="cs-CZ" sz="2400" dirty="0"/>
              <a:t>uváděli strategie jejich preferovaného cizího jazyka</a:t>
            </a:r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Výzkumný vzorek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733379"/>
              </p:ext>
            </p:extLst>
          </p:nvPr>
        </p:nvGraphicFramePr>
        <p:xfrm>
          <a:off x="304800" y="1554165"/>
          <a:ext cx="8686800" cy="50262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  <a:gridCol w="4343400"/>
              </a:tblGrid>
              <a:tr h="600474">
                <a:tc>
                  <a:txBody>
                    <a:bodyPr/>
                    <a:lstStyle/>
                    <a:p>
                      <a:r>
                        <a:rPr lang="cs-CZ" sz="2400" b="0" dirty="0" smtClean="0"/>
                        <a:t>Rok sběru</a:t>
                      </a:r>
                      <a:r>
                        <a:rPr lang="cs-CZ" sz="2400" b="0" baseline="0" dirty="0" smtClean="0"/>
                        <a:t> dat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/>
                        <a:t>2012</a:t>
                      </a:r>
                      <a:endParaRPr lang="cs-CZ" sz="2400" b="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126</a:t>
                      </a:r>
                      <a:endParaRPr lang="cs-CZ" sz="240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Stupeň vzdělávání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vyšší sekundární</a:t>
                      </a:r>
                      <a:endParaRPr lang="cs-CZ" sz="240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Typ školy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gymnázium</a:t>
                      </a:r>
                      <a:endParaRPr lang="cs-CZ" sz="240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Průměrný věk studentů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 – 18 let</a:t>
                      </a:r>
                      <a:endParaRPr lang="cs-CZ" sz="240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Podíl žen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69 %</a:t>
                      </a:r>
                      <a:endParaRPr lang="cs-CZ" sz="240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Preferovaný cizí jazyk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 73 % AJ</a:t>
                      </a:r>
                      <a:endParaRPr lang="cs-CZ" sz="2400" dirty="0"/>
                    </a:p>
                  </a:txBody>
                  <a:tcPr/>
                </a:tc>
              </a:tr>
              <a:tr h="60047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Počet let učení se preferovanému</a:t>
                      </a:r>
                      <a:r>
                        <a:rPr lang="cs-CZ" sz="2400" baseline="0" dirty="0" smtClean="0"/>
                        <a:t> CJ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většinou 8 - 10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(1)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369397"/>
              </p:ext>
            </p:extLst>
          </p:nvPr>
        </p:nvGraphicFramePr>
        <p:xfrm>
          <a:off x="214282" y="2143116"/>
          <a:ext cx="87154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200336"/>
              </a:tblGrid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Škála (v</a:t>
                      </a:r>
                      <a:r>
                        <a:rPr lang="cs-CZ" baseline="0" dirty="0" smtClean="0"/>
                        <a:t> bodech)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LASSI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7158" y="1500174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Uváděné používání strategií učení se CJ</a:t>
            </a:r>
            <a:endParaRPr lang="cs-CZ" sz="2400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54630"/>
              </p:ext>
            </p:extLst>
          </p:nvPr>
        </p:nvGraphicFramePr>
        <p:xfrm>
          <a:off x="285720" y="4572008"/>
          <a:ext cx="8572560" cy="2033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428760"/>
                <a:gridCol w="1428760"/>
                <a:gridCol w="1428760"/>
                <a:gridCol w="1428760"/>
                <a:gridCol w="1428760"/>
              </a:tblGrid>
              <a:tr h="46434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/>
                        <a:t>α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/>
                        <a:t>α</a:t>
                      </a:r>
                      <a:r>
                        <a:rPr lang="cs-CZ" sz="1800" noProof="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noProof="0" dirty="0" smtClean="0"/>
                        <a:t>muži</a:t>
                      </a:r>
                      <a:endParaRPr lang="en-GB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α</a:t>
                      </a:r>
                      <a:r>
                        <a:rPr lang="cs-CZ" sz="1800" noProof="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noProof="0" dirty="0" smtClean="0"/>
                        <a:t>ženy</a:t>
                      </a:r>
                      <a:endParaRPr lang="en-GB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r>
                        <a:rPr lang="cs-CZ" baseline="0" dirty="0" smtClean="0"/>
                        <a:t> položek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Škála </a:t>
                      </a:r>
                    </a:p>
                    <a:p>
                      <a:r>
                        <a:rPr lang="cs-CZ" dirty="0" smtClean="0"/>
                        <a:t>(v</a:t>
                      </a:r>
                      <a:r>
                        <a:rPr lang="cs-CZ" baseline="0" dirty="0" smtClean="0"/>
                        <a:t> bodech)</a:t>
                      </a:r>
                      <a:endParaRPr lang="cs-CZ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cs-CZ" dirty="0" smtClean="0"/>
                        <a:t>SILL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cs-CZ" dirty="0" smtClean="0"/>
                        <a:t>LSUS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cs-CZ" dirty="0" smtClean="0"/>
                        <a:t>LASSI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57158" y="3857628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Koeficient reliability </a:t>
            </a:r>
            <a:r>
              <a:rPr lang="cs-CZ" sz="2400" b="1" dirty="0" err="1" smtClean="0"/>
              <a:t>Cronbachovo</a:t>
            </a:r>
            <a:r>
              <a:rPr lang="cs-CZ" sz="2400" b="1" dirty="0" smtClean="0"/>
              <a:t> alfa</a:t>
            </a:r>
            <a:endParaRPr lang="cs-CZ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EA5C-E54C-4D9D-9021-46940595F486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700</TotalTime>
  <Words>725</Words>
  <Application>Microsoft Office PowerPoint</Application>
  <PresentationFormat>Předvádění na obrazovce (4:3)</PresentationFormat>
  <Paragraphs>278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Psychometrické vlastnosti  a schopnost predikce učebních výsledků  u dotazníků strategií učení se cizímu jazyku  v českém prostředí</vt:lpstr>
      <vt:lpstr>Strategie učení se cizímu jazyku</vt:lpstr>
      <vt:lpstr>Klasifikace strategií</vt:lpstr>
      <vt:lpstr>Cíl výzkumu</vt:lpstr>
      <vt:lpstr>Výzkumné otázky</vt:lpstr>
      <vt:lpstr>Metody výzkumu</vt:lpstr>
      <vt:lpstr>Sběr dat</vt:lpstr>
      <vt:lpstr>Výzkumný vzorek</vt:lpstr>
      <vt:lpstr>Výsledky (1)</vt:lpstr>
      <vt:lpstr>Výsledky (2)</vt:lpstr>
      <vt:lpstr>Výsledky (3)</vt:lpstr>
      <vt:lpstr>Výsledky (4)</vt:lpstr>
      <vt:lpstr>DIskuse</vt:lpstr>
      <vt:lpstr>Děkujeme za podněty a otázky.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Psychometrické vlastnosti a schopnost predikce učebních výsledků u dotazníků strategií učení se cizímu jazyku v českém prostředí</dc:title>
  <dc:creator>Uživatel</dc:creator>
  <cp:lastModifiedBy>Vlckova</cp:lastModifiedBy>
  <cp:revision>37</cp:revision>
  <dcterms:created xsi:type="dcterms:W3CDTF">2013-09-15T13:19:33Z</dcterms:created>
  <dcterms:modified xsi:type="dcterms:W3CDTF">2013-09-16T09:56:49Z</dcterms:modified>
</cp:coreProperties>
</file>