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28AB5-4679-478B-9B96-9200E17BC2F5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DABF1-E643-4F7D-A3E5-7A93D5BB3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57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(</a:t>
            </a:r>
            <a:r>
              <a:rPr lang="cs-CZ" i="1" dirty="0" smtClean="0"/>
              <a:t>vědět o vědění, učit se o učení</a:t>
            </a:r>
            <a:r>
              <a:rPr lang="cs-CZ" dirty="0" smtClean="0"/>
              <a:t>)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69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4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01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27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7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2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0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7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5CDEA-2CBD-470D-A8AD-2A6484521D7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B8DFA-D678-46C5-867E-8681E5F82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3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422725"/>
            <a:ext cx="7772400" cy="2520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en" b="1" dirty="0" smtClean="0"/>
              <a:t>A</a:t>
            </a:r>
            <a:r>
              <a:rPr lang="cs-CZ" b="1" dirty="0" err="1" smtClean="0"/>
              <a:t>ngličtina</a:t>
            </a:r>
            <a:r>
              <a:rPr lang="cs-CZ" b="1" dirty="0" smtClean="0"/>
              <a:t> autonomně</a:t>
            </a:r>
            <a:r>
              <a:rPr lang="en" b="1" dirty="0" smtClean="0"/>
              <a:t>   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5059626"/>
            <a:ext cx="7772400" cy="115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>
              <a:buNone/>
            </a:pPr>
            <a:r>
              <a:rPr lang="en" dirty="0"/>
              <a:t>    Lenka Zouhar </a:t>
            </a:r>
            <a:r>
              <a:rPr lang="en" dirty="0" smtClean="0"/>
              <a:t>Ludvíková</a:t>
            </a:r>
            <a:endParaRPr lang="cs-CZ" dirty="0" smtClean="0"/>
          </a:p>
          <a:p>
            <a:pPr algn="r">
              <a:buNone/>
            </a:pPr>
            <a:r>
              <a:rPr lang="cs-CZ" dirty="0" smtClean="0"/>
              <a:t> UP Olomouc 15.11.2013</a:t>
            </a: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876255" y="1"/>
            <a:ext cx="2267743" cy="22048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3806340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Vize do budoucna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n</a:t>
            </a:r>
            <a:r>
              <a:rPr lang="cs-CZ" dirty="0" smtClean="0"/>
              <a:t>abídka napříč fakultami, celouniverzitně</a:t>
            </a:r>
          </a:p>
          <a:p>
            <a:r>
              <a:rPr lang="cs-CZ" dirty="0"/>
              <a:t>m</a:t>
            </a:r>
            <a:r>
              <a:rPr lang="cs-CZ" dirty="0" smtClean="0"/>
              <a:t>oduly zaměřené na obory</a:t>
            </a:r>
          </a:p>
          <a:p>
            <a:r>
              <a:rPr lang="cs-CZ" dirty="0"/>
              <a:t>m</a:t>
            </a:r>
            <a:r>
              <a:rPr lang="cs-CZ" dirty="0" smtClean="0"/>
              <a:t>oduly zaměřené na úrovně</a:t>
            </a:r>
          </a:p>
          <a:p>
            <a:r>
              <a:rPr lang="cs-CZ" dirty="0"/>
              <a:t>p</a:t>
            </a:r>
            <a:r>
              <a:rPr lang="cs-CZ" dirty="0" smtClean="0"/>
              <a:t>ředávat naše know-how, šířit autonomní učení</a:t>
            </a:r>
          </a:p>
          <a:p>
            <a:endParaRPr lang="cs-CZ" dirty="0" smtClean="0"/>
          </a:p>
          <a:p>
            <a:pPr>
              <a:buNone/>
            </a:pPr>
            <a:r>
              <a:rPr lang="en" dirty="0" smtClean="0"/>
              <a:t>    </a:t>
            </a: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13285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8899516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4437112"/>
            <a:ext cx="6674530" cy="12016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/>
            <a:r>
              <a:rPr lang="cs-CZ" dirty="0" smtClean="0"/>
              <a:t>ludvikova</a:t>
            </a:r>
            <a:r>
              <a:rPr lang="cs-CZ" dirty="0" smtClean="0"/>
              <a:t>@phil.muni.cz</a:t>
            </a:r>
            <a:r>
              <a:rPr lang="en" dirty="0" smtClean="0"/>
              <a:t>    </a:t>
            </a: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13285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6657530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Začalo to nevinně…</a:t>
            </a:r>
            <a:r>
              <a:rPr lang="en" b="1" dirty="0" smtClean="0"/>
              <a:t>   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Erasmus – </a:t>
            </a:r>
            <a:r>
              <a:rPr lang="cs-CZ" dirty="0" err="1" smtClean="0"/>
              <a:t>Helsinki</a:t>
            </a:r>
            <a:endParaRPr lang="cs-CZ" dirty="0" smtClean="0"/>
          </a:p>
          <a:p>
            <a:r>
              <a:rPr lang="cs-CZ" dirty="0" smtClean="0"/>
              <a:t>CJV MU - diskuse o roli učitele</a:t>
            </a:r>
            <a:endParaRPr lang="cs-CZ" dirty="0" smtClean="0"/>
          </a:p>
          <a:p>
            <a:r>
              <a:rPr lang="cs-CZ" dirty="0" err="1" smtClean="0"/>
              <a:t>Leena</a:t>
            </a:r>
            <a:r>
              <a:rPr lang="cs-CZ" dirty="0" smtClean="0"/>
              <a:t> </a:t>
            </a:r>
            <a:r>
              <a:rPr lang="cs-CZ" dirty="0" err="1" smtClean="0"/>
              <a:t>Karlsson</a:t>
            </a:r>
            <a:r>
              <a:rPr lang="cs-CZ" dirty="0" smtClean="0"/>
              <a:t> a Felicity </a:t>
            </a:r>
            <a:r>
              <a:rPr lang="cs-CZ" dirty="0" err="1" smtClean="0"/>
              <a:t>Kjisik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/>
              <a:t>č</a:t>
            </a:r>
            <a:r>
              <a:rPr lang="cs-CZ" dirty="0" smtClean="0"/>
              <a:t>lánky, knihy, korespondence, diskuse se studenty, diskuse s kolegy… </a:t>
            </a:r>
            <a:r>
              <a:rPr lang="cs-CZ" b="1" dirty="0" smtClean="0"/>
              <a:t>nový kurz</a:t>
            </a:r>
          </a:p>
          <a:p>
            <a:pPr>
              <a:buFontTx/>
              <a:buChar char="-"/>
            </a:pP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876255" y="1"/>
            <a:ext cx="2267743" cy="22048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4944749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Autonomní učení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n</a:t>
            </a:r>
            <a:r>
              <a:rPr lang="cs-CZ" dirty="0" smtClean="0"/>
              <a:t>ěco nového pro studenty </a:t>
            </a:r>
          </a:p>
          <a:p>
            <a:r>
              <a:rPr lang="cs-CZ" dirty="0"/>
              <a:t>n</a:t>
            </a:r>
            <a:r>
              <a:rPr lang="cs-CZ" dirty="0" smtClean="0"/>
              <a:t>ová výzva pro učitele</a:t>
            </a:r>
          </a:p>
          <a:p>
            <a:r>
              <a:rPr lang="cs-CZ" dirty="0"/>
              <a:t>ř</a:t>
            </a:r>
            <a:r>
              <a:rPr lang="cs-CZ" dirty="0" smtClean="0"/>
              <a:t>ešení pro velké a nesourodé skupiny studentů</a:t>
            </a:r>
          </a:p>
          <a:p>
            <a:r>
              <a:rPr lang="cs-CZ" dirty="0" smtClean="0"/>
              <a:t>„šijeme na míru“</a:t>
            </a: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měna pohledu na učení 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2768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80665008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err="1" smtClean="0"/>
              <a:t>Metakognice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zodpovědnost</a:t>
            </a:r>
          </a:p>
          <a:p>
            <a:r>
              <a:rPr lang="cs-CZ" dirty="0" smtClean="0"/>
              <a:t>postoje, motivace</a:t>
            </a:r>
          </a:p>
          <a:p>
            <a:r>
              <a:rPr lang="cs-CZ" dirty="0"/>
              <a:t>m</a:t>
            </a:r>
            <a:r>
              <a:rPr lang="cs-CZ" dirty="0" smtClean="0"/>
              <a:t>onitoring, hodnocení</a:t>
            </a:r>
          </a:p>
          <a:p>
            <a:r>
              <a:rPr lang="cs-CZ" dirty="0"/>
              <a:t>p</a:t>
            </a:r>
            <a:r>
              <a:rPr lang="en" dirty="0" smtClean="0"/>
              <a:t>l</a:t>
            </a:r>
            <a:r>
              <a:rPr lang="cs-CZ" dirty="0" err="1" smtClean="0"/>
              <a:t>ánování</a:t>
            </a:r>
            <a:r>
              <a:rPr lang="cs-CZ" dirty="0" smtClean="0"/>
              <a:t>, cíle</a:t>
            </a:r>
          </a:p>
          <a:p>
            <a:r>
              <a:rPr lang="cs-CZ" dirty="0"/>
              <a:t>i</a:t>
            </a:r>
            <a:r>
              <a:rPr lang="cs-CZ" dirty="0" smtClean="0"/>
              <a:t>ntegrace, realizace</a:t>
            </a:r>
            <a:r>
              <a:rPr lang="en" dirty="0" smtClean="0"/>
              <a:t> </a:t>
            </a:r>
            <a:endParaRPr lang="cs-CZ" dirty="0" smtClean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876255" y="1"/>
            <a:ext cx="2267743" cy="22768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7052607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" dirty="0" smtClean="0"/>
              <a:t/>
            </a:r>
            <a:br>
              <a:rPr lang="en" dirty="0" smtClean="0"/>
            </a:br>
            <a:r>
              <a:rPr lang="cs-CZ" b="1" dirty="0" smtClean="0"/>
              <a:t>David </a:t>
            </a:r>
            <a:r>
              <a:rPr lang="cs-CZ" b="1" dirty="0" err="1" smtClean="0"/>
              <a:t>Little</a:t>
            </a:r>
            <a:r>
              <a:rPr lang="cs-CZ" b="1" dirty="0" smtClean="0"/>
              <a:t>: 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" b="1" dirty="0" smtClean="0"/>
          </a:p>
          <a:p>
            <a:pPr lvl="0" algn="ctr">
              <a:buClr>
                <a:srgbClr val="000000"/>
              </a:buClr>
              <a:buSzPct val="36666"/>
              <a:buNone/>
            </a:pPr>
            <a:r>
              <a:rPr lang="en" i="1" dirty="0" smtClean="0"/>
              <a:t>"...drawing together the threads </a:t>
            </a:r>
          </a:p>
          <a:p>
            <a:pPr lvl="0" algn="ctr">
              <a:buClr>
                <a:srgbClr val="000000"/>
              </a:buClr>
              <a:buSzPct val="36666"/>
              <a:buNone/>
            </a:pPr>
            <a:r>
              <a:rPr lang="en" i="1" dirty="0" smtClean="0"/>
              <a:t>of self-assessment, goal-setting </a:t>
            </a:r>
          </a:p>
          <a:p>
            <a:pPr lvl="0" algn="ctr">
              <a:buClr>
                <a:srgbClr val="000000"/>
              </a:buClr>
              <a:buSzPct val="36666"/>
              <a:buNone/>
            </a:pPr>
            <a:r>
              <a:rPr lang="en" i="1" dirty="0" smtClean="0"/>
              <a:t>and reflection..."</a:t>
            </a:r>
          </a:p>
          <a:p>
            <a:pPr algn="r">
              <a:buNone/>
            </a:pPr>
            <a:r>
              <a:rPr lang="en" dirty="0" smtClean="0"/>
              <a:t>    </a:t>
            </a: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7092279" y="1"/>
            <a:ext cx="2051719" cy="22048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6155526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smtClean="0"/>
              <a:t>A</a:t>
            </a:r>
            <a:r>
              <a:rPr lang="cs-CZ" b="1" smtClean="0"/>
              <a:t>utonomní </a:t>
            </a:r>
            <a:r>
              <a:rPr lang="cs-CZ" b="1" dirty="0" smtClean="0"/>
              <a:t>učení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cs-CZ" dirty="0" smtClean="0"/>
              <a:t>Student jako partner…</a:t>
            </a:r>
          </a:p>
          <a:p>
            <a:pPr>
              <a:buNone/>
            </a:pPr>
            <a:r>
              <a:rPr lang="cs-CZ" dirty="0" smtClean="0"/>
              <a:t>Student jako expert…</a:t>
            </a:r>
          </a:p>
          <a:p>
            <a:pPr>
              <a:buNone/>
            </a:pPr>
            <a:r>
              <a:rPr lang="cs-CZ" dirty="0" smtClean="0"/>
              <a:t>Student jako individualita…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Učitel jako poradce / rádce / doprovod / konzultant…</a:t>
            </a:r>
          </a:p>
          <a:p>
            <a:pPr>
              <a:buNone/>
            </a:pPr>
            <a:r>
              <a:rPr lang="cs-CZ" dirty="0" smtClean="0"/>
              <a:t>Učitel jako pozorovatel zázraku…</a:t>
            </a:r>
            <a:r>
              <a:rPr lang="en" dirty="0" smtClean="0"/>
              <a:t>    </a:t>
            </a:r>
            <a:endParaRPr lang="en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7092280" y="1"/>
            <a:ext cx="2051718" cy="22048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002740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Angličtina autonomně</a:t>
            </a:r>
            <a:endParaRPr lang="en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 studenty</a:t>
            </a:r>
            <a:endParaRPr lang="cs-CZ" dirty="0"/>
          </a:p>
        </p:txBody>
      </p:sp>
      <p:sp>
        <p:nvSpPr>
          <p:cNvPr id="24" name="Shape 2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-CZ" dirty="0" smtClean="0"/>
              <a:t>2 úv</a:t>
            </a:r>
            <a:r>
              <a:rPr lang="cs-CZ" dirty="0" smtClean="0"/>
              <a:t>odní</a:t>
            </a:r>
            <a:r>
              <a:rPr lang="cs-CZ" dirty="0" smtClean="0"/>
              <a:t> hromadná setkání</a:t>
            </a:r>
          </a:p>
          <a:p>
            <a:r>
              <a:rPr lang="cs-CZ" dirty="0" smtClean="0"/>
              <a:t>3 individuální konzultace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wot</a:t>
            </a:r>
            <a:r>
              <a:rPr lang="cs-CZ" dirty="0" smtClean="0"/>
              <a:t>, </a:t>
            </a:r>
            <a:r>
              <a:rPr lang="cs-CZ" dirty="0" err="1" smtClean="0"/>
              <a:t>sill</a:t>
            </a:r>
            <a:r>
              <a:rPr lang="cs-CZ" dirty="0" smtClean="0"/>
              <a:t>, </a:t>
            </a:r>
            <a:r>
              <a:rPr lang="cs-CZ" dirty="0" err="1" smtClean="0"/>
              <a:t>kaleidoscope</a:t>
            </a:r>
            <a:r>
              <a:rPr lang="cs-CZ" dirty="0" smtClean="0"/>
              <a:t>,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CEFR </a:t>
            </a:r>
            <a:r>
              <a:rPr lang="cs-CZ" dirty="0" err="1" smtClean="0"/>
              <a:t>grid</a:t>
            </a:r>
            <a:r>
              <a:rPr lang="cs-CZ" dirty="0" smtClean="0"/>
              <a:t>…</a:t>
            </a:r>
          </a:p>
          <a:p>
            <a:r>
              <a:rPr lang="cs-CZ" dirty="0"/>
              <a:t>m</a:t>
            </a:r>
            <a:r>
              <a:rPr lang="cs-CZ" dirty="0" smtClean="0"/>
              <a:t>in. 2 moduly, případně </a:t>
            </a:r>
            <a:r>
              <a:rPr lang="cs-CZ" dirty="0" err="1" smtClean="0"/>
              <a:t>shower</a:t>
            </a:r>
            <a:endParaRPr lang="cs-CZ" dirty="0" smtClean="0"/>
          </a:p>
          <a:p>
            <a:r>
              <a:rPr lang="cs-CZ" dirty="0" smtClean="0"/>
              <a:t>log /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journal</a:t>
            </a:r>
            <a:endParaRPr lang="cs-CZ" dirty="0" smtClean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„učitele“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představa místo plánu</a:t>
            </a:r>
          </a:p>
          <a:p>
            <a:r>
              <a:rPr lang="cs-CZ" dirty="0" smtClean="0"/>
              <a:t>spousta možností v rukávu</a:t>
            </a:r>
          </a:p>
          <a:p>
            <a:r>
              <a:rPr lang="cs-CZ" dirty="0" smtClean="0"/>
              <a:t>otevřenost</a:t>
            </a:r>
          </a:p>
          <a:p>
            <a:r>
              <a:rPr lang="cs-CZ" dirty="0" smtClean="0"/>
              <a:t>flexibilita</a:t>
            </a:r>
          </a:p>
          <a:p>
            <a:r>
              <a:rPr lang="cs-CZ" dirty="0" smtClean="0"/>
              <a:t>poradce místo autority</a:t>
            </a:r>
          </a:p>
          <a:p>
            <a:r>
              <a:rPr lang="cs-CZ" dirty="0"/>
              <a:t>t</a:t>
            </a:r>
            <a:r>
              <a:rPr lang="cs-CZ" dirty="0" smtClean="0"/>
              <a:t>rpělivost</a:t>
            </a:r>
          </a:p>
          <a:p>
            <a:r>
              <a:rPr lang="cs-CZ" dirty="0" smtClean="0"/>
              <a:t>nasazení a  koncentrace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13285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88564999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2 kredity = 50 hodin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>
              <a:buNone/>
            </a:pPr>
            <a:r>
              <a:rPr lang="en" dirty="0"/>
              <a:t>    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13285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92175"/>
              </p:ext>
            </p:extLst>
          </p:nvPr>
        </p:nvGraphicFramePr>
        <p:xfrm>
          <a:off x="1331640" y="2564904"/>
          <a:ext cx="6336703" cy="3523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3646"/>
                <a:gridCol w="1103057"/>
              </a:tblGrid>
              <a:tr h="762005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2 úvodní hromadná setkání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10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3013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2 moduly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10+10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6451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3 individuální konzultace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6451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log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4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6451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???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15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6451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u="none" strike="noStrike" dirty="0">
                          <a:effectLst/>
                        </a:rPr>
                        <a:t>celkem</a:t>
                      </a:r>
                      <a:endParaRPr lang="cs-CZ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u="none" strike="noStrike" dirty="0">
                          <a:effectLst/>
                        </a:rPr>
                        <a:t>50</a:t>
                      </a:r>
                      <a:endParaRPr lang="cs-CZ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9956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buNone/>
            </a:pPr>
            <a:r>
              <a:rPr lang="cs-CZ" b="1" dirty="0" smtClean="0"/>
              <a:t>Naše první </a:t>
            </a:r>
            <a:r>
              <a:rPr lang="cs-CZ" b="1" dirty="0" smtClean="0"/>
              <a:t>moduly</a:t>
            </a:r>
            <a:endParaRPr lang="en" b="1" dirty="0"/>
          </a:p>
        </p:txBody>
      </p:sp>
      <p:sp>
        <p:nvSpPr>
          <p:cNvPr id="24" name="Shape 24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" dirty="0" smtClean="0"/>
              <a:t>literature - theory   	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book club</a:t>
            </a:r>
          </a:p>
          <a:p>
            <a:r>
              <a:rPr lang="en" dirty="0" smtClean="0"/>
              <a:t>environmental English    </a:t>
            </a:r>
          </a:p>
          <a:p>
            <a:r>
              <a:rPr lang="en" dirty="0" smtClean="0"/>
              <a:t>creative writing   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film club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drama   	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journal writing   	 </a:t>
            </a:r>
          </a:p>
          <a:p>
            <a:r>
              <a:rPr lang="en" dirty="0" smtClean="0"/>
              <a:t>vocabulary builder   	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English online</a:t>
            </a:r>
          </a:p>
          <a:p>
            <a:pPr lvl="0">
              <a:buNone/>
            </a:pPr>
            <a:endParaRPr lang="cs-CZ" dirty="0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" dirty="0" smtClean="0"/>
              <a:t>soft skills    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pronunciation   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creating an advertising campaign   	 </a:t>
            </a:r>
          </a:p>
          <a:p>
            <a:r>
              <a:rPr lang="en" dirty="0" smtClean="0"/>
              <a:t>organising an event through business e-mail correspondence  	 </a:t>
            </a:r>
          </a:p>
          <a:p>
            <a:r>
              <a:rPr lang="en" dirty="0" smtClean="0"/>
              <a:t>presentation skills    </a:t>
            </a:r>
          </a:p>
          <a:p>
            <a:pPr>
              <a:buClr>
                <a:srgbClr val="000000"/>
              </a:buClr>
              <a:buSzPct val="61111"/>
            </a:pPr>
            <a:r>
              <a:rPr lang="en" dirty="0" smtClean="0"/>
              <a:t>academic discussions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5" name="Shape 25"/>
          <p:cNvSpPr txBox="1"/>
          <p:nvPr/>
        </p:nvSpPr>
        <p:spPr>
          <a:xfrm>
            <a:off x="4918925" y="463325"/>
            <a:ext cx="3657600" cy="1416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6948263" y="1"/>
            <a:ext cx="2195735" cy="213285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26830751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260</Words>
  <Application>Microsoft Office PowerPoint</Application>
  <PresentationFormat>Předvádění na obrazovce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Angličtina autonomně   </vt:lpstr>
      <vt:lpstr>Začalo to nevinně…   </vt:lpstr>
      <vt:lpstr>Autonomní učení</vt:lpstr>
      <vt:lpstr>Metakognice</vt:lpstr>
      <vt:lpstr>    David Little: </vt:lpstr>
      <vt:lpstr>Autonomní učení</vt:lpstr>
      <vt:lpstr>Angličtina autonomně</vt:lpstr>
      <vt:lpstr>2 kredity = 50 hodin</vt:lpstr>
      <vt:lpstr>Naše první moduly</vt:lpstr>
      <vt:lpstr>Vize do budoucna</vt:lpstr>
      <vt:lpstr>Děkuji za pozornost.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Angličtina autonomně   </dc:title>
  <dc:creator>Lenka Zouhar Ludvíková</dc:creator>
  <cp:lastModifiedBy>Lenka Zouhar Ludvíková</cp:lastModifiedBy>
  <cp:revision>10</cp:revision>
  <dcterms:created xsi:type="dcterms:W3CDTF">2013-11-08T13:44:47Z</dcterms:created>
  <dcterms:modified xsi:type="dcterms:W3CDTF">2013-11-08T15:27:56Z</dcterms:modified>
</cp:coreProperties>
</file>