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7"/>
  </p:notesMasterIdLst>
  <p:sldIdLst>
    <p:sldId id="256" r:id="rId2"/>
    <p:sldId id="269" r:id="rId3"/>
    <p:sldId id="259" r:id="rId4"/>
    <p:sldId id="270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71" r:id="rId13"/>
    <p:sldId id="273" r:id="rId14"/>
    <p:sldId id="272" r:id="rId15"/>
    <p:sldId id="267" r:id="rId1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12" autoAdjust="0"/>
  </p:normalViewPr>
  <p:slideViewPr>
    <p:cSldViewPr>
      <p:cViewPr varScale="1">
        <p:scale>
          <a:sx n="91" d="100"/>
          <a:sy n="91" d="100"/>
        </p:scale>
        <p:origin x="-5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97806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cs-CZ" dirty="0" smtClean="0"/>
              <a:t>I</a:t>
            </a:r>
            <a:r>
              <a:rPr lang="cs-CZ" baseline="0" dirty="0" smtClean="0"/>
              <a:t> met </a:t>
            </a:r>
            <a:r>
              <a:rPr lang="cs-CZ" baseline="0" dirty="0" err="1" smtClean="0"/>
              <a:t>Leena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Flis</a:t>
            </a:r>
            <a:r>
              <a:rPr lang="cs-CZ" baseline="0" dirty="0" smtClean="0"/>
              <a:t> in </a:t>
            </a:r>
            <a:r>
              <a:rPr lang="cs-CZ" baseline="0" dirty="0" err="1" smtClean="0"/>
              <a:t>April</a:t>
            </a:r>
            <a:r>
              <a:rPr lang="cs-CZ" baseline="0" dirty="0" smtClean="0"/>
              <a:t> 2012 and </a:t>
            </a:r>
            <a:r>
              <a:rPr lang="cs-CZ" baseline="0" dirty="0" err="1" smtClean="0"/>
              <a:t>we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started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our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own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course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now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autumn</a:t>
            </a:r>
            <a:r>
              <a:rPr lang="cs-CZ" baseline="0" dirty="0" smtClean="0"/>
              <a:t> 2013</a:t>
            </a:r>
          </a:p>
          <a:p>
            <a:endParaRPr lang="cs-CZ" baseline="0" dirty="0" smtClean="0"/>
          </a:p>
          <a:p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FontTx/>
              <a:buNone/>
            </a:pPr>
            <a:r>
              <a:rPr lang="cs-CZ" dirty="0" smtClean="0"/>
              <a:t>STUDENTS</a:t>
            </a:r>
          </a:p>
          <a:p>
            <a:pPr lvl="0" rtl="0">
              <a:buFontTx/>
              <a:buChar char="-"/>
            </a:pPr>
            <a:r>
              <a:rPr lang="cs-CZ" dirty="0" err="1" smtClean="0"/>
              <a:t>life</a:t>
            </a:r>
            <a:r>
              <a:rPr lang="cs-CZ" dirty="0" smtClean="0"/>
              <a:t>-long </a:t>
            </a:r>
            <a:r>
              <a:rPr lang="cs-CZ" dirty="0" err="1" smtClean="0"/>
              <a:t>learning</a:t>
            </a:r>
            <a:r>
              <a:rPr lang="cs-CZ" dirty="0" smtClean="0"/>
              <a:t> - </a:t>
            </a:r>
          </a:p>
          <a:p>
            <a:pPr lvl="0" rtl="0">
              <a:buFontTx/>
              <a:buChar char="-"/>
            </a:pPr>
            <a:r>
              <a:rPr lang="cs-CZ" dirty="0" smtClean="0"/>
              <a:t>know-how – not </a:t>
            </a:r>
            <a:r>
              <a:rPr lang="cs-CZ" dirty="0" err="1" smtClean="0"/>
              <a:t>only</a:t>
            </a:r>
            <a:r>
              <a:rPr lang="cs-CZ" dirty="0" smtClean="0"/>
              <a:t> in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</a:p>
          <a:p>
            <a:pPr lvl="0" rtl="0">
              <a:buFontTx/>
              <a:buChar char="-"/>
            </a:pPr>
            <a:r>
              <a:rPr lang="cs-CZ" dirty="0" err="1" smtClean="0"/>
              <a:t>motivation</a:t>
            </a:r>
            <a:endParaRPr lang="cs-CZ" dirty="0" smtClean="0"/>
          </a:p>
          <a:p>
            <a:pPr lvl="0" rtl="0">
              <a:buFontTx/>
              <a:buChar char="-"/>
            </a:pPr>
            <a:endParaRPr lang="cs-CZ" dirty="0" smtClean="0"/>
          </a:p>
          <a:p>
            <a:pPr marL="0" lvl="0" indent="0" rtl="0">
              <a:buNone/>
            </a:pPr>
            <a:r>
              <a:rPr lang="cs-CZ" dirty="0" smtClean="0"/>
              <a:t>TEACHERS</a:t>
            </a:r>
            <a:r>
              <a:rPr lang="en" dirty="0" smtClean="0"/>
              <a:t>
</a:t>
            </a:r>
            <a:r>
              <a:rPr lang="cs-CZ" dirty="0" smtClean="0"/>
              <a:t>-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faculties</a:t>
            </a:r>
            <a:r>
              <a:rPr lang="cs-CZ" dirty="0" smtClean="0"/>
              <a:t> –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backgrounds</a:t>
            </a:r>
            <a:endParaRPr lang="cs-CZ" dirty="0" smtClean="0"/>
          </a:p>
          <a:p>
            <a:pPr marL="0" lvl="0" indent="0" rtl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r>
              <a:rPr lang="cs-CZ" dirty="0" smtClean="0"/>
              <a:t> – EAP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us</a:t>
            </a:r>
            <a:r>
              <a:rPr lang="cs-CZ" dirty="0" smtClean="0"/>
              <a:t>,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, business </a:t>
            </a:r>
            <a:r>
              <a:rPr lang="cs-CZ" dirty="0" err="1" smtClean="0"/>
              <a:t>English</a:t>
            </a:r>
            <a:r>
              <a:rPr lang="cs-CZ" dirty="0" smtClean="0"/>
              <a:t>…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languages</a:t>
            </a:r>
            <a:r>
              <a:rPr lang="cs-CZ" dirty="0" smtClean="0"/>
              <a:t>…</a:t>
            </a:r>
          </a:p>
          <a:p>
            <a:pPr marL="0" lvl="0" indent="0" rtl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endParaRPr lang="cs-CZ" dirty="0" smtClean="0"/>
          </a:p>
          <a:p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learner´s</a:t>
            </a:r>
            <a:r>
              <a:rPr lang="cs-CZ" dirty="0" smtClean="0"/>
              <a:t> autonomy? – </a:t>
            </a:r>
            <a:r>
              <a:rPr lang="cs-CZ" dirty="0" err="1" smtClean="0"/>
              <a:t>purpose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us</a:t>
            </a:r>
            <a:endParaRPr lang="cs-CZ" dirty="0" smtClean="0"/>
          </a:p>
          <a:p>
            <a:pPr lvl="0" rtl="0">
              <a:buNone/>
            </a:pPr>
            <a:r>
              <a:rPr lang="cs-CZ" dirty="0" err="1" smtClean="0"/>
              <a:t>who</a:t>
            </a:r>
            <a:r>
              <a:rPr lang="cs-CZ" dirty="0" smtClean="0"/>
              <a:t>?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 in </a:t>
            </a:r>
            <a:r>
              <a:rPr lang="cs-CZ" dirty="0" err="1" smtClean="0"/>
              <a:t>roles</a:t>
            </a:r>
            <a:r>
              <a:rPr lang="cs-CZ" dirty="0" smtClean="0"/>
              <a:t> (</a:t>
            </a:r>
            <a:r>
              <a:rPr lang="cs-CZ" dirty="0" err="1" smtClean="0"/>
              <a:t>teacher</a:t>
            </a:r>
            <a:r>
              <a:rPr lang="cs-CZ" dirty="0" smtClean="0"/>
              <a:t>, student),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expert </a:t>
            </a:r>
            <a:r>
              <a:rPr lang="cs-CZ" dirty="0" err="1" smtClean="0"/>
              <a:t>here</a:t>
            </a:r>
            <a:endParaRPr lang="cs-CZ" dirty="0" smtClean="0"/>
          </a:p>
          <a:p>
            <a:pPr lvl="0" rtl="0">
              <a:buNone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actually</a:t>
            </a:r>
            <a:r>
              <a:rPr lang="cs-CZ" dirty="0" smtClean="0"/>
              <a:t>? –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learner´s</a:t>
            </a:r>
            <a:r>
              <a:rPr lang="cs-CZ" dirty="0" smtClean="0"/>
              <a:t> autonomy </a:t>
            </a:r>
            <a:r>
              <a:rPr lang="cs-CZ" dirty="0" err="1" smtClean="0"/>
              <a:t>about</a:t>
            </a:r>
            <a:endParaRPr lang="cs-CZ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how</a:t>
            </a:r>
            <a:r>
              <a:rPr lang="cs-CZ" dirty="0" smtClean="0"/>
              <a:t>?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 in </a:t>
            </a:r>
            <a:r>
              <a:rPr lang="cs-CZ" dirty="0" err="1" smtClean="0"/>
              <a:t>roles</a:t>
            </a:r>
            <a:r>
              <a:rPr lang="cs-CZ" dirty="0" smtClean="0"/>
              <a:t> (</a:t>
            </a:r>
            <a:r>
              <a:rPr lang="cs-CZ" dirty="0" err="1" smtClean="0"/>
              <a:t>teacher</a:t>
            </a:r>
            <a:r>
              <a:rPr lang="cs-CZ" dirty="0" smtClean="0"/>
              <a:t>, student), </a:t>
            </a:r>
            <a:r>
              <a:rPr lang="cs-CZ" dirty="0" err="1" smtClean="0"/>
              <a:t>tailoring</a:t>
            </a:r>
            <a:endParaRPr lang="cs-CZ" dirty="0" smtClean="0"/>
          </a:p>
          <a:p>
            <a:pPr lvl="0" rtl="0">
              <a:buNone/>
            </a:pPr>
            <a:r>
              <a:rPr lang="cs-CZ" dirty="0" err="1" smtClean="0"/>
              <a:t>when</a:t>
            </a:r>
            <a:r>
              <a:rPr lang="cs-CZ" dirty="0" smtClean="0"/>
              <a:t>? – </a:t>
            </a:r>
            <a:r>
              <a:rPr lang="cs-CZ" dirty="0" err="1" smtClean="0"/>
              <a:t>proven</a:t>
            </a:r>
            <a:r>
              <a:rPr lang="cs-CZ" dirty="0" smtClean="0"/>
              <a:t> by </a:t>
            </a:r>
            <a:r>
              <a:rPr lang="cs-CZ" dirty="0" err="1" smtClean="0"/>
              <a:t>decades</a:t>
            </a:r>
            <a:r>
              <a:rPr lang="cs-CZ" dirty="0" smtClean="0"/>
              <a:t>,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(</a:t>
            </a:r>
            <a:r>
              <a:rPr lang="cs-CZ" dirty="0" err="1" smtClean="0"/>
              <a:t>April</a:t>
            </a:r>
            <a:r>
              <a:rPr lang="cs-CZ" dirty="0" smtClean="0"/>
              <a:t> 2012) to </a:t>
            </a:r>
            <a:r>
              <a:rPr lang="cs-CZ" dirty="0" err="1" smtClean="0"/>
              <a:t>piloting</a:t>
            </a:r>
            <a:r>
              <a:rPr lang="cs-CZ" dirty="0" smtClean="0"/>
              <a:t> (</a:t>
            </a:r>
            <a:r>
              <a:rPr lang="cs-CZ" dirty="0" err="1" smtClean="0"/>
              <a:t>autumn</a:t>
            </a:r>
            <a:r>
              <a:rPr lang="cs-CZ" dirty="0" smtClean="0"/>
              <a:t> term 2013)</a:t>
            </a:r>
          </a:p>
          <a:p>
            <a:pPr lvl="0" rtl="0">
              <a:buNone/>
            </a:pPr>
            <a:r>
              <a:rPr lang="cs-CZ" dirty="0" err="1" smtClean="0"/>
              <a:t>where</a:t>
            </a:r>
            <a:r>
              <a:rPr lang="cs-CZ" dirty="0" smtClean="0"/>
              <a:t>? –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around</a:t>
            </a:r>
            <a:r>
              <a:rPr lang="cs-CZ" dirty="0" smtClean="0"/>
              <a:t> </a:t>
            </a:r>
          </a:p>
          <a:p>
            <a:pPr lvl="0" rtl="0">
              <a:buNone/>
            </a:pPr>
            <a:r>
              <a:rPr lang="cs-CZ" dirty="0" err="1" smtClean="0"/>
              <a:t>whether</a:t>
            </a:r>
            <a:r>
              <a:rPr lang="cs-CZ" dirty="0" smtClean="0"/>
              <a:t>?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endParaRPr lang="cs-CZ" dirty="0" smtClean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cs-CZ" dirty="0" smtClean="0"/>
              <a:t>WHY? </a:t>
            </a:r>
            <a:r>
              <a:rPr lang="cs-CZ" dirty="0" err="1" smtClean="0"/>
              <a:t>Autonomous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learning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</a:t>
            </a:r>
            <a:r>
              <a:rPr lang="cs-CZ" dirty="0" err="1" smtClean="0"/>
              <a:t>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answer</a:t>
            </a:r>
            <a:r>
              <a:rPr lang="cs-CZ" baseline="0" dirty="0" smtClean="0"/>
              <a:t> to </a:t>
            </a:r>
            <a:r>
              <a:rPr lang="cs-CZ" baseline="0" dirty="0" err="1" smtClean="0"/>
              <a:t>large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groups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students</a:t>
            </a:r>
            <a:r>
              <a:rPr lang="cs-CZ" baseline="0" dirty="0" smtClean="0"/>
              <a:t>, to diversity </a:t>
            </a:r>
            <a:r>
              <a:rPr lang="cs-CZ" baseline="0" dirty="0" err="1" smtClean="0"/>
              <a:t>within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groups</a:t>
            </a:r>
            <a:r>
              <a:rPr lang="cs-CZ" baseline="0" dirty="0" smtClean="0"/>
              <a:t> (</a:t>
            </a:r>
            <a:r>
              <a:rPr lang="cs-CZ" baseline="0" dirty="0" err="1" smtClean="0"/>
              <a:t>levels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needs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expectations</a:t>
            </a:r>
            <a:r>
              <a:rPr lang="cs-CZ" baseline="0" dirty="0" smtClean="0"/>
              <a:t>…)</a:t>
            </a: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 dirty="0" smtClean="0"/>
              <a:t>STUDENT</a:t>
            </a:r>
          </a:p>
          <a:p>
            <a:pPr lvl="0" rtl="0">
              <a:buFontTx/>
              <a:buChar char="-"/>
            </a:pPr>
            <a:r>
              <a:rPr lang="cs-CZ" dirty="0" smtClean="0"/>
              <a:t>expert on </a:t>
            </a:r>
            <a:r>
              <a:rPr lang="cs-CZ" dirty="0" err="1" smtClean="0"/>
              <a:t>learning</a:t>
            </a:r>
            <a:endParaRPr lang="cs-CZ" dirty="0" smtClean="0"/>
          </a:p>
          <a:p>
            <a:pPr lvl="0" rtl="0">
              <a:buFontTx/>
              <a:buChar char="-"/>
            </a:pPr>
            <a:r>
              <a:rPr lang="cs-CZ" dirty="0" smtClean="0"/>
              <a:t>partner</a:t>
            </a:r>
          </a:p>
          <a:p>
            <a:pPr lvl="0" rtl="0">
              <a:buFontTx/>
              <a:buChar char="-"/>
            </a:pPr>
            <a:r>
              <a:rPr lang="cs-CZ" dirty="0" smtClean="0"/>
              <a:t>individuality</a:t>
            </a:r>
          </a:p>
          <a:p>
            <a:pPr lvl="0" rtl="0">
              <a:buFontTx/>
              <a:buChar char="-"/>
            </a:pPr>
            <a:r>
              <a:rPr lang="cs-CZ" dirty="0" smtClean="0"/>
              <a:t>test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the</a:t>
            </a:r>
            <a:r>
              <a:rPr lang="cs-CZ" dirty="0" smtClean="0"/>
              <a:t> end – </a:t>
            </a:r>
            <a:r>
              <a:rPr lang="cs-CZ" b="1" dirty="0" err="1" smtClean="0"/>
              <a:t>life</a:t>
            </a:r>
            <a:r>
              <a:rPr lang="cs-CZ" b="1" baseline="0" dirty="0" smtClean="0"/>
              <a:t> long </a:t>
            </a:r>
            <a:r>
              <a:rPr lang="cs-CZ" b="1" baseline="0" dirty="0" err="1" smtClean="0"/>
              <a:t>learning</a:t>
            </a:r>
            <a:endParaRPr lang="cs-CZ" b="1" baseline="0" dirty="0" smtClean="0"/>
          </a:p>
          <a:p>
            <a:pPr lvl="0" rtl="0">
              <a:buFontTx/>
              <a:buNone/>
            </a:pPr>
            <a:endParaRPr lang="cs-CZ" b="1" baseline="0" dirty="0" smtClean="0"/>
          </a:p>
          <a:p>
            <a:pPr marL="0" indent="0">
              <a:buNone/>
            </a:pPr>
            <a:r>
              <a:rPr lang="cs-CZ" dirty="0" smtClean="0"/>
              <a:t>TEACHER</a:t>
            </a:r>
          </a:p>
          <a:p>
            <a:pPr>
              <a:buFontTx/>
              <a:buChar char="-"/>
            </a:pPr>
            <a:r>
              <a:rPr lang="cs-CZ" dirty="0" err="1" smtClean="0"/>
              <a:t>counsellor</a:t>
            </a:r>
            <a:r>
              <a:rPr lang="cs-CZ" dirty="0" smtClean="0"/>
              <a:t> / </a:t>
            </a:r>
            <a:r>
              <a:rPr lang="cs-CZ" dirty="0" err="1" smtClean="0"/>
              <a:t>advisor</a:t>
            </a:r>
            <a:r>
              <a:rPr lang="cs-CZ" dirty="0" smtClean="0"/>
              <a:t> / partner, not </a:t>
            </a:r>
            <a:r>
              <a:rPr lang="cs-CZ" dirty="0" err="1" smtClean="0"/>
              <a:t>authority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flexible</a:t>
            </a:r>
            <a:r>
              <a:rPr lang="cs-CZ" dirty="0" smtClean="0"/>
              <a:t>, open-</a:t>
            </a:r>
            <a:r>
              <a:rPr lang="cs-CZ" dirty="0" err="1" smtClean="0"/>
              <a:t>minded</a:t>
            </a:r>
            <a:r>
              <a:rPr lang="cs-CZ" dirty="0" smtClean="0"/>
              <a:t>, </a:t>
            </a:r>
            <a:r>
              <a:rPr lang="cs-CZ" dirty="0" err="1" smtClean="0"/>
              <a:t>patient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belief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student</a:t>
            </a:r>
          </a:p>
          <a:p>
            <a:pPr>
              <a:buFontTx/>
              <a:buChar char="-"/>
            </a:pPr>
            <a:r>
              <a:rPr lang="cs-CZ" dirty="0" err="1" smtClean="0"/>
              <a:t>experience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ideas</a:t>
            </a:r>
            <a:r>
              <a:rPr lang="cs-CZ" dirty="0" smtClean="0"/>
              <a:t>, not a </a:t>
            </a:r>
            <a:r>
              <a:rPr lang="cs-CZ" dirty="0" err="1" smtClean="0"/>
              <a:t>plan</a:t>
            </a:r>
            <a:r>
              <a:rPr lang="cs-CZ" dirty="0" smtClean="0"/>
              <a:t> - adrenalin</a:t>
            </a:r>
          </a:p>
          <a:p>
            <a:pPr lvl="0" rtl="0">
              <a:buFontTx/>
              <a:buNone/>
            </a:pPr>
            <a:endParaRPr lang="cs-CZ" b="1" baseline="0" dirty="0" smtClean="0"/>
          </a:p>
          <a:p>
            <a:pPr lvl="0" rtl="0">
              <a:buFontTx/>
              <a:buNone/>
            </a:pPr>
            <a:endParaRPr lang="cs-CZ" b="1" dirty="0" smtClean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speak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AUTONOMOUS LEARNING?</a:t>
            </a:r>
          </a:p>
          <a:p>
            <a:endParaRPr lang="cs-CZ" dirty="0" smtClean="0"/>
          </a:p>
          <a:p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 sz="3200" dirty="0" err="1" smtClean="0"/>
              <a:t>responsibility</a:t>
            </a:r>
            <a:endParaRPr lang="cs-CZ" sz="3200" dirty="0" smtClean="0"/>
          </a:p>
          <a:p>
            <a:pPr lvl="0" rtl="0">
              <a:buNone/>
            </a:pPr>
            <a:r>
              <a:rPr lang="cs-CZ" sz="3200" dirty="0" smtClean="0"/>
              <a:t>a</a:t>
            </a:r>
            <a:r>
              <a:rPr lang="en" sz="3200" dirty="0" smtClean="0"/>
              <a:t>ttitudes</a:t>
            </a:r>
            <a:r>
              <a:rPr lang="cs-CZ" sz="3200" dirty="0" smtClean="0"/>
              <a:t>, </a:t>
            </a:r>
            <a:r>
              <a:rPr lang="cs-CZ" sz="3200" dirty="0" err="1" smtClean="0"/>
              <a:t>motivation</a:t>
            </a:r>
            <a:endParaRPr lang="en" sz="3200" dirty="0" smtClean="0"/>
          </a:p>
          <a:p>
            <a:pPr>
              <a:buNone/>
            </a:pPr>
            <a:r>
              <a:rPr lang="cs-CZ" sz="3200" dirty="0" smtClean="0"/>
              <a:t>e</a:t>
            </a:r>
            <a:r>
              <a:rPr lang="en" sz="3200" dirty="0" smtClean="0"/>
              <a:t>valuation</a:t>
            </a:r>
            <a:r>
              <a:rPr lang="cs-CZ" sz="3200" dirty="0" smtClean="0"/>
              <a:t>, </a:t>
            </a:r>
            <a:r>
              <a:rPr lang="en" sz="3200" dirty="0" smtClean="0"/>
              <a:t>monitoring</a:t>
            </a:r>
          </a:p>
          <a:p>
            <a:pPr lvl="0" rtl="0">
              <a:buNone/>
            </a:pPr>
            <a:r>
              <a:rPr lang="cs-CZ" sz="3200" dirty="0" smtClean="0"/>
              <a:t>i</a:t>
            </a:r>
            <a:r>
              <a:rPr lang="en" sz="3200" dirty="0" smtClean="0"/>
              <a:t>ntegration</a:t>
            </a:r>
            <a:r>
              <a:rPr lang="cs-CZ" sz="3200" dirty="0" smtClean="0"/>
              <a:t>, </a:t>
            </a:r>
            <a:r>
              <a:rPr lang="cs-CZ" sz="3200" dirty="0" err="1" smtClean="0"/>
              <a:t>self-reflection</a:t>
            </a:r>
            <a:endParaRPr lang="en" sz="3200" dirty="0" smtClean="0"/>
          </a:p>
          <a:p>
            <a:pPr lvl="0" rtl="0">
              <a:buNone/>
            </a:pPr>
            <a:r>
              <a:rPr lang="cs-CZ" sz="3200" dirty="0" smtClean="0"/>
              <a:t>p</a:t>
            </a:r>
            <a:r>
              <a:rPr lang="en" sz="3200" dirty="0" smtClean="0"/>
              <a:t>lanning</a:t>
            </a:r>
            <a:r>
              <a:rPr lang="cs-CZ" sz="3200" dirty="0" smtClean="0"/>
              <a:t>, </a:t>
            </a:r>
            <a:r>
              <a:rPr lang="cs-CZ" sz="3200" dirty="0" err="1" smtClean="0"/>
              <a:t>setting</a:t>
            </a:r>
            <a:r>
              <a:rPr lang="cs-CZ" sz="3200" dirty="0" smtClean="0"/>
              <a:t> </a:t>
            </a:r>
            <a:r>
              <a:rPr lang="cs-CZ" sz="3200" dirty="0" err="1" smtClean="0"/>
              <a:t>goals</a:t>
            </a:r>
            <a:endParaRPr lang="en" sz="3200" dirty="0" smtClean="0"/>
          </a:p>
          <a:p>
            <a:pPr lvl="0" rtl="0">
              <a:buNone/>
            </a:pPr>
            <a:r>
              <a:rPr lang="cs-CZ" sz="3200" dirty="0" err="1" smtClean="0"/>
              <a:t>realization</a:t>
            </a:r>
            <a:r>
              <a:rPr lang="cs-CZ" sz="3200" dirty="0" smtClean="0"/>
              <a:t>…</a:t>
            </a:r>
            <a:endParaRPr lang="en" sz="3200" dirty="0" smtClean="0"/>
          </a:p>
          <a:p>
            <a:endParaRPr lang="en" sz="30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e.ecml.at/mtp2/Elp_tt/Results/DM_layout/00_10/06/06%20Supplementary%20text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422725"/>
            <a:ext cx="7772400" cy="2520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buNone/>
            </a:pPr>
            <a:r>
              <a:rPr lang="en" dirty="0" smtClean="0"/>
              <a:t>Autonomous</a:t>
            </a:r>
            <a:r>
              <a:rPr lang="cs-CZ" dirty="0" err="1" smtClean="0"/>
              <a:t>ly</a:t>
            </a:r>
            <a:r>
              <a:rPr lang="cs-CZ" dirty="0" smtClean="0"/>
              <a:t> </a:t>
            </a:r>
            <a:r>
              <a:rPr lang="cs-CZ" dirty="0" err="1" smtClean="0"/>
              <a:t>Together</a:t>
            </a:r>
            <a:r>
              <a:rPr lang="en" dirty="0" smtClean="0"/>
              <a:t>   </a:t>
            </a:r>
            <a:endParaRPr lang="en" dirty="0"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5059626"/>
            <a:ext cx="7772400" cy="115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r">
              <a:buNone/>
            </a:pPr>
            <a:r>
              <a:rPr lang="en" dirty="0"/>
              <a:t>    Lenka Zouhar Ludvíková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x="4918925" y="463325"/>
            <a:ext cx="3657600" cy="1416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support groups portfolio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229600" cy="4967700"/>
          </a:xfrm>
          <a:prstGeom prst="rect">
            <a:avLst/>
          </a:prstGeom>
        </p:spPr>
        <p:txBody>
          <a:bodyPr lIns="91425" tIns="91425" rIns="91425" bIns="91425" numCol="2" anchor="t" anchorCtr="0">
            <a:noAutofit/>
          </a:bodyPr>
          <a:lstStyle/>
          <a:p>
            <a:pPr lvl="0" rtl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90000"/>
                  </a:schemeClr>
                </a:solidFill>
              </a:rPr>
              <a:t>- </a:t>
            </a:r>
            <a:r>
              <a:rPr lang="en" sz="2400" dirty="0" smtClean="0">
                <a:solidFill>
                  <a:schemeClr val="tx2">
                    <a:lumMod val="90000"/>
                  </a:schemeClr>
                </a:solidFill>
              </a:rPr>
              <a:t>literature – </a:t>
            </a:r>
            <a:r>
              <a:rPr lang="cs-CZ" sz="2400" dirty="0" err="1" smtClean="0">
                <a:solidFill>
                  <a:schemeClr val="tx2">
                    <a:lumMod val="90000"/>
                  </a:schemeClr>
                </a:solidFill>
              </a:rPr>
              <a:t>analysis</a:t>
            </a:r>
            <a:endParaRPr lang="cs-CZ" sz="2400" dirty="0" smtClean="0">
              <a:solidFill>
                <a:schemeClr val="tx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90000"/>
                  </a:schemeClr>
                </a:solidFill>
              </a:rPr>
              <a:t>- double </a:t>
            </a:r>
            <a:r>
              <a:rPr lang="cs-CZ" sz="2400" dirty="0" err="1" smtClean="0">
                <a:solidFill>
                  <a:schemeClr val="tx2">
                    <a:lumMod val="90000"/>
                  </a:schemeClr>
                </a:solidFill>
              </a:rPr>
              <a:t>speak</a:t>
            </a:r>
            <a:endParaRPr lang="en" sz="2400" dirty="0">
              <a:solidFill>
                <a:schemeClr val="tx2">
                  <a:lumMod val="90000"/>
                </a:schemeClr>
              </a:solidFill>
            </a:endParaRPr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>
                <a:solidFill>
                  <a:schemeClr val="tx2">
                    <a:lumMod val="90000"/>
                  </a:schemeClr>
                </a:solidFill>
              </a:rPr>
              <a:t>- </a:t>
            </a:r>
            <a:r>
              <a:rPr lang="en" sz="2400" dirty="0" smtClean="0">
                <a:solidFill>
                  <a:schemeClr val="tx2">
                    <a:lumMod val="90000"/>
                  </a:schemeClr>
                </a:solidFill>
              </a:rPr>
              <a:t>book </a:t>
            </a:r>
            <a:r>
              <a:rPr lang="en" sz="2400" dirty="0">
                <a:solidFill>
                  <a:schemeClr val="tx2">
                    <a:lumMod val="90000"/>
                  </a:schemeClr>
                </a:solidFill>
              </a:rPr>
              <a:t>club</a:t>
            </a:r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environmental </a:t>
            </a:r>
            <a:r>
              <a:rPr lang="en" sz="2400" dirty="0"/>
              <a:t>English    </a:t>
            </a:r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cs-CZ" sz="2400" dirty="0" err="1"/>
              <a:t>a</a:t>
            </a:r>
            <a:r>
              <a:rPr lang="cs-CZ" sz="2400" dirty="0" err="1" smtClean="0"/>
              <a:t>cademic</a:t>
            </a:r>
            <a:r>
              <a:rPr lang="cs-CZ" sz="2400" dirty="0" smtClean="0"/>
              <a:t> </a:t>
            </a:r>
            <a:r>
              <a:rPr lang="cs-CZ" sz="2400" dirty="0" err="1" smtClean="0"/>
              <a:t>discussions</a:t>
            </a:r>
            <a:endParaRPr lang="en" sz="2400" dirty="0"/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- </a:t>
            </a:r>
            <a:r>
              <a:rPr lang="en" sz="2400" dirty="0" smtClean="0">
                <a:solidFill>
                  <a:srgbClr val="0070C0"/>
                </a:solidFill>
              </a:rPr>
              <a:t>film </a:t>
            </a:r>
            <a:r>
              <a:rPr lang="en" sz="2400" dirty="0">
                <a:solidFill>
                  <a:srgbClr val="0070C0"/>
                </a:solidFill>
              </a:rPr>
              <a:t>club</a:t>
            </a:r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drama   </a:t>
            </a:r>
            <a:r>
              <a:rPr lang="en" sz="2400" dirty="0"/>
              <a:t>	 </a:t>
            </a:r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journal</a:t>
            </a:r>
            <a:r>
              <a:rPr lang="cs-CZ" sz="2400" dirty="0" err="1" smtClean="0"/>
              <a:t>ling</a:t>
            </a:r>
            <a:r>
              <a:rPr lang="en" sz="2400" dirty="0" smtClean="0"/>
              <a:t>   </a:t>
            </a:r>
            <a:r>
              <a:rPr lang="en" sz="2400" dirty="0"/>
              <a:t>	 </a:t>
            </a:r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vocabulary builder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90000"/>
                  </a:schemeClr>
                </a:solidFill>
              </a:rPr>
              <a:t>- </a:t>
            </a:r>
            <a:r>
              <a:rPr lang="cs-CZ" sz="2400" dirty="0" err="1" smtClean="0">
                <a:solidFill>
                  <a:schemeClr val="tx2">
                    <a:lumMod val="90000"/>
                  </a:schemeClr>
                </a:solidFill>
              </a:rPr>
              <a:t>reading</a:t>
            </a:r>
            <a:r>
              <a:rPr lang="cs-CZ" sz="24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tx2">
                    <a:lumMod val="90000"/>
                  </a:schemeClr>
                </a:solidFill>
              </a:rPr>
              <a:t>shower</a:t>
            </a:r>
            <a:endParaRPr lang="cs-CZ" sz="2400" dirty="0" smtClean="0">
              <a:solidFill>
                <a:schemeClr val="tx2">
                  <a:lumMod val="90000"/>
                </a:schemeClr>
              </a:solidFill>
            </a:endParaRP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90000"/>
                  </a:schemeClr>
                </a:solidFill>
              </a:rPr>
              <a:t>- art in </a:t>
            </a:r>
            <a:r>
              <a:rPr lang="cs-CZ" sz="2400" dirty="0" err="1" smtClean="0">
                <a:solidFill>
                  <a:schemeClr val="tx2">
                    <a:lumMod val="90000"/>
                  </a:schemeClr>
                </a:solidFill>
              </a:rPr>
              <a:t>galleries</a:t>
            </a:r>
            <a:r>
              <a:rPr lang="en" sz="24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tx2">
                    <a:lumMod val="90000"/>
                  </a:schemeClr>
                </a:solidFill>
              </a:rPr>
              <a:t>and </a:t>
            </a:r>
            <a:r>
              <a:rPr lang="cs-CZ" sz="2400" dirty="0" err="1" smtClean="0">
                <a:solidFill>
                  <a:schemeClr val="tx2">
                    <a:lumMod val="90000"/>
                  </a:schemeClr>
                </a:solidFill>
              </a:rPr>
              <a:t>elsewhere</a:t>
            </a:r>
            <a:r>
              <a:rPr lang="en" sz="2400" dirty="0" smtClean="0">
                <a:solidFill>
                  <a:schemeClr val="tx2">
                    <a:lumMod val="90000"/>
                  </a:schemeClr>
                </a:solidFill>
              </a:rPr>
              <a:t>  </a:t>
            </a:r>
            <a:r>
              <a:rPr lang="en" sz="2400" dirty="0"/>
              <a:t>	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- </a:t>
            </a:r>
            <a:r>
              <a:rPr lang="cs-CZ" sz="2400" dirty="0" err="1">
                <a:solidFill>
                  <a:srgbClr val="0070C0"/>
                </a:solidFill>
              </a:rPr>
              <a:t>g</a:t>
            </a:r>
            <a:r>
              <a:rPr lang="cs-CZ" sz="2400" dirty="0" err="1" smtClean="0">
                <a:solidFill>
                  <a:srgbClr val="0070C0"/>
                </a:solidFill>
              </a:rPr>
              <a:t>rammar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shower</a:t>
            </a:r>
            <a:endParaRPr lang="cs-CZ" sz="2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soft </a:t>
            </a:r>
            <a:r>
              <a:rPr lang="en" sz="2400" dirty="0"/>
              <a:t>skills     </a:t>
            </a:r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-</a:t>
            </a:r>
            <a:r>
              <a:rPr lang="cs-CZ" sz="2400" dirty="0" smtClean="0"/>
              <a:t> </a:t>
            </a:r>
            <a:r>
              <a:rPr lang="en" sz="2400" dirty="0" smtClean="0">
                <a:solidFill>
                  <a:srgbClr val="0070C0"/>
                </a:solidFill>
              </a:rPr>
              <a:t>pronunciation</a:t>
            </a:r>
            <a:r>
              <a:rPr lang="en" sz="2400" dirty="0" smtClean="0"/>
              <a:t>    </a:t>
            </a:r>
            <a:endParaRPr lang="en" sz="2400" dirty="0"/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>
                <a:solidFill>
                  <a:schemeClr val="tx2">
                    <a:lumMod val="90000"/>
                  </a:schemeClr>
                </a:solidFill>
              </a:rPr>
              <a:t>- case </a:t>
            </a:r>
            <a:r>
              <a:rPr lang="cs-CZ" sz="2400" dirty="0" err="1" smtClean="0">
                <a:solidFill>
                  <a:schemeClr val="tx2">
                    <a:lumMod val="90000"/>
                  </a:schemeClr>
                </a:solidFill>
              </a:rPr>
              <a:t>studies</a:t>
            </a:r>
            <a:r>
              <a:rPr lang="en" sz="2400" dirty="0">
                <a:solidFill>
                  <a:schemeClr val="tx2">
                    <a:lumMod val="90000"/>
                  </a:schemeClr>
                </a:solidFill>
              </a:rPr>
              <a:t>	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90000"/>
                  </a:schemeClr>
                </a:solidFill>
              </a:rPr>
              <a:t>- </a:t>
            </a:r>
            <a:r>
              <a:rPr lang="en" sz="2400" dirty="0" smtClean="0">
                <a:solidFill>
                  <a:schemeClr val="tx2">
                    <a:lumMod val="90000"/>
                  </a:schemeClr>
                </a:solidFill>
              </a:rPr>
              <a:t>organising </a:t>
            </a:r>
            <a:r>
              <a:rPr lang="en" sz="2400" dirty="0">
                <a:solidFill>
                  <a:schemeClr val="tx2">
                    <a:lumMod val="90000"/>
                  </a:schemeClr>
                </a:solidFill>
              </a:rPr>
              <a:t>an event through business </a:t>
            </a:r>
            <a:r>
              <a:rPr lang="en" sz="2400" dirty="0" smtClean="0">
                <a:solidFill>
                  <a:schemeClr val="tx2">
                    <a:lumMod val="90000"/>
                  </a:schemeClr>
                </a:solidFill>
              </a:rPr>
              <a:t>correspondence</a:t>
            </a:r>
            <a:r>
              <a:rPr lang="en" sz="2400" dirty="0" smtClean="0"/>
              <a:t>  </a:t>
            </a:r>
            <a:r>
              <a:rPr lang="en" sz="2400" dirty="0"/>
              <a:t>	 </a:t>
            </a:r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presentation </a:t>
            </a:r>
            <a:r>
              <a:rPr lang="en" sz="2400" dirty="0"/>
              <a:t>skills    </a:t>
            </a:r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academic </a:t>
            </a:r>
            <a:r>
              <a:rPr lang="cs-CZ" sz="2400" dirty="0" err="1" smtClean="0"/>
              <a:t>writing</a:t>
            </a:r>
            <a:r>
              <a:rPr lang="en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07092031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cs-CZ" dirty="0"/>
              <a:t>c</a:t>
            </a:r>
            <a:r>
              <a:rPr lang="en" dirty="0" smtClean="0"/>
              <a:t>ontract</a:t>
            </a:r>
            <a:r>
              <a:rPr lang="cs-CZ" dirty="0" smtClean="0"/>
              <a:t> </a:t>
            </a:r>
            <a:r>
              <a:rPr lang="cs-CZ" dirty="0" err="1" smtClean="0"/>
              <a:t>template</a:t>
            </a:r>
            <a:endParaRPr lang="en" dirty="0"/>
          </a:p>
        </p:txBody>
      </p:sp>
      <p:sp>
        <p:nvSpPr>
          <p:cNvPr id="95" name="Shape 95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
</a:t>
            </a:r>
            <a:r>
              <a:rPr lang="en" dirty="0" smtClean="0"/>
              <a:t>intro </a:t>
            </a:r>
            <a:r>
              <a:rPr lang="en" dirty="0"/>
              <a:t>sessions </a:t>
            </a:r>
            <a:r>
              <a:rPr lang="en" dirty="0" smtClean="0"/>
              <a:t>......</a:t>
            </a:r>
            <a:r>
              <a:rPr lang="cs-CZ" dirty="0" smtClean="0"/>
              <a:t>..</a:t>
            </a:r>
            <a:r>
              <a:rPr lang="en" dirty="0" smtClean="0"/>
              <a:t>..........</a:t>
            </a:r>
            <a:r>
              <a:rPr lang="en" dirty="0"/>
              <a:t>10 </a:t>
            </a:r>
            <a:endParaRPr lang="cs-CZ" dirty="0" smtClean="0"/>
          </a:p>
          <a:p>
            <a:pPr lvl="0" rtl="0">
              <a:buNone/>
            </a:pPr>
            <a:r>
              <a:rPr lang="cs-CZ" dirty="0" err="1"/>
              <a:t>i</a:t>
            </a:r>
            <a:r>
              <a:rPr lang="cs-CZ" dirty="0" err="1" smtClean="0"/>
              <a:t>ndividual</a:t>
            </a:r>
            <a:r>
              <a:rPr lang="cs-CZ" dirty="0" smtClean="0"/>
              <a:t> </a:t>
            </a:r>
            <a:r>
              <a:rPr lang="en" dirty="0" smtClean="0"/>
              <a:t>counselling ......</a:t>
            </a:r>
            <a:r>
              <a:rPr lang="cs-CZ" dirty="0" smtClean="0"/>
              <a:t>.</a:t>
            </a:r>
            <a:r>
              <a:rPr lang="en" dirty="0" smtClean="0"/>
              <a:t>.1</a:t>
            </a:r>
            <a:r>
              <a:rPr lang="cs-CZ" dirty="0" smtClean="0"/>
              <a:t> </a:t>
            </a:r>
          </a:p>
          <a:p>
            <a:pPr lvl="0" rtl="0">
              <a:buNone/>
            </a:pPr>
            <a:r>
              <a:rPr lang="en" dirty="0" smtClean="0"/>
              <a:t>min.2 </a:t>
            </a:r>
            <a:r>
              <a:rPr lang="en" dirty="0"/>
              <a:t>support groups </a:t>
            </a:r>
            <a:r>
              <a:rPr lang="en" dirty="0" smtClean="0"/>
              <a:t>......</a:t>
            </a:r>
            <a:r>
              <a:rPr lang="cs-CZ" dirty="0" smtClean="0"/>
              <a:t> </a:t>
            </a:r>
            <a:r>
              <a:rPr lang="en" dirty="0" smtClean="0"/>
              <a:t>20</a:t>
            </a:r>
            <a:r>
              <a:rPr lang="cs-CZ" dirty="0" smtClean="0"/>
              <a:t> </a:t>
            </a:r>
          </a:p>
          <a:p>
            <a:pPr lvl="0" rtl="0">
              <a:buNone/>
            </a:pPr>
            <a:r>
              <a:rPr lang="en" dirty="0" smtClean="0"/>
              <a:t>log </a:t>
            </a:r>
            <a:r>
              <a:rPr lang="en" dirty="0"/>
              <a:t>writing </a:t>
            </a:r>
            <a:r>
              <a:rPr lang="en" dirty="0" smtClean="0"/>
              <a:t>..........................4 </a:t>
            </a:r>
            <a:endParaRPr lang="cs-CZ" dirty="0" smtClean="0"/>
          </a:p>
          <a:p>
            <a:pPr lvl="0" rtl="0">
              <a:buNone/>
            </a:pPr>
            <a:r>
              <a:rPr lang="en" dirty="0" smtClean="0"/>
              <a:t>independent </a:t>
            </a:r>
            <a:r>
              <a:rPr lang="en" dirty="0"/>
              <a:t>work </a:t>
            </a:r>
            <a:r>
              <a:rPr lang="en" dirty="0" smtClean="0"/>
              <a:t>............</a:t>
            </a:r>
            <a:r>
              <a:rPr lang="en" dirty="0"/>
              <a:t>15 </a:t>
            </a:r>
            <a:endParaRPr lang="cs-CZ" dirty="0" smtClean="0"/>
          </a:p>
          <a:p>
            <a:pPr lvl="0" rtl="0">
              <a:buNone/>
            </a:pPr>
            <a:r>
              <a:rPr lang="en" dirty="0" smtClean="0"/>
              <a:t>TOTAL .............................</a:t>
            </a:r>
            <a:r>
              <a:rPr lang="en" b="1" dirty="0"/>
              <a:t>50 hours</a:t>
            </a:r>
          </a:p>
          <a:p>
            <a:pPr lvl="0" rtl="0">
              <a:buNone/>
            </a:pPr>
            <a:r>
              <a:rPr lang="en" b="1" dirty="0"/>
              <a:t>                                                      = 2 credits</a:t>
            </a:r>
          </a:p>
          <a:p>
            <a:endParaRPr lang="en" b="1" dirty="0"/>
          </a:p>
          <a:p>
            <a:endParaRPr lang="en" b="1" dirty="0"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cs-CZ" dirty="0" err="1"/>
              <a:t>p</a:t>
            </a:r>
            <a:r>
              <a:rPr lang="cs-CZ" dirty="0" err="1" smtClean="0"/>
              <a:t>iloting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endParaRPr lang="en" dirty="0"/>
          </a:p>
        </p:txBody>
      </p:sp>
      <p:sp>
        <p:nvSpPr>
          <p:cNvPr id="95" name="Shape 95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
</a:t>
            </a:r>
            <a:r>
              <a:rPr lang="cs-CZ" dirty="0" smtClean="0"/>
              <a:t>- 38 </a:t>
            </a:r>
            <a:r>
              <a:rPr lang="cs-CZ" dirty="0" err="1" smtClean="0"/>
              <a:t>students</a:t>
            </a:r>
            <a:endParaRPr lang="cs-CZ" dirty="0" smtClean="0"/>
          </a:p>
          <a:p>
            <a:pPr marL="0" lvl="0" indent="0" rtl="0">
              <a:buNone/>
            </a:pPr>
            <a:r>
              <a:rPr lang="cs-CZ" dirty="0" smtClean="0"/>
              <a:t>- 2 </a:t>
            </a:r>
            <a:r>
              <a:rPr lang="cs-CZ" dirty="0" err="1" smtClean="0"/>
              <a:t>counsellors</a:t>
            </a:r>
            <a:endParaRPr lang="cs-CZ" dirty="0" smtClean="0"/>
          </a:p>
          <a:p>
            <a:pPr marL="0" lvl="0" indent="0" rtl="0">
              <a:buNone/>
            </a:pPr>
            <a:r>
              <a:rPr lang="cs-CZ" dirty="0" smtClean="0"/>
              <a:t>- 12 module </a:t>
            </a:r>
            <a:r>
              <a:rPr lang="cs-CZ" dirty="0" err="1" smtClean="0"/>
              <a:t>teachers</a:t>
            </a:r>
            <a:endParaRPr lang="cs-CZ" dirty="0" smtClean="0"/>
          </a:p>
          <a:p>
            <a:pPr lvl="0" rtl="0">
              <a:buFontTx/>
              <a:buChar char="-"/>
            </a:pPr>
            <a:endParaRPr lang="cs-CZ" dirty="0"/>
          </a:p>
          <a:p>
            <a:pPr lvl="0" rtl="0">
              <a:buFontTx/>
              <a:buChar char="-"/>
            </a:pPr>
            <a:r>
              <a:rPr lang="cs-CZ" dirty="0" smtClean="0"/>
              <a:t>8 </a:t>
            </a:r>
            <a:r>
              <a:rPr lang="cs-CZ" dirty="0" err="1" smtClean="0"/>
              <a:t>modules</a:t>
            </a:r>
            <a:r>
              <a:rPr lang="cs-CZ" dirty="0" smtClean="0"/>
              <a:t> (</a:t>
            </a:r>
            <a:r>
              <a:rPr lang="cs-CZ" dirty="0" err="1" smtClean="0"/>
              <a:t>over</a:t>
            </a:r>
            <a:r>
              <a:rPr lang="cs-CZ" dirty="0" smtClean="0"/>
              <a:t> 40 </a:t>
            </a:r>
            <a:r>
              <a:rPr lang="cs-CZ" dirty="0" err="1" smtClean="0"/>
              <a:t>hours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contact</a:t>
            </a:r>
            <a:r>
              <a:rPr lang="cs-CZ" dirty="0" smtClean="0"/>
              <a:t> </a:t>
            </a:r>
            <a:r>
              <a:rPr lang="cs-CZ" dirty="0" err="1" smtClean="0"/>
              <a:t>hours</a:t>
            </a:r>
            <a:r>
              <a:rPr lang="cs-CZ" dirty="0" smtClean="0"/>
              <a:t>)</a:t>
            </a:r>
          </a:p>
          <a:p>
            <a:pPr lvl="0" rtl="0">
              <a:buFontTx/>
              <a:buChar char="-"/>
            </a:pPr>
            <a:r>
              <a:rPr lang="cs-CZ" dirty="0" smtClean="0"/>
              <a:t>3 </a:t>
            </a:r>
            <a:r>
              <a:rPr lang="cs-CZ" dirty="0" err="1" smtClean="0"/>
              <a:t>showers</a:t>
            </a:r>
            <a:r>
              <a:rPr lang="cs-CZ" dirty="0" smtClean="0"/>
              <a:t> (300 </a:t>
            </a:r>
            <a:r>
              <a:rPr lang="cs-CZ" dirty="0" err="1" smtClean="0"/>
              <a:t>minutes</a:t>
            </a:r>
            <a:r>
              <a:rPr lang="cs-CZ" dirty="0" smtClean="0"/>
              <a:t>)</a:t>
            </a:r>
          </a:p>
          <a:p>
            <a:pPr lvl="0" rtl="0">
              <a:buFontTx/>
              <a:buChar char="-"/>
            </a:pPr>
            <a:r>
              <a:rPr lang="cs-CZ" dirty="0" smtClean="0"/>
              <a:t>40 </a:t>
            </a:r>
            <a:r>
              <a:rPr lang="cs-CZ" dirty="0" err="1" smtClean="0"/>
              <a:t>hours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counselling</a:t>
            </a:r>
            <a:endParaRPr lang="cs-CZ" dirty="0" smtClean="0"/>
          </a:p>
          <a:p>
            <a:pPr lvl="0" rtl="0">
              <a:buFontTx/>
              <a:buChar char="-"/>
            </a:pPr>
            <a:endParaRPr lang="cs-CZ" dirty="0" smtClean="0"/>
          </a:p>
          <a:p>
            <a:pPr lvl="0" rtl="0"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en" b="1" dirty="0"/>
          </a:p>
          <a:p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3460748845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cs-CZ" dirty="0" err="1" smtClean="0"/>
              <a:t>future</a:t>
            </a:r>
            <a:endParaRPr lang="en" dirty="0"/>
          </a:p>
        </p:txBody>
      </p:sp>
      <p:sp>
        <p:nvSpPr>
          <p:cNvPr id="95" name="Shape 95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cs-CZ" dirty="0" smtClean="0"/>
          </a:p>
          <a:p>
            <a:pPr lvl="0" rtl="0">
              <a:buFontTx/>
              <a:buChar char="-"/>
            </a:pPr>
            <a:r>
              <a:rPr lang="cs-CZ" dirty="0" err="1" smtClean="0"/>
              <a:t>life</a:t>
            </a:r>
            <a:r>
              <a:rPr lang="cs-CZ" dirty="0" smtClean="0"/>
              <a:t>-long </a:t>
            </a:r>
            <a:r>
              <a:rPr lang="cs-CZ" dirty="0" err="1" smtClean="0"/>
              <a:t>learning</a:t>
            </a:r>
            <a:endParaRPr lang="cs-CZ" dirty="0" smtClean="0"/>
          </a:p>
          <a:p>
            <a:pPr lvl="0" rtl="0"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now-how</a:t>
            </a:r>
          </a:p>
          <a:p>
            <a:pPr lvl="0" rtl="0">
              <a:buFontTx/>
              <a:buChar char="-"/>
            </a:pPr>
            <a:r>
              <a:rPr lang="cs-CZ" dirty="0" err="1" smtClean="0"/>
              <a:t>motivation</a:t>
            </a:r>
            <a:r>
              <a:rPr lang="cs-CZ" dirty="0" smtClean="0"/>
              <a:t> </a:t>
            </a:r>
          </a:p>
          <a:p>
            <a:pPr marL="0" lvl="0" indent="0" rtl="0">
              <a:buNone/>
            </a:pPr>
            <a:r>
              <a:rPr lang="en" dirty="0"/>
              <a:t>
</a:t>
            </a:r>
            <a:r>
              <a:rPr lang="cs-CZ" dirty="0" smtClean="0"/>
              <a:t>-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faculties</a:t>
            </a:r>
            <a:endParaRPr lang="cs-CZ" dirty="0" smtClean="0"/>
          </a:p>
          <a:p>
            <a:pPr marL="0" lvl="0" indent="0" rtl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o</a:t>
            </a:r>
            <a:r>
              <a:rPr lang="cs-CZ" dirty="0" err="1" smtClean="0"/>
              <a:t>ther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endParaRPr lang="cs-CZ" dirty="0" smtClean="0"/>
          </a:p>
          <a:p>
            <a:pPr marL="0" lvl="0" indent="0" rtl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endParaRPr lang="cs-CZ" dirty="0" smtClean="0"/>
          </a:p>
          <a:p>
            <a:pPr lvl="0" rtl="0">
              <a:buFontTx/>
              <a:buChar char="-"/>
            </a:pPr>
            <a:endParaRPr lang="cs-CZ" dirty="0"/>
          </a:p>
          <a:p>
            <a:pPr lvl="0" rtl="0">
              <a:buFontTx/>
              <a:buChar char="-"/>
            </a:pPr>
            <a:endParaRPr lang="cs-CZ" dirty="0" smtClean="0"/>
          </a:p>
          <a:p>
            <a:pPr lvl="0" rtl="0">
              <a:buFontTx/>
              <a:buChar char="-"/>
            </a:pPr>
            <a:endParaRPr lang="cs-CZ" dirty="0" smtClean="0"/>
          </a:p>
          <a:p>
            <a:pPr lvl="0" rtl="0">
              <a:buFontTx/>
              <a:buChar char="-"/>
            </a:pPr>
            <a:endParaRPr lang="cs-CZ" dirty="0" smtClean="0"/>
          </a:p>
          <a:p>
            <a:endParaRPr lang="en" b="1" dirty="0"/>
          </a:p>
          <a:p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4216472301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cs-CZ" dirty="0" err="1" smtClean="0"/>
              <a:t>Mathew´s</a:t>
            </a:r>
            <a:r>
              <a:rPr lang="cs-CZ" dirty="0" smtClean="0"/>
              <a:t> syndrome</a:t>
            </a:r>
            <a:endParaRPr lang="en" dirty="0"/>
          </a:p>
        </p:txBody>
      </p:sp>
      <p:sp>
        <p:nvSpPr>
          <p:cNvPr id="95" name="Shape 95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507288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
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rich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richer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poor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poorer</a:t>
            </a:r>
            <a:r>
              <a:rPr lang="cs-CZ" dirty="0" smtClean="0"/>
              <a:t>…</a:t>
            </a:r>
          </a:p>
          <a:p>
            <a:pPr lvl="0" rtl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And </a:t>
            </a:r>
            <a:r>
              <a:rPr lang="cs-CZ" dirty="0" err="1" smtClean="0"/>
              <a:t>hopefully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more </a:t>
            </a:r>
            <a:r>
              <a:rPr lang="cs-CZ" dirty="0" err="1" smtClean="0"/>
              <a:t>autonomous</a:t>
            </a:r>
            <a:r>
              <a:rPr lang="cs-CZ" dirty="0" smtClean="0"/>
              <a:t>:)</a:t>
            </a:r>
            <a:endParaRPr lang="en" dirty="0"/>
          </a:p>
          <a:p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2251983886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3143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Thank you for your attention.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3691372"/>
            <a:ext cx="8229600" cy="287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
</a:t>
            </a:r>
          </a:p>
          <a:p>
            <a:endParaRPr lang="en"/>
          </a:p>
          <a:p>
            <a:pPr lvl="0" algn="r" rtl="0">
              <a:buNone/>
            </a:pPr>
            <a:r>
              <a:rPr lang="en"/>
              <a:t>ludvikova@phil.muni.cz</a:t>
            </a:r>
          </a:p>
        </p:txBody>
      </p:sp>
      <p:sp>
        <p:nvSpPr>
          <p:cNvPr id="103" name="Shape 103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cs-CZ" dirty="0" err="1"/>
              <a:t>a</a:t>
            </a:r>
            <a:r>
              <a:rPr lang="cs-CZ" dirty="0" err="1" smtClean="0"/>
              <a:t>utonomous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endParaRPr lang="en" dirty="0"/>
          </a:p>
        </p:txBody>
      </p:sp>
      <p:sp>
        <p:nvSpPr>
          <p:cNvPr id="46" name="Shape 46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  </a:t>
            </a:r>
            <a:endParaRPr lang="cs-CZ" dirty="0" smtClean="0"/>
          </a:p>
          <a:p>
            <a:pPr lvl="0" rtl="0">
              <a:buNone/>
            </a:pPr>
            <a:r>
              <a:rPr lang="cs-CZ" dirty="0" err="1"/>
              <a:t>w</a:t>
            </a:r>
            <a:r>
              <a:rPr lang="cs-CZ" dirty="0" err="1" smtClean="0"/>
              <a:t>hy</a:t>
            </a:r>
            <a:r>
              <a:rPr lang="cs-CZ" dirty="0" smtClean="0"/>
              <a:t> </a:t>
            </a:r>
            <a:r>
              <a:rPr lang="cs-CZ" dirty="0" err="1" smtClean="0"/>
              <a:t>learner´s</a:t>
            </a:r>
            <a:r>
              <a:rPr lang="cs-CZ" dirty="0" smtClean="0"/>
              <a:t> autonomy?</a:t>
            </a:r>
          </a:p>
          <a:p>
            <a:pPr lvl="0" rtl="0">
              <a:buNone/>
            </a:pPr>
            <a:r>
              <a:rPr lang="cs-CZ" dirty="0" err="1" smtClean="0"/>
              <a:t>who</a:t>
            </a:r>
            <a:r>
              <a:rPr lang="cs-CZ" dirty="0"/>
              <a:t>?</a:t>
            </a:r>
            <a:endParaRPr lang="cs-CZ" dirty="0" smtClean="0"/>
          </a:p>
          <a:p>
            <a:pPr lvl="0" rtl="0">
              <a:buNone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actually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err="1"/>
              <a:t>how</a:t>
            </a:r>
            <a:r>
              <a:rPr lang="cs-CZ" dirty="0" smtClean="0"/>
              <a:t>?</a:t>
            </a:r>
          </a:p>
          <a:p>
            <a:pPr lvl="0" rtl="0">
              <a:buNone/>
            </a:pPr>
            <a:r>
              <a:rPr lang="cs-CZ" dirty="0" err="1"/>
              <a:t>w</a:t>
            </a:r>
            <a:r>
              <a:rPr lang="cs-CZ" dirty="0" err="1" smtClean="0"/>
              <a:t>hen</a:t>
            </a:r>
            <a:r>
              <a:rPr lang="cs-CZ" dirty="0"/>
              <a:t>?</a:t>
            </a:r>
            <a:endParaRPr lang="cs-CZ" dirty="0" smtClean="0"/>
          </a:p>
          <a:p>
            <a:pPr lvl="0" rtl="0">
              <a:buNone/>
            </a:pPr>
            <a:r>
              <a:rPr lang="cs-CZ" dirty="0" err="1" smtClean="0"/>
              <a:t>where</a:t>
            </a:r>
            <a:r>
              <a:rPr lang="cs-CZ" dirty="0" smtClean="0"/>
              <a:t>?</a:t>
            </a:r>
          </a:p>
          <a:p>
            <a:pPr lvl="0" rtl="0">
              <a:buNone/>
            </a:pPr>
            <a:r>
              <a:rPr lang="cs-CZ" dirty="0" err="1" smtClean="0"/>
              <a:t>whether</a:t>
            </a:r>
            <a:r>
              <a:rPr lang="cs-CZ" dirty="0" smtClean="0"/>
              <a:t>?</a:t>
            </a:r>
          </a:p>
          <a:p>
            <a:pPr lvl="0" rtl="0"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409108724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debate</a:t>
            </a:r>
          </a:p>
        </p:txBody>
      </p:sp>
      <p:sp>
        <p:nvSpPr>
          <p:cNvPr id="46" name="Shape 46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  </a:t>
            </a:r>
          </a:p>
          <a:p>
            <a:pPr lvl="0" rtl="0">
              <a:buNone/>
            </a:pPr>
            <a:r>
              <a:rPr lang="en" b="1" dirty="0"/>
              <a:t>the role of student vs. the role of teacher?</a:t>
            </a:r>
          </a:p>
          <a:p>
            <a:endParaRPr lang="en" b="1" dirty="0"/>
          </a:p>
          <a:p>
            <a:pPr lvl="0" rtl="0">
              <a:buNone/>
            </a:pPr>
            <a:r>
              <a:rPr lang="en" dirty="0"/>
              <a:t>who is the expert?</a:t>
            </a:r>
          </a:p>
          <a:p>
            <a:pPr lvl="0" rtl="0">
              <a:buNone/>
            </a:pPr>
            <a:r>
              <a:rPr lang="en" dirty="0"/>
              <a:t>what are the expectations from </a:t>
            </a:r>
            <a:r>
              <a:rPr lang="cs-CZ" dirty="0" err="1" smtClean="0"/>
              <a:t>all</a:t>
            </a:r>
            <a:r>
              <a:rPr lang="en" dirty="0" smtClean="0"/>
              <a:t> </a:t>
            </a:r>
            <a:r>
              <a:rPr lang="en" dirty="0"/>
              <a:t>sides?</a:t>
            </a:r>
          </a:p>
          <a:p>
            <a:pPr lvl="0" rtl="0">
              <a:buNone/>
            </a:pPr>
            <a:r>
              <a:rPr lang="en" dirty="0"/>
              <a:t>what can be done?</a:t>
            </a:r>
          </a:p>
          <a:p>
            <a:endParaRPr lang="en" dirty="0"/>
          </a:p>
          <a:p>
            <a:pPr marL="0" indent="0">
              <a:buNone/>
            </a:pPr>
            <a:r>
              <a:rPr lang="cs-CZ" b="1" dirty="0" err="1"/>
              <a:t>t</a:t>
            </a:r>
            <a:r>
              <a:rPr lang="cs-CZ" b="1" dirty="0" err="1" smtClean="0"/>
              <a:t>he</a:t>
            </a:r>
            <a:r>
              <a:rPr lang="cs-CZ" b="1" dirty="0" smtClean="0"/>
              <a:t> </a:t>
            </a:r>
            <a:r>
              <a:rPr lang="cs-CZ" b="1" dirty="0" err="1" smtClean="0"/>
              <a:t>answer</a:t>
            </a:r>
            <a:r>
              <a:rPr lang="cs-CZ" b="1" dirty="0" smtClean="0"/>
              <a:t> in ALMS – University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Helsinki</a:t>
            </a:r>
            <a:endParaRPr lang="en" b="1" dirty="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cs-CZ" dirty="0" smtClean="0"/>
              <a:t>role play </a:t>
            </a:r>
            <a:endParaRPr lang="en" dirty="0"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  </a:t>
            </a:r>
            <a:endParaRPr lang="cs-CZ" dirty="0" smtClean="0"/>
          </a:p>
          <a:p>
            <a:pPr lvl="0" rtl="0">
              <a:buNone/>
            </a:pPr>
            <a:r>
              <a:rPr lang="cs-CZ" dirty="0" smtClean="0"/>
              <a:t>STUDENT</a:t>
            </a:r>
          </a:p>
          <a:p>
            <a:pPr lvl="0" rtl="0">
              <a:buFontTx/>
              <a:buChar char="-"/>
            </a:pPr>
            <a:r>
              <a:rPr lang="cs-CZ" dirty="0" smtClean="0"/>
              <a:t>expert on </a:t>
            </a:r>
            <a:r>
              <a:rPr lang="cs-CZ" dirty="0" err="1" smtClean="0"/>
              <a:t>learning</a:t>
            </a:r>
            <a:endParaRPr lang="cs-CZ" dirty="0" smtClean="0"/>
          </a:p>
          <a:p>
            <a:pPr lvl="0" rtl="0">
              <a:buFontTx/>
              <a:buChar char="-"/>
            </a:pPr>
            <a:r>
              <a:rPr lang="cs-CZ" dirty="0" smtClean="0"/>
              <a:t>p</a:t>
            </a:r>
            <a:r>
              <a:rPr lang="cs-CZ" dirty="0" smtClean="0"/>
              <a:t>artner</a:t>
            </a:r>
          </a:p>
          <a:p>
            <a:pPr lvl="0" rtl="0">
              <a:buFontTx/>
              <a:buChar char="-"/>
            </a:pPr>
            <a:r>
              <a:rPr lang="cs-CZ" dirty="0" smtClean="0"/>
              <a:t>individuality</a:t>
            </a:r>
          </a:p>
          <a:p>
            <a:pPr lvl="0" rtl="0"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est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the</a:t>
            </a:r>
            <a:r>
              <a:rPr lang="cs-CZ" dirty="0" smtClean="0"/>
              <a:t> end</a:t>
            </a:r>
          </a:p>
          <a:p>
            <a:pPr lvl="0" rtl="0">
              <a:buFontTx/>
              <a:buChar char="-"/>
            </a:pPr>
            <a:endParaRPr lang="cs-CZ" dirty="0" smtClean="0"/>
          </a:p>
          <a:p>
            <a:pPr lvl="0" rtl="0">
              <a:buFontTx/>
              <a:buChar char="-"/>
            </a:pPr>
            <a:endParaRPr lang="cs-CZ" dirty="0" smtClean="0"/>
          </a:p>
          <a:p>
            <a:pPr lvl="0" rtl="0">
              <a:buNone/>
            </a:pPr>
            <a:endParaRPr lang="en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2"/>
          </p:nvPr>
        </p:nvSpPr>
        <p:spPr>
          <a:xfrm>
            <a:off x="4692273" y="1600200"/>
            <a:ext cx="4128199" cy="4967574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TEACHER</a:t>
            </a:r>
          </a:p>
          <a:p>
            <a:pPr>
              <a:buFontTx/>
              <a:buChar char="-"/>
            </a:pPr>
            <a:r>
              <a:rPr lang="cs-CZ" dirty="0" err="1"/>
              <a:t>c</a:t>
            </a:r>
            <a:r>
              <a:rPr lang="cs-CZ" dirty="0" err="1" smtClean="0"/>
              <a:t>ounsellor</a:t>
            </a:r>
            <a:r>
              <a:rPr lang="cs-CZ" dirty="0" smtClean="0"/>
              <a:t> / </a:t>
            </a:r>
            <a:r>
              <a:rPr lang="cs-CZ" dirty="0" err="1" smtClean="0"/>
              <a:t>advisor</a:t>
            </a:r>
            <a:r>
              <a:rPr lang="cs-CZ" dirty="0" smtClean="0"/>
              <a:t> / partner, not </a:t>
            </a:r>
            <a:r>
              <a:rPr lang="cs-CZ" dirty="0" err="1" smtClean="0"/>
              <a:t>authority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flexible</a:t>
            </a:r>
            <a:r>
              <a:rPr lang="cs-CZ" dirty="0" smtClean="0"/>
              <a:t>, open-</a:t>
            </a:r>
            <a:r>
              <a:rPr lang="cs-CZ" dirty="0" err="1" smtClean="0"/>
              <a:t>minded</a:t>
            </a:r>
            <a:r>
              <a:rPr lang="cs-CZ" dirty="0" smtClean="0"/>
              <a:t>, </a:t>
            </a:r>
            <a:r>
              <a:rPr lang="cs-CZ" dirty="0" err="1" smtClean="0"/>
              <a:t>patient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/>
              <a:t>b</a:t>
            </a:r>
            <a:r>
              <a:rPr lang="cs-CZ" dirty="0" err="1" smtClean="0"/>
              <a:t>elief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student</a:t>
            </a:r>
          </a:p>
          <a:p>
            <a:pPr>
              <a:buFontTx/>
              <a:buChar char="-"/>
            </a:pPr>
            <a:r>
              <a:rPr lang="cs-CZ" dirty="0" err="1"/>
              <a:t>e</a:t>
            </a:r>
            <a:r>
              <a:rPr lang="cs-CZ" dirty="0" err="1" smtClean="0"/>
              <a:t>xperience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/>
              <a:t>ideas</a:t>
            </a:r>
            <a:r>
              <a:rPr lang="cs-CZ" dirty="0"/>
              <a:t>, not a </a:t>
            </a:r>
            <a:r>
              <a:rPr lang="cs-CZ" dirty="0" err="1"/>
              <a:t>plan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6" name="Shape 46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975065134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metacognitive skills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r>
              <a:rPr lang="en" sz="3600" b="1"/>
              <a:t>
</a:t>
            </a:r>
            <a:r>
              <a:rPr lang="en" b="1"/>
              <a:t>David Little:</a:t>
            </a:r>
          </a:p>
          <a:p>
            <a:endParaRPr lang="en" b="1"/>
          </a:p>
          <a:p>
            <a:pPr lvl="0" algn="ctr" rtl="0"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"...drawing together the threads </a:t>
            </a:r>
          </a:p>
          <a:p>
            <a:pPr lvl="0" algn="ctr" rtl="0"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of self-assessment, goal-setting </a:t>
            </a:r>
          </a:p>
          <a:p>
            <a:pPr lvl="0" algn="ctr" rtl="0"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and reflection..."</a:t>
            </a:r>
          </a:p>
          <a:p>
            <a:endParaRPr lang="en"/>
          </a:p>
          <a:p>
            <a:endParaRPr lang="en"/>
          </a:p>
          <a:p>
            <a:endParaRPr lang="en"/>
          </a:p>
          <a:p>
            <a:pPr lvl="0" algn="r" rtl="0"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 u="sng">
                <a:solidFill>
                  <a:schemeClr val="hlink"/>
                </a:solidFill>
                <a:hlinkClick r:id="rId3"/>
              </a:rPr>
              <a:t>http://archive.ecml.at/mtp2/Elp_tt/Results/DM_layout/00_10/06/06%20Supplementary%20text.pdf</a:t>
            </a:r>
          </a:p>
        </p:txBody>
      </p:sp>
      <p:sp>
        <p:nvSpPr>
          <p:cNvPr id="61" name="Shape 61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metacognitive skills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
</a:t>
            </a:r>
            <a:r>
              <a:rPr lang="cs-CZ" dirty="0" err="1" smtClean="0"/>
              <a:t>responsibility</a:t>
            </a:r>
            <a:endParaRPr lang="cs-CZ" dirty="0" smtClean="0"/>
          </a:p>
          <a:p>
            <a:pPr lvl="0" rtl="0">
              <a:buNone/>
            </a:pPr>
            <a:r>
              <a:rPr lang="cs-CZ" dirty="0"/>
              <a:t>a</a:t>
            </a:r>
            <a:r>
              <a:rPr lang="en" dirty="0" smtClean="0"/>
              <a:t>ttitudes</a:t>
            </a:r>
            <a:r>
              <a:rPr lang="cs-CZ" dirty="0" smtClean="0"/>
              <a:t>, </a:t>
            </a:r>
            <a:r>
              <a:rPr lang="cs-CZ" dirty="0" err="1" smtClean="0"/>
              <a:t>motivation</a:t>
            </a:r>
            <a:endParaRPr lang="en" dirty="0"/>
          </a:p>
          <a:p>
            <a:pPr>
              <a:buNone/>
            </a:pPr>
            <a:r>
              <a:rPr lang="cs-CZ" dirty="0"/>
              <a:t>e</a:t>
            </a:r>
            <a:r>
              <a:rPr lang="en" dirty="0" smtClean="0"/>
              <a:t>valuation</a:t>
            </a:r>
            <a:r>
              <a:rPr lang="cs-CZ" dirty="0" smtClean="0"/>
              <a:t>, </a:t>
            </a:r>
            <a:r>
              <a:rPr lang="en" dirty="0" smtClean="0"/>
              <a:t>monitoring</a:t>
            </a:r>
            <a:endParaRPr lang="en" dirty="0"/>
          </a:p>
          <a:p>
            <a:pPr lvl="0" rtl="0">
              <a:buNone/>
            </a:pPr>
            <a:r>
              <a:rPr lang="cs-CZ" dirty="0"/>
              <a:t>i</a:t>
            </a:r>
            <a:r>
              <a:rPr lang="en" dirty="0" smtClean="0"/>
              <a:t>ntegration</a:t>
            </a:r>
            <a:r>
              <a:rPr lang="cs-CZ" dirty="0" smtClean="0"/>
              <a:t>, </a:t>
            </a:r>
            <a:r>
              <a:rPr lang="cs-CZ" dirty="0" err="1" smtClean="0"/>
              <a:t>self</a:t>
            </a:r>
            <a:r>
              <a:rPr lang="cs-CZ" dirty="0" err="1"/>
              <a:t>-</a:t>
            </a:r>
            <a:r>
              <a:rPr lang="cs-CZ" dirty="0" err="1" smtClean="0"/>
              <a:t>reflection</a:t>
            </a:r>
            <a:endParaRPr lang="en" dirty="0"/>
          </a:p>
          <a:p>
            <a:pPr lvl="0" rtl="0">
              <a:buNone/>
            </a:pPr>
            <a:r>
              <a:rPr lang="cs-CZ" dirty="0"/>
              <a:t>p</a:t>
            </a:r>
            <a:r>
              <a:rPr lang="en" dirty="0" smtClean="0"/>
              <a:t>lanning</a:t>
            </a:r>
            <a:r>
              <a:rPr lang="cs-CZ" dirty="0" smtClean="0"/>
              <a:t>, </a:t>
            </a:r>
            <a:r>
              <a:rPr lang="cs-CZ" dirty="0" err="1" smtClean="0"/>
              <a:t>setting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endParaRPr lang="en" dirty="0"/>
          </a:p>
          <a:p>
            <a:pPr lvl="0" rtl="0">
              <a:buNone/>
            </a:pPr>
            <a:r>
              <a:rPr lang="cs-CZ" dirty="0" err="1"/>
              <a:t>r</a:t>
            </a:r>
            <a:r>
              <a:rPr lang="cs-CZ" dirty="0" err="1" smtClean="0"/>
              <a:t>ealization</a:t>
            </a:r>
            <a:r>
              <a:rPr lang="cs-CZ" dirty="0" smtClean="0"/>
              <a:t>…</a:t>
            </a:r>
            <a:endParaRPr lang="en" dirty="0"/>
          </a:p>
        </p:txBody>
      </p:sp>
      <p:sp>
        <p:nvSpPr>
          <p:cNvPr id="68" name="Shape 68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Autonomously</a:t>
            </a:r>
            <a:endParaRPr lang="en" dirty="0"/>
          </a:p>
        </p:txBody>
      </p:sp>
      <p:sp>
        <p:nvSpPr>
          <p:cNvPr id="74" name="Shape 74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  </a:t>
            </a:r>
          </a:p>
          <a:p>
            <a:pPr>
              <a:buNone/>
            </a:pPr>
            <a:r>
              <a:rPr lang="en" dirty="0"/>
              <a:t>- option</a:t>
            </a:r>
          </a:p>
          <a:p>
            <a:pPr lvl="0" rtl="0">
              <a:buNone/>
            </a:pPr>
            <a:endParaRPr lang="en" dirty="0"/>
          </a:p>
          <a:p>
            <a:pPr lvl="0" rtl="0">
              <a:buNone/>
            </a:pPr>
            <a:r>
              <a:rPr lang="en" dirty="0"/>
              <a:t>- framework</a:t>
            </a:r>
          </a:p>
          <a:p>
            <a:endParaRPr lang="en" dirty="0"/>
          </a:p>
          <a:p>
            <a:pPr marL="0" indent="0">
              <a:buNone/>
            </a:pPr>
            <a:r>
              <a:rPr lang="cs-CZ" dirty="0" smtClean="0"/>
              <a:t>- not a </a:t>
            </a:r>
            <a:r>
              <a:rPr lang="cs-CZ" dirty="0" err="1" smtClean="0"/>
              <a:t>compulsory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- n</a:t>
            </a:r>
            <a:r>
              <a:rPr lang="cs-CZ" dirty="0" smtClean="0"/>
              <a:t>o </a:t>
            </a:r>
            <a:r>
              <a:rPr lang="cs-CZ" dirty="0" err="1" smtClean="0"/>
              <a:t>testing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Autonomously</a:t>
            </a:r>
            <a:endParaRPr lang="en" dirty="0"/>
          </a:p>
        </p:txBody>
      </p:sp>
      <p:sp>
        <p:nvSpPr>
          <p:cNvPr id="81" name="Shape 81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
- contract</a:t>
            </a:r>
          </a:p>
          <a:p>
            <a:pPr lvl="0" rtl="0">
              <a:buNone/>
            </a:pPr>
            <a:r>
              <a:rPr lang="en" dirty="0"/>
              <a:t>- SILL, CEFR, Kaleidoscope, strategies...</a:t>
            </a:r>
          </a:p>
          <a:p>
            <a:pPr lvl="0" rtl="0">
              <a:buNone/>
            </a:pPr>
            <a:r>
              <a:rPr lang="en" dirty="0"/>
              <a:t>- intro sessions</a:t>
            </a:r>
          </a:p>
          <a:p>
            <a:pPr lvl="0" rtl="0">
              <a:buNone/>
            </a:pPr>
            <a:r>
              <a:rPr lang="en" dirty="0"/>
              <a:t>- </a:t>
            </a:r>
            <a:r>
              <a:rPr lang="cs-CZ" dirty="0" err="1"/>
              <a:t>i</a:t>
            </a:r>
            <a:r>
              <a:rPr lang="cs-CZ" dirty="0" err="1" smtClean="0"/>
              <a:t>ndividual</a:t>
            </a:r>
            <a:r>
              <a:rPr lang="cs-CZ" dirty="0" smtClean="0"/>
              <a:t> </a:t>
            </a:r>
            <a:r>
              <a:rPr lang="en" dirty="0" smtClean="0"/>
              <a:t>counselling</a:t>
            </a:r>
            <a:r>
              <a:rPr lang="cs-CZ" dirty="0" smtClean="0"/>
              <a:t>s</a:t>
            </a:r>
            <a:endParaRPr lang="en" dirty="0"/>
          </a:p>
          <a:p>
            <a:pPr lvl="0" rtl="0">
              <a:buNone/>
            </a:pPr>
            <a:r>
              <a:rPr lang="en" dirty="0"/>
              <a:t>- independent / individual work</a:t>
            </a:r>
          </a:p>
          <a:p>
            <a:pPr lvl="0" rtl="0">
              <a:buNone/>
            </a:pPr>
            <a:r>
              <a:rPr lang="en" dirty="0"/>
              <a:t>- log</a:t>
            </a:r>
          </a:p>
          <a:p>
            <a:pPr lvl="0" rtl="0">
              <a:buNone/>
            </a:pPr>
            <a:r>
              <a:rPr lang="en" dirty="0"/>
              <a:t>- support groups, showers</a:t>
            </a:r>
          </a:p>
          <a:p>
            <a:endParaRPr lang="en" dirty="0"/>
          </a:p>
          <a:p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6455799" y="0"/>
            <a:ext cx="2688200" cy="26727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support groups portfolio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229600" cy="4967700"/>
          </a:xfrm>
          <a:prstGeom prst="rect">
            <a:avLst/>
          </a:prstGeom>
        </p:spPr>
        <p:txBody>
          <a:bodyPr lIns="91425" tIns="91425" rIns="91425" bIns="91425" numCol="2" anchor="t" anchorCtr="0">
            <a:noAutofit/>
          </a:bodyPr>
          <a:lstStyle/>
          <a:p>
            <a:pPr lvl="0" rtl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literature – </a:t>
            </a:r>
            <a:r>
              <a:rPr lang="cs-CZ" sz="2400" dirty="0" err="1" smtClean="0"/>
              <a:t>analysis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 double </a:t>
            </a:r>
            <a:r>
              <a:rPr lang="cs-CZ" sz="2400" dirty="0" err="1" smtClean="0"/>
              <a:t>speak</a:t>
            </a:r>
            <a:endParaRPr lang="en" sz="2400" dirty="0"/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book </a:t>
            </a:r>
            <a:r>
              <a:rPr lang="en" sz="2400" dirty="0"/>
              <a:t>club</a:t>
            </a:r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environmental </a:t>
            </a:r>
            <a:r>
              <a:rPr lang="en" sz="2400" dirty="0"/>
              <a:t>English    </a:t>
            </a:r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cs-CZ" sz="2400" dirty="0" err="1"/>
              <a:t>a</a:t>
            </a:r>
            <a:r>
              <a:rPr lang="cs-CZ" sz="2400" dirty="0" err="1" smtClean="0"/>
              <a:t>cademic</a:t>
            </a:r>
            <a:r>
              <a:rPr lang="cs-CZ" sz="2400" dirty="0" smtClean="0"/>
              <a:t> </a:t>
            </a:r>
            <a:r>
              <a:rPr lang="cs-CZ" sz="2400" dirty="0" err="1" smtClean="0"/>
              <a:t>discussions</a:t>
            </a:r>
            <a:endParaRPr lang="en" sz="2400" dirty="0"/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film </a:t>
            </a:r>
            <a:r>
              <a:rPr lang="en" sz="2400" dirty="0"/>
              <a:t>club</a:t>
            </a:r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drama   </a:t>
            </a:r>
            <a:r>
              <a:rPr lang="en" sz="2400" dirty="0"/>
              <a:t>	 </a:t>
            </a:r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journal</a:t>
            </a:r>
            <a:r>
              <a:rPr lang="cs-CZ" sz="2400" dirty="0" err="1" smtClean="0"/>
              <a:t>ling</a:t>
            </a:r>
            <a:r>
              <a:rPr lang="en" sz="2400" dirty="0" smtClean="0"/>
              <a:t>   </a:t>
            </a:r>
            <a:r>
              <a:rPr lang="en" sz="2400" dirty="0"/>
              <a:t>	 </a:t>
            </a:r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vocabulary builder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cs-CZ" sz="2400" dirty="0" err="1" smtClean="0"/>
              <a:t>reading</a:t>
            </a:r>
            <a:r>
              <a:rPr lang="cs-CZ" sz="2400" dirty="0" smtClean="0"/>
              <a:t> </a:t>
            </a:r>
            <a:r>
              <a:rPr lang="cs-CZ" sz="2400" dirty="0" err="1" smtClean="0"/>
              <a:t>shower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 art in </a:t>
            </a:r>
            <a:r>
              <a:rPr lang="cs-CZ" sz="2400" dirty="0" err="1" smtClean="0"/>
              <a:t>galleries</a:t>
            </a:r>
            <a:r>
              <a:rPr lang="en" sz="2400" dirty="0" smtClean="0"/>
              <a:t> </a:t>
            </a:r>
            <a:r>
              <a:rPr lang="cs-CZ" sz="2400" dirty="0" smtClean="0"/>
              <a:t>and </a:t>
            </a:r>
            <a:r>
              <a:rPr lang="cs-CZ" sz="2400" dirty="0" err="1" smtClean="0"/>
              <a:t>elsewhere</a:t>
            </a:r>
            <a:r>
              <a:rPr lang="en" sz="2400" dirty="0" smtClean="0"/>
              <a:t>  </a:t>
            </a:r>
            <a:r>
              <a:rPr lang="en" sz="2400" dirty="0"/>
              <a:t>	 </a:t>
            </a:r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cs-CZ" sz="2400" dirty="0" err="1"/>
              <a:t>g</a:t>
            </a:r>
            <a:r>
              <a:rPr lang="cs-CZ" sz="2400" dirty="0" err="1" smtClean="0"/>
              <a:t>rammar</a:t>
            </a:r>
            <a:r>
              <a:rPr lang="cs-CZ" sz="2400" dirty="0" smtClean="0"/>
              <a:t> </a:t>
            </a:r>
            <a:r>
              <a:rPr lang="cs-CZ" sz="2400" dirty="0" err="1" smtClean="0"/>
              <a:t>shower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soft </a:t>
            </a:r>
            <a:r>
              <a:rPr lang="en" sz="2400" dirty="0"/>
              <a:t>skills     </a:t>
            </a:r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pronunciation    </a:t>
            </a:r>
            <a:endParaRPr lang="en" sz="2400" dirty="0"/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/>
              <a:t>- case </a:t>
            </a:r>
            <a:r>
              <a:rPr lang="cs-CZ" sz="2400" dirty="0" err="1" smtClean="0"/>
              <a:t>studies</a:t>
            </a:r>
            <a:r>
              <a:rPr lang="en" sz="2400" dirty="0"/>
              <a:t>	 </a:t>
            </a:r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organising </a:t>
            </a:r>
            <a:r>
              <a:rPr lang="en" sz="2400" dirty="0"/>
              <a:t>an event through business </a:t>
            </a:r>
            <a:r>
              <a:rPr lang="en" sz="2400" dirty="0" smtClean="0"/>
              <a:t>correspondence  </a:t>
            </a:r>
            <a:r>
              <a:rPr lang="en" sz="2400" dirty="0"/>
              <a:t>	 </a:t>
            </a:r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presentation </a:t>
            </a:r>
            <a:r>
              <a:rPr lang="en" sz="2400" dirty="0"/>
              <a:t>skills    </a:t>
            </a:r>
          </a:p>
          <a:p>
            <a:pPr marL="0" indent="0">
              <a:buClr>
                <a:srgbClr val="000000"/>
              </a:buClr>
              <a:buSzPct val="61111"/>
              <a:buNone/>
            </a:pPr>
            <a:r>
              <a:rPr lang="cs-CZ" sz="2400" dirty="0" smtClean="0"/>
              <a:t>- </a:t>
            </a:r>
            <a:r>
              <a:rPr lang="en" sz="2400" dirty="0" smtClean="0"/>
              <a:t>academic </a:t>
            </a:r>
            <a:r>
              <a:rPr lang="cs-CZ" sz="2400" dirty="0" err="1" smtClean="0"/>
              <a:t>writing</a:t>
            </a:r>
            <a:r>
              <a:rPr lang="en" sz="2400" dirty="0"/>
              <a:t>	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397</Words>
  <Application>Microsoft Office PowerPoint</Application>
  <PresentationFormat>Předvádění na obrazovce (4:3)</PresentationFormat>
  <Paragraphs>188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/>
      <vt:lpstr>Autonomously Together   </vt:lpstr>
      <vt:lpstr>autonomous learning</vt:lpstr>
      <vt:lpstr>debate</vt:lpstr>
      <vt:lpstr>role play </vt:lpstr>
      <vt:lpstr>metacognitive skills</vt:lpstr>
      <vt:lpstr>metacognitive skills</vt:lpstr>
      <vt:lpstr>English Autonomously</vt:lpstr>
      <vt:lpstr>English Autonomously</vt:lpstr>
      <vt:lpstr>support groups portfolio</vt:lpstr>
      <vt:lpstr>support groups portfolio</vt:lpstr>
      <vt:lpstr>contract template</vt:lpstr>
      <vt:lpstr>piloting now</vt:lpstr>
      <vt:lpstr>future</vt:lpstr>
      <vt:lpstr>Mathew´s syndrome</vt:lpstr>
      <vt:lpstr>Thank you for your attention.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Autonomous Learning   </dc:title>
  <cp:lastModifiedBy>Lenka Zouhar Ludvíková</cp:lastModifiedBy>
  <cp:revision>12</cp:revision>
  <cp:lastPrinted>2013-11-20T19:42:23Z</cp:lastPrinted>
  <dcterms:modified xsi:type="dcterms:W3CDTF">2013-11-20T20:01:34Z</dcterms:modified>
</cp:coreProperties>
</file>