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  <p:sldMasterId id="2147483660" r:id="rId3"/>
  </p:sldMasterIdLst>
  <p:notesMasterIdLst>
    <p:notesMasterId r:id="rId23"/>
  </p:notesMasterIdLst>
  <p:handoutMasterIdLst>
    <p:handoutMasterId r:id="rId24"/>
  </p:handoutMasterIdLst>
  <p:sldIdLst>
    <p:sldId id="256" r:id="rId4"/>
    <p:sldId id="369" r:id="rId5"/>
    <p:sldId id="333" r:id="rId6"/>
    <p:sldId id="367" r:id="rId7"/>
    <p:sldId id="340" r:id="rId8"/>
    <p:sldId id="363" r:id="rId9"/>
    <p:sldId id="344" r:id="rId10"/>
    <p:sldId id="364" r:id="rId11"/>
    <p:sldId id="345" r:id="rId12"/>
    <p:sldId id="368" r:id="rId13"/>
    <p:sldId id="347" r:id="rId14"/>
    <p:sldId id="311" r:id="rId15"/>
    <p:sldId id="336" r:id="rId16"/>
    <p:sldId id="361" r:id="rId17"/>
    <p:sldId id="356" r:id="rId18"/>
    <p:sldId id="357" r:id="rId19"/>
    <p:sldId id="358" r:id="rId20"/>
    <p:sldId id="359" r:id="rId21"/>
    <p:sldId id="360" r:id="rId22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969696"/>
    <a:srgbClr val="00287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127" d="100"/>
          <a:sy n="127" d="100"/>
        </p:scale>
        <p:origin x="-4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FEB2BD4B-FF64-4D10-B38F-3B2BDF20AD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fld id="{68021834-0957-4AAE-A384-08E9247575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altLang="cs-CZ" smtClean="0"/>
          </a:p>
        </p:txBody>
      </p:sp>
      <p:sp>
        <p:nvSpPr>
          <p:cNvPr id="3686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C9B804-8ADD-4030-968F-E124997EAE9F}" type="slidenum">
              <a:rPr lang="cs-CZ" altLang="cs-CZ" smtClean="0"/>
              <a:pPr/>
              <a:t>1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altLang="cs-CZ" smtClean="0"/>
          </a:p>
        </p:txBody>
      </p:sp>
      <p:sp>
        <p:nvSpPr>
          <p:cNvPr id="3891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1A3A37-9242-4CD6-BA99-17426CDDF819}" type="slidenum">
              <a:rPr lang="cs-CZ" altLang="cs-CZ" smtClean="0"/>
              <a:pPr/>
              <a:t>12</a:t>
            </a:fld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5" name="Rectangle 21"/>
            <p:cNvSpPr>
              <a:spLocks noChangeArrowheads="1"/>
            </p:cNvSpPr>
            <p:nvPr/>
          </p:nvSpPr>
          <p:spPr bwMode="auto">
            <a:xfrm>
              <a:off x="0" y="0"/>
              <a:ext cx="5760" cy="1477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1E5F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cs-CZ" smtClean="0">
                <a:latin typeface="Arial" panose="020B0604020202020204" pitchFamily="34" charset="0"/>
              </a:endParaRPr>
            </a:p>
          </p:txBody>
        </p:sp>
        <p:pic>
          <p:nvPicPr>
            <p:cNvPr id="6" name="Picture 24" descr="titl EN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06663" y="2565400"/>
            <a:ext cx="5688012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4F99A-DF13-4022-A406-5A5732BEBC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E20BA-DF19-418B-9705-A200B76AF2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3605D-F960-4EB7-AABA-8AC50AAB6F0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83298A-F120-4F50-8A05-C75922C864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5E9AE-B0BD-4D90-A1A2-F96C9A2024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A0A7A-D8D4-4893-B82A-38B097AB2F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8A3A28-DC15-4B5B-A7AB-888FD267D2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7195E1-54AF-450C-9A9E-A56239CC9D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7D87A-2ACA-44DD-B4D0-AA1346D729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E413A-1AF0-4E65-9138-3D3C8BB0EB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6EC16-621A-421C-9644-D400B2D515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276E2-2418-435D-BC0F-278FE81D54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C1F890-5C8B-466E-9788-2160F708AA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2724D-3CBC-4B92-9709-06A6D6A64C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B82D15-7561-40B9-B69E-E8269626BB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99288-DCF9-473B-9A7B-2AF362C81B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42F18-9AE3-465C-BF74-41DB20EF0D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573A01-10DB-43E2-82EE-EC6B1D0916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C4E401-DE3C-4729-8FFF-BA6AA93CF9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58011-4BC1-47A2-9050-49801E937C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7EB40A-FE72-4AB0-9AC1-92C698FB49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057330-535E-4AFA-AAE9-AAF06E8299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1E8D70-5638-4171-81C5-18E371A7DF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0F5D62-73B7-410E-957C-61BBC25FB0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795FE3-5E14-4BF3-B9EE-67D89B5F2B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D8893-213A-4EFB-9BE0-1F0C46E917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8FF0C4-9FAA-452A-A0ED-CB0547DDFD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CEC10E-19B1-4BD7-A411-26C6C5C582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3294A-193C-4958-96BD-CA6CC221E3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656DB-7622-47E6-8CCB-C5EE3F3A9E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8C3EE4-712E-4DF9-882D-7784AA1BC7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67C02E-3BDE-4BA2-8F2E-A5E65F79D9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90DC6-1A10-4081-894B-C46C50D528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4532" name="Rectangle 2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1032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1E5F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cs-CZ" smtClean="0"/>
            </a:p>
          </p:txBody>
        </p:sp>
        <p:pic>
          <p:nvPicPr>
            <p:cNvPr id="1033" name="Picture 23" descr="zahlavi EN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0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564ABAB6-9DFB-4DAF-80E9-15B925C438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78" r:id="rId1"/>
    <p:sldLayoutId id="2147484646" r:id="rId2"/>
    <p:sldLayoutId id="2147484647" r:id="rId3"/>
    <p:sldLayoutId id="2147484648" r:id="rId4"/>
    <p:sldLayoutId id="2147484649" r:id="rId5"/>
    <p:sldLayoutId id="2147484650" r:id="rId6"/>
    <p:sldLayoutId id="2147484651" r:id="rId7"/>
    <p:sldLayoutId id="2147484652" r:id="rId8"/>
    <p:sldLayoutId id="2147484653" r:id="rId9"/>
    <p:sldLayoutId id="2147484654" r:id="rId10"/>
    <p:sldLayoutId id="214748465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0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8555" name="Rectangle 11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2055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1E5F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cs-CZ" smtClean="0"/>
            </a:p>
          </p:txBody>
        </p:sp>
        <p:pic>
          <p:nvPicPr>
            <p:cNvPr id="2056" name="Picture 13" descr="zahlavi EN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0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77EFCE15-F26F-4CB6-B85E-61F2AF85B2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56" r:id="rId1"/>
    <p:sldLayoutId id="2147484657" r:id="rId2"/>
    <p:sldLayoutId id="2147484658" r:id="rId3"/>
    <p:sldLayoutId id="2147484659" r:id="rId4"/>
    <p:sldLayoutId id="2147484660" r:id="rId5"/>
    <p:sldLayoutId id="2147484661" r:id="rId6"/>
    <p:sldLayoutId id="2147484662" r:id="rId7"/>
    <p:sldLayoutId id="2147484663" r:id="rId8"/>
    <p:sldLayoutId id="2147484664" r:id="rId9"/>
    <p:sldLayoutId id="2147484665" r:id="rId10"/>
    <p:sldLayoutId id="2147484666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9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0602" name="Rectangle 1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3079" name="Rectangle 11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1E5F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cs-CZ" smtClean="0"/>
            </a:p>
          </p:txBody>
        </p:sp>
        <p:pic>
          <p:nvPicPr>
            <p:cNvPr id="3080" name="Picture 12" descr="zahlavi EN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0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3EE92FA4-FA4F-4FD7-AE65-4A257A7241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67" r:id="rId1"/>
    <p:sldLayoutId id="2147484668" r:id="rId2"/>
    <p:sldLayoutId id="2147484669" r:id="rId3"/>
    <p:sldLayoutId id="2147484670" r:id="rId4"/>
    <p:sldLayoutId id="2147484671" r:id="rId5"/>
    <p:sldLayoutId id="2147484672" r:id="rId6"/>
    <p:sldLayoutId id="2147484673" r:id="rId7"/>
    <p:sldLayoutId id="2147484674" r:id="rId8"/>
    <p:sldLayoutId id="2147484675" r:id="rId9"/>
    <p:sldLayoutId id="2147484676" r:id="rId10"/>
    <p:sldLayoutId id="214748467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testforum.cz/domains/testforum.cz/index.php/testforum/article/view/28/24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03475" y="2928938"/>
            <a:ext cx="6573838" cy="2928937"/>
          </a:xfrm>
        </p:spPr>
        <p:txBody>
          <a:bodyPr/>
          <a:lstStyle/>
          <a:p>
            <a:r>
              <a:rPr lang="cs-CZ" altLang="cs-CZ" dirty="0" smtClean="0">
                <a:solidFill>
                  <a:srgbClr val="C00000"/>
                </a:solidFill>
              </a:rPr>
              <a:t/>
            </a:r>
            <a:br>
              <a:rPr lang="cs-CZ" altLang="cs-CZ" dirty="0" smtClean="0">
                <a:solidFill>
                  <a:srgbClr val="C00000"/>
                </a:solidFill>
              </a:rPr>
            </a:br>
            <a:r>
              <a:rPr lang="cs-CZ" sz="2800" dirty="0" smtClean="0"/>
              <a:t>Interakce učitele se třídou jako příběh sdílených bází moci: zkušenosti s převodem dotazníku TPUS pro žáky do českého prostředí</a:t>
            </a:r>
            <a:r>
              <a:rPr lang="en-US" altLang="cs-CZ" dirty="0" smtClean="0"/>
              <a:t/>
            </a:r>
            <a:br>
              <a:rPr lang="en-US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sz="2400" b="0" dirty="0" smtClean="0"/>
              <a:t>Jan Mareš, Josef </a:t>
            </a:r>
            <a:r>
              <a:rPr lang="cs-CZ" altLang="cs-CZ" sz="2400" b="0" dirty="0" err="1" smtClean="0"/>
              <a:t>Lukas</a:t>
            </a:r>
            <a:r>
              <a:rPr lang="cs-CZ" altLang="cs-CZ" sz="2400" b="0" dirty="0" smtClean="0"/>
              <a:t/>
            </a:r>
            <a:br>
              <a:rPr lang="cs-CZ" altLang="cs-CZ" sz="2400" b="0" dirty="0" smtClean="0"/>
            </a:br>
            <a:r>
              <a:rPr lang="cs-CZ" altLang="cs-CZ" sz="2400" b="0" dirty="0" smtClean="0"/>
              <a:t/>
            </a:r>
            <a:br>
              <a:rPr lang="cs-CZ" altLang="cs-CZ" sz="2400" b="0" dirty="0" smtClean="0"/>
            </a:br>
            <a:r>
              <a:rPr lang="cs-CZ" altLang="cs-CZ" sz="1800" b="0" dirty="0" smtClean="0"/>
              <a:t>Spolupracovali: </a:t>
            </a:r>
            <a:r>
              <a:rPr lang="cs-CZ" altLang="cs-CZ" sz="1800" b="0" dirty="0" smtClean="0"/>
              <a:t>Kateřina Vlčková, Zuzana </a:t>
            </a:r>
            <a:r>
              <a:rPr lang="cs-CZ" altLang="cs-CZ" sz="1800" b="0" dirty="0" err="1" smtClean="0"/>
              <a:t>Šalamounová</a:t>
            </a:r>
            <a:r>
              <a:rPr lang="cs-CZ" altLang="cs-CZ" sz="1800" b="0" dirty="0" smtClean="0"/>
              <a:t>, Kateřina </a:t>
            </a:r>
            <a:r>
              <a:rPr lang="cs-CZ" altLang="cs-CZ" sz="1800" b="0" dirty="0" err="1" smtClean="0"/>
              <a:t>Lojdová</a:t>
            </a:r>
            <a:r>
              <a:rPr lang="cs-CZ" altLang="cs-CZ" sz="1800" b="0" dirty="0" smtClean="0"/>
              <a:t> 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>
                <a:solidFill>
                  <a:srgbClr val="C00000"/>
                </a:solidFill>
              </a:rPr>
              <a:t/>
            </a:r>
            <a:br>
              <a:rPr lang="cs-CZ" altLang="cs-CZ" dirty="0" smtClean="0">
                <a:solidFill>
                  <a:srgbClr val="C00000"/>
                </a:solidFill>
              </a:rPr>
            </a:br>
            <a:endParaRPr lang="cs-CZ" altLang="cs-CZ" dirty="0" smtClean="0">
              <a:solidFill>
                <a:srgbClr val="C00000"/>
              </a:solidFill>
            </a:endParaRPr>
          </a:p>
        </p:txBody>
      </p:sp>
      <p:sp>
        <p:nvSpPr>
          <p:cNvPr id="5124" name="TextovéPole 10"/>
          <p:cNvSpPr txBox="1">
            <a:spLocks noChangeArrowheads="1"/>
          </p:cNvSpPr>
          <p:nvPr/>
        </p:nvSpPr>
        <p:spPr bwMode="auto">
          <a:xfrm>
            <a:off x="2403475" y="1681163"/>
            <a:ext cx="64944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cs-CZ" altLang="cs-CZ" sz="2000" dirty="0" smtClean="0">
                <a:solidFill>
                  <a:schemeClr val="bg1"/>
                </a:solidFill>
                <a:cs typeface="Times New Roman" pitchFamily="18" charset="0"/>
              </a:rPr>
              <a:t>Katedra </a:t>
            </a:r>
            <a:r>
              <a:rPr lang="cs-CZ" altLang="cs-CZ" sz="2000" dirty="0" smtClean="0">
                <a:solidFill>
                  <a:schemeClr val="bg1"/>
                </a:solidFill>
                <a:cs typeface="Times New Roman" pitchFamily="18" charset="0"/>
              </a:rPr>
              <a:t>psychologie,</a:t>
            </a:r>
            <a:r>
              <a:rPr lang="en-GB" altLang="cs-CZ" sz="2000" dirty="0" smtClean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cs-CZ" altLang="cs-CZ" sz="2000" dirty="0" smtClean="0">
                <a:solidFill>
                  <a:schemeClr val="bg1"/>
                </a:solidFill>
                <a:cs typeface="Times New Roman" pitchFamily="18" charset="0"/>
              </a:rPr>
              <a:t>Pedagogická fakulta MU, Brno</a:t>
            </a:r>
            <a:endParaRPr lang="cs-CZ" altLang="cs-CZ" sz="2000" dirty="0">
              <a:solidFill>
                <a:schemeClr val="bg1"/>
              </a:solidFill>
            </a:endParaRPr>
          </a:p>
        </p:txBody>
      </p:sp>
      <p:sp>
        <p:nvSpPr>
          <p:cNvPr id="5125" name="TextovéPole 5"/>
          <p:cNvSpPr txBox="1">
            <a:spLocks noChangeArrowheads="1"/>
          </p:cNvSpPr>
          <p:nvPr/>
        </p:nvSpPr>
        <p:spPr bwMode="auto">
          <a:xfrm>
            <a:off x="2238375" y="5976938"/>
            <a:ext cx="64277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altLang="cs-CZ" sz="1200" dirty="0" smtClean="0"/>
              <a:t>Podpořeno projektem GAČR 13-24456S Moc ve školních třídách studentů učitelství</a:t>
            </a:r>
            <a:r>
              <a:rPr lang="cs-CZ" altLang="cs-CZ" sz="1600" dirty="0" smtClean="0"/>
              <a:t>.</a:t>
            </a:r>
            <a:endParaRPr lang="cs-CZ" alt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Čím méně učitelé používají legitimní/donucovací moc, tím více používají referenční, expertní nebo odměňovací moc</a:t>
            </a:r>
          </a:p>
          <a:p>
            <a:r>
              <a:rPr lang="cs-CZ" dirty="0" smtClean="0"/>
              <a:t>Učitelé s delší praxí méně </a:t>
            </a:r>
            <a:r>
              <a:rPr lang="cs-CZ" dirty="0" smtClean="0"/>
              <a:t>využívají báze moci jako celek ve srovnání s učiteli s kratší praxí</a:t>
            </a:r>
          </a:p>
          <a:p>
            <a:r>
              <a:rPr lang="cs-CZ" dirty="0" smtClean="0"/>
              <a:t>V užívání bází moci nejsou velké rozdíly při srovnání učitelů po vyučovaných předmětech; učitelé českého jazyka relativně více využívají legitimní/donucovací moc</a:t>
            </a:r>
          </a:p>
          <a:p>
            <a:r>
              <a:rPr lang="cs-CZ" dirty="0" smtClean="0"/>
              <a:t>Ve vlastním hodnocení učitelů žáky nebyly zjištěny </a:t>
            </a:r>
            <a:r>
              <a:rPr lang="cs-CZ" dirty="0" err="1" smtClean="0"/>
              <a:t>genderové</a:t>
            </a:r>
            <a:r>
              <a:rPr lang="cs-CZ" dirty="0" smtClean="0"/>
              <a:t> rozdíly (žáci a žákyně)</a:t>
            </a:r>
          </a:p>
          <a:p>
            <a:r>
              <a:rPr lang="cs-CZ" dirty="0" smtClean="0"/>
              <a:t>Starší žáci relativně, i když nepatrně lépe vnímají rozdíly ve využití bází moci učiteli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3F276E2-2418-435D-BC0F-278FE81D5413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Diskuse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US" sz="2000" dirty="0" err="1" smtClean="0"/>
              <a:t>Česká</a:t>
            </a:r>
            <a:r>
              <a:rPr lang="en-US" sz="2000" dirty="0" smtClean="0"/>
              <a:t> </a:t>
            </a:r>
            <a:r>
              <a:rPr lang="en-US" sz="2000" dirty="0" err="1" smtClean="0"/>
              <a:t>adaptace</a:t>
            </a:r>
            <a:r>
              <a:rPr lang="en-US" sz="2000" dirty="0" smtClean="0"/>
              <a:t> </a:t>
            </a:r>
            <a:r>
              <a:rPr lang="en-US" sz="2000" dirty="0" err="1" smtClean="0"/>
              <a:t>nástroje</a:t>
            </a:r>
            <a:r>
              <a:rPr lang="en-US" sz="2000" dirty="0" smtClean="0"/>
              <a:t> </a:t>
            </a:r>
            <a:r>
              <a:rPr lang="en-US" sz="2000" dirty="0" err="1" smtClean="0"/>
              <a:t>pracuje</a:t>
            </a:r>
            <a:r>
              <a:rPr lang="en-US" sz="2000" dirty="0" smtClean="0"/>
              <a:t> se </a:t>
            </a:r>
            <a:r>
              <a:rPr lang="en-US" sz="2000" dirty="0" err="1" smtClean="0"/>
              <a:t>čtyřfaktorovým</a:t>
            </a:r>
            <a:r>
              <a:rPr lang="en-US" sz="2000" dirty="0" smtClean="0"/>
              <a:t> </a:t>
            </a:r>
            <a:r>
              <a:rPr lang="en-US" sz="2000" dirty="0" err="1" smtClean="0"/>
              <a:t>modelem</a:t>
            </a:r>
            <a:r>
              <a:rPr lang="en-US" sz="2000" dirty="0" smtClean="0"/>
              <a:t> </a:t>
            </a:r>
            <a:r>
              <a:rPr lang="en-US" sz="2000" dirty="0" err="1" smtClean="0"/>
              <a:t>bází</a:t>
            </a:r>
            <a:r>
              <a:rPr lang="en-US" sz="2000" dirty="0" smtClean="0"/>
              <a:t>, </a:t>
            </a:r>
            <a:r>
              <a:rPr lang="en-US" sz="2000" dirty="0" err="1" smtClean="0"/>
              <a:t>podobně</a:t>
            </a:r>
            <a:r>
              <a:rPr lang="en-US" sz="2000" dirty="0" smtClean="0"/>
              <a:t> </a:t>
            </a:r>
            <a:r>
              <a:rPr lang="en-US" sz="2000" dirty="0" err="1" smtClean="0"/>
              <a:t>jako</a:t>
            </a:r>
            <a:r>
              <a:rPr lang="en-US" sz="2000" dirty="0" smtClean="0"/>
              <a:t> </a:t>
            </a:r>
            <a:r>
              <a:rPr lang="en-US" sz="2000" dirty="0" err="1" smtClean="0"/>
              <a:t>některé</a:t>
            </a:r>
            <a:r>
              <a:rPr lang="en-US" sz="2000" dirty="0" smtClean="0"/>
              <a:t> </a:t>
            </a:r>
            <a:r>
              <a:rPr lang="en-US" sz="2000" dirty="0" err="1" smtClean="0"/>
              <a:t>zahraniční</a:t>
            </a:r>
            <a:r>
              <a:rPr lang="en-US" sz="2000" dirty="0" smtClean="0"/>
              <a:t> </a:t>
            </a:r>
            <a:r>
              <a:rPr lang="en-US" sz="2000" dirty="0" err="1" smtClean="0"/>
              <a:t>studie</a:t>
            </a:r>
            <a:r>
              <a:rPr lang="en-US" sz="2000" dirty="0" smtClean="0"/>
              <a:t>, </a:t>
            </a:r>
            <a:r>
              <a:rPr lang="en-US" sz="2000" dirty="0" err="1" smtClean="0"/>
              <a:t>které</a:t>
            </a:r>
            <a:r>
              <a:rPr lang="en-US" sz="2000" dirty="0" smtClean="0"/>
              <a:t> </a:t>
            </a:r>
            <a:r>
              <a:rPr lang="en-US" sz="2000" dirty="0" err="1" smtClean="0"/>
              <a:t>upozorňují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jejich</a:t>
            </a:r>
            <a:r>
              <a:rPr lang="en-US" sz="2000" dirty="0" smtClean="0"/>
              <a:t> </a:t>
            </a:r>
            <a:r>
              <a:rPr lang="en-US" sz="2000" dirty="0" err="1" smtClean="0"/>
              <a:t>silnou</a:t>
            </a:r>
            <a:r>
              <a:rPr lang="en-US" sz="2000" dirty="0" smtClean="0"/>
              <a:t> </a:t>
            </a:r>
            <a:r>
              <a:rPr lang="en-US" sz="2000" dirty="0" err="1" smtClean="0"/>
              <a:t>korelaci</a:t>
            </a:r>
            <a:r>
              <a:rPr lang="en-US" sz="2000" dirty="0" smtClean="0"/>
              <a:t> (</a:t>
            </a:r>
            <a:r>
              <a:rPr lang="en-US" sz="2000" dirty="0" err="1" smtClean="0"/>
              <a:t>Kantek</a:t>
            </a:r>
            <a:r>
              <a:rPr lang="en-US" sz="2000" dirty="0" smtClean="0"/>
              <a:t>, Gezer, 2010</a:t>
            </a:r>
            <a:r>
              <a:rPr lang="en-US" sz="2000" dirty="0" smtClean="0"/>
              <a:t>)</a:t>
            </a:r>
            <a:endParaRPr lang="cs-CZ" sz="2000" dirty="0" smtClean="0"/>
          </a:p>
          <a:p>
            <a:pPr>
              <a:defRPr/>
            </a:pPr>
            <a:r>
              <a:rPr lang="cs-CZ" sz="2000" dirty="0" smtClean="0"/>
              <a:t>Studenti </a:t>
            </a:r>
            <a:r>
              <a:rPr lang="cs-CZ" sz="2000" dirty="0" smtClean="0"/>
              <a:t>hodnotí </a:t>
            </a:r>
            <a:r>
              <a:rPr lang="cs-CZ" sz="2000" dirty="0" smtClean="0"/>
              <a:t>u svých učitelů jako </a:t>
            </a:r>
            <a:r>
              <a:rPr lang="cs-CZ" sz="2000" dirty="0" smtClean="0"/>
              <a:t>nejvíce používanou moc expertní a jako nejméně používanou moc referenční</a:t>
            </a:r>
          </a:p>
          <a:p>
            <a:pPr>
              <a:defRPr/>
            </a:pPr>
            <a:r>
              <a:rPr lang="cs-CZ" sz="2000" dirty="0" smtClean="0"/>
              <a:t>Na rozdíl od jiných studií </a:t>
            </a:r>
            <a:r>
              <a:rPr lang="en-US" sz="2000" dirty="0" smtClean="0"/>
              <a:t>(</a:t>
            </a:r>
            <a:r>
              <a:rPr lang="cs-CZ" sz="2000" dirty="0" smtClean="0"/>
              <a:t>např. </a:t>
            </a:r>
            <a:r>
              <a:rPr lang="en-US" sz="2000" dirty="0" err="1" smtClean="0"/>
              <a:t>Schwarzwald</a:t>
            </a:r>
            <a:r>
              <a:rPr lang="en-US" sz="2000" dirty="0" smtClean="0"/>
              <a:t> 2006)</a:t>
            </a:r>
            <a:r>
              <a:rPr lang="cs-CZ" sz="2000" dirty="0" smtClean="0"/>
              <a:t> jsme nezjistili rozdíl mezi bázemi moci vyplývajícím z formálního postavení učitele (legitimní a donucovací) a bázemi vycházejícím z jeho charakteristik (expertní, referenční)</a:t>
            </a:r>
          </a:p>
          <a:p>
            <a:pPr>
              <a:defRPr/>
            </a:pPr>
            <a:r>
              <a:rPr lang="cs-CZ" sz="2000" dirty="0" smtClean="0"/>
              <a:t>S ohledem na design studie zůstává otevřenou otázkou jaká je dynamika užívání moci učitelem v návaznosti na průběh výuky a její vlastní obsah. Na základě </a:t>
            </a:r>
            <a:r>
              <a:rPr lang="cs-CZ" sz="2000" dirty="0" smtClean="0"/>
              <a:t>zjištění z dalších </a:t>
            </a:r>
            <a:r>
              <a:rPr lang="cs-CZ" sz="2000" dirty="0" smtClean="0"/>
              <a:t>částí projektu máme důvod se domnívat, že donucovací a legitimní báze moci mohou být chápány i jako reakce na nepříznivý průběh výuky z pohledu učitele (chování žáků, nezájem o učivo</a:t>
            </a:r>
            <a:r>
              <a:rPr lang="cs-CZ" sz="2000" dirty="0" smtClean="0"/>
              <a:t>).</a:t>
            </a:r>
          </a:p>
          <a:p>
            <a:pPr>
              <a:defRPr/>
            </a:pPr>
            <a:r>
              <a:rPr lang="cs-CZ" sz="2000" smtClean="0"/>
              <a:t>Připravujeme standardizaci varianty dotazníku pro začínající učitele (do tří let praxe) – rozšíření možnosti cílené intervence a podpory na úrovni školního </a:t>
            </a:r>
            <a:r>
              <a:rPr lang="cs-CZ" sz="2000" smtClean="0"/>
              <a:t>poradenského </a:t>
            </a:r>
            <a:r>
              <a:rPr lang="cs-CZ" sz="2000" smtClean="0"/>
              <a:t>pracoviště</a:t>
            </a:r>
            <a:endParaRPr lang="cs-CZ" sz="2000" dirty="0" smtClean="0"/>
          </a:p>
          <a:p>
            <a:pPr>
              <a:defRPr/>
            </a:pPr>
            <a:endParaRPr lang="en-US" sz="2000" dirty="0" smtClean="0"/>
          </a:p>
          <a:p>
            <a:pPr>
              <a:defRPr/>
            </a:pPr>
            <a:endParaRPr lang="en-US" sz="2000" dirty="0" smtClean="0"/>
          </a:p>
          <a:p>
            <a:pPr marL="457200" lvl="1" indent="0">
              <a:buFont typeface="Wingdings" pitchFamily="2" charset="2"/>
              <a:buNone/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24580" name="Zástupný symbol pro číslo snímku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DC82356-45CF-43B4-8680-4D2A077D691C}" type="slidenum">
              <a:rPr lang="cs-CZ" altLang="cs-CZ" smtClean="0"/>
              <a:pPr/>
              <a:t>11</a:t>
            </a:fld>
            <a:endParaRPr lang="cs-CZ" altLang="cs-CZ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 dotazy se těší</a:t>
            </a:r>
            <a:endParaRPr lang="cs-CZ" dirty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  <a:defRPr/>
            </a:pPr>
            <a:endParaRPr lang="cs-CZ" sz="1800" b="1" dirty="0" smtClean="0"/>
          </a:p>
          <a:p>
            <a:pPr eaLnBrk="1" hangingPunct="1">
              <a:buNone/>
              <a:defRPr/>
            </a:pPr>
            <a:r>
              <a:rPr lang="cs-CZ" sz="1800" b="1" dirty="0" smtClean="0"/>
              <a:t>Jan </a:t>
            </a:r>
            <a:r>
              <a:rPr lang="cs-CZ" sz="1800" b="1" dirty="0" smtClean="0"/>
              <a:t>Mareš</a:t>
            </a:r>
          </a:p>
          <a:p>
            <a:pPr marL="742950" lvl="2" indent="-342900" eaLnBrk="1" hangingPunct="1">
              <a:buClr>
                <a:srgbClr val="969696"/>
              </a:buClr>
              <a:buNone/>
              <a:defRPr/>
            </a:pPr>
            <a:r>
              <a:rPr lang="cs-CZ" sz="1400" dirty="0" smtClean="0"/>
              <a:t>Katedra psychologie </a:t>
            </a:r>
            <a:r>
              <a:rPr lang="cs-CZ" sz="1400" dirty="0" err="1" smtClean="0"/>
              <a:t>PedF</a:t>
            </a:r>
            <a:r>
              <a:rPr lang="cs-CZ" sz="1400" dirty="0" smtClean="0"/>
              <a:t> MU</a:t>
            </a:r>
          </a:p>
          <a:p>
            <a:pPr marL="742950" lvl="2" indent="-342900" eaLnBrk="1" hangingPunct="1">
              <a:buClr>
                <a:srgbClr val="969696"/>
              </a:buClr>
              <a:buNone/>
              <a:defRPr/>
            </a:pPr>
            <a:r>
              <a:rPr lang="cs-CZ" sz="1400" dirty="0" err="1" smtClean="0"/>
              <a:t>mares</a:t>
            </a:r>
            <a:r>
              <a:rPr lang="cs-CZ" sz="1400" dirty="0" smtClean="0"/>
              <a:t>@</a:t>
            </a:r>
            <a:r>
              <a:rPr lang="cs-CZ" sz="1400" dirty="0" err="1" smtClean="0"/>
              <a:t>ped.muni.cz</a:t>
            </a:r>
            <a:endParaRPr lang="cs-CZ" sz="1400" dirty="0" smtClean="0"/>
          </a:p>
          <a:p>
            <a:pPr eaLnBrk="1" hangingPunct="1">
              <a:buNone/>
              <a:defRPr/>
            </a:pPr>
            <a:r>
              <a:rPr lang="cs-CZ" sz="1800" b="1" dirty="0" smtClean="0"/>
              <a:t>Josef </a:t>
            </a:r>
            <a:r>
              <a:rPr lang="cs-CZ" sz="1800" b="1" dirty="0" err="1" smtClean="0"/>
              <a:t>Lukas</a:t>
            </a:r>
            <a:endParaRPr lang="cs-CZ" sz="1800" b="1" dirty="0" smtClean="0"/>
          </a:p>
          <a:p>
            <a:pPr marL="742950" lvl="2" indent="-342900" eaLnBrk="1" hangingPunct="1">
              <a:buClr>
                <a:srgbClr val="969696"/>
              </a:buClr>
              <a:buNone/>
              <a:defRPr/>
            </a:pPr>
            <a:r>
              <a:rPr lang="cs-CZ" sz="1400" dirty="0" smtClean="0"/>
              <a:t>Katedra psychologie </a:t>
            </a:r>
            <a:r>
              <a:rPr lang="cs-CZ" sz="1400" dirty="0" err="1" smtClean="0"/>
              <a:t>PedF</a:t>
            </a:r>
            <a:r>
              <a:rPr lang="cs-CZ" sz="1400" dirty="0" smtClean="0"/>
              <a:t> MU</a:t>
            </a:r>
          </a:p>
          <a:p>
            <a:pPr marL="742950" lvl="2" indent="-342900" eaLnBrk="1" hangingPunct="1">
              <a:buClr>
                <a:srgbClr val="969696"/>
              </a:buClr>
              <a:buNone/>
              <a:defRPr/>
            </a:pPr>
            <a:r>
              <a:rPr lang="cs-CZ" sz="1400" dirty="0" err="1" smtClean="0"/>
              <a:t>lukas</a:t>
            </a:r>
            <a:r>
              <a:rPr lang="cs-CZ" sz="1400" dirty="0" smtClean="0"/>
              <a:t>@</a:t>
            </a:r>
            <a:r>
              <a:rPr lang="cs-CZ" sz="1400" dirty="0" err="1" smtClean="0"/>
              <a:t>ped.muni.cz</a:t>
            </a:r>
            <a:endParaRPr lang="cs-CZ" sz="1400" dirty="0" smtClean="0"/>
          </a:p>
          <a:p>
            <a:pPr eaLnBrk="1" hangingPunct="1">
              <a:buNone/>
              <a:defRPr/>
            </a:pPr>
            <a:endParaRPr lang="cs-CZ" sz="1800" b="1" dirty="0" smtClean="0"/>
          </a:p>
          <a:p>
            <a:pPr algn="ctr" eaLnBrk="1" hangingPunct="1">
              <a:buFontTx/>
              <a:buNone/>
              <a:defRPr/>
            </a:pPr>
            <a:endParaRPr lang="cs-CZ" sz="1800" b="1" dirty="0" smtClean="0"/>
          </a:p>
          <a:p>
            <a:pPr eaLnBrk="1" hangingPunct="1">
              <a:defRPr/>
            </a:pPr>
            <a:endParaRPr lang="cs-CZ" sz="1800" dirty="0" smtClean="0"/>
          </a:p>
        </p:txBody>
      </p:sp>
      <p:sp>
        <p:nvSpPr>
          <p:cNvPr id="26627" name="Zástupný symbol pro číslo snímku 1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5BB3A37-63F4-4556-9C01-56B623FDB503}" type="slidenum">
              <a:rPr lang="cs-CZ" altLang="cs-CZ" smtClean="0"/>
              <a:pPr/>
              <a:t>12</a:t>
            </a:fld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358775" y="1036638"/>
            <a:ext cx="8443913" cy="4705350"/>
          </a:xfrm>
        </p:spPr>
        <p:txBody>
          <a:bodyPr>
            <a:normAutofit fontScale="85000" lnSpcReduction="20000"/>
          </a:bodyPr>
          <a:lstStyle/>
          <a:p>
            <a:pPr marL="358775" indent="-358775"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None/>
            </a:pPr>
            <a:endParaRPr lang="cs-CZ" altLang="cs-CZ" sz="1800" dirty="0" smtClean="0"/>
          </a:p>
          <a:p>
            <a:pPr marL="358775" indent="-358775"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None/>
            </a:pPr>
            <a:r>
              <a:rPr lang="cs-CZ" altLang="cs-CZ" sz="1800" b="1" dirty="0" smtClean="0"/>
              <a:t>Literatura</a:t>
            </a:r>
          </a:p>
          <a:p>
            <a:pPr marL="358775" indent="-358775"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None/>
            </a:pPr>
            <a:endParaRPr lang="cs-CZ" altLang="cs-CZ" sz="1800" dirty="0" smtClean="0"/>
          </a:p>
          <a:p>
            <a:pPr marL="358775" indent="-358775"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None/>
            </a:pPr>
            <a:r>
              <a:rPr lang="en-US" altLang="cs-CZ" sz="1800" dirty="0" smtClean="0"/>
              <a:t>French, J. R. P., &amp; Raven, B. (1959). The bases of social power. In D. Cartwright &amp; A. </a:t>
            </a:r>
            <a:r>
              <a:rPr lang="en-US" altLang="cs-CZ" sz="1800" dirty="0" err="1" smtClean="0"/>
              <a:t>Zander</a:t>
            </a:r>
            <a:r>
              <a:rPr lang="en-US" altLang="cs-CZ" sz="1800" dirty="0" smtClean="0"/>
              <a:t>. </a:t>
            </a:r>
            <a:r>
              <a:rPr lang="en-US" altLang="cs-CZ" sz="1800" i="1" dirty="0" smtClean="0"/>
              <a:t>Group</a:t>
            </a:r>
            <a:r>
              <a:rPr lang="cs-CZ" altLang="cs-CZ" sz="1800" i="1" dirty="0" smtClean="0"/>
              <a:t> </a:t>
            </a:r>
            <a:r>
              <a:rPr lang="en-US" altLang="cs-CZ" sz="1800" i="1" dirty="0" smtClean="0"/>
              <a:t>dynamics </a:t>
            </a:r>
            <a:r>
              <a:rPr lang="en-US" altLang="cs-CZ" sz="1800" dirty="0" smtClean="0"/>
              <a:t>(s. 259–269). New York: Harper &amp; Row</a:t>
            </a:r>
            <a:r>
              <a:rPr lang="en-US" altLang="cs-CZ" sz="1800" dirty="0" smtClean="0"/>
              <a:t>.</a:t>
            </a:r>
            <a:endParaRPr lang="cs-CZ" altLang="cs-CZ" sz="1800" dirty="0" smtClean="0"/>
          </a:p>
          <a:p>
            <a:pPr marL="358775" indent="-358775"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None/>
            </a:pPr>
            <a:r>
              <a:rPr lang="cs-CZ" altLang="cs-CZ" sz="1800" dirty="0" err="1" smtClean="0"/>
              <a:t>Jamůrek</a:t>
            </a:r>
            <a:r>
              <a:rPr lang="cs-CZ" altLang="cs-CZ" sz="1800" dirty="0" smtClean="0"/>
              <a:t>, M. </a:t>
            </a:r>
            <a:r>
              <a:rPr lang="en-US" altLang="cs-CZ" sz="1800" dirty="0" smtClean="0"/>
              <a:t>&amp;</a:t>
            </a:r>
            <a:r>
              <a:rPr lang="cs-CZ" altLang="cs-CZ" sz="1800" dirty="0" smtClean="0"/>
              <a:t> Chadimová, L. </a:t>
            </a:r>
            <a:r>
              <a:rPr lang="cs-CZ" altLang="cs-CZ" sz="1800" dirty="0" smtClean="0"/>
              <a:t>(2014). Projekt DIS – 12 diagnostických </a:t>
            </a:r>
            <a:r>
              <a:rPr lang="cs-CZ" altLang="cs-CZ" sz="1800" dirty="0" smtClean="0"/>
              <a:t>nástrojů. TESTFÓRUM</a:t>
            </a:r>
            <a:r>
              <a:rPr lang="cs-CZ" altLang="cs-CZ" sz="1800" dirty="0" smtClean="0"/>
              <a:t>, 2014, č. 4, s. </a:t>
            </a:r>
            <a:r>
              <a:rPr lang="cs-CZ" altLang="cs-CZ" sz="1800" dirty="0" smtClean="0"/>
              <a:t>53–57. </a:t>
            </a:r>
            <a:r>
              <a:rPr lang="cs-CZ" altLang="cs-CZ" sz="1800" dirty="0" smtClean="0"/>
              <a:t>Dostupný z </a:t>
            </a:r>
            <a:r>
              <a:rPr lang="cs-CZ" altLang="cs-CZ" sz="1800" dirty="0" smtClean="0">
                <a:hlinkClick r:id="rId2"/>
              </a:rPr>
              <a:t>http://testforum.cz/domains/testforum.cz/index.php/testforum/article/view/28/24#.</a:t>
            </a:r>
            <a:r>
              <a:rPr lang="cs-CZ" altLang="cs-CZ" sz="1800" dirty="0" smtClean="0">
                <a:hlinkClick r:id="rId2"/>
              </a:rPr>
              <a:t>VCvCSWd_vPY</a:t>
            </a:r>
            <a:r>
              <a:rPr lang="cs-CZ" altLang="cs-CZ" sz="1800" dirty="0" smtClean="0"/>
              <a:t>  </a:t>
            </a:r>
            <a:endParaRPr lang="cs-CZ" altLang="cs-CZ" sz="1800" dirty="0" smtClean="0"/>
          </a:p>
          <a:p>
            <a:pPr marL="358775" indent="-358775"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None/>
            </a:pPr>
            <a:r>
              <a:rPr lang="cs-CZ" altLang="cs-CZ" sz="1800" dirty="0" err="1" smtClean="0"/>
              <a:t>Lukas</a:t>
            </a:r>
            <a:r>
              <a:rPr lang="cs-CZ" altLang="cs-CZ" sz="1800" dirty="0" smtClean="0"/>
              <a:t>, </a:t>
            </a:r>
            <a:r>
              <a:rPr lang="cs-CZ" altLang="cs-CZ" sz="1800" dirty="0" smtClean="0"/>
              <a:t>J. </a:t>
            </a:r>
            <a:r>
              <a:rPr lang="cs-CZ" altLang="cs-CZ" sz="1800" dirty="0" smtClean="0"/>
              <a:t>(2010). Dotazník </a:t>
            </a:r>
            <a:r>
              <a:rPr lang="cs-CZ" altLang="cs-CZ" sz="1800" dirty="0" smtClean="0"/>
              <a:t>QTI a možnosti jeho využití školními psychology. Školní psycholog/Školský </a:t>
            </a:r>
            <a:r>
              <a:rPr lang="cs-CZ" altLang="cs-CZ" sz="1800" dirty="0" err="1" smtClean="0"/>
              <a:t>psychológ</a:t>
            </a:r>
            <a:r>
              <a:rPr lang="cs-CZ" altLang="cs-CZ" sz="1800" dirty="0" smtClean="0"/>
              <a:t>, AŠP SR a </a:t>
            </a:r>
            <a:r>
              <a:rPr lang="cs-CZ" altLang="cs-CZ" sz="1800" dirty="0" smtClean="0"/>
              <a:t>ČR, </a:t>
            </a:r>
            <a:r>
              <a:rPr lang="cs-CZ" altLang="cs-CZ" sz="1800" dirty="0" err="1" smtClean="0"/>
              <a:t>roč</a:t>
            </a:r>
            <a:r>
              <a:rPr lang="cs-CZ" altLang="cs-CZ" sz="1800" dirty="0" smtClean="0"/>
              <a:t>. 12, 1-2, s. 62-67. ISSN 1212-0529.</a:t>
            </a:r>
            <a:endParaRPr lang="cs-CZ" altLang="cs-CZ" sz="1800" dirty="0" smtClean="0"/>
          </a:p>
          <a:p>
            <a:pPr marL="358775" indent="-358775"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None/>
            </a:pPr>
            <a:r>
              <a:rPr lang="en-US" altLang="cs-CZ" sz="1800" dirty="0" err="1" smtClean="0"/>
              <a:t>McCroskey</a:t>
            </a:r>
            <a:r>
              <a:rPr lang="en-US" altLang="cs-CZ" sz="1800" dirty="0" smtClean="0"/>
              <a:t>, J. C., Richmond, V. P., &amp; </a:t>
            </a:r>
            <a:r>
              <a:rPr lang="en-US" altLang="cs-CZ" sz="1800" dirty="0" err="1" smtClean="0"/>
              <a:t>McCroskey</a:t>
            </a:r>
            <a:r>
              <a:rPr lang="en-US" altLang="cs-CZ" sz="1800" dirty="0" smtClean="0"/>
              <a:t>, L. L. (2006). </a:t>
            </a:r>
            <a:r>
              <a:rPr lang="en-US" altLang="cs-CZ" sz="1800" i="1" dirty="0" smtClean="0"/>
              <a:t>An Introduction to Communication in the Classroom: The Role of Communication in Teaching and Training</a:t>
            </a:r>
            <a:r>
              <a:rPr lang="en-US" altLang="cs-CZ" sz="1800" dirty="0" smtClean="0"/>
              <a:t>.</a:t>
            </a:r>
            <a:r>
              <a:rPr lang="cs-CZ" altLang="cs-CZ" sz="1800" dirty="0" smtClean="0"/>
              <a:t> Boston: </a:t>
            </a:r>
            <a:r>
              <a:rPr lang="cs-CZ" altLang="cs-CZ" sz="1800" dirty="0" err="1" smtClean="0"/>
              <a:t>Allyn</a:t>
            </a:r>
            <a:r>
              <a:rPr lang="cs-CZ" altLang="cs-CZ" sz="1800" dirty="0" smtClean="0"/>
              <a:t> &amp; </a:t>
            </a:r>
            <a:r>
              <a:rPr lang="cs-CZ" altLang="cs-CZ" sz="1800" dirty="0" err="1" smtClean="0"/>
              <a:t>Bacon</a:t>
            </a:r>
            <a:r>
              <a:rPr lang="cs-CZ" altLang="cs-CZ" sz="1800" dirty="0" smtClean="0"/>
              <a:t>.</a:t>
            </a:r>
          </a:p>
          <a:p>
            <a:pPr marL="358775" indent="-358775"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None/>
            </a:pPr>
            <a:r>
              <a:rPr lang="en-US" altLang="cs-CZ" sz="1800" dirty="0" smtClean="0"/>
              <a:t>Richmond, V. P., &amp; </a:t>
            </a:r>
            <a:r>
              <a:rPr lang="en-US" altLang="cs-CZ" sz="1800" dirty="0" err="1" smtClean="0"/>
              <a:t>McCroskey</a:t>
            </a:r>
            <a:r>
              <a:rPr lang="en-US" altLang="cs-CZ" sz="1800" dirty="0" smtClean="0"/>
              <a:t>, J. C. (Eds.) (1992). </a:t>
            </a:r>
            <a:r>
              <a:rPr lang="en-US" altLang="cs-CZ" sz="1800" i="1" dirty="0" smtClean="0"/>
              <a:t>Power in the classroom. Communication, Control, and Concern</a:t>
            </a:r>
            <a:r>
              <a:rPr lang="en-US" altLang="cs-CZ" sz="1800" dirty="0" smtClean="0"/>
              <a:t>. Hillsdale: Lawrence Erlbaum.</a:t>
            </a:r>
          </a:p>
          <a:p>
            <a:pPr marL="358775" indent="-358775"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None/>
            </a:pPr>
            <a:r>
              <a:rPr lang="en-US" altLang="cs-CZ" sz="1800" dirty="0" err="1" smtClean="0"/>
              <a:t>Schrodt</a:t>
            </a:r>
            <a:r>
              <a:rPr lang="en-US" altLang="cs-CZ" sz="1800" dirty="0" smtClean="0"/>
              <a:t>, P., Witt, P. L, &amp; </a:t>
            </a:r>
            <a:r>
              <a:rPr lang="en-US" altLang="cs-CZ" sz="1800" dirty="0" err="1" smtClean="0"/>
              <a:t>Turman</a:t>
            </a:r>
            <a:r>
              <a:rPr lang="en-US" altLang="cs-CZ" sz="1800" dirty="0" smtClean="0"/>
              <a:t>, P. D. (2007). </a:t>
            </a:r>
            <a:r>
              <a:rPr lang="en-US" altLang="cs-CZ" sz="1800" i="1" dirty="0" smtClean="0"/>
              <a:t>Reconsidering the measurement of teacher power use in the college classroom</a:t>
            </a:r>
            <a:r>
              <a:rPr lang="en-US" altLang="cs-CZ" sz="1800" dirty="0" smtClean="0"/>
              <a:t>. Communication Education, 56(3), 308-323.</a:t>
            </a:r>
          </a:p>
          <a:p>
            <a:pPr marL="358775" indent="-358775"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None/>
            </a:pPr>
            <a:r>
              <a:rPr lang="en-US" altLang="cs-CZ" sz="1800" dirty="0" err="1" smtClean="0"/>
              <a:t>Staton</a:t>
            </a:r>
            <a:r>
              <a:rPr lang="en-US" altLang="cs-CZ" sz="1800" dirty="0" smtClean="0"/>
              <a:t>, A. Q. (1992). Teacher and student concern and classroom power and control. In V. Richmond, &amp; J. </a:t>
            </a:r>
            <a:r>
              <a:rPr lang="en-US" altLang="cs-CZ" sz="1800" dirty="0" err="1" smtClean="0"/>
              <a:t>McCroskey</a:t>
            </a:r>
            <a:r>
              <a:rPr lang="en-US" altLang="cs-CZ" sz="1800" dirty="0" smtClean="0"/>
              <a:t>, </a:t>
            </a:r>
            <a:r>
              <a:rPr lang="en-US" altLang="cs-CZ" sz="1800" i="1" dirty="0" smtClean="0"/>
              <a:t>Power in the Classroom: Communication, Control and</a:t>
            </a:r>
            <a:r>
              <a:rPr lang="sk-SK" altLang="cs-CZ" sz="1800" i="1" dirty="0" smtClean="0"/>
              <a:t> </a:t>
            </a:r>
            <a:r>
              <a:rPr lang="en-US" altLang="cs-CZ" sz="1800" i="1" dirty="0" smtClean="0"/>
              <a:t>Concern </a:t>
            </a:r>
            <a:r>
              <a:rPr lang="en-US" altLang="cs-CZ" sz="1800" dirty="0" smtClean="0"/>
              <a:t>(pp. 159-176). New Jersey: Lawrence Erlbaum Associates.</a:t>
            </a:r>
            <a:endParaRPr lang="sk-SK" altLang="cs-CZ" sz="1800" dirty="0" smtClean="0"/>
          </a:p>
        </p:txBody>
      </p:sp>
      <p:sp>
        <p:nvSpPr>
          <p:cNvPr id="27652" name="Zástupný symbol pro číslo snímku 1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D4C6FE2-1F8F-44F0-BFFE-3E06492BB7DF}" type="slidenum">
              <a:rPr lang="cs-CZ" altLang="cs-CZ" smtClean="0"/>
              <a:pPr/>
              <a:t>13</a:t>
            </a:fld>
            <a:endParaRPr lang="cs-CZ" altLang="cs-CZ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Přílohy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28676" name="Zástupný symbol pro číslo snímku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DAC7DFB-3A33-41A1-ACBE-2C22708BD55E}" type="slidenum">
              <a:rPr lang="cs-CZ" altLang="cs-CZ" smtClean="0"/>
              <a:pPr/>
              <a:t>14</a:t>
            </a:fld>
            <a:endParaRPr lang="cs-CZ" altLang="cs-CZ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Položky nového dotazníku – referenční moc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804863" y="2336800"/>
          <a:ext cx="7739062" cy="30400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1291"/>
                <a:gridCol w="7047771"/>
              </a:tblGrid>
              <a:tr h="337962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 smtClean="0">
                          <a:effectLst/>
                        </a:rPr>
                        <a:t>R01</a:t>
                      </a:r>
                      <a:endParaRPr lang="cs-CZ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S touto učitelkou mám hodně společného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1216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R11</a:t>
                      </a:r>
                      <a:endParaRPr lang="cs-CZ" sz="18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Rád si s učitelkou povídám i o přestávce.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8821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R12</a:t>
                      </a:r>
                      <a:endParaRPr lang="cs-CZ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Tuto učitelku vidím i jako člověka, nejen jako učitelku. 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99194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R14</a:t>
                      </a:r>
                      <a:endParaRPr lang="cs-CZ" sz="18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Tuhle učitelku beru jako kamaráda.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29404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R17</a:t>
                      </a:r>
                      <a:endParaRPr lang="cs-CZ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Myslím si, že já a moje učitelka máme stejný pohled na věc.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1289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R21</a:t>
                      </a:r>
                      <a:endParaRPr lang="cs-CZ" sz="18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Na věci se dokážu dívat stejně jako moje učitelka.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99194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R29</a:t>
                      </a:r>
                      <a:endParaRPr lang="cs-CZ" sz="18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u="none" strike="noStrike">
                          <a:effectLst/>
                        </a:rPr>
                        <a:t>Chtěl bych být jako moje učitelka.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87534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R37</a:t>
                      </a:r>
                      <a:endParaRPr lang="cs-CZ" sz="18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To, co říká a dělá tato učitelka, je pro mě důležité.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99194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 smtClean="0">
                          <a:effectLst/>
                        </a:rPr>
                        <a:t>R08</a:t>
                      </a:r>
                      <a:endParaRPr lang="cs-CZ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Tato učitelka je vůči mně vstřícná.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7431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R09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Myslím si, že moje učitelka se mnou jedná na rovinu. 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29734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B86B5C9-C2A9-45B3-93AA-AC2C0C7671A5}" type="slidenum">
              <a:rPr lang="cs-CZ" altLang="cs-CZ" smtClean="0"/>
              <a:pPr/>
              <a:t>15</a:t>
            </a:fld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Položky nového dotazníku – expertní moc</a:t>
            </a:r>
          </a:p>
        </p:txBody>
      </p:sp>
      <p:sp>
        <p:nvSpPr>
          <p:cNvPr id="3072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ADBFDF5-0420-477D-8F49-22C00E851740}" type="slidenum">
              <a:rPr lang="cs-CZ" altLang="cs-CZ" smtClean="0"/>
              <a:pPr/>
              <a:t>16</a:t>
            </a:fld>
            <a:endParaRPr lang="cs-CZ" altLang="cs-CZ" smtClean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327547" y="2236866"/>
          <a:ext cx="8475260" cy="31826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2946"/>
                <a:gridCol w="7932314"/>
              </a:tblGrid>
              <a:tr h="29844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E19</a:t>
                      </a:r>
                      <a:endParaRPr lang="cs-CZ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Podle mě tato učitelka umí skvěle učit. 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29358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 smtClean="0">
                          <a:effectLst/>
                        </a:rPr>
                        <a:t>E02</a:t>
                      </a:r>
                      <a:endParaRPr lang="cs-CZ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Když tento učitel ve výuce něco vysvětlujem je to srozumitelné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9844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solidFill>
                            <a:srgbClr val="FF0000"/>
                          </a:solidFill>
                          <a:effectLst/>
                        </a:rPr>
                        <a:t>E24</a:t>
                      </a:r>
                      <a:endParaRPr lang="cs-CZ" sz="18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V tomto předmětu vím, co a kdy mám dělat.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0206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E25</a:t>
                      </a:r>
                      <a:endParaRPr lang="cs-CZ" sz="18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Tato učitelka dovede ukázat, jak můžu učivo prakticky použít. 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13898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E27</a:t>
                      </a:r>
                      <a:endParaRPr lang="cs-CZ" sz="18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Myslím si, že učitelka velmi dobře rozumí tomu, co učí.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2891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E28</a:t>
                      </a:r>
                      <a:endParaRPr lang="cs-CZ" sz="18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Když učitelka něco v tomto předmětu vysvětluje, dá se tomu věřit.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0025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E03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Tato učitelka říká různé novinky, které souvisí s jejím vyučovacím předmětem.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27546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E32</a:t>
                      </a:r>
                      <a:endParaRPr lang="cs-CZ" sz="18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Myslím si, že tato učitelka je skutečným odborníkem na tento předmět.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69853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E39</a:t>
                      </a:r>
                      <a:endParaRPr lang="cs-CZ" sz="18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Tato učitelka mi umí vysvětlit to, čemu nerozumím.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13899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sngStrike" dirty="0" smtClean="0">
                          <a:solidFill>
                            <a:srgbClr val="FF0000"/>
                          </a:solidFill>
                          <a:effectLst/>
                        </a:rPr>
                        <a:t>E04</a:t>
                      </a:r>
                      <a:endParaRPr lang="cs-CZ" sz="1800" b="0" i="0" u="none" strike="sng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sngStrike" dirty="0">
                          <a:solidFill>
                            <a:srgbClr val="FF0000"/>
                          </a:solidFill>
                          <a:effectLst/>
                        </a:rPr>
                        <a:t>Tato učitelka vysvětluje učivo podle toho, kolik toho vím. </a:t>
                      </a:r>
                      <a:endParaRPr lang="cs-CZ" sz="1800" b="0" i="0" u="none" strike="sng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Položky nového dotazníku – legitimní moc</a:t>
            </a:r>
          </a:p>
        </p:txBody>
      </p:sp>
      <p:sp>
        <p:nvSpPr>
          <p:cNvPr id="3174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A2128E9-8C9B-48F3-A2B7-B60E0D751324}" type="slidenum">
              <a:rPr lang="cs-CZ" altLang="cs-CZ" smtClean="0"/>
              <a:pPr/>
              <a:t>17</a:t>
            </a:fld>
            <a:endParaRPr lang="cs-CZ" altLang="cs-CZ" smtClean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245659" y="2067635"/>
          <a:ext cx="8679976" cy="37939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8742"/>
                <a:gridCol w="8231234"/>
              </a:tblGrid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L10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Tato učitelka dává najevo, že ve škole se musí poslouchat. 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0861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sngStrike">
                          <a:solidFill>
                            <a:srgbClr val="FF0000"/>
                          </a:solidFill>
                          <a:effectLst/>
                        </a:rPr>
                        <a:t>L13</a:t>
                      </a:r>
                      <a:endParaRPr lang="cs-CZ" sz="1800" b="0" i="0" u="none" strike="sng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sngStrike" dirty="0">
                          <a:solidFill>
                            <a:srgbClr val="FF0000"/>
                          </a:solidFill>
                          <a:effectLst/>
                        </a:rPr>
                        <a:t>Myslím si, že tahle učitelka se ke mně chová s odstupem.</a:t>
                      </a:r>
                      <a:endParaRPr lang="cs-CZ" sz="1800" b="0" i="0" u="none" strike="sng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23964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solidFill>
                            <a:srgbClr val="FF0000"/>
                          </a:solidFill>
                          <a:effectLst/>
                        </a:rPr>
                        <a:t>L20</a:t>
                      </a:r>
                      <a:endParaRPr lang="cs-CZ" sz="18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Tato učitelka mi říká, že i když se mi ve výuce něco nelíbí, nezáleží na tom. 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6849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L33</a:t>
                      </a:r>
                      <a:endParaRPr lang="cs-CZ" sz="18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Tato učitelka dává hodně najevo, že učitel je něco víc než žák.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41194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L35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Učitelka naznačuje, že to, co chce ona, podporuje taky ředitel nebo řád školy.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6004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solidFill>
                            <a:srgbClr val="FF0000"/>
                          </a:solidFill>
                          <a:effectLst/>
                        </a:rPr>
                        <a:t>L36</a:t>
                      </a:r>
                      <a:endParaRPr lang="cs-CZ" sz="18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Podle této učitelky mají žáci poslouchat, protože učitel je autorita. 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6004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solidFill>
                            <a:srgbClr val="FF0000"/>
                          </a:solidFill>
                          <a:effectLst/>
                        </a:rPr>
                        <a:t>L38</a:t>
                      </a:r>
                      <a:endParaRPr lang="cs-CZ" sz="18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Tahle učitelka říká věci typu: „Zvoní pro mě, ne pro vás.“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sngStrike">
                          <a:solidFill>
                            <a:srgbClr val="FF0000"/>
                          </a:solidFill>
                          <a:effectLst/>
                        </a:rPr>
                        <a:t>L40</a:t>
                      </a:r>
                      <a:endParaRPr lang="cs-CZ" sz="1800" b="0" i="0" u="none" strike="sng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sngStrike" dirty="0">
                          <a:solidFill>
                            <a:srgbClr val="FF0000"/>
                          </a:solidFill>
                          <a:effectLst/>
                        </a:rPr>
                        <a:t>Učitelka se odvolává na pravidla, která jsme si s ní dohodli. </a:t>
                      </a:r>
                      <a:endParaRPr lang="cs-CZ" sz="1800" b="0" i="0" u="none" strike="sng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6004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sngStrike" dirty="0" smtClean="0">
                          <a:solidFill>
                            <a:srgbClr val="FF0000"/>
                          </a:solidFill>
                          <a:effectLst/>
                        </a:rPr>
                        <a:t>L05</a:t>
                      </a:r>
                      <a:endParaRPr lang="cs-CZ" sz="1800" b="0" i="0" u="none" strike="sng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sngStrike" dirty="0">
                          <a:solidFill>
                            <a:srgbClr val="FF0000"/>
                          </a:solidFill>
                          <a:effectLst/>
                        </a:rPr>
                        <a:t>Moje učitelka říká, že učitelé se musí poslouchat.</a:t>
                      </a:r>
                      <a:endParaRPr lang="cs-CZ" sz="1800" b="0" i="0" u="none" strike="sng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65589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 smtClean="0">
                          <a:effectLst/>
                        </a:rPr>
                        <a:t>L07</a:t>
                      </a:r>
                      <a:endParaRPr lang="cs-CZ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Myslím si, že tahle učitelka žije v tom, že musí být vždycky po jejím, když je učitelka. 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Položky nového dotazníku – donucovací moc</a:t>
            </a:r>
          </a:p>
        </p:txBody>
      </p:sp>
      <p:sp>
        <p:nvSpPr>
          <p:cNvPr id="3277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282627B-CFDF-484C-870D-E714D428ACB2}" type="slidenum">
              <a:rPr lang="cs-CZ" altLang="cs-CZ" smtClean="0"/>
              <a:pPr/>
              <a:t>18</a:t>
            </a:fld>
            <a:endParaRPr lang="cs-CZ" altLang="cs-CZ" smtClean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204717" y="1967600"/>
          <a:ext cx="8775511" cy="41148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8014"/>
                <a:gridCol w="8177497"/>
              </a:tblGrid>
              <a:tr h="423582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D15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I když kritizuji pravidla, učitelka si stejně udělá, co chce.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605118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solidFill>
                            <a:srgbClr val="FF0000"/>
                          </a:solidFill>
                          <a:effectLst/>
                        </a:rPr>
                        <a:t>D16</a:t>
                      </a:r>
                      <a:endParaRPr lang="cs-CZ" sz="18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Když mi to v hodině nejde tak, jak si učitelka představuje, před celou třídou mě ztrapní.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544606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D23</a:t>
                      </a:r>
                      <a:endParaRPr lang="cs-CZ" sz="18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Učitelka se na mně naštve, když dám v hodině najevo nesouhlas s tím, co říká.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6307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solidFill>
                            <a:srgbClr val="FF0000"/>
                          </a:solidFill>
                          <a:effectLst/>
                        </a:rPr>
                        <a:t>D26</a:t>
                      </a:r>
                      <a:endParaRPr lang="cs-CZ" sz="18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Když neplním učitelčiny pokyny, potrestá mě.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484094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sngStrike">
                          <a:solidFill>
                            <a:srgbClr val="FF0000"/>
                          </a:solidFill>
                          <a:effectLst/>
                        </a:rPr>
                        <a:t>D30</a:t>
                      </a:r>
                      <a:endParaRPr lang="cs-CZ" sz="1800" b="0" i="0" u="none" strike="sng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sngStrike" dirty="0">
                          <a:solidFill>
                            <a:srgbClr val="FF0000"/>
                          </a:solidFill>
                          <a:effectLst/>
                        </a:rPr>
                        <a:t>Když donesu pozdě úkol, učitelka se chová tak, že se cítím špatně.</a:t>
                      </a:r>
                      <a:endParaRPr lang="cs-CZ" sz="1800" b="0" i="0" u="none" strike="sng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544606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solidFill>
                            <a:srgbClr val="FF0000"/>
                          </a:solidFill>
                          <a:effectLst/>
                        </a:rPr>
                        <a:t>D31</a:t>
                      </a:r>
                      <a:endParaRPr lang="cs-CZ" sz="18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Když v hodině nedělám to, co učitelka chce, naštvaně na mě kouká.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484094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solidFill>
                            <a:srgbClr val="FF0000"/>
                          </a:solidFill>
                          <a:effectLst/>
                        </a:rPr>
                        <a:t>D42</a:t>
                      </a:r>
                      <a:endParaRPr lang="cs-CZ" sz="18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Tahle učitelka mě přehlíží, pokud nepracuji, tak jak chce.</a:t>
                      </a:r>
                      <a:endParaRPr lang="pl-PL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6307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sngStrike">
                          <a:solidFill>
                            <a:srgbClr val="FF0000"/>
                          </a:solidFill>
                          <a:effectLst/>
                        </a:rPr>
                        <a:t>D43</a:t>
                      </a:r>
                      <a:endParaRPr lang="cs-CZ" sz="1800" b="0" i="0" u="none" strike="sng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sngStrike" dirty="0">
                          <a:solidFill>
                            <a:srgbClr val="FF0000"/>
                          </a:solidFill>
                          <a:effectLst/>
                        </a:rPr>
                        <a:t>Když si nedonesu pomůcky, učitelka je nespokojená.</a:t>
                      </a:r>
                      <a:endParaRPr lang="cs-CZ" sz="1800" b="0" i="0" u="none" strike="sng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02559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sngStrike" dirty="0" smtClean="0">
                          <a:solidFill>
                            <a:srgbClr val="FF0000"/>
                          </a:solidFill>
                          <a:effectLst/>
                        </a:rPr>
                        <a:t>D06</a:t>
                      </a:r>
                      <a:endParaRPr lang="cs-CZ" sz="1800" b="0" i="0" u="none" strike="sng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sngStrike" dirty="0">
                          <a:solidFill>
                            <a:srgbClr val="FF0000"/>
                          </a:solidFill>
                          <a:effectLst/>
                        </a:rPr>
                        <a:t>Když nedonesu úkol, cítím se fakt špatně.</a:t>
                      </a:r>
                      <a:endParaRPr lang="cs-CZ" sz="1800" b="0" i="0" u="none" strike="sng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Položky nového dotazníku – odměňovací moc</a:t>
            </a:r>
          </a:p>
        </p:txBody>
      </p:sp>
      <p:sp>
        <p:nvSpPr>
          <p:cNvPr id="3379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D4F4D05-6B5D-4B78-A962-3924A9589811}" type="slidenum">
              <a:rPr lang="cs-CZ" altLang="cs-CZ" smtClean="0"/>
              <a:pPr/>
              <a:t>19</a:t>
            </a:fld>
            <a:endParaRPr lang="cs-CZ" altLang="cs-CZ" smtClean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355600" y="2532063"/>
          <a:ext cx="8420100" cy="22717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0575"/>
                <a:gridCol w="7669525"/>
              </a:tblGrid>
              <a:tr h="416158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O18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Když vím ve výuce něco navíc, moje učitelka to vyzdvihne před ostatními.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9567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O22</a:t>
                      </a:r>
                      <a:endParaRPr lang="cs-CZ" sz="18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u="none" strike="noStrike">
                          <a:effectLst/>
                        </a:rPr>
                        <a:t>Když mi to v hodině jde, učitelka to ocení.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82027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solidFill>
                            <a:srgbClr val="FF0000"/>
                          </a:solidFill>
                          <a:effectLst/>
                        </a:rPr>
                        <a:t>O34</a:t>
                      </a:r>
                      <a:endParaRPr lang="cs-CZ" sz="18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Když se v hodině chovám tak, jak učitelka chce, nějak mě odmění.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82026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O41</a:t>
                      </a:r>
                      <a:endParaRPr lang="cs-CZ" sz="18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Když se naučím to, co mám, učitelka mě pochválí.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68382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solidFill>
                            <a:srgbClr val="FF0000"/>
                          </a:solidFill>
                          <a:effectLst/>
                        </a:rPr>
                        <a:t>O44</a:t>
                      </a:r>
                      <a:endParaRPr lang="cs-CZ" sz="18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Myslím si, že když se v hodině snažím, tak je na mě učitelka hodnější.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2745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O45</a:t>
                      </a:r>
                      <a:endParaRPr lang="cs-CZ" sz="18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u="none" strike="noStrike" dirty="0">
                          <a:effectLst/>
                        </a:rPr>
                        <a:t>Když v hodině dělám, co učitelka chce, pochválí mě za to.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Práce školního psychologa s učiteli vyžaduje i znalost kontextu jeho aktivit ve třídě</a:t>
            </a:r>
          </a:p>
          <a:p>
            <a:r>
              <a:rPr lang="cs-CZ" dirty="0" smtClean="0"/>
              <a:t>S ohledem na charakter </a:t>
            </a:r>
            <a:r>
              <a:rPr lang="cs-CZ" dirty="0" err="1" smtClean="0"/>
              <a:t>pregraduální</a:t>
            </a:r>
            <a:r>
              <a:rPr lang="cs-CZ" dirty="0" smtClean="0"/>
              <a:t> přípravy mají obvykle ŠP jen rámcovou představu o dynamice a obsahu pedagogické (výukové) interakce</a:t>
            </a:r>
          </a:p>
          <a:p>
            <a:r>
              <a:rPr lang="cs-CZ" dirty="0" smtClean="0"/>
              <a:t>Historicky se u nás pozornost zaměřovala spíše na globální  hodnocení aktivit učitele žáky (klima třídy), </a:t>
            </a:r>
            <a:r>
              <a:rPr lang="cs-CZ" dirty="0" err="1" smtClean="0"/>
              <a:t>malpractice</a:t>
            </a:r>
            <a:r>
              <a:rPr lang="cs-CZ" dirty="0" smtClean="0"/>
              <a:t> (syndrom vyhoření, učitelovo nevhodné chování atp.)</a:t>
            </a:r>
          </a:p>
          <a:p>
            <a:r>
              <a:rPr lang="cs-CZ" dirty="0" smtClean="0"/>
              <a:t>Nástroje mapující vlastní aktivity nejsou obvyklou součástí portfolia diagnostických metod ŠP, jakkoli se jedná o významný zdroj informací</a:t>
            </a:r>
          </a:p>
          <a:p>
            <a:pPr lvl="1"/>
            <a:r>
              <a:rPr lang="cs-CZ" dirty="0" err="1" smtClean="0"/>
              <a:t>srv</a:t>
            </a:r>
            <a:r>
              <a:rPr lang="cs-CZ" dirty="0" smtClean="0"/>
              <a:t>. Projekt DIS – 12 diagnostických </a:t>
            </a:r>
            <a:r>
              <a:rPr lang="cs-CZ" dirty="0" smtClean="0"/>
              <a:t>nástrojů (Jabůrek, Chadimová, 2014)</a:t>
            </a:r>
          </a:p>
          <a:p>
            <a:r>
              <a:rPr lang="cs-CZ" dirty="0" smtClean="0"/>
              <a:t>Mezi první vlaštovky v tomto směru patří např. dotazník QTI (česká standardizace </a:t>
            </a:r>
            <a:r>
              <a:rPr lang="cs-CZ" dirty="0" err="1" smtClean="0"/>
              <a:t>Lukas</a:t>
            </a:r>
            <a:r>
              <a:rPr lang="cs-CZ" dirty="0" smtClean="0"/>
              <a:t>, 2010)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3F276E2-2418-435D-BC0F-278FE81D5413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693738" y="1314450"/>
            <a:ext cx="7827962" cy="647700"/>
          </a:xfrm>
        </p:spPr>
        <p:txBody>
          <a:bodyPr/>
          <a:lstStyle/>
          <a:p>
            <a:pPr algn="ctr"/>
            <a:r>
              <a:rPr lang="cs-CZ" altLang="cs-CZ" dirty="0" smtClean="0"/>
              <a:t>Teoretická východiska </a:t>
            </a:r>
            <a:endParaRPr lang="cs-CZ" altLang="cs-CZ" dirty="0" smtClean="0"/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309563" y="2374900"/>
            <a:ext cx="8715375" cy="4114800"/>
          </a:xfrm>
        </p:spPr>
        <p:txBody>
          <a:bodyPr>
            <a:normAutofit fontScale="85000" lnSpcReduction="10000"/>
          </a:bodyPr>
          <a:lstStyle/>
          <a:p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 zde prezentované části výzkumu realizovaného v rámci projektu GAČR „</a:t>
            </a:r>
            <a:r>
              <a:rPr lang="cs-CZ" sz="2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Moc ve školních třídách studentů učitelství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 (GA13-24456S) je popsat, jak žáci druhého stupně základních škol vnímají a hodnotí moc uplatňovanou jejich učiteli ve školní třídě a ve škole.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Koncept </a:t>
            </a:r>
            <a:r>
              <a:rPr lang="cs-CZ" sz="2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moci učitele ve školní třídě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patří ke stabilně aktuálním tématům pedagogické praxe i výzkumu. </a:t>
            </a:r>
            <a:r>
              <a:rPr lang="sk-SK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Funkční ustanovení mocenských </a:t>
            </a:r>
            <a:r>
              <a:rPr lang="sk-SK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vztahů</a:t>
            </a:r>
            <a:r>
              <a:rPr lang="sk-SK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</a:t>
            </a:r>
            <a:r>
              <a:rPr lang="sk-SK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třídě</a:t>
            </a:r>
            <a:r>
              <a:rPr lang="sk-SK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</a:t>
            </a:r>
            <a:r>
              <a:rPr lang="sk-SK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ukazuje </a:t>
            </a:r>
            <a:r>
              <a:rPr lang="sk-SK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jako</a:t>
            </a:r>
            <a:r>
              <a:rPr lang="sk-SK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podmínka</a:t>
            </a:r>
            <a:r>
              <a:rPr lang="sk-SK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funkční </a:t>
            </a:r>
            <a:r>
              <a:rPr lang="sk-SK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výuky</a:t>
            </a:r>
            <a:r>
              <a:rPr lang="sk-SK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sk-SK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Šeďová</a:t>
            </a:r>
            <a:r>
              <a:rPr lang="sk-SK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2012). 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Moc lze chápat jako </a:t>
            </a:r>
            <a:r>
              <a:rPr lang="cs-CZ" sz="2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schopnost ovlivnit postoje, hodnoty a jednání osoby nebo skupiny osob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McCroskey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2006); je ze své podstaty reciproční, cirkulační a situačně vázaná. Tradiční typologie relační moci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Frenche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Ravena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(1959) rozlišuje moc </a:t>
            </a:r>
            <a:r>
              <a:rPr lang="cs-CZ" sz="2000" b="1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donucovací, odměňující, referenční, legitimní a expertní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Reflexi moci učitele žáky jsme měřili pomocí adaptovaného dotazníku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</a:rPr>
              <a:t>Teacher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</a:rPr>
              <a:t>Power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 Use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</a:rPr>
              <a:t>Scale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 (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</a:rPr>
              <a:t>Schrodt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</a:rPr>
              <a:t>Witt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 a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</a:rPr>
              <a:t>Turman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, 2007). Informace o procesu adaptace dotazníku 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byly 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představeny na loňské konferenci ČAPV a jsou obsahem připravované 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studie a manuálu k dotazníku. 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Teoretická východiska nástroje byla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</a:rPr>
              <a:t>šířeji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 představena 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mj. v podobě studie (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</a:rPr>
              <a:t>Šalamounová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, Bradová a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</a:rPr>
              <a:t>Lojdová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, 2014) – viz QR kód.</a:t>
            </a:r>
          </a:p>
          <a:p>
            <a:pPr lvl="1"/>
            <a:endParaRPr lang="cs-CZ" sz="2000" dirty="0"/>
          </a:p>
        </p:txBody>
      </p:sp>
      <p:sp>
        <p:nvSpPr>
          <p:cNvPr id="6148" name="Zástupný symbol pro číslo snímku 1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C5E5D0A-EAC4-4871-9B83-64629F4A9C91}" type="slidenum">
              <a:rPr lang="cs-CZ" altLang="cs-CZ" smtClean="0"/>
              <a:pPr/>
              <a:t>3</a:t>
            </a:fld>
            <a:endParaRPr lang="cs-CZ" altLang="cs-CZ" dirty="0" smtClean="0"/>
          </a:p>
        </p:txBody>
      </p:sp>
      <p:pic>
        <p:nvPicPr>
          <p:cNvPr id="5" name="Obrázek 4" descr="qrcod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8968" y="325411"/>
            <a:ext cx="1638299" cy="16382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481013" y="1063625"/>
            <a:ext cx="7618412" cy="647700"/>
          </a:xfrm>
        </p:spPr>
        <p:txBody>
          <a:bodyPr/>
          <a:lstStyle/>
          <a:p>
            <a:r>
              <a:rPr lang="cs-CZ" altLang="cs-CZ" dirty="0" smtClean="0"/>
              <a:t>Adaptace metody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620713" y="2017713"/>
            <a:ext cx="8334375" cy="4114800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en-GB" altLang="cs-CZ" sz="2000" i="1" dirty="0" smtClean="0"/>
              <a:t>Teacher Power Use Scale </a:t>
            </a:r>
            <a:r>
              <a:rPr lang="en-GB" altLang="cs-CZ" sz="2000" dirty="0" smtClean="0"/>
              <a:t>(</a:t>
            </a:r>
            <a:r>
              <a:rPr lang="en-GB" altLang="cs-CZ" sz="2000" dirty="0" err="1" smtClean="0"/>
              <a:t>Schrodt</a:t>
            </a:r>
            <a:r>
              <a:rPr lang="en-GB" altLang="cs-CZ" sz="2000" dirty="0" smtClean="0"/>
              <a:t>, Witt, &amp; </a:t>
            </a:r>
            <a:r>
              <a:rPr lang="en-GB" altLang="cs-CZ" sz="2000" dirty="0" err="1" smtClean="0"/>
              <a:t>Turman</a:t>
            </a:r>
            <a:r>
              <a:rPr lang="en-GB" altLang="cs-CZ" sz="2000" dirty="0" smtClean="0"/>
              <a:t>, 2007) </a:t>
            </a:r>
            <a:endParaRPr lang="cs-CZ" altLang="cs-CZ" sz="2000" dirty="0" smtClean="0"/>
          </a:p>
          <a:p>
            <a:pPr>
              <a:defRPr/>
            </a:pPr>
            <a:r>
              <a:rPr lang="cs-CZ" altLang="cs-CZ" sz="2000" dirty="0" smtClean="0"/>
              <a:t>Určen pro středoškoláky</a:t>
            </a:r>
          </a:p>
          <a:p>
            <a:pPr>
              <a:defRPr/>
            </a:pPr>
            <a:r>
              <a:rPr lang="cs-CZ" altLang="cs-CZ" sz="2000" dirty="0" smtClean="0"/>
              <a:t>Vychází z původní typologie mocí učitele </a:t>
            </a:r>
            <a:r>
              <a:rPr lang="en-GB" altLang="cs-CZ" sz="2000" dirty="0" smtClean="0"/>
              <a:t>French</a:t>
            </a:r>
            <a:r>
              <a:rPr lang="cs-CZ" altLang="cs-CZ" sz="2000" dirty="0" smtClean="0"/>
              <a:t>e</a:t>
            </a:r>
            <a:r>
              <a:rPr lang="en-GB" altLang="cs-CZ" sz="2000" dirty="0" smtClean="0"/>
              <a:t> a Raven</a:t>
            </a:r>
            <a:r>
              <a:rPr lang="cs-CZ" altLang="cs-CZ" sz="2000" dirty="0" smtClean="0"/>
              <a:t>a</a:t>
            </a:r>
            <a:r>
              <a:rPr lang="en-GB" altLang="cs-CZ" sz="2000" dirty="0" smtClean="0"/>
              <a:t> (1959)</a:t>
            </a:r>
            <a:endParaRPr lang="cs-CZ" altLang="cs-CZ" sz="2000" dirty="0" smtClean="0"/>
          </a:p>
          <a:p>
            <a:pPr lvl="2">
              <a:defRPr/>
            </a:pPr>
            <a:r>
              <a:rPr lang="cs-CZ" sz="1800" b="1" i="1" dirty="0" smtClean="0">
                <a:solidFill>
                  <a:schemeClr val="tx1"/>
                </a:solidFill>
                <a:latin typeface="+mn-lt"/>
              </a:rPr>
              <a:t>donucovací, odměňující, referenční, legitimní a expertní</a:t>
            </a: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.</a:t>
            </a:r>
            <a:endParaRPr lang="en-GB" altLang="cs-CZ" sz="20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altLang="cs-CZ" sz="2000" dirty="0" smtClean="0"/>
              <a:t>Cíle adaptace</a:t>
            </a:r>
            <a:endParaRPr lang="en-GB" altLang="cs-CZ" sz="2000" dirty="0" smtClean="0"/>
          </a:p>
          <a:p>
            <a:pPr>
              <a:defRPr/>
            </a:pPr>
            <a:r>
              <a:rPr lang="cs-CZ" altLang="cs-CZ" sz="2000" dirty="0" smtClean="0"/>
              <a:t>Rozšířit cílovou skupinu respondentů o druhý stupeň ZŠ</a:t>
            </a:r>
            <a:endParaRPr lang="en-GB" altLang="cs-CZ" sz="2000" dirty="0" smtClean="0"/>
          </a:p>
          <a:p>
            <a:pPr>
              <a:defRPr/>
            </a:pPr>
            <a:r>
              <a:rPr lang="cs-CZ" altLang="cs-CZ" sz="2000" dirty="0" smtClean="0"/>
              <a:t>Kulturní a obsahové přizpůsobení položek českému vzdělávacímu systému</a:t>
            </a:r>
            <a:endParaRPr lang="en-GB" altLang="cs-CZ" sz="2000" dirty="0" smtClean="0"/>
          </a:p>
          <a:p>
            <a:pPr>
              <a:defRPr/>
            </a:pPr>
            <a:r>
              <a:rPr lang="cs-CZ" altLang="cs-CZ" sz="2000" dirty="0" smtClean="0"/>
              <a:t>Celkem </a:t>
            </a:r>
            <a:r>
              <a:rPr lang="en-GB" altLang="cs-CZ" sz="2000" dirty="0" smtClean="0"/>
              <a:t>45 </a:t>
            </a:r>
            <a:r>
              <a:rPr lang="cs-CZ" altLang="cs-CZ" sz="2000" dirty="0" smtClean="0"/>
              <a:t>položek</a:t>
            </a:r>
            <a:r>
              <a:rPr lang="en-GB" altLang="cs-CZ" sz="2000" dirty="0" smtClean="0"/>
              <a:t> (</a:t>
            </a:r>
            <a:r>
              <a:rPr lang="cs-CZ" altLang="cs-CZ" sz="2000" dirty="0" smtClean="0"/>
              <a:t>originál</a:t>
            </a:r>
            <a:r>
              <a:rPr lang="en-GB" altLang="cs-CZ" sz="2000" dirty="0" smtClean="0"/>
              <a:t> </a:t>
            </a:r>
            <a:r>
              <a:rPr lang="en-GB" altLang="cs-CZ" sz="2000" dirty="0"/>
              <a:t>30) </a:t>
            </a:r>
            <a:r>
              <a:rPr lang="cs-CZ" altLang="cs-CZ" sz="2000" dirty="0" smtClean="0"/>
              <a:t>v pilotní studii</a:t>
            </a:r>
            <a:r>
              <a:rPr lang="en-GB" altLang="cs-CZ" sz="2000" dirty="0" smtClean="0"/>
              <a:t> </a:t>
            </a:r>
            <a:endParaRPr lang="cs-CZ" altLang="cs-CZ" sz="2000" dirty="0" smtClean="0"/>
          </a:p>
          <a:p>
            <a:pPr>
              <a:defRPr/>
            </a:pPr>
            <a:r>
              <a:rPr lang="cs-CZ" altLang="cs-CZ" sz="2000" dirty="0" smtClean="0"/>
              <a:t>Upravená </a:t>
            </a:r>
            <a:r>
              <a:rPr lang="cs-CZ" altLang="cs-CZ" sz="2000" dirty="0" err="1" smtClean="0"/>
              <a:t>likertovská</a:t>
            </a:r>
            <a:r>
              <a:rPr lang="cs-CZ" altLang="cs-CZ" sz="2000" dirty="0" smtClean="0"/>
              <a:t> škála ze sedmi bodů na pět</a:t>
            </a:r>
            <a:endParaRPr lang="en-GB" altLang="cs-CZ" sz="2000" dirty="0"/>
          </a:p>
          <a:p>
            <a:pPr>
              <a:defRPr/>
            </a:pPr>
            <a:r>
              <a:rPr lang="cs-CZ" altLang="cs-CZ" sz="2000" dirty="0" smtClean="0"/>
              <a:t>Zpracování dat: </a:t>
            </a:r>
            <a:r>
              <a:rPr lang="en-GB" altLang="cs-CZ" sz="2000" dirty="0" smtClean="0"/>
              <a:t>CFA, </a:t>
            </a:r>
            <a:r>
              <a:rPr lang="cs-CZ" altLang="cs-CZ" sz="2000" dirty="0" smtClean="0"/>
              <a:t>položková analýza</a:t>
            </a:r>
            <a:r>
              <a:rPr lang="en-GB" altLang="cs-CZ" sz="2000" dirty="0" smtClean="0"/>
              <a:t>, </a:t>
            </a:r>
            <a:r>
              <a:rPr lang="cs-CZ" altLang="cs-CZ" sz="2000" dirty="0" smtClean="0"/>
              <a:t>analýza </a:t>
            </a:r>
            <a:r>
              <a:rPr lang="cs-CZ" altLang="cs-CZ" sz="2000" dirty="0" err="1" smtClean="0"/>
              <a:t>reliability</a:t>
            </a:r>
            <a:r>
              <a:rPr lang="en-GB" altLang="cs-CZ" sz="2000" dirty="0" smtClean="0"/>
              <a:t>, CFA </a:t>
            </a:r>
            <a:r>
              <a:rPr lang="cs-CZ" altLang="cs-CZ" sz="2000" dirty="0" smtClean="0"/>
              <a:t>na redukované verzi a EFA</a:t>
            </a:r>
            <a:endParaRPr lang="en-GB" altLang="cs-CZ" sz="2000" dirty="0" smtClean="0"/>
          </a:p>
        </p:txBody>
      </p:sp>
      <p:sp>
        <p:nvSpPr>
          <p:cNvPr id="12292" name="Zástupný symbol pro číslo snímku 1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4E519B7-FC98-4CCC-A5DF-67886CFD3918}" type="slidenum">
              <a:rPr lang="cs-CZ" altLang="cs-CZ" smtClean="0"/>
              <a:pPr/>
              <a:t>4</a:t>
            </a:fld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720725" y="947738"/>
            <a:ext cx="7827963" cy="647700"/>
          </a:xfrm>
        </p:spPr>
        <p:txBody>
          <a:bodyPr/>
          <a:lstStyle/>
          <a:p>
            <a:r>
              <a:rPr lang="cs-CZ" altLang="cs-CZ" dirty="0" smtClean="0"/>
              <a:t>Vzorek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323850" y="1858963"/>
            <a:ext cx="8721725" cy="4114800"/>
          </a:xfrm>
        </p:spPr>
        <p:txBody>
          <a:bodyPr/>
          <a:lstStyle/>
          <a:p>
            <a:r>
              <a:rPr lang="en-US" altLang="cs-CZ" sz="2000" dirty="0" err="1" smtClean="0"/>
              <a:t>Dostupný</a:t>
            </a:r>
            <a:r>
              <a:rPr lang="en-US" altLang="cs-CZ" sz="2000" dirty="0" smtClean="0"/>
              <a:t> </a:t>
            </a:r>
            <a:r>
              <a:rPr lang="en-US" altLang="cs-CZ" sz="2000" dirty="0" err="1" smtClean="0"/>
              <a:t>vzorek</a:t>
            </a:r>
            <a:r>
              <a:rPr lang="en-US" altLang="cs-CZ" sz="2000" dirty="0" smtClean="0"/>
              <a:t> se </a:t>
            </a:r>
            <a:r>
              <a:rPr lang="en-US" altLang="cs-CZ" sz="2000" dirty="0" err="1" smtClean="0"/>
              <a:t>skládal</a:t>
            </a:r>
            <a:r>
              <a:rPr lang="en-US" altLang="cs-CZ" sz="2000" dirty="0" smtClean="0"/>
              <a:t> z 2188 </a:t>
            </a:r>
            <a:r>
              <a:rPr lang="en-US" altLang="cs-CZ" sz="2000" dirty="0" err="1" smtClean="0"/>
              <a:t>žáků</a:t>
            </a:r>
            <a:r>
              <a:rPr lang="en-US" altLang="cs-CZ" sz="2000" dirty="0" smtClean="0"/>
              <a:t> </a:t>
            </a:r>
            <a:r>
              <a:rPr lang="en-US" altLang="cs-CZ" sz="2000" dirty="0" err="1" smtClean="0"/>
              <a:t>druhého</a:t>
            </a:r>
            <a:r>
              <a:rPr lang="en-US" altLang="cs-CZ" sz="2000" dirty="0" smtClean="0"/>
              <a:t> </a:t>
            </a:r>
            <a:r>
              <a:rPr lang="en-US" altLang="cs-CZ" sz="2000" dirty="0" err="1" smtClean="0"/>
              <a:t>stupně</a:t>
            </a:r>
            <a:r>
              <a:rPr lang="en-US" altLang="cs-CZ" sz="2000" dirty="0" smtClean="0"/>
              <a:t> </a:t>
            </a:r>
            <a:r>
              <a:rPr lang="en-US" altLang="cs-CZ" sz="2000" dirty="0" err="1" smtClean="0"/>
              <a:t>základních</a:t>
            </a:r>
            <a:r>
              <a:rPr lang="en-US" altLang="cs-CZ" sz="2000" dirty="0" smtClean="0"/>
              <a:t> </a:t>
            </a:r>
            <a:r>
              <a:rPr lang="en-US" altLang="cs-CZ" sz="2000" dirty="0" err="1" smtClean="0"/>
              <a:t>škol</a:t>
            </a:r>
            <a:r>
              <a:rPr lang="en-US" altLang="cs-CZ" sz="2000" dirty="0" smtClean="0"/>
              <a:t> a 117 </a:t>
            </a:r>
            <a:r>
              <a:rPr lang="en-US" altLang="cs-CZ" sz="2000" dirty="0" err="1" smtClean="0"/>
              <a:t>tříd</a:t>
            </a:r>
            <a:r>
              <a:rPr lang="en-US" altLang="cs-CZ" sz="2000" dirty="0" smtClean="0"/>
              <a:t>. </a:t>
            </a:r>
            <a:r>
              <a:rPr lang="en-US" altLang="cs-CZ" sz="2000" dirty="0" err="1" smtClean="0"/>
              <a:t>Posuzována</a:t>
            </a:r>
            <a:r>
              <a:rPr lang="en-US" altLang="cs-CZ" sz="2000" dirty="0" smtClean="0"/>
              <a:t> </a:t>
            </a:r>
            <a:r>
              <a:rPr lang="en-US" altLang="cs-CZ" sz="2000" dirty="0" err="1" smtClean="0"/>
              <a:t>byla</a:t>
            </a:r>
            <a:r>
              <a:rPr lang="en-US" altLang="cs-CZ" sz="2000" dirty="0" smtClean="0"/>
              <a:t> </a:t>
            </a:r>
            <a:r>
              <a:rPr lang="en-US" altLang="cs-CZ" sz="2000" dirty="0" err="1" smtClean="0"/>
              <a:t>moc</a:t>
            </a:r>
            <a:r>
              <a:rPr lang="en-US" altLang="cs-CZ" sz="2000" dirty="0" smtClean="0"/>
              <a:t> </a:t>
            </a:r>
            <a:r>
              <a:rPr lang="en-US" altLang="cs-CZ" sz="2000" dirty="0" err="1" smtClean="0"/>
              <a:t>učitelů</a:t>
            </a:r>
            <a:r>
              <a:rPr lang="en-US" altLang="cs-CZ" sz="2000" dirty="0" smtClean="0"/>
              <a:t> </a:t>
            </a:r>
            <a:r>
              <a:rPr lang="en-US" altLang="cs-CZ" sz="2000" dirty="0" err="1" smtClean="0"/>
              <a:t>občanské</a:t>
            </a:r>
            <a:r>
              <a:rPr lang="en-US" altLang="cs-CZ" sz="2000" dirty="0" smtClean="0"/>
              <a:t> </a:t>
            </a:r>
            <a:r>
              <a:rPr lang="en-US" altLang="cs-CZ" sz="2000" dirty="0" err="1" smtClean="0"/>
              <a:t>výchovy</a:t>
            </a:r>
            <a:r>
              <a:rPr lang="en-US" altLang="cs-CZ" sz="2000" dirty="0" smtClean="0"/>
              <a:t>, </a:t>
            </a:r>
            <a:r>
              <a:rPr lang="en-US" altLang="cs-CZ" sz="2000" dirty="0" err="1" smtClean="0"/>
              <a:t>zeměpisu</a:t>
            </a:r>
            <a:r>
              <a:rPr lang="en-US" altLang="cs-CZ" sz="2000" dirty="0" smtClean="0"/>
              <a:t>, </a:t>
            </a:r>
            <a:r>
              <a:rPr lang="en-US" altLang="cs-CZ" sz="2000" dirty="0" err="1" smtClean="0"/>
              <a:t>dějepisu</a:t>
            </a:r>
            <a:r>
              <a:rPr lang="en-US" altLang="cs-CZ" sz="2000" dirty="0" smtClean="0"/>
              <a:t> a </a:t>
            </a:r>
            <a:r>
              <a:rPr lang="en-US" altLang="cs-CZ" sz="2000" dirty="0" err="1" smtClean="0"/>
              <a:t>české</a:t>
            </a:r>
            <a:r>
              <a:rPr lang="en-US" altLang="cs-CZ" sz="2000" dirty="0" smtClean="0"/>
              <a:t> </a:t>
            </a:r>
            <a:r>
              <a:rPr lang="en-US" altLang="cs-CZ" sz="2000" dirty="0" err="1" smtClean="0"/>
              <a:t>literatury</a:t>
            </a:r>
            <a:r>
              <a:rPr lang="en-US" altLang="cs-CZ" sz="2000" dirty="0" smtClean="0"/>
              <a:t> </a:t>
            </a:r>
            <a:r>
              <a:rPr lang="en-US" altLang="cs-CZ" sz="2000" dirty="0" err="1" smtClean="0"/>
              <a:t>ve</a:t>
            </a:r>
            <a:r>
              <a:rPr lang="en-US" altLang="cs-CZ" sz="2000" dirty="0" smtClean="0"/>
              <a:t> </a:t>
            </a:r>
            <a:r>
              <a:rPr lang="en-US" altLang="cs-CZ" sz="2000" dirty="0" err="1" smtClean="0"/>
              <a:t>vyrovnaných</a:t>
            </a:r>
            <a:r>
              <a:rPr lang="en-US" altLang="cs-CZ" sz="2000" dirty="0" smtClean="0"/>
              <a:t> </a:t>
            </a:r>
            <a:r>
              <a:rPr lang="en-US" altLang="cs-CZ" sz="2000" dirty="0" err="1" smtClean="0"/>
              <a:t>proporcích</a:t>
            </a:r>
            <a:r>
              <a:rPr lang="en-US" altLang="cs-CZ" sz="2000" dirty="0" smtClean="0"/>
              <a:t> (n &gt; 400).</a:t>
            </a:r>
          </a:p>
          <a:p>
            <a:r>
              <a:rPr lang="cs-CZ" altLang="cs-CZ" sz="2000" b="1" dirty="0" smtClean="0"/>
              <a:t>	        </a:t>
            </a:r>
            <a:r>
              <a:rPr lang="en-US" altLang="cs-CZ" sz="1800" dirty="0" smtClean="0"/>
              <a:t>7</a:t>
            </a:r>
            <a:r>
              <a:rPr lang="cs-CZ" altLang="cs-CZ" sz="1800" dirty="0" smtClean="0"/>
              <a:t>. třída</a:t>
            </a:r>
            <a:r>
              <a:rPr lang="en-US" altLang="cs-CZ" sz="1800" dirty="0" smtClean="0"/>
              <a:t> 39 %</a:t>
            </a:r>
            <a:endParaRPr lang="cs-CZ" altLang="cs-CZ" sz="1800" dirty="0" smtClean="0"/>
          </a:p>
          <a:p>
            <a:pPr>
              <a:buFont typeface="Wingdings" pitchFamily="2" charset="2"/>
              <a:buNone/>
            </a:pPr>
            <a:r>
              <a:rPr lang="cs-CZ" altLang="cs-CZ" sz="1800" dirty="0" smtClean="0"/>
              <a:t>		        </a:t>
            </a:r>
            <a:r>
              <a:rPr lang="en-US" altLang="cs-CZ" sz="1800" dirty="0" smtClean="0"/>
              <a:t>8</a:t>
            </a:r>
            <a:r>
              <a:rPr lang="cs-CZ" altLang="cs-CZ" sz="1800" dirty="0" smtClean="0"/>
              <a:t>. třída </a:t>
            </a:r>
            <a:r>
              <a:rPr lang="en-US" altLang="cs-CZ" sz="1800" dirty="0" smtClean="0"/>
              <a:t>48 %</a:t>
            </a:r>
            <a:endParaRPr lang="cs-CZ" altLang="cs-CZ" sz="1800" dirty="0" smtClean="0"/>
          </a:p>
          <a:p>
            <a:pPr>
              <a:buFont typeface="Wingdings" pitchFamily="2" charset="2"/>
              <a:buNone/>
            </a:pPr>
            <a:r>
              <a:rPr lang="cs-CZ" altLang="cs-CZ" sz="1800" dirty="0" smtClean="0"/>
              <a:t>		        </a:t>
            </a:r>
            <a:r>
              <a:rPr lang="en-US" altLang="cs-CZ" sz="1800" dirty="0" smtClean="0"/>
              <a:t>9</a:t>
            </a:r>
            <a:r>
              <a:rPr lang="cs-CZ" altLang="cs-CZ" sz="1800" dirty="0" smtClean="0"/>
              <a:t>. třída</a:t>
            </a:r>
            <a:r>
              <a:rPr lang="en-US" altLang="cs-CZ" sz="1800" dirty="0" smtClean="0"/>
              <a:t> 13 %</a:t>
            </a:r>
            <a:endParaRPr lang="cs-CZ" altLang="cs-CZ" sz="1800" dirty="0" smtClean="0"/>
          </a:p>
          <a:p>
            <a:r>
              <a:rPr lang="cs-CZ" altLang="cs-CZ" sz="2000" dirty="0" smtClean="0"/>
              <a:t>Průměrný věk dotazovaných žáků byl</a:t>
            </a:r>
            <a:r>
              <a:rPr lang="en-US" altLang="cs-CZ" sz="2000" dirty="0" smtClean="0"/>
              <a:t> 13</a:t>
            </a:r>
            <a:r>
              <a:rPr lang="cs-CZ" altLang="cs-CZ" sz="2000" dirty="0" smtClean="0"/>
              <a:t>,</a:t>
            </a:r>
            <a:r>
              <a:rPr lang="en-US" altLang="cs-CZ" sz="2000" dirty="0" smtClean="0"/>
              <a:t>69 </a:t>
            </a:r>
            <a:endParaRPr lang="cs-CZ" altLang="cs-CZ" sz="2000" dirty="0" smtClean="0"/>
          </a:p>
          <a:p>
            <a:pPr lvl="3"/>
            <a:r>
              <a:rPr lang="en-US" altLang="cs-CZ" sz="1600" dirty="0" smtClean="0"/>
              <a:t>(SD = </a:t>
            </a:r>
            <a:r>
              <a:rPr lang="cs-CZ" altLang="cs-CZ" sz="1600" dirty="0" smtClean="0"/>
              <a:t>0,</a:t>
            </a:r>
            <a:r>
              <a:rPr lang="en-US" altLang="cs-CZ" sz="1600" dirty="0" smtClean="0"/>
              <a:t>87, Me = 14, min. 12, max. 17)</a:t>
            </a:r>
          </a:p>
          <a:p>
            <a:r>
              <a:rPr lang="cs-CZ" altLang="cs-CZ" sz="2000" dirty="0" smtClean="0"/>
              <a:t>Průměrná délka praxe hodnocených učitelů byla</a:t>
            </a:r>
            <a:r>
              <a:rPr lang="en-US" altLang="cs-CZ" sz="2000" dirty="0" smtClean="0"/>
              <a:t> 18.61</a:t>
            </a:r>
            <a:endParaRPr lang="cs-CZ" altLang="cs-CZ" sz="2000" dirty="0" smtClean="0"/>
          </a:p>
          <a:p>
            <a:pPr lvl="3"/>
            <a:r>
              <a:rPr lang="en-US" altLang="cs-CZ" sz="1600" dirty="0" smtClean="0"/>
              <a:t>(SD = 8</a:t>
            </a:r>
            <a:r>
              <a:rPr lang="cs-CZ" altLang="cs-CZ" sz="1600" dirty="0" smtClean="0"/>
              <a:t>,</a:t>
            </a:r>
            <a:r>
              <a:rPr lang="en-US" altLang="cs-CZ" sz="1600" dirty="0" smtClean="0"/>
              <a:t>91, Me = 18, min. 3, max. 40)</a:t>
            </a:r>
            <a:endParaRPr lang="cs-CZ" altLang="cs-CZ" sz="1600" dirty="0" smtClean="0"/>
          </a:p>
          <a:p>
            <a:r>
              <a:rPr lang="cs-CZ" altLang="cs-CZ" sz="2000" dirty="0" smtClean="0"/>
              <a:t>Data byla sbírána pro učitele následujících předmětů</a:t>
            </a:r>
          </a:p>
          <a:p>
            <a:pPr lvl="3"/>
            <a:r>
              <a:rPr lang="en-US" altLang="cs-CZ" sz="1600" dirty="0" err="1" smtClean="0"/>
              <a:t>občanské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výchovy</a:t>
            </a:r>
            <a:r>
              <a:rPr lang="cs-CZ" altLang="cs-CZ" sz="1600" dirty="0" smtClean="0"/>
              <a:t> (23%)</a:t>
            </a:r>
            <a:r>
              <a:rPr lang="en-US" altLang="cs-CZ" sz="1600" dirty="0" smtClean="0"/>
              <a:t>, </a:t>
            </a:r>
            <a:r>
              <a:rPr lang="en-US" altLang="cs-CZ" sz="1600" dirty="0" err="1" smtClean="0"/>
              <a:t>zeměpisu</a:t>
            </a:r>
            <a:r>
              <a:rPr lang="cs-CZ" altLang="cs-CZ" sz="1600" dirty="0" smtClean="0"/>
              <a:t> (18%)</a:t>
            </a:r>
            <a:r>
              <a:rPr lang="en-US" altLang="cs-CZ" sz="1600" dirty="0" smtClean="0"/>
              <a:t>, </a:t>
            </a:r>
            <a:r>
              <a:rPr lang="en-US" altLang="cs-CZ" sz="1600" dirty="0" err="1" smtClean="0"/>
              <a:t>dějepisu</a:t>
            </a:r>
            <a:r>
              <a:rPr lang="cs-CZ" altLang="cs-CZ" sz="1600" dirty="0" smtClean="0"/>
              <a:t> (22%)</a:t>
            </a:r>
            <a:r>
              <a:rPr lang="en-US" altLang="cs-CZ" sz="1600" dirty="0" smtClean="0"/>
              <a:t> a </a:t>
            </a:r>
            <a:r>
              <a:rPr lang="en-US" altLang="cs-CZ" sz="1600" dirty="0" err="1" smtClean="0"/>
              <a:t>české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literatury</a:t>
            </a:r>
            <a:r>
              <a:rPr lang="en-US" altLang="cs-CZ" sz="1600" dirty="0" smtClean="0"/>
              <a:t> </a:t>
            </a:r>
            <a:r>
              <a:rPr lang="cs-CZ" altLang="cs-CZ" sz="1600" dirty="0" smtClean="0"/>
              <a:t>(23%)</a:t>
            </a:r>
          </a:p>
        </p:txBody>
      </p:sp>
      <p:sp>
        <p:nvSpPr>
          <p:cNvPr id="11268" name="Zástupný symbol pro číslo snímku 1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2D59631-399F-4FFD-8FA0-E2C3FDEEF0C3}" type="slidenum">
              <a:rPr lang="cs-CZ" altLang="cs-CZ" smtClean="0"/>
              <a:pPr/>
              <a:t>5</a:t>
            </a:fld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3193555" y="0"/>
            <a:ext cx="5950445" cy="409575"/>
          </a:xfrm>
        </p:spPr>
        <p:txBody>
          <a:bodyPr/>
          <a:lstStyle/>
          <a:p>
            <a:r>
              <a:rPr lang="cs-CZ" dirty="0" smtClean="0"/>
              <a:t>CFA pro </a:t>
            </a:r>
            <a:r>
              <a:rPr lang="cs-CZ" dirty="0" err="1" smtClean="0"/>
              <a:t>zprácenou</a:t>
            </a:r>
            <a:r>
              <a:rPr lang="cs-CZ" dirty="0" smtClean="0"/>
              <a:t> verzi nástroje</a:t>
            </a:r>
          </a:p>
        </p:txBody>
      </p:sp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288" y="49213"/>
            <a:ext cx="7085012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4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1288" y="4275138"/>
            <a:ext cx="7085012" cy="258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341" name="Obdélník 6"/>
          <p:cNvSpPr>
            <a:spLocks noChangeArrowheads="1"/>
          </p:cNvSpPr>
          <p:nvPr/>
        </p:nvSpPr>
        <p:spPr bwMode="auto">
          <a:xfrm>
            <a:off x="7151688" y="498475"/>
            <a:ext cx="19923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None/>
            </a:pPr>
            <a:r>
              <a:rPr lang="en-GB" altLang="cs-CZ" sz="1800" dirty="0" err="1">
                <a:solidFill>
                  <a:srgbClr val="00287D"/>
                </a:solidFill>
              </a:rPr>
              <a:t>Mplus</a:t>
            </a:r>
            <a:r>
              <a:rPr lang="en-GB" altLang="cs-CZ" sz="1800" dirty="0">
                <a:solidFill>
                  <a:srgbClr val="00287D"/>
                </a:solidFill>
              </a:rPr>
              <a:t> version 6.1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538163" y="1030288"/>
            <a:ext cx="7827962" cy="647700"/>
          </a:xfrm>
        </p:spPr>
        <p:txBody>
          <a:bodyPr/>
          <a:lstStyle/>
          <a:p>
            <a:r>
              <a:rPr lang="cs-CZ" altLang="cs-CZ" dirty="0" smtClean="0"/>
              <a:t>Korelace mezi faktory</a:t>
            </a:r>
            <a:endParaRPr lang="en-GB" altLang="cs-CZ" dirty="0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2AE08AD-6EC4-4FE4-9409-4423B48C1898}" type="slidenum">
              <a:rPr lang="en-GB" altLang="cs-CZ" smtClean="0"/>
              <a:pPr/>
              <a:t>7</a:t>
            </a:fld>
            <a:endParaRPr lang="en-GB" altLang="cs-CZ" smtClean="0"/>
          </a:p>
        </p:txBody>
      </p:sp>
      <p:pic>
        <p:nvPicPr>
          <p:cNvPr id="16390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4812" y="2265363"/>
            <a:ext cx="7892243" cy="392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391" name="TextovéPole 3"/>
          <p:cNvSpPr txBox="1">
            <a:spLocks noChangeArrowheads="1"/>
          </p:cNvSpPr>
          <p:nvPr/>
        </p:nvSpPr>
        <p:spPr bwMode="auto">
          <a:xfrm>
            <a:off x="6527800" y="4044950"/>
            <a:ext cx="26162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800" dirty="0" smtClean="0"/>
              <a:t>D a </a:t>
            </a:r>
            <a:r>
              <a:rPr lang="cs-CZ" sz="1800" dirty="0"/>
              <a:t>L (</a:t>
            </a:r>
            <a:r>
              <a:rPr lang="cs-CZ" sz="1800" dirty="0" smtClean="0"/>
              <a:t>legitimní a donucovací vysoce korelují, lze je považovat za jeden faktor</a:t>
            </a: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Reliability of scales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03887" y="2017713"/>
            <a:ext cx="3297705" cy="2114550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cs-CZ" sz="2000" dirty="0" smtClean="0"/>
              <a:t>Položky nebyly vyřazeny když:</a:t>
            </a:r>
          </a:p>
          <a:p>
            <a:pPr>
              <a:defRPr/>
            </a:pPr>
            <a:r>
              <a:rPr lang="cs-CZ" sz="2000" dirty="0" smtClean="0"/>
              <a:t>Byl faktorový náboj &gt; 0,4</a:t>
            </a:r>
          </a:p>
          <a:p>
            <a:pPr>
              <a:defRPr/>
            </a:pPr>
            <a:r>
              <a:rPr lang="cs-CZ" sz="2000" dirty="0" err="1" smtClean="0"/>
              <a:t>Cronbachovo</a:t>
            </a:r>
            <a:r>
              <a:rPr lang="cs-CZ" sz="2000" dirty="0" smtClean="0"/>
              <a:t> alfa nebylo vyšší bez nich</a:t>
            </a:r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7CA7D7F-91F7-4490-A8DE-3DFD8C829027}" type="slidenum">
              <a:rPr lang="cs-CZ" smtClean="0"/>
              <a:pPr/>
              <a:t>8</a:t>
            </a:fld>
            <a:endParaRPr lang="cs-CZ" smtClean="0"/>
          </a:p>
        </p:txBody>
      </p:sp>
      <p:graphicFrame>
        <p:nvGraphicFramePr>
          <p:cNvPr id="5" name="Zástupný symbol pro obsah 4"/>
          <p:cNvGraphicFramePr>
            <a:graphicFrameLocks/>
          </p:cNvGraphicFramePr>
          <p:nvPr/>
        </p:nvGraphicFramePr>
        <p:xfrm>
          <a:off x="231775" y="2006600"/>
          <a:ext cx="5238427" cy="2763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4953"/>
                <a:gridCol w="2046219"/>
                <a:gridCol w="1296587"/>
                <a:gridCol w="950668"/>
              </a:tblGrid>
              <a:tr h="640151">
                <a:tc>
                  <a:txBody>
                    <a:bodyPr/>
                    <a:lstStyle/>
                    <a:p>
                      <a:r>
                        <a:rPr lang="cs-CZ" sz="1800" b="0" noProof="0" dirty="0" smtClean="0">
                          <a:solidFill>
                            <a:schemeClr val="tx1"/>
                          </a:solidFill>
                        </a:rPr>
                        <a:t>Zkratka</a:t>
                      </a:r>
                      <a:endParaRPr lang="en-GB" sz="18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91438" marR="91438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0" noProof="0" dirty="0" smtClean="0">
                          <a:solidFill>
                            <a:schemeClr val="tx1"/>
                          </a:solidFill>
                        </a:rPr>
                        <a:t>Báze moci</a:t>
                      </a:r>
                      <a:endParaRPr lang="en-GB" sz="18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91438" marR="91438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noProof="0" dirty="0" err="1" smtClean="0">
                          <a:solidFill>
                            <a:schemeClr val="tx1"/>
                          </a:solidFill>
                        </a:rPr>
                        <a:t>Cronbach</a:t>
                      </a:r>
                      <a:r>
                        <a:rPr lang="cs-CZ" sz="1400" b="0" noProof="0" dirty="0" err="1" smtClean="0">
                          <a:solidFill>
                            <a:schemeClr val="tx1"/>
                          </a:solidFill>
                        </a:rPr>
                        <a:t>ovo</a:t>
                      </a:r>
                      <a:r>
                        <a:rPr lang="en-GB" sz="1400" b="0" noProof="0" dirty="0" smtClean="0">
                          <a:solidFill>
                            <a:schemeClr val="tx1"/>
                          </a:solidFill>
                        </a:rPr>
                        <a:t> al</a:t>
                      </a:r>
                      <a:r>
                        <a:rPr lang="cs-CZ" sz="1400" b="0" noProof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en-GB" sz="1400" b="0" noProof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GB" sz="14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91438" marR="91438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0" noProof="0" dirty="0" smtClean="0">
                          <a:solidFill>
                            <a:schemeClr val="tx1"/>
                          </a:solidFill>
                        </a:rPr>
                        <a:t>Počet položek</a:t>
                      </a:r>
                      <a:endParaRPr lang="en-GB" sz="18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91438" marR="91438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81">
                <a:tc>
                  <a:txBody>
                    <a:bodyPr/>
                    <a:lstStyle/>
                    <a:p>
                      <a:r>
                        <a:rPr lang="en-GB" sz="1800" noProof="0" smtClean="0"/>
                        <a:t>R</a:t>
                      </a:r>
                      <a:endParaRPr lang="en-GB" sz="1800" noProof="0"/>
                    </a:p>
                  </a:txBody>
                  <a:tcPr marL="91438" marR="91438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noProof="0" dirty="0" err="1" smtClean="0"/>
                        <a:t>referen</a:t>
                      </a:r>
                      <a:r>
                        <a:rPr lang="cs-CZ" sz="1800" noProof="0" dirty="0" smtClean="0"/>
                        <a:t>ční</a:t>
                      </a:r>
                      <a:endParaRPr lang="en-GB" sz="1800" noProof="0" dirty="0"/>
                    </a:p>
                  </a:txBody>
                  <a:tcPr marL="91438" marR="91438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noProof="0" dirty="0" smtClean="0"/>
                        <a:t>0,87</a:t>
                      </a:r>
                      <a:endParaRPr lang="en-GB" sz="1800" noProof="0" dirty="0"/>
                    </a:p>
                  </a:txBody>
                  <a:tcPr marL="91438" marR="91438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noProof="0" dirty="0" smtClean="0"/>
                        <a:t>10</a:t>
                      </a:r>
                      <a:endParaRPr lang="en-GB" sz="1800" noProof="0" dirty="0"/>
                    </a:p>
                  </a:txBody>
                  <a:tcPr marL="91438" marR="91438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81">
                <a:tc>
                  <a:txBody>
                    <a:bodyPr/>
                    <a:lstStyle/>
                    <a:p>
                      <a:r>
                        <a:rPr lang="en-GB" sz="1800" noProof="0" smtClean="0"/>
                        <a:t>E</a:t>
                      </a:r>
                      <a:endParaRPr lang="en-GB" sz="1800" noProof="0"/>
                    </a:p>
                  </a:txBody>
                  <a:tcPr marL="91438" marR="91438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noProof="0" dirty="0" smtClean="0"/>
                        <a:t>expertní</a:t>
                      </a:r>
                      <a:endParaRPr lang="en-GB" sz="1800" noProof="0" dirty="0" smtClean="0"/>
                    </a:p>
                  </a:txBody>
                  <a:tcPr marL="91438" marR="91438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noProof="0" dirty="0" smtClean="0"/>
                        <a:t>0,</a:t>
                      </a:r>
                      <a:r>
                        <a:rPr lang="cs-CZ" sz="1800" noProof="0" dirty="0" smtClean="0"/>
                        <a:t>90</a:t>
                      </a:r>
                      <a:endParaRPr lang="en-GB" sz="1800" noProof="0" dirty="0"/>
                    </a:p>
                  </a:txBody>
                  <a:tcPr marL="91438" marR="91438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noProof="0" dirty="0" smtClean="0"/>
                        <a:t>8</a:t>
                      </a:r>
                      <a:endParaRPr lang="en-GB" sz="1800" noProof="0" dirty="0"/>
                    </a:p>
                  </a:txBody>
                  <a:tcPr marL="91438" marR="91438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81">
                <a:tc>
                  <a:txBody>
                    <a:bodyPr/>
                    <a:lstStyle/>
                    <a:p>
                      <a:r>
                        <a:rPr lang="en-GB" sz="1800" noProof="0" dirty="0" smtClean="0"/>
                        <a:t>L</a:t>
                      </a:r>
                      <a:r>
                        <a:rPr lang="cs-CZ" sz="1800" noProof="0" dirty="0" smtClean="0"/>
                        <a:t>/D</a:t>
                      </a:r>
                      <a:endParaRPr lang="en-GB" sz="1800" noProof="0" dirty="0"/>
                    </a:p>
                  </a:txBody>
                  <a:tcPr marL="91438" marR="91438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noProof="0" dirty="0" smtClean="0"/>
                        <a:t>legitimní/donucovací</a:t>
                      </a:r>
                      <a:endParaRPr lang="en-GB" sz="1800" noProof="0" dirty="0"/>
                    </a:p>
                  </a:txBody>
                  <a:tcPr marL="91438" marR="91438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noProof="0" dirty="0" smtClean="0"/>
                        <a:t>0,</a:t>
                      </a:r>
                      <a:r>
                        <a:rPr lang="cs-CZ" sz="1800" noProof="0" dirty="0" smtClean="0"/>
                        <a:t>80</a:t>
                      </a:r>
                      <a:endParaRPr lang="en-GB" sz="1800" noProof="0" dirty="0"/>
                    </a:p>
                  </a:txBody>
                  <a:tcPr marL="91438" marR="91438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noProof="0" dirty="0" smtClean="0"/>
                        <a:t>11</a:t>
                      </a:r>
                      <a:endParaRPr lang="en-GB" sz="1800" noProof="0" dirty="0"/>
                    </a:p>
                  </a:txBody>
                  <a:tcPr marL="91438" marR="91438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81">
                <a:tc>
                  <a:txBody>
                    <a:bodyPr/>
                    <a:lstStyle/>
                    <a:p>
                      <a:r>
                        <a:rPr lang="en-GB" sz="1800" noProof="0" dirty="0" smtClean="0"/>
                        <a:t>O</a:t>
                      </a:r>
                      <a:endParaRPr lang="en-GB" sz="1800" noProof="0" dirty="0"/>
                    </a:p>
                  </a:txBody>
                  <a:tcPr marL="91438" marR="91438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noProof="0" dirty="0" smtClean="0"/>
                        <a:t>odměňovací</a:t>
                      </a:r>
                      <a:endParaRPr lang="en-GB" sz="1800" noProof="0" dirty="0" smtClean="0"/>
                    </a:p>
                  </a:txBody>
                  <a:tcPr marL="91438" marR="91438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noProof="0" dirty="0" smtClean="0"/>
                        <a:t>0,</a:t>
                      </a:r>
                      <a:r>
                        <a:rPr lang="cs-CZ" sz="1800" noProof="0" dirty="0" smtClean="0"/>
                        <a:t>80</a:t>
                      </a:r>
                      <a:endParaRPr lang="en-GB" sz="1800" noProof="0" dirty="0"/>
                    </a:p>
                  </a:txBody>
                  <a:tcPr marL="91438" marR="91438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noProof="0" dirty="0" smtClean="0"/>
                        <a:t>6</a:t>
                      </a:r>
                      <a:endParaRPr lang="en-GB" sz="1800" noProof="0" dirty="0"/>
                    </a:p>
                  </a:txBody>
                  <a:tcPr marL="91438" marR="91438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81">
                <a:tc>
                  <a:txBody>
                    <a:bodyPr/>
                    <a:lstStyle/>
                    <a:p>
                      <a:r>
                        <a:rPr lang="cs-CZ" sz="1800" noProof="0" dirty="0" smtClean="0"/>
                        <a:t>vše</a:t>
                      </a:r>
                      <a:endParaRPr lang="en-GB" sz="1800" noProof="0" dirty="0"/>
                    </a:p>
                  </a:txBody>
                  <a:tcPr marL="91438" marR="91438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noProof="0" dirty="0" smtClean="0"/>
                        <a:t>vše</a:t>
                      </a:r>
                      <a:endParaRPr lang="en-GB" sz="1800" noProof="0" dirty="0"/>
                    </a:p>
                  </a:txBody>
                  <a:tcPr marL="91438" marR="91438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noProof="0" smtClean="0"/>
                        <a:t>0,83</a:t>
                      </a:r>
                      <a:endParaRPr lang="en-GB" sz="1800" noProof="0"/>
                    </a:p>
                  </a:txBody>
                  <a:tcPr marL="91438" marR="91438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noProof="0" dirty="0" smtClean="0"/>
                        <a:t>39</a:t>
                      </a:r>
                      <a:endParaRPr lang="en-GB" sz="1800" noProof="0" dirty="0"/>
                    </a:p>
                  </a:txBody>
                  <a:tcPr marL="91438" marR="91438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3209925" y="5308600"/>
          <a:ext cx="3656119" cy="640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56119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 smtClean="0">
                          <a:effectLst/>
                        </a:rPr>
                        <a:t>S vyloučením položek </a:t>
                      </a:r>
                      <a:r>
                        <a:rPr lang="cs-CZ" sz="1400" u="none" strike="noStrike" dirty="0">
                          <a:effectLst/>
                        </a:rPr>
                        <a:t>L07</a:t>
                      </a:r>
                      <a:r>
                        <a:rPr lang="cs-CZ" sz="1400" u="none" strike="noStrike" dirty="0" smtClean="0">
                          <a:effectLst/>
                        </a:rPr>
                        <a:t>, L33,L38, D16,D26,D31,D42 se zlepšuje</a:t>
                      </a:r>
                      <a:r>
                        <a:rPr lang="cs-CZ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cs-CZ" sz="1400" u="none" strike="noStrike" baseline="0" dirty="0" err="1" smtClean="0">
                          <a:effectLst/>
                        </a:rPr>
                        <a:t>reliabilita</a:t>
                      </a:r>
                      <a:r>
                        <a:rPr lang="cs-CZ" sz="1400" u="none" strike="noStrike" baseline="0" dirty="0" smtClean="0">
                          <a:effectLst/>
                        </a:rPr>
                        <a:t> nástroje (0,86)</a:t>
                      </a:r>
                      <a:endParaRPr lang="cs-CZ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cxnSp>
        <p:nvCxnSpPr>
          <p:cNvPr id="17457" name="Přímá spojnice se šipkou 8"/>
          <p:cNvCxnSpPr>
            <a:cxnSpLocks noChangeShapeType="1"/>
          </p:cNvCxnSpPr>
          <p:nvPr/>
        </p:nvCxnSpPr>
        <p:spPr bwMode="auto">
          <a:xfrm>
            <a:off x="3859213" y="4567238"/>
            <a:ext cx="185737" cy="5524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465138" y="923925"/>
            <a:ext cx="8678862" cy="647700"/>
          </a:xfrm>
        </p:spPr>
        <p:txBody>
          <a:bodyPr/>
          <a:lstStyle/>
          <a:p>
            <a:r>
              <a:rPr lang="cs-CZ" altLang="cs-CZ" smtClean="0"/>
              <a:t>Outcomes: </a:t>
            </a:r>
            <a:r>
              <a:rPr lang="en-GB" altLang="cs-CZ" smtClean="0"/>
              <a:t>Perception of power bases by </a:t>
            </a:r>
            <a:r>
              <a:rPr lang="cs-CZ" altLang="cs-CZ" smtClean="0"/>
              <a:t>students</a:t>
            </a:r>
            <a:endParaRPr lang="en-GB" altLang="cs-CZ" smtClean="0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11"/>
          </p:nvPr>
        </p:nvSpPr>
        <p:spPr>
          <a:xfrm>
            <a:off x="6881813" y="6248400"/>
            <a:ext cx="1905000" cy="457200"/>
          </a:xfrm>
          <a:noFill/>
        </p:spPr>
        <p:txBody>
          <a:bodyPr/>
          <a:lstStyle/>
          <a:p>
            <a:fld id="{63AD6E9C-0474-4152-A69B-B61DA427DF8C}" type="slidenum">
              <a:rPr lang="en-GB" altLang="cs-CZ" smtClean="0"/>
              <a:pPr/>
              <a:t>9</a:t>
            </a:fld>
            <a:endParaRPr lang="en-GB" altLang="cs-CZ" smtClean="0"/>
          </a:p>
        </p:txBody>
      </p:sp>
      <p:sp>
        <p:nvSpPr>
          <p:cNvPr id="18436" name="Obdélník 5"/>
          <p:cNvSpPr>
            <a:spLocks noChangeArrowheads="1"/>
          </p:cNvSpPr>
          <p:nvPr/>
        </p:nvSpPr>
        <p:spPr bwMode="auto">
          <a:xfrm>
            <a:off x="6056313" y="2147888"/>
            <a:ext cx="27781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cs-CZ" altLang="cs-CZ" sz="1800" dirty="0" smtClean="0"/>
              <a:t>Pro lepší názornost je škála v obrázku upravena</a:t>
            </a:r>
            <a:endParaRPr lang="en-GB" altLang="cs-CZ" sz="1800" dirty="0"/>
          </a:p>
          <a:p>
            <a:pPr>
              <a:buFont typeface="Wingdings" pitchFamily="2" charset="2"/>
              <a:buNone/>
            </a:pPr>
            <a:r>
              <a:rPr lang="cs-CZ" altLang="cs-CZ" sz="1800" dirty="0"/>
              <a:t>1</a:t>
            </a:r>
            <a:r>
              <a:rPr lang="en-GB" altLang="cs-CZ" sz="1800" dirty="0"/>
              <a:t> – </a:t>
            </a:r>
            <a:r>
              <a:rPr lang="cs-CZ" altLang="cs-CZ" sz="1800" dirty="0" smtClean="0"/>
              <a:t>nesouhlasím</a:t>
            </a:r>
            <a:endParaRPr lang="en-GB" altLang="cs-CZ" sz="1800" dirty="0"/>
          </a:p>
          <a:p>
            <a:pPr>
              <a:buFont typeface="Arial" charset="0"/>
              <a:buNone/>
            </a:pPr>
            <a:r>
              <a:rPr lang="cs-CZ" altLang="cs-CZ" sz="1800" dirty="0"/>
              <a:t>5</a:t>
            </a:r>
            <a:r>
              <a:rPr lang="en-GB" altLang="cs-CZ" sz="1800" dirty="0"/>
              <a:t> – </a:t>
            </a:r>
            <a:r>
              <a:rPr lang="cs-CZ" altLang="cs-CZ" sz="1800" dirty="0" smtClean="0"/>
              <a:t>souhlasím</a:t>
            </a:r>
            <a:r>
              <a:rPr lang="en-GB" altLang="cs-CZ" sz="1800" dirty="0" smtClean="0"/>
              <a:t> </a:t>
            </a:r>
            <a:endParaRPr lang="en-GB" altLang="cs-CZ" sz="1800" dirty="0"/>
          </a:p>
        </p:txBody>
      </p:sp>
      <p:sp>
        <p:nvSpPr>
          <p:cNvPr id="18437" name="Obdélník 7"/>
          <p:cNvSpPr>
            <a:spLocks noChangeArrowheads="1"/>
          </p:cNvSpPr>
          <p:nvPr/>
        </p:nvSpPr>
        <p:spPr bwMode="auto">
          <a:xfrm>
            <a:off x="5495925" y="3457575"/>
            <a:ext cx="39211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cs-CZ" altLang="cs-CZ" sz="1600" dirty="0" smtClean="0"/>
              <a:t>Rozložení dat nebylo normální (test </a:t>
            </a:r>
            <a:r>
              <a:rPr lang="en-GB" altLang="cs-CZ" sz="1600" dirty="0" err="1" smtClean="0"/>
              <a:t>Kolmogorov</a:t>
            </a:r>
            <a:r>
              <a:rPr lang="en-GB" altLang="cs-CZ" sz="1600" dirty="0" smtClean="0"/>
              <a:t>-Smirnov</a:t>
            </a:r>
            <a:r>
              <a:rPr lang="cs-CZ" altLang="cs-CZ" sz="1600" dirty="0" smtClean="0"/>
              <a:t> </a:t>
            </a:r>
            <a:r>
              <a:rPr lang="cs-CZ" altLang="cs-CZ" sz="1600" dirty="0"/>
              <a:t>test)</a:t>
            </a:r>
            <a:r>
              <a:rPr lang="en-GB" altLang="cs-CZ" sz="1600" dirty="0"/>
              <a:t>.</a:t>
            </a:r>
          </a:p>
        </p:txBody>
      </p:sp>
      <p:graphicFrame>
        <p:nvGraphicFramePr>
          <p:cNvPr id="18438" name="Objekt 1"/>
          <p:cNvGraphicFramePr>
            <a:graphicFrameLocks noChangeAspect="1"/>
          </p:cNvGraphicFramePr>
          <p:nvPr/>
        </p:nvGraphicFramePr>
        <p:xfrm>
          <a:off x="0" y="1768475"/>
          <a:ext cx="5048250" cy="4202113"/>
        </p:xfrm>
        <a:graphic>
          <a:graphicData uri="http://schemas.openxmlformats.org/presentationml/2006/ole">
            <p:oleObj spid="_x0000_s18438" name="Graph" r:id="rId3" imgW="4457700" imgH="3343275" progId="">
              <p:embed/>
            </p:oleObj>
          </a:graphicData>
        </a:graphic>
      </p:graphicFrame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5531369" y="4320969"/>
          <a:ext cx="3612631" cy="19695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18785"/>
                <a:gridCol w="795735"/>
                <a:gridCol w="525184"/>
                <a:gridCol w="572927"/>
              </a:tblGrid>
              <a:tr h="225099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 smtClean="0">
                          <a:effectLst/>
                        </a:rPr>
                        <a:t>Báze moci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 smtClean="0">
                          <a:effectLst/>
                        </a:rPr>
                        <a:t>Průměr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 err="1">
                          <a:effectLst/>
                        </a:rPr>
                        <a:t>Me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>
                          <a:effectLst/>
                        </a:rPr>
                        <a:t>SD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139">
                <a:tc>
                  <a:txBody>
                    <a:bodyPr/>
                    <a:lstStyle/>
                    <a:p>
                      <a:r>
                        <a:rPr lang="en-GB" sz="1400" noProof="0" dirty="0" err="1" smtClean="0"/>
                        <a:t>referen</a:t>
                      </a:r>
                      <a:r>
                        <a:rPr lang="cs-CZ" sz="1400" noProof="0" dirty="0" smtClean="0"/>
                        <a:t>ční</a:t>
                      </a:r>
                      <a:endParaRPr lang="en-GB" sz="1400" noProof="0" dirty="0"/>
                    </a:p>
                  </a:txBody>
                  <a:tcPr marL="91438" marR="91438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2,92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effectLst/>
                        </a:rPr>
                        <a:t>2,90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effectLst/>
                        </a:rPr>
                        <a:t>0,88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1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noProof="0" dirty="0" smtClean="0"/>
                        <a:t>expertní</a:t>
                      </a:r>
                      <a:endParaRPr lang="en-GB" sz="1400" noProof="0" dirty="0" smtClean="0"/>
                    </a:p>
                  </a:txBody>
                  <a:tcPr marL="91438" marR="91438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effectLst/>
                        </a:rPr>
                        <a:t>3,91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4,13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effectLst/>
                        </a:rPr>
                        <a:t>0,91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238">
                <a:tc>
                  <a:txBody>
                    <a:bodyPr/>
                    <a:lstStyle/>
                    <a:p>
                      <a:r>
                        <a:rPr lang="cs-CZ" sz="1400" noProof="0" dirty="0" smtClean="0"/>
                        <a:t>legitimní/donucovací</a:t>
                      </a:r>
                      <a:endParaRPr lang="en-GB" sz="1400" noProof="0" dirty="0"/>
                    </a:p>
                  </a:txBody>
                  <a:tcPr marL="91438" marR="91438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effectLst/>
                        </a:rPr>
                        <a:t>2,99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3,00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effectLst/>
                        </a:rPr>
                        <a:t>0,79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1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noProof="0" dirty="0" smtClean="0"/>
                        <a:t>odměňovací</a:t>
                      </a:r>
                      <a:endParaRPr lang="en-GB" sz="1400" noProof="0" dirty="0" smtClean="0"/>
                    </a:p>
                  </a:txBody>
                  <a:tcPr marL="91438" marR="91438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3,52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3,67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effectLst/>
                        </a:rPr>
                        <a:t>0,90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139">
                <a:tc>
                  <a:txBody>
                    <a:bodyPr/>
                    <a:lstStyle/>
                    <a:p>
                      <a:r>
                        <a:rPr lang="cs-CZ" sz="1400" noProof="0" dirty="0" smtClean="0"/>
                        <a:t>vše</a:t>
                      </a:r>
                      <a:endParaRPr lang="en-GB" sz="1400" noProof="0" dirty="0"/>
                    </a:p>
                  </a:txBody>
                  <a:tcPr marL="91438" marR="91438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3,23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3,26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effectLst/>
                        </a:rPr>
                        <a:t>0,47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104932" y="5508885"/>
            <a:ext cx="3949907" cy="5078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cs-CZ" sz="900" dirty="0" smtClean="0"/>
          </a:p>
          <a:p>
            <a:pPr algn="ctr"/>
            <a:r>
              <a:rPr lang="cs-CZ" sz="900" dirty="0" smtClean="0"/>
              <a:t>referenční |expertní |legitimní/donucovací |odměňovací |vše</a:t>
            </a:r>
          </a:p>
          <a:p>
            <a:pPr algn="ctr"/>
            <a:endParaRPr lang="cs-CZ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EN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Prezentace_MU_EN</Template>
  <TotalTime>5136</TotalTime>
  <Words>1625</Words>
  <Application>Microsoft Office PowerPoint</Application>
  <PresentationFormat>Předvádění na obrazovce (4:3)</PresentationFormat>
  <Paragraphs>248</Paragraphs>
  <Slides>19</Slides>
  <Notes>2</Notes>
  <HiddenSlides>0</HiddenSlides>
  <MMClips>0</MMClips>
  <ScaleCrop>false</ScaleCrop>
  <HeadingPairs>
    <vt:vector size="6" baseType="variant">
      <vt:variant>
        <vt:lpstr>Motiv</vt:lpstr>
      </vt:variant>
      <vt:variant>
        <vt:i4>3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Prezentace_MU_EN</vt:lpstr>
      <vt:lpstr>1_Směsi</vt:lpstr>
      <vt:lpstr>2_Směsi</vt:lpstr>
      <vt:lpstr>Graph</vt:lpstr>
      <vt:lpstr> Interakce učitele se třídou jako příběh sdílených bází moci: zkušenosti s převodem dotazníku TPUS pro žáky do českého prostředí  Jan Mareš, Josef Lukas  Spolupracovali: Kateřina Vlčková, Zuzana Šalamounová, Kateřina Lojdová   </vt:lpstr>
      <vt:lpstr>Úvodem</vt:lpstr>
      <vt:lpstr>Teoretická východiska </vt:lpstr>
      <vt:lpstr>Adaptace metody</vt:lpstr>
      <vt:lpstr>Vzorek</vt:lpstr>
      <vt:lpstr>CFA pro zprácenou verzi nástroje</vt:lpstr>
      <vt:lpstr>Korelace mezi faktory</vt:lpstr>
      <vt:lpstr>Reliability of scales</vt:lpstr>
      <vt:lpstr>Outcomes: Perception of power bases by students</vt:lpstr>
      <vt:lpstr>Výsledky</vt:lpstr>
      <vt:lpstr>Diskuse</vt:lpstr>
      <vt:lpstr>Na dotazy se těší</vt:lpstr>
      <vt:lpstr>Snímek 13</vt:lpstr>
      <vt:lpstr>Přílohy</vt:lpstr>
      <vt:lpstr>Položky nového dotazníku – referenční moc</vt:lpstr>
      <vt:lpstr>Položky nového dotazníku – expertní moc</vt:lpstr>
      <vt:lpstr>Položky nového dotazníku – legitimní moc</vt:lpstr>
      <vt:lpstr>Položky nového dotazníku – donucovací moc</vt:lpstr>
      <vt:lpstr>Položky nového dotazníku – odměňovací moc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.</dc:creator>
  <cp:lastModifiedBy>Mares</cp:lastModifiedBy>
  <cp:revision>254</cp:revision>
  <cp:lastPrinted>1601-01-01T00:00:00Z</cp:lastPrinted>
  <dcterms:created xsi:type="dcterms:W3CDTF">2010-07-27T20:55:02Z</dcterms:created>
  <dcterms:modified xsi:type="dcterms:W3CDTF">2014-10-01T09:21:21Z</dcterms:modified>
</cp:coreProperties>
</file>