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4.xml" ContentType="application/vnd.openxmlformats-officedocument.presentationml.comments+xml"/>
  <Override PartName="/ppt/notesSlides/notesSlide7.xml" ContentType="application/vnd.openxmlformats-officedocument.presentationml.notesSlide+xml"/>
  <Override PartName="/ppt/comments/comment5.xml" ContentType="application/vnd.openxmlformats-officedocument.presentationml.comments+xml"/>
  <Override PartName="/ppt/notesSlides/notesSlide8.xml" ContentType="application/vnd.openxmlformats-officedocument.presentationml.notesSlide+xml"/>
  <Override PartName="/ppt/comments/comment6.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7.xml" ContentType="application/vnd.openxmlformats-officedocument.presentationml.comments+xml"/>
  <Override PartName="/ppt/notesSlides/notesSlide12.xml" ContentType="application/vnd.openxmlformats-officedocument.presentationml.notesSlide+xml"/>
  <Override PartName="/ppt/comments/comment8.xml" ContentType="application/vnd.openxmlformats-officedocument.presentationml.comments+xml"/>
  <Override PartName="/ppt/notesSlides/notesSlide13.xml" ContentType="application/vnd.openxmlformats-officedocument.presentationml.notesSlide+xml"/>
  <Override PartName="/ppt/comments/comment9.xml" ContentType="application/vnd.openxmlformats-officedocument.presentationml.comments+xml"/>
  <Override PartName="/ppt/notesSlides/notesSlide14.xml" ContentType="application/vnd.openxmlformats-officedocument.presentationml.notesSlide+xml"/>
  <Override PartName="/ppt/comments/comment10.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11.xml" ContentType="application/vnd.openxmlformats-officedocument.presentationml.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idx="26">
    <p:pos x="6000" y="0"/>
    <p:text>divné, že by stačila jedna hra k celému předmětu
-Vlckova</p:text>
  </p:cm>
</p:cmLst>
</file>

<file path=ppt/comments/comment10.xml><?xml version="1.0" encoding="utf-8"?>
<p:cmLst xmlns:a="http://schemas.openxmlformats.org/drawingml/2006/main" xmlns:r="http://schemas.openxmlformats.org/officeDocument/2006/relationships" xmlns:p="http://schemas.openxmlformats.org/presentationml/2006/main">
  <p:cm authorId="0" idx="4">
    <p:pos x="6000" y="200"/>
    <p:text>je konstrukční nebo konstruktivní nebo konstruktový?
odkaz na zdroj, autora, podle ktereého to bude, 
v pedagogice to není známé, dala bych stručné vymezení obojího
-Vlckova</p:text>
  </p:cm>
  <p:cm authorId="0" idx="3">
    <p:pos x="6000" y="100"/>
    <p:text>konstrukční výzkum -&gt; vycházím z https://www.muni.cz/research/publications/942993 a Reevese
-Tlumex</p:text>
  </p:cm>
  <p:cm authorId="0" idx="2">
    <p:pos x="6000" y="0"/>
    <p:text>proč je poslení úprava problémů menším písmem?
-Vlckova</p:text>
  </p:cm>
</p:cmLst>
</file>

<file path=ppt/comments/comment11.xml><?xml version="1.0" encoding="utf-8"?>
<p:cmLst xmlns:a="http://schemas.openxmlformats.org/drawingml/2006/main" xmlns:r="http://schemas.openxmlformats.org/officeDocument/2006/relationships" xmlns:p="http://schemas.openxmlformats.org/presentationml/2006/main">
  <p:cm authorId="0" idx="1">
    <p:pos x="6000" y="0"/>
    <p:text>nerozumím
-Vlckova</p:text>
  </p:cm>
</p:cmLst>
</file>

<file path=ppt/comments/comment2.xml><?xml version="1.0" encoding="utf-8"?>
<p:cmLst xmlns:a="http://schemas.openxmlformats.org/drawingml/2006/main" xmlns:r="http://schemas.openxmlformats.org/officeDocument/2006/relationships" xmlns:p="http://schemas.openxmlformats.org/presentationml/2006/main">
  <p:cm authorId="0" idx="27">
    <p:pos x="6000" y="200"/>
    <p:text>motivace k učení? nebo jaké motivace?
-Vlckova</p:text>
  </p:cm>
  <p:cm authorId="0" idx="25">
    <p:pos x="6000" y="100"/>
    <p:text>byla to spíše obecnější definice ne moc známého pojmu. Motivace k tomu kde je gamifikace zapojena, tedy k ućení, nákupu, práci (v rámci firmy) etc
-Tlumex</p:text>
  </p:cm>
  <p:cm authorId="0" idx="23">
    <p:pos x="6000" y="0"/>
    <p:text>žáka? ale asi ok, je to obecné
-Vlckova</p:text>
  </p:cm>
</p:cmLst>
</file>

<file path=ppt/comments/comment3.xml><?xml version="1.0" encoding="utf-8"?>
<p:cmLst xmlns:a="http://schemas.openxmlformats.org/drawingml/2006/main" xmlns:r="http://schemas.openxmlformats.org/officeDocument/2006/relationships" xmlns:p="http://schemas.openxmlformats.org/presentationml/2006/main">
  <p:cm authorId="0" idx="24">
    <p:pos x="6000" y="500"/>
    <p:text>jakém médiu, komunikačním?
-Vlckova</p:text>
  </p:cm>
  <p:cm authorId="0" idx="22">
    <p:pos x="6000" y="400"/>
    <p:text>používaném médiu, více jsem specifikoval (viz závorky)
-Tlumex</p:text>
  </p:cm>
  <p:cm authorId="0" idx="21">
    <p:pos x="6000" y="300"/>
    <p:text>jak souvisí ICT se hrou?
-Vlckova</p:text>
  </p:cm>
  <p:cm authorId="0" idx="20">
    <p:pos x="6000" y="200"/>
    <p:text>práce se zaměřuje na počítačové hry, proto s ICT souvisí
-Tlumex</p:text>
  </p:cm>
  <p:cm authorId="0" idx="19">
    <p:pos x="6000" y="100"/>
    <p:text>dát specifický název dle slidu
-Vlckova</p:text>
  </p:cm>
  <p:cm authorId="0" idx="17">
    <p:pos x="6000" y="0"/>
    <p:text>Promiňte, nerozumím
-Tlumex</p:text>
  </p:cm>
</p:cmLst>
</file>

<file path=ppt/comments/comment4.xml><?xml version="1.0" encoding="utf-8"?>
<p:cmLst xmlns:a="http://schemas.openxmlformats.org/drawingml/2006/main" xmlns:r="http://schemas.openxmlformats.org/officeDocument/2006/relationships" xmlns:p="http://schemas.openxmlformats.org/presentationml/2006/main">
  <p:cm authorId="0" idx="18">
    <p:pos x="6000" y="0"/>
    <p:text>do závorky odkazy na ty výzkumy
-Vlckova</p:text>
  </p:cm>
</p:cmLst>
</file>

<file path=ppt/comments/comment5.xml><?xml version="1.0" encoding="utf-8"?>
<p:cmLst xmlns:a="http://schemas.openxmlformats.org/drawingml/2006/main" xmlns:r="http://schemas.openxmlformats.org/officeDocument/2006/relationships" xmlns:p="http://schemas.openxmlformats.org/presentationml/2006/main">
  <p:cm authorId="0" idx="16">
    <p:pos x="6000" y="200"/>
    <p:text>odkazy na autory
-Vlckova</p:text>
  </p:cm>
  <p:cm authorId="0" idx="15">
    <p:pos x="6000" y="100"/>
    <p:text>odkazy na autory do závorky
-Vlckova</p:text>
  </p:cm>
  <p:cm authorId="0" idx="13">
    <p:pos x="6000" y="0"/>
    <p:text>odkazy
-Vlckova</p:text>
  </p:cm>
</p:cmLst>
</file>

<file path=ppt/comments/comment6.xml><?xml version="1.0" encoding="utf-8"?>
<p:cmLst xmlns:a="http://schemas.openxmlformats.org/drawingml/2006/main" xmlns:r="http://schemas.openxmlformats.org/officeDocument/2006/relationships" xmlns:p="http://schemas.openxmlformats.org/presentationml/2006/main">
  <p:cm authorId="0" idx="14">
    <p:pos x="6000" y="300"/>
    <p:text>odkazy na statistiky
-Vlckova</p:text>
  </p:cm>
  <p:cm authorId="0" idx="12">
    <p:pos x="6000" y="200"/>
    <p:text>odkazy na výzkumy
-Vlckova</p:text>
  </p:cm>
  <p:cm authorId="0" idx="11">
    <p:pos x="6000" y="100"/>
    <p:text>Děkuji
-Tlumex</p:text>
  </p:cm>
  <p:cm authorId="0" idx="10">
    <p:pos x="6000" y="0"/>
    <p:text>přeformulovala jsem, zkontrolujte
-Vlckova</p:text>
  </p:cm>
</p:cmLst>
</file>

<file path=ppt/comments/comment7.xml><?xml version="1.0" encoding="utf-8"?>
<p:cmLst xmlns:a="http://schemas.openxmlformats.org/drawingml/2006/main" xmlns:r="http://schemas.openxmlformats.org/officeDocument/2006/relationships" xmlns:p="http://schemas.openxmlformats.org/presentationml/2006/main">
  <p:cm authorId="0" idx="9">
    <p:pos x="6000" y="200"/>
    <p:text>??? nebo ŠVP ebo do výuky
otázky jsou hodně rozstřelené, chybí učitel
jen názory
-Vlckova</p:text>
  </p:cm>
  <p:cm authorId="0" idx="8">
    <p:pos x="6000" y="100"/>
    <p:text>sedí metody a otázky, design výzkumu mi nepřijde konzistentní.
Jaký vzorek žáků bude, na ZŠ, který ročník?
Nemáte už aspon ten evaluační systém? Jste na začtku druháku..aby to mělo pro čtenáře nějakou informační hodnotu, jinak se takové designové věci dávají maximálně na poster.
-Vlckova</p:text>
  </p:cm>
  <p:cm authorId="0" idx="7">
    <p:pos x="6000" y="0"/>
    <p:text>Učitelský pohled jsem vyřadil po konzultacích z doc. Lazarovou, kvůli přílíšné šíři práce
-Tlumex</p:text>
  </p:cm>
</p:cmLst>
</file>

<file path=ppt/comments/comment8.xml><?xml version="1.0" encoding="utf-8"?>
<p:cmLst xmlns:a="http://schemas.openxmlformats.org/drawingml/2006/main" xmlns:r="http://schemas.openxmlformats.org/officeDocument/2006/relationships" xmlns:p="http://schemas.openxmlformats.org/presentationml/2006/main">
  <p:cm authorId="0" idx="6">
    <p:pos x="6000" y="0"/>
    <p:text>dát příklad
-Vlckova</p:text>
  </p:cm>
</p:cmLst>
</file>

<file path=ppt/comments/comment9.xml><?xml version="1.0" encoding="utf-8"?>
<p:cmLst xmlns:a="http://schemas.openxmlformats.org/drawingml/2006/main" xmlns:r="http://schemas.openxmlformats.org/officeDocument/2006/relationships" xmlns:p="http://schemas.openxmlformats.org/presentationml/2006/main">
  <p:cm authorId="0" idx="5">
    <p:pos x="6000" y="0"/>
    <p:text>dát příklad
-Vlckova</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00733476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79465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40" name="Shape 14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22788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46" name="Shape 14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3908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52" name="Shape 15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56731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58" name="Shape 158"/>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478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64" name="Shape 16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32776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0" name="Shape 17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76867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7" name="Shape 17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87359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83" name="Shape 18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521117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89" name="Shape 18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04943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95" name="Shape 19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18451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8" name="Shape 88"/>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37297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01" name="Shape 20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9759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5" name="Shape 9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80616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1" name="Shape 10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1492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7" name="Shape 10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90374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3" name="Shape 11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5618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9" name="Shape 11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855255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25" name="Shape 12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73653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1" name="Shape 13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6498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indent="0" algn="ctr" rtl="0">
              <a:lnSpc>
                <a:spcPct val="90000"/>
              </a:lnSpc>
              <a:spcBef>
                <a:spcPts val="0"/>
              </a:spcBef>
              <a:buClr>
                <a:schemeClr val="dk1"/>
              </a:buClr>
              <a:buFont typeface="Calibri"/>
              <a:buNone/>
              <a:defRPr sz="60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indent="0" algn="ctr" rtl="0">
              <a:lnSpc>
                <a:spcPct val="90000"/>
              </a:lnSpc>
              <a:spcBef>
                <a:spcPts val="1000"/>
              </a:spcBef>
              <a:buClr>
                <a:schemeClr val="dk1"/>
              </a:buClr>
              <a:buFont typeface="Arial"/>
              <a:buNone/>
              <a:defRPr sz="2400" b="0" i="0" u="none" strike="noStrike" cap="none" baseline="0">
                <a:solidFill>
                  <a:schemeClr val="dk1"/>
                </a:solidFill>
                <a:latin typeface="Calibri"/>
                <a:ea typeface="Calibri"/>
                <a:cs typeface="Calibri"/>
                <a:sym typeface="Calibri"/>
              </a:defRPr>
            </a:lvl1pPr>
            <a:lvl2pPr marL="457200" marR="0" indent="0" algn="ctr" rtl="0">
              <a:lnSpc>
                <a:spcPct val="90000"/>
              </a:lnSpc>
              <a:spcBef>
                <a:spcPts val="500"/>
              </a:spcBef>
              <a:buClr>
                <a:schemeClr val="dk1"/>
              </a:buClr>
              <a:buFont typeface="Arial"/>
              <a:buNone/>
              <a:defRPr sz="2000" b="0" i="0" u="none" strike="noStrike" cap="none" baseline="0">
                <a:solidFill>
                  <a:schemeClr val="dk1"/>
                </a:solidFill>
                <a:latin typeface="Calibri"/>
                <a:ea typeface="Calibri"/>
                <a:cs typeface="Calibri"/>
                <a:sym typeface="Calibri"/>
              </a:defRPr>
            </a:lvl2pPr>
            <a:lvl3pPr marL="914400" marR="0" indent="0" algn="ctr" rtl="0">
              <a:lnSpc>
                <a:spcPct val="90000"/>
              </a:lnSpc>
              <a:spcBef>
                <a:spcPts val="500"/>
              </a:spcBef>
              <a:buClr>
                <a:schemeClr val="dk1"/>
              </a:buClr>
              <a:buFont typeface="Arial"/>
              <a:buNone/>
              <a:defRPr sz="1800" b="0" i="0" u="none" strike="noStrike" cap="none" baseline="0">
                <a:solidFill>
                  <a:schemeClr val="dk1"/>
                </a:solidFill>
                <a:latin typeface="Calibri"/>
                <a:ea typeface="Calibri"/>
                <a:cs typeface="Calibri"/>
                <a:sym typeface="Calibri"/>
              </a:defRPr>
            </a:lvl3pPr>
            <a:lvl4pPr marL="13716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4pPr>
            <a:lvl5pPr marL="18288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5pPr>
            <a:lvl6pPr marL="22860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6pPr>
            <a:lvl7pPr marL="27432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7pPr>
            <a:lvl8pPr marL="32004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8pPr>
            <a:lvl9pPr marL="3657600" marR="0" indent="0" algn="ctr" rtl="0">
              <a:lnSpc>
                <a:spcPct val="90000"/>
              </a:lnSpc>
              <a:spcBef>
                <a:spcPts val="500"/>
              </a:spcBef>
              <a:buClr>
                <a:schemeClr val="dk1"/>
              </a:buClr>
              <a:buFont typeface="Arial"/>
              <a:buNone/>
              <a:defRPr sz="1600" b="0" i="0" u="none" strike="noStrike" cap="none" baseline="0">
                <a:solidFill>
                  <a:schemeClr val="dk1"/>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Nadpis a svislý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Svislý nadpis a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Záhlaví části">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rtl="0">
              <a:spcBef>
                <a:spcPts val="0"/>
              </a:spcBef>
              <a:defRPr sz="600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indent="0" rtl="0">
              <a:spcBef>
                <a:spcPts val="0"/>
              </a:spcBef>
              <a:buClr>
                <a:srgbClr val="888888"/>
              </a:buClr>
              <a:buFont typeface="Calibri"/>
              <a:buNone/>
              <a:defRPr sz="2400">
                <a:solidFill>
                  <a:srgbClr val="888888"/>
                </a:solidFill>
              </a:defRPr>
            </a:lvl1pPr>
            <a:lvl2pPr marL="457200" indent="0" rtl="0">
              <a:spcBef>
                <a:spcPts val="0"/>
              </a:spcBef>
              <a:buClr>
                <a:srgbClr val="888888"/>
              </a:buClr>
              <a:buFont typeface="Calibri"/>
              <a:buNone/>
              <a:defRPr sz="2000">
                <a:solidFill>
                  <a:srgbClr val="888888"/>
                </a:solidFill>
              </a:defRPr>
            </a:lvl2pPr>
            <a:lvl3pPr marL="914400" indent="0" rtl="0">
              <a:spcBef>
                <a:spcPts val="0"/>
              </a:spcBef>
              <a:buClr>
                <a:srgbClr val="888888"/>
              </a:buClr>
              <a:buFont typeface="Calibri"/>
              <a:buNone/>
              <a:defRPr sz="1800">
                <a:solidFill>
                  <a:srgbClr val="888888"/>
                </a:solidFill>
              </a:defRPr>
            </a:lvl3pPr>
            <a:lvl4pPr marL="1371600" indent="0" rtl="0">
              <a:spcBef>
                <a:spcPts val="0"/>
              </a:spcBef>
              <a:buClr>
                <a:srgbClr val="888888"/>
              </a:buClr>
              <a:buFont typeface="Calibri"/>
              <a:buNone/>
              <a:defRPr sz="1600">
                <a:solidFill>
                  <a:srgbClr val="888888"/>
                </a:solidFill>
              </a:defRPr>
            </a:lvl4pPr>
            <a:lvl5pPr marL="1828800" indent="0" rtl="0">
              <a:spcBef>
                <a:spcPts val="0"/>
              </a:spcBef>
              <a:buClr>
                <a:srgbClr val="888888"/>
              </a:buClr>
              <a:buFont typeface="Calibri"/>
              <a:buNone/>
              <a:defRPr sz="1600">
                <a:solidFill>
                  <a:srgbClr val="888888"/>
                </a:solidFill>
              </a:defRPr>
            </a:lvl5pPr>
            <a:lvl6pPr marL="2286000" indent="0" rtl="0">
              <a:spcBef>
                <a:spcPts val="0"/>
              </a:spcBef>
              <a:buClr>
                <a:srgbClr val="888888"/>
              </a:buClr>
              <a:buFont typeface="Calibri"/>
              <a:buNone/>
              <a:defRPr sz="1600">
                <a:solidFill>
                  <a:srgbClr val="888888"/>
                </a:solidFill>
              </a:defRPr>
            </a:lvl6pPr>
            <a:lvl7pPr marL="2743200" indent="0" rtl="0">
              <a:spcBef>
                <a:spcPts val="0"/>
              </a:spcBef>
              <a:buClr>
                <a:srgbClr val="888888"/>
              </a:buClr>
              <a:buFont typeface="Calibri"/>
              <a:buNone/>
              <a:defRPr sz="1600">
                <a:solidFill>
                  <a:srgbClr val="888888"/>
                </a:solidFill>
              </a:defRPr>
            </a:lvl7pPr>
            <a:lvl8pPr marL="3200400" indent="0" rtl="0">
              <a:spcBef>
                <a:spcPts val="0"/>
              </a:spcBef>
              <a:buClr>
                <a:srgbClr val="888888"/>
              </a:buClr>
              <a:buFont typeface="Calibri"/>
              <a:buNone/>
              <a:defRPr sz="1600">
                <a:solidFill>
                  <a:srgbClr val="888888"/>
                </a:solidFill>
              </a:defRPr>
            </a:lvl8pPr>
            <a:lvl9pPr marL="3657600" indent="0" rtl="0">
              <a:spcBef>
                <a:spcPts val="0"/>
              </a:spcBef>
              <a:buClr>
                <a:srgbClr val="888888"/>
              </a:buClr>
              <a:buFont typeface="Calibri"/>
              <a:buNone/>
              <a:defRPr sz="1600">
                <a:solidFill>
                  <a:srgbClr val="888888"/>
                </a:solidFill>
              </a:defRPr>
            </a:lvl9pPr>
          </a:lstStyle>
          <a:p>
            <a:endParaRPr/>
          </a:p>
        </p:txBody>
      </p:sp>
      <p:sp>
        <p:nvSpPr>
          <p:cNvPr id="25" name="Shape 2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32" name="Shape 3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8" name="Shape 38"/>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40" name="Shape 40"/>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indent="-50800" algn="l" rtl="0">
              <a:lnSpc>
                <a:spcPct val="90000"/>
              </a:lnSpc>
              <a:spcBef>
                <a:spcPts val="1000"/>
              </a:spcBef>
              <a:buClr>
                <a:schemeClr val="dk1"/>
              </a:buClr>
              <a:buFont typeface="Arial"/>
              <a:buChar char="•"/>
              <a:defRPr sz="2800">
                <a:solidFill>
                  <a:schemeClr val="dk1"/>
                </a:solidFill>
                <a:latin typeface="Calibri"/>
                <a:ea typeface="Calibri"/>
                <a:cs typeface="Calibri"/>
                <a:sym typeface="Calibri"/>
              </a:defRPr>
            </a:lvl1pPr>
            <a:lvl2pPr marL="685800" indent="-76200" algn="l" rtl="0">
              <a:lnSpc>
                <a:spcPct val="90000"/>
              </a:lnSpc>
              <a:spcBef>
                <a:spcPts val="500"/>
              </a:spcBef>
              <a:buClr>
                <a:schemeClr val="dk1"/>
              </a:buClr>
              <a:buFont typeface="Arial"/>
              <a:buChar char="•"/>
              <a:defRPr sz="2400">
                <a:solidFill>
                  <a:schemeClr val="dk1"/>
                </a:solidFill>
                <a:latin typeface="Calibri"/>
                <a:ea typeface="Calibri"/>
                <a:cs typeface="Calibri"/>
                <a:sym typeface="Calibri"/>
              </a:defRPr>
            </a:lvl2pPr>
            <a:lvl3pPr marL="1143000" indent="-101600" algn="l" rtl="0">
              <a:lnSpc>
                <a:spcPct val="90000"/>
              </a:lnSpc>
              <a:spcBef>
                <a:spcPts val="500"/>
              </a:spcBef>
              <a:buClr>
                <a:schemeClr val="dk1"/>
              </a:buClr>
              <a:buFont typeface="Arial"/>
              <a:buChar char="•"/>
              <a:defRPr sz="2000">
                <a:solidFill>
                  <a:schemeClr val="dk1"/>
                </a:solidFill>
                <a:latin typeface="Calibri"/>
                <a:ea typeface="Calibri"/>
                <a:cs typeface="Calibri"/>
                <a:sym typeface="Calibri"/>
              </a:defRPr>
            </a:lvl3pPr>
            <a:lvl4pPr marL="1600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4pPr>
            <a:lvl5pPr marL="20574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5pPr>
            <a:lvl6pPr marL="25146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6pPr>
            <a:lvl7pPr marL="29718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7pPr>
            <a:lvl8pPr marL="34290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8pPr>
            <a:lvl9pPr marL="3886200" indent="-114300" algn="l" rtl="0">
              <a:lnSpc>
                <a:spcPct val="90000"/>
              </a:lnSpc>
              <a:spcBef>
                <a:spcPts val="500"/>
              </a:spcBef>
              <a:buClr>
                <a:schemeClr val="dk1"/>
              </a:buClr>
              <a:buFont typeface="Arial"/>
              <a:buChar char="•"/>
              <a:defRPr sz="1800">
                <a:solidFill>
                  <a:schemeClr val="dk1"/>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algn="l" rtl="0">
              <a:lnSpc>
                <a:spcPct val="90000"/>
              </a:lnSpc>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sah s titulkem">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rtl="0">
              <a:spcBef>
                <a:spcPts val="0"/>
              </a:spcBef>
              <a:defRPr sz="320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56" name="Shape 56"/>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indent="0" rtl="0">
              <a:spcBef>
                <a:spcPts val="0"/>
              </a:spcBef>
              <a:buFont typeface="Calibri"/>
              <a:buNone/>
              <a:defRPr sz="1600"/>
            </a:lvl1pPr>
            <a:lvl2pPr marL="457200" indent="0" rtl="0">
              <a:spcBef>
                <a:spcPts val="0"/>
              </a:spcBef>
              <a:buFont typeface="Calibri"/>
              <a:buNone/>
              <a:defRPr sz="1400"/>
            </a:lvl2pPr>
            <a:lvl3pPr marL="914400" indent="0" rtl="0">
              <a:spcBef>
                <a:spcPts val="0"/>
              </a:spcBef>
              <a:buFont typeface="Calibri"/>
              <a:buNone/>
              <a:defRPr sz="1200"/>
            </a:lvl3pPr>
            <a:lvl4pPr marL="1371600" indent="0" rtl="0">
              <a:spcBef>
                <a:spcPts val="0"/>
              </a:spcBef>
              <a:buFont typeface="Calibri"/>
              <a:buNone/>
              <a:defRPr sz="1000"/>
            </a:lvl4pPr>
            <a:lvl5pPr marL="1828800" indent="0" rtl="0">
              <a:spcBef>
                <a:spcPts val="0"/>
              </a:spcBef>
              <a:buFont typeface="Calibri"/>
              <a:buNone/>
              <a:defRPr sz="1000"/>
            </a:lvl5pPr>
            <a:lvl6pPr marL="2286000" indent="0" rtl="0">
              <a:spcBef>
                <a:spcPts val="0"/>
              </a:spcBef>
              <a:buFont typeface="Calibri"/>
              <a:buNone/>
              <a:defRPr sz="1000"/>
            </a:lvl6pPr>
            <a:lvl7pPr marL="2743200" indent="0" rtl="0">
              <a:spcBef>
                <a:spcPts val="0"/>
              </a:spcBef>
              <a:buFont typeface="Calibri"/>
              <a:buNone/>
              <a:defRPr sz="1000"/>
            </a:lvl7pPr>
            <a:lvl8pPr marL="3200400" indent="0" rtl="0">
              <a:spcBef>
                <a:spcPts val="0"/>
              </a:spcBef>
              <a:buFont typeface="Calibri"/>
              <a:buNone/>
              <a:defRPr sz="1000"/>
            </a:lvl8pPr>
            <a:lvl9pPr marL="3657600" indent="0" rtl="0">
              <a:spcBef>
                <a:spcPts val="0"/>
              </a:spcBef>
              <a:buFont typeface="Calibri"/>
              <a:buNone/>
              <a:defRPr sz="1000"/>
            </a:lvl9pPr>
          </a:lstStyle>
          <a:p>
            <a:endParaRPr/>
          </a:p>
        </p:txBody>
      </p:sp>
      <p:sp>
        <p:nvSpPr>
          <p:cNvPr id="57" name="Shape 5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Obrázek s titulkem">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rtl="0">
              <a:spcBef>
                <a:spcPts val="0"/>
              </a:spcBef>
              <a:defRPr sz="320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5183187" y="987425"/>
            <a:ext cx="6172199" cy="4873624"/>
          </a:xfrm>
          <a:prstGeom prst="rect">
            <a:avLst/>
          </a:prstGeom>
          <a:noFill/>
          <a:ln>
            <a:noFill/>
          </a:ln>
        </p:spPr>
      </p:sp>
      <p:sp>
        <p:nvSpPr>
          <p:cNvPr id="63" name="Shape 63"/>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indent="0" rtl="0">
              <a:spcBef>
                <a:spcPts val="0"/>
              </a:spcBef>
              <a:buFont typeface="Calibri"/>
              <a:buNone/>
              <a:defRPr sz="1600"/>
            </a:lvl1pPr>
            <a:lvl2pPr marL="457200" indent="0" rtl="0">
              <a:spcBef>
                <a:spcPts val="0"/>
              </a:spcBef>
              <a:buFont typeface="Calibri"/>
              <a:buNone/>
              <a:defRPr sz="1400"/>
            </a:lvl2pPr>
            <a:lvl3pPr marL="914400" indent="0" rtl="0">
              <a:spcBef>
                <a:spcPts val="0"/>
              </a:spcBef>
              <a:buFont typeface="Calibri"/>
              <a:buNone/>
              <a:defRPr sz="1200"/>
            </a:lvl3pPr>
            <a:lvl4pPr marL="1371600" indent="0" rtl="0">
              <a:spcBef>
                <a:spcPts val="0"/>
              </a:spcBef>
              <a:buFont typeface="Calibri"/>
              <a:buNone/>
              <a:defRPr sz="1000"/>
            </a:lvl4pPr>
            <a:lvl5pPr marL="1828800" indent="0" rtl="0">
              <a:spcBef>
                <a:spcPts val="0"/>
              </a:spcBef>
              <a:buFont typeface="Calibri"/>
              <a:buNone/>
              <a:defRPr sz="1000"/>
            </a:lvl5pPr>
            <a:lvl6pPr marL="2286000" indent="0" rtl="0">
              <a:spcBef>
                <a:spcPts val="0"/>
              </a:spcBef>
              <a:buFont typeface="Calibri"/>
              <a:buNone/>
              <a:defRPr sz="1000"/>
            </a:lvl6pPr>
            <a:lvl7pPr marL="2743200" indent="0" rtl="0">
              <a:spcBef>
                <a:spcPts val="0"/>
              </a:spcBef>
              <a:buFont typeface="Calibri"/>
              <a:buNone/>
              <a:defRPr sz="1000"/>
            </a:lvl7pPr>
            <a:lvl8pPr marL="3200400" indent="0" rtl="0">
              <a:spcBef>
                <a:spcPts val="0"/>
              </a:spcBef>
              <a:buFont typeface="Calibri"/>
              <a:buNone/>
              <a:defRPr sz="1000"/>
            </a:lvl8pPr>
            <a:lvl9pPr marL="3657600" indent="0" rtl="0">
              <a:spcBef>
                <a:spcPts val="0"/>
              </a:spcBef>
              <a:buFont typeface="Calibri"/>
              <a:buNone/>
              <a:defRPr sz="1000"/>
            </a:lvl9pPr>
          </a:lstStyle>
          <a:p>
            <a:endParaRPr/>
          </a:p>
        </p:txBody>
      </p:sp>
      <p:sp>
        <p:nvSpPr>
          <p:cNvPr id="64" name="Shape 6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indent="0" algn="l" rtl="0">
              <a:lnSpc>
                <a:spcPct val="90000"/>
              </a:lnSpc>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indent="-50800" algn="l" rtl="0">
              <a:lnSpc>
                <a:spcPct val="90000"/>
              </a:lnSpc>
              <a:spcBef>
                <a:spcPts val="1000"/>
              </a:spcBef>
              <a:buClr>
                <a:schemeClr val="dk1"/>
              </a:buClr>
              <a:buFont typeface="Arial"/>
              <a:buChar char="•"/>
              <a:defRPr sz="2800" b="0" i="0" u="none" strike="noStrike" cap="none" baseline="0">
                <a:solidFill>
                  <a:schemeClr val="dk1"/>
                </a:solidFill>
                <a:latin typeface="Calibri"/>
                <a:ea typeface="Calibri"/>
                <a:cs typeface="Calibri"/>
                <a:sym typeface="Calibri"/>
              </a:defRPr>
            </a:lvl1pPr>
            <a:lvl2pPr marL="685800" marR="0" indent="-76200" algn="l" rtl="0">
              <a:lnSpc>
                <a:spcPct val="90000"/>
              </a:lnSpc>
              <a:spcBef>
                <a:spcPts val="500"/>
              </a:spcBef>
              <a:buClr>
                <a:schemeClr val="dk1"/>
              </a:buClr>
              <a:buFont typeface="Arial"/>
              <a:buChar char="•"/>
              <a:defRPr sz="2400" b="0" i="0" u="none" strike="noStrike" cap="none" baseline="0">
                <a:solidFill>
                  <a:schemeClr val="dk1"/>
                </a:solidFill>
                <a:latin typeface="Calibri"/>
                <a:ea typeface="Calibri"/>
                <a:cs typeface="Calibri"/>
                <a:sym typeface="Calibri"/>
              </a:defRPr>
            </a:lvl2pPr>
            <a:lvl3pPr marL="1143000" marR="0" indent="-101600" algn="l" rtl="0">
              <a:lnSpc>
                <a:spcPct val="90000"/>
              </a:lnSpc>
              <a:spcBef>
                <a:spcPts val="500"/>
              </a:spcBef>
              <a:buClr>
                <a:schemeClr val="dk1"/>
              </a:buClr>
              <a:buFont typeface="Arial"/>
              <a:buChar char="•"/>
              <a:defRPr sz="2000" b="0" i="0" u="none" strike="noStrike" cap="none" baseline="0">
                <a:solidFill>
                  <a:schemeClr val="dk1"/>
                </a:solidFill>
                <a:latin typeface="Calibri"/>
                <a:ea typeface="Calibri"/>
                <a:cs typeface="Calibri"/>
                <a:sym typeface="Calibri"/>
              </a:defRPr>
            </a:lvl3pPr>
            <a:lvl4pPr marL="16002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4pPr>
            <a:lvl5pPr marL="20574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5pPr>
            <a:lvl6pPr marL="25146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6pPr>
            <a:lvl7pPr marL="29718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7pPr>
            <a:lvl8pPr marL="34290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8pPr>
            <a:lvl9pPr marL="3886200" marR="0" indent="-114300" algn="l" rtl="0">
              <a:lnSpc>
                <a:spcPct val="90000"/>
              </a:lnSpc>
              <a:spcBef>
                <a:spcPts val="500"/>
              </a:spcBef>
              <a:buClr>
                <a:schemeClr val="dk1"/>
              </a:buClr>
              <a:buFont typeface="Arial"/>
              <a:buChar char="•"/>
              <a:defRPr sz="18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cs-CZ" sz="1200" b="0" i="0" u="none" strike="noStrike" cap="none" baseline="0">
                <a:solidFill>
                  <a:srgbClr val="888888"/>
                </a:solidFill>
                <a:latin typeface="Calibri"/>
                <a:ea typeface="Calibri"/>
                <a:cs typeface="Calibri"/>
                <a:sym typeface="Calibri"/>
              </a:rPr>
              <a:t>‹#›</a:t>
            </a:fld>
            <a:endParaRPr lang="cs-CZ"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karel.picka@gmail.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sfe.eu/videogames-europe-2012-consumer-stud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games.eun.org/upload/gis-full_report_en.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online-conference.net/jisc/content/Sandford%20-%20teaching%20with%20games.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ctrTitle"/>
          </p:nvPr>
        </p:nvSpPr>
        <p:spPr>
          <a:xfrm>
            <a:off x="1468987" y="2497015"/>
            <a:ext cx="9163842" cy="1070678"/>
          </a:xfrm>
          <a:prstGeom prst="rect">
            <a:avLst/>
          </a:prstGeom>
          <a:solidFill>
            <a:srgbClr val="9CC2E5"/>
          </a:solidFill>
          <a:ln>
            <a:noFill/>
          </a:ln>
        </p:spPr>
        <p:txBody>
          <a:bodyPr lIns="91425" tIns="45700" rIns="91425" bIns="45700" anchor="b" anchorCtr="0">
            <a:noAutofit/>
          </a:bodyPr>
          <a:lstStyle/>
          <a:p>
            <a:pPr marL="0" marR="0" lvl="0" indent="0" algn="ctr" rtl="0">
              <a:lnSpc>
                <a:spcPct val="90000"/>
              </a:lnSpc>
              <a:spcBef>
                <a:spcPts val="0"/>
              </a:spcBef>
              <a:buClr>
                <a:schemeClr val="dk1"/>
              </a:buClr>
              <a:buSzPct val="25000"/>
              <a:buFont typeface="Calibri"/>
              <a:buNone/>
            </a:pPr>
            <a:r>
              <a:rPr lang="cs-CZ" sz="3240" b="0" i="0" u="none" strike="noStrike" cap="none" baseline="0" dirty="0" err="1">
                <a:solidFill>
                  <a:schemeClr val="dk1"/>
                </a:solidFill>
                <a:latin typeface="Calibri"/>
                <a:ea typeface="Calibri"/>
                <a:cs typeface="Calibri"/>
                <a:sym typeface="Calibri"/>
              </a:rPr>
              <a:t>Gamifikace</a:t>
            </a:r>
            <a:r>
              <a:rPr lang="cs-CZ" sz="3240" b="0" i="0" u="none" strike="noStrike" cap="none" baseline="0" dirty="0">
                <a:solidFill>
                  <a:schemeClr val="dk1"/>
                </a:solidFill>
                <a:latin typeface="Calibri"/>
                <a:ea typeface="Calibri"/>
                <a:cs typeface="Calibri"/>
                <a:sym typeface="Calibri"/>
              </a:rPr>
              <a:t> vzdělávacího procesu –</a:t>
            </a:r>
            <a:br>
              <a:rPr lang="cs-CZ" sz="3240" b="0" i="0" u="none" strike="noStrike" cap="none" baseline="0" dirty="0">
                <a:solidFill>
                  <a:schemeClr val="dk1"/>
                </a:solidFill>
                <a:latin typeface="Calibri"/>
                <a:ea typeface="Calibri"/>
                <a:cs typeface="Calibri"/>
                <a:sym typeface="Calibri"/>
              </a:rPr>
            </a:br>
            <a:r>
              <a:rPr lang="cs-CZ" sz="3240" b="0" i="0" u="none" strike="noStrike" cap="none" baseline="0" dirty="0">
                <a:solidFill>
                  <a:schemeClr val="dk1"/>
                </a:solidFill>
                <a:latin typeface="Calibri"/>
                <a:ea typeface="Calibri"/>
                <a:cs typeface="Calibri"/>
                <a:sym typeface="Calibri"/>
              </a:rPr>
              <a:t> využití počítačových her jako didaktického prostředku</a:t>
            </a:r>
          </a:p>
        </p:txBody>
      </p:sp>
      <p:sp>
        <p:nvSpPr>
          <p:cNvPr id="85" name="Shape 85"/>
          <p:cNvSpPr txBox="1"/>
          <p:nvPr/>
        </p:nvSpPr>
        <p:spPr>
          <a:xfrm>
            <a:off x="90616" y="5677988"/>
            <a:ext cx="4246253" cy="11800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sz="1800" b="0" i="0" u="none" strike="noStrike" cap="none" baseline="0" dirty="0">
                <a:solidFill>
                  <a:schemeClr val="dk1"/>
                </a:solidFill>
                <a:latin typeface="Calibri"/>
                <a:ea typeface="Calibri"/>
                <a:cs typeface="Calibri"/>
                <a:sym typeface="Calibri"/>
              </a:rPr>
              <a:t>Součást projektu: MUNI/A/1438/2014 Výzkum školního vzdělávání: Výukové metody, didaktické prostředky a učební podmínky (SKOLA 2015)</a:t>
            </a:r>
          </a:p>
        </p:txBody>
      </p:sp>
      <p:sp>
        <p:nvSpPr>
          <p:cNvPr id="2" name="TextovéPole 1"/>
          <p:cNvSpPr txBox="1"/>
          <p:nvPr/>
        </p:nvSpPr>
        <p:spPr>
          <a:xfrm>
            <a:off x="6305006" y="5657668"/>
            <a:ext cx="6087293" cy="1200329"/>
          </a:xfrm>
          <a:prstGeom prst="rect">
            <a:avLst/>
          </a:prstGeom>
          <a:noFill/>
        </p:spPr>
        <p:txBody>
          <a:bodyPr wrap="square" rtlCol="0">
            <a:spAutoFit/>
          </a:bodyPr>
          <a:lstStyle/>
          <a:p>
            <a:r>
              <a:rPr lang="cs-CZ" sz="1800" dirty="0" smtClean="0">
                <a:latin typeface="Calibri" panose="020F0502020204030204" pitchFamily="34" charset="0"/>
              </a:rPr>
              <a:t>Picka K., </a:t>
            </a:r>
            <a:r>
              <a:rPr lang="cs-CZ" sz="1800" dirty="0" err="1">
                <a:solidFill>
                  <a:schemeClr val="dk1"/>
                </a:solidFill>
                <a:latin typeface="Calibri" panose="020F0502020204030204" pitchFamily="34" charset="0"/>
                <a:ea typeface="Calibri"/>
                <a:cs typeface="Calibri"/>
                <a:sym typeface="Calibri"/>
              </a:rPr>
              <a:t>Gamifikace</a:t>
            </a:r>
            <a:r>
              <a:rPr lang="cs-CZ" sz="1800" dirty="0">
                <a:solidFill>
                  <a:schemeClr val="dk1"/>
                </a:solidFill>
                <a:latin typeface="Calibri" panose="020F0502020204030204" pitchFamily="34" charset="0"/>
                <a:ea typeface="Calibri"/>
                <a:cs typeface="Calibri"/>
                <a:sym typeface="Calibri"/>
              </a:rPr>
              <a:t> vzdělávacího procesu –</a:t>
            </a:r>
            <a:br>
              <a:rPr lang="cs-CZ" sz="1800" dirty="0">
                <a:solidFill>
                  <a:schemeClr val="dk1"/>
                </a:solidFill>
                <a:latin typeface="Calibri" panose="020F0502020204030204" pitchFamily="34" charset="0"/>
                <a:ea typeface="Calibri"/>
                <a:cs typeface="Calibri"/>
                <a:sym typeface="Calibri"/>
              </a:rPr>
            </a:br>
            <a:r>
              <a:rPr lang="cs-CZ" sz="1800" dirty="0">
                <a:solidFill>
                  <a:schemeClr val="dk1"/>
                </a:solidFill>
                <a:latin typeface="Calibri" panose="020F0502020204030204" pitchFamily="34" charset="0"/>
                <a:ea typeface="Calibri"/>
                <a:cs typeface="Calibri"/>
                <a:sym typeface="Calibri"/>
              </a:rPr>
              <a:t> využití počítačových her jako didaktického </a:t>
            </a:r>
            <a:r>
              <a:rPr lang="cs-CZ" sz="1800" dirty="0" smtClean="0">
                <a:solidFill>
                  <a:schemeClr val="dk1"/>
                </a:solidFill>
                <a:latin typeface="Calibri" panose="020F0502020204030204" pitchFamily="34" charset="0"/>
                <a:ea typeface="Calibri"/>
                <a:cs typeface="Calibri"/>
                <a:sym typeface="Calibri"/>
              </a:rPr>
              <a:t>prostředku. Prezentace prezentována na: Konference ČAPV 2015 – Plzeň; </a:t>
            </a:r>
            <a:r>
              <a:rPr lang="cs-CZ" sz="1800" dirty="0">
                <a:latin typeface="Calibri" panose="020F0502020204030204" pitchFamily="34" charset="0"/>
              </a:rPr>
              <a:t>Západočeská univerzita v </a:t>
            </a:r>
            <a:r>
              <a:rPr lang="cs-CZ" sz="1800" dirty="0" smtClean="0">
                <a:latin typeface="Calibri" panose="020F0502020204030204" pitchFamily="34" charset="0"/>
              </a:rPr>
              <a:t>Plzni; 16.9.2015; Plzeň.</a:t>
            </a:r>
            <a:endParaRPr lang="cs-CZ" sz="1800" dirty="0">
              <a:latin typeface="Calibri" panose="020F050202020403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Disertační práce na dané téma a její cíl</a:t>
            </a:r>
          </a:p>
        </p:txBody>
      </p:sp>
      <p:sp>
        <p:nvSpPr>
          <p:cNvPr id="143" name="Shape 143"/>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cs-CZ" sz="3000" b="0" i="0" u="none" strike="noStrike" cap="none" baseline="0">
                <a:solidFill>
                  <a:schemeClr val="dk1"/>
                </a:solidFill>
                <a:latin typeface="Calibri"/>
                <a:ea typeface="Calibri"/>
                <a:cs typeface="Calibri"/>
                <a:sym typeface="Calibri"/>
              </a:rPr>
              <a:t>  </a:t>
            </a:r>
          </a:p>
          <a:p>
            <a:pPr marL="685800" marR="0" lvl="1" indent="-228600" algn="l" rtl="0">
              <a:lnSpc>
                <a:spcPct val="90000"/>
              </a:lnSpc>
              <a:spcBef>
                <a:spcPts val="5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Vytvoření nástroje pro hodnocení a analýzu her pro jejich snadnější zapojení do kurikula.</a:t>
            </a:r>
          </a:p>
          <a:p>
            <a:pPr marL="685800" marR="0" lvl="1" indent="-38100" algn="l" rtl="0">
              <a:lnSpc>
                <a:spcPct val="90000"/>
              </a:lnSpc>
              <a:spcBef>
                <a:spcPts val="5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685800" marR="0" lvl="1" indent="-228600" algn="l" rtl="0">
              <a:lnSpc>
                <a:spcPct val="90000"/>
              </a:lnSpc>
              <a:spcBef>
                <a:spcPts val="5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Navržení evaluačních parametrů pro počítačové hry.</a:t>
            </a:r>
          </a:p>
          <a:p>
            <a:pPr marL="1143000" marR="0" lvl="2" indent="-228600" algn="l" rtl="0">
              <a:lnSpc>
                <a:spcPct val="90000"/>
              </a:lnSpc>
              <a:spcBef>
                <a:spcPts val="500"/>
              </a:spcBef>
              <a:buClr>
                <a:schemeClr val="dk1"/>
              </a:buClr>
              <a:buSzPct val="100000"/>
              <a:buFont typeface="Arial"/>
              <a:buChar char="•"/>
            </a:pPr>
            <a:r>
              <a:rPr lang="cs-CZ" sz="2600" b="0" i="0" u="none" strike="noStrike" cap="none" baseline="0">
                <a:solidFill>
                  <a:schemeClr val="dk1"/>
                </a:solidFill>
                <a:latin typeface="Calibri"/>
                <a:ea typeface="Calibri"/>
                <a:cs typeface="Calibri"/>
                <a:sym typeface="Calibri"/>
              </a:rPr>
              <a:t>Podobně jako je tomu u hodnocení učebnic.</a:t>
            </a:r>
          </a:p>
          <a:p>
            <a:pPr marL="1143000" marR="0" lvl="2" indent="-228600" algn="l" rtl="0">
              <a:lnSpc>
                <a:spcPct val="90000"/>
              </a:lnSpc>
              <a:spcBef>
                <a:spcPts val="500"/>
              </a:spcBef>
              <a:buClr>
                <a:schemeClr val="dk1"/>
              </a:buClr>
              <a:buSzPct val="100000"/>
              <a:buFont typeface="Arial"/>
              <a:buChar char="•"/>
            </a:pPr>
            <a:r>
              <a:rPr lang="cs-CZ" sz="2600" b="0" i="0" u="none" strike="noStrike" cap="none" baseline="0">
                <a:solidFill>
                  <a:schemeClr val="dk1"/>
                </a:solidFill>
                <a:latin typeface="Calibri"/>
                <a:ea typeface="Calibri"/>
                <a:cs typeface="Calibri"/>
                <a:sym typeface="Calibri"/>
              </a:rPr>
              <a:t>Ověření na vybraných hrách.</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Výzkumné otázky disertace</a:t>
            </a:r>
          </a:p>
        </p:txBody>
      </p:sp>
      <p:sp>
        <p:nvSpPr>
          <p:cNvPr id="149" name="Shape 149"/>
          <p:cNvSpPr txBox="1">
            <a:spLocks noGrp="1"/>
          </p:cNvSpPr>
          <p:nvPr>
            <p:ph type="body" idx="1"/>
          </p:nvPr>
        </p:nvSpPr>
        <p:spPr>
          <a:xfrm>
            <a:off x="838200" y="208957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Jaká jsou kritéria pro analýzu her z hlediska jejich didaktického potenciálu?</a:t>
            </a: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Jaký je výukový potenciál počítačových her v jednotlivých vzdělávacích oblastech RVP ZV? </a:t>
            </a: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Jak vnímají tento výukový potenciál žáci?</a:t>
            </a: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Jaké jsou limity využití her z pohledu žáků?</a:t>
            </a: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Jak je možné hry začlenit do RVP ZV?</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Tvorba evaluačních kritérií </a:t>
            </a:r>
            <a:br>
              <a:rPr lang="cs-CZ" sz="4400" b="0" i="0" u="none" strike="noStrike" cap="none" baseline="0">
                <a:solidFill>
                  <a:schemeClr val="dk1"/>
                </a:solidFill>
                <a:latin typeface="Calibri"/>
                <a:ea typeface="Calibri"/>
                <a:cs typeface="Calibri"/>
                <a:sym typeface="Calibri"/>
              </a:rPr>
            </a:br>
            <a:r>
              <a:rPr lang="cs-CZ" sz="4400" b="0" i="0" u="none" strike="noStrike" cap="none" baseline="0">
                <a:solidFill>
                  <a:schemeClr val="dk1"/>
                </a:solidFill>
                <a:latin typeface="Calibri"/>
                <a:ea typeface="Calibri"/>
                <a:cs typeface="Calibri"/>
                <a:sym typeface="Calibri"/>
              </a:rPr>
              <a:t>edukačních počítačových her</a:t>
            </a:r>
          </a:p>
        </p:txBody>
      </p:sp>
      <p:sp>
        <p:nvSpPr>
          <p:cNvPr id="155" name="Shape 155"/>
          <p:cNvSpPr txBox="1">
            <a:spLocks noGrp="1"/>
          </p:cNvSpPr>
          <p:nvPr>
            <p:ph type="body" idx="1"/>
          </p:nvPr>
        </p:nvSpPr>
        <p:spPr>
          <a:xfrm>
            <a:off x="838200" y="2402274"/>
            <a:ext cx="10993582" cy="2252104"/>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 první fázi práce bude vytvořen evaluační rámec pro počítačové hry pro jejich následné analyzování.</a:t>
            </a:r>
          </a:p>
          <a:p>
            <a:pPr marL="685800" marR="0" lvl="1" indent="-228600" algn="l" rtl="0">
              <a:lnSpc>
                <a:spcPct val="90000"/>
              </a:lnSpc>
              <a:spcBef>
                <a:spcPts val="500"/>
              </a:spcBef>
              <a:buClr>
                <a:schemeClr val="dk1"/>
              </a:buClr>
              <a:buSzPct val="100000"/>
              <a:buFont typeface="Arial"/>
              <a:buChar char="•"/>
            </a:pPr>
            <a:r>
              <a:rPr lang="cs-CZ" sz="2600" b="0" i="0" u="none" strike="noStrike" cap="none" baseline="0">
                <a:solidFill>
                  <a:schemeClr val="dk1"/>
                </a:solidFill>
                <a:latin typeface="Calibri"/>
                <a:ea typeface="Calibri"/>
                <a:cs typeface="Calibri"/>
                <a:sym typeface="Calibri"/>
              </a:rPr>
              <a:t>Východisko představují postupy používané pro evaluaci učebnic.</a:t>
            </a:r>
          </a:p>
          <a:p>
            <a:pPr marL="685800" marR="0" lvl="1" indent="-63500" algn="l" rtl="0">
              <a:lnSpc>
                <a:spcPct val="90000"/>
              </a:lnSpc>
              <a:spcBef>
                <a:spcPts val="500"/>
              </a:spcBef>
              <a:buClr>
                <a:schemeClr val="dk1"/>
              </a:buClr>
              <a:buFont typeface="Arial"/>
              <a:buNone/>
            </a:pPr>
            <a:endParaRPr sz="2600" b="0" i="0" u="none" strike="noStrike" cap="none" baseline="0">
              <a:solidFill>
                <a:schemeClr val="dk1"/>
              </a:solidFill>
              <a:latin typeface="Calibri"/>
              <a:ea typeface="Calibri"/>
              <a:cs typeface="Calibri"/>
              <a:sym typeface="Calibri"/>
            </a:endParaRPr>
          </a:p>
          <a:p>
            <a:pPr marL="685800" marR="0" lvl="1" indent="-228600" algn="l" rtl="0">
              <a:lnSpc>
                <a:spcPct val="90000"/>
              </a:lnSpc>
              <a:spcBef>
                <a:spcPts val="500"/>
              </a:spcBef>
              <a:buClr>
                <a:schemeClr val="dk1"/>
              </a:buClr>
              <a:buSzPct val="100000"/>
              <a:buFont typeface="Arial"/>
              <a:buChar char="•"/>
            </a:pPr>
            <a:r>
              <a:rPr lang="cs-CZ" sz="2800" b="0" i="0" u="none" strike="noStrike" cap="none" baseline="0">
                <a:solidFill>
                  <a:schemeClr val="dk1"/>
                </a:solidFill>
                <a:latin typeface="Calibri"/>
                <a:ea typeface="Calibri"/>
                <a:cs typeface="Calibri"/>
                <a:sym typeface="Calibri"/>
              </a:rPr>
              <a:t>Možnost 1)  – </a:t>
            </a:r>
            <a:r>
              <a:rPr lang="cs-CZ" sz="2800" b="0" i="1" u="none" strike="noStrike" cap="none" baseline="0">
                <a:solidFill>
                  <a:schemeClr val="dk1"/>
                </a:solidFill>
                <a:latin typeface="Calibri"/>
                <a:ea typeface="Calibri"/>
                <a:cs typeface="Calibri"/>
                <a:sym typeface="Calibri"/>
              </a:rPr>
              <a:t>aplikace vzorců čtivosti</a:t>
            </a:r>
            <a:r>
              <a:rPr lang="cs-CZ" sz="2800" b="0" i="0" u="none" strike="noStrike" cap="none" baseline="0">
                <a:solidFill>
                  <a:schemeClr val="dk1"/>
                </a:solidFill>
                <a:latin typeface="Calibri"/>
                <a:ea typeface="Calibri"/>
                <a:cs typeface="Calibri"/>
                <a:sym typeface="Calibri"/>
              </a:rPr>
              <a:t> -&gt;  v prostředí her přeformulovat jako aplikace vzorců hratelnosti, tedy podobně jako u hodnocení učebnic touto technikou by šlo o měření obtížnosti ke zjištění parametrů složitosti hry (respektive složitosti předání vzdělávacího obsahu), ale také jeho zajímavosti a přístupnosti (Sikorová, 2007). </a:t>
            </a:r>
          </a:p>
          <a:p>
            <a:pPr marL="685800" marR="0" lvl="1" indent="-50800" algn="l" rtl="0">
              <a:lnSpc>
                <a:spcPct val="90000"/>
              </a:lnSpc>
              <a:spcBef>
                <a:spcPts val="500"/>
              </a:spcBef>
              <a:buClr>
                <a:schemeClr val="dk1"/>
              </a:buClr>
              <a:buFont typeface="Arial"/>
              <a:buNone/>
            </a:pPr>
            <a:endParaRPr sz="2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Tvorba evaluačních kritérií </a:t>
            </a:r>
            <a:br>
              <a:rPr lang="cs-CZ" sz="4400" b="0" i="0" u="none" strike="noStrike" cap="none" baseline="0">
                <a:solidFill>
                  <a:schemeClr val="dk1"/>
                </a:solidFill>
                <a:latin typeface="Calibri"/>
                <a:ea typeface="Calibri"/>
                <a:cs typeface="Calibri"/>
                <a:sym typeface="Calibri"/>
              </a:rPr>
            </a:br>
            <a:r>
              <a:rPr lang="cs-CZ" sz="4400" b="0" i="0" u="none" strike="noStrike" cap="none" baseline="0">
                <a:solidFill>
                  <a:schemeClr val="dk1"/>
                </a:solidFill>
                <a:latin typeface="Calibri"/>
                <a:ea typeface="Calibri"/>
                <a:cs typeface="Calibri"/>
                <a:sym typeface="Calibri"/>
              </a:rPr>
              <a:t>edukačních počítačových her</a:t>
            </a:r>
          </a:p>
        </p:txBody>
      </p:sp>
      <p:sp>
        <p:nvSpPr>
          <p:cNvPr id="161" name="Shape 161"/>
          <p:cNvSpPr txBox="1">
            <a:spLocks noGrp="1"/>
          </p:cNvSpPr>
          <p:nvPr>
            <p:ph type="body" idx="1"/>
          </p:nvPr>
        </p:nvSpPr>
        <p:spPr>
          <a:xfrm>
            <a:off x="838200" y="2402274"/>
            <a:ext cx="10993582" cy="2252104"/>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 první fázi práce bude vytvořen evaluační rámec pro počítačové hry pro jejich následné analyzování.</a:t>
            </a:r>
          </a:p>
          <a:p>
            <a:pPr marL="685800" marR="0" lvl="1" indent="-228600" algn="l" rtl="0">
              <a:lnSpc>
                <a:spcPct val="90000"/>
              </a:lnSpc>
              <a:spcBef>
                <a:spcPts val="500"/>
              </a:spcBef>
              <a:buClr>
                <a:schemeClr val="dk1"/>
              </a:buClr>
              <a:buSzPct val="100000"/>
              <a:buFont typeface="Arial"/>
              <a:buChar char="•"/>
            </a:pPr>
            <a:r>
              <a:rPr lang="cs-CZ" sz="2600" b="0" i="0" u="none" strike="noStrike" cap="none" baseline="0">
                <a:solidFill>
                  <a:schemeClr val="dk1"/>
                </a:solidFill>
                <a:latin typeface="Calibri"/>
                <a:ea typeface="Calibri"/>
                <a:cs typeface="Calibri"/>
                <a:sym typeface="Calibri"/>
              </a:rPr>
              <a:t>Východisko představují postupy používané pro evaluaci učebnic.</a:t>
            </a:r>
          </a:p>
          <a:p>
            <a:pPr marL="457200" marR="0" lvl="1" indent="0" algn="l" rtl="0">
              <a:lnSpc>
                <a:spcPct val="90000"/>
              </a:lnSpc>
              <a:spcBef>
                <a:spcPts val="500"/>
              </a:spcBef>
              <a:buClr>
                <a:schemeClr val="dk1"/>
              </a:buClr>
              <a:buFont typeface="Arial"/>
              <a:buNone/>
            </a:pPr>
            <a:endParaRPr sz="2800" b="0" i="0" u="none" strike="noStrike" cap="none" baseline="0">
              <a:solidFill>
                <a:schemeClr val="dk1"/>
              </a:solidFill>
              <a:latin typeface="Calibri"/>
              <a:ea typeface="Calibri"/>
              <a:cs typeface="Calibri"/>
              <a:sym typeface="Calibri"/>
            </a:endParaRPr>
          </a:p>
          <a:p>
            <a:pPr marL="685800" marR="0" lvl="1" indent="-228600" algn="l" rtl="0">
              <a:lnSpc>
                <a:spcPct val="90000"/>
              </a:lnSpc>
              <a:spcBef>
                <a:spcPts val="500"/>
              </a:spcBef>
              <a:buClr>
                <a:schemeClr val="dk1"/>
              </a:buClr>
              <a:buSzPct val="100000"/>
              <a:buFont typeface="Arial"/>
              <a:buChar char="•"/>
            </a:pPr>
            <a:r>
              <a:rPr lang="cs-CZ" sz="2800" b="0" i="0" u="none" strike="noStrike" cap="none" baseline="0">
                <a:solidFill>
                  <a:schemeClr val="dk1"/>
                </a:solidFill>
                <a:latin typeface="Calibri"/>
                <a:ea typeface="Calibri"/>
                <a:cs typeface="Calibri"/>
                <a:sym typeface="Calibri"/>
              </a:rPr>
              <a:t>Možnost 2) použití </a:t>
            </a:r>
            <a:r>
              <a:rPr lang="cs-CZ" sz="2800" b="0" i="1" u="none" strike="noStrike" cap="none" baseline="0">
                <a:solidFill>
                  <a:schemeClr val="dk1"/>
                </a:solidFill>
                <a:latin typeface="Calibri"/>
                <a:ea typeface="Calibri"/>
                <a:cs typeface="Calibri"/>
                <a:sym typeface="Calibri"/>
              </a:rPr>
              <a:t>hodnotících rastrů</a:t>
            </a:r>
            <a:r>
              <a:rPr lang="cs-CZ" sz="2800" b="0" i="0" u="none" strike="noStrike" cap="none" baseline="0">
                <a:solidFill>
                  <a:schemeClr val="dk1"/>
                </a:solidFill>
                <a:latin typeface="Calibri"/>
                <a:ea typeface="Calibri"/>
                <a:cs typeface="Calibri"/>
                <a:sym typeface="Calibri"/>
              </a:rPr>
              <a:t>. Druhou možností je používaní rastrů, tedy hodnotících kritérií, která nabízejí dotazníkové položky seskupené do vybraných kategorií. V rámci práce by byl tedy takovýto rastr vytvořen.</a:t>
            </a:r>
          </a:p>
          <a:p>
            <a:pPr marL="685800" marR="0" lvl="1" indent="-63500" algn="l" rtl="0">
              <a:lnSpc>
                <a:spcPct val="90000"/>
              </a:lnSpc>
              <a:spcBef>
                <a:spcPts val="500"/>
              </a:spcBef>
              <a:buClr>
                <a:schemeClr val="dk1"/>
              </a:buClr>
              <a:buFont typeface="Arial"/>
              <a:buNone/>
            </a:pPr>
            <a:endParaRPr sz="26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Design výzkumu</a:t>
            </a:r>
          </a:p>
        </p:txBody>
      </p:sp>
      <p:sp>
        <p:nvSpPr>
          <p:cNvPr id="167" name="Shape 167"/>
          <p:cNvSpPr txBox="1">
            <a:spLocks noGrp="1"/>
          </p:cNvSpPr>
          <p:nvPr>
            <p:ph type="body" idx="1"/>
          </p:nvPr>
        </p:nvSpPr>
        <p:spPr>
          <a:xfrm>
            <a:off x="838200" y="2062984"/>
            <a:ext cx="10888744"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výzkumu založený na designu (design based research) </a:t>
            </a:r>
          </a:p>
          <a:p>
            <a:pPr marL="0" marR="0" lvl="0" indent="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Konstrukční výzkum (constructive research)</a:t>
            </a:r>
          </a:p>
          <a:p>
            <a:pPr marL="0" marR="0" lvl="0" indent="0" algn="l" rtl="0">
              <a:lnSpc>
                <a:spcPct val="90000"/>
              </a:lnSpc>
              <a:spcBef>
                <a:spcPts val="1000"/>
              </a:spcBef>
              <a:buNone/>
            </a:pPr>
            <a:endParaRPr sz="3000"/>
          </a:p>
          <a:p>
            <a:pPr marL="228600" marR="0" lvl="0" indent="-196850" algn="l" rtl="0">
              <a:lnSpc>
                <a:spcPct val="90000"/>
              </a:lnSpc>
              <a:spcBef>
                <a:spcPts val="1000"/>
              </a:spcBef>
              <a:buClr>
                <a:schemeClr val="dk1"/>
              </a:buClr>
              <a:buSzPct val="100000"/>
              <a:buFont typeface="Arial"/>
              <a:buChar char="•"/>
            </a:pPr>
            <a:r>
              <a:rPr lang="cs-CZ" sz="2500">
                <a:solidFill>
                  <a:srgbClr val="333333"/>
                </a:solidFill>
                <a:highlight>
                  <a:srgbClr val="FFFFFF"/>
                </a:highlight>
                <a:latin typeface="Verdana"/>
                <a:ea typeface="Verdana"/>
                <a:cs typeface="Verdana"/>
                <a:sym typeface="Verdana"/>
              </a:rPr>
              <a:t>Tuto výzkumnou metodu lze stručně charakterizovat jako cyklus – analýza praktického problému; vývoj řešení; testování řešení v praxi; reflexe a zobecnění.  (Reeves, 2000; Trna, 2011)</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Výzkumný cyklus v konstrukčním výzkumu</a:t>
            </a:r>
          </a:p>
        </p:txBody>
      </p:sp>
      <p:pic>
        <p:nvPicPr>
          <p:cNvPr id="173" name="Shape 173"/>
          <p:cNvPicPr preferRelativeResize="0"/>
          <p:nvPr/>
        </p:nvPicPr>
        <p:blipFill rotWithShape="1">
          <a:blip r:embed="rId3">
            <a:alphaModFix/>
          </a:blip>
          <a:srcRect/>
          <a:stretch/>
        </p:blipFill>
        <p:spPr>
          <a:xfrm>
            <a:off x="2062885" y="1971635"/>
            <a:ext cx="7667642" cy="2775577"/>
          </a:xfrm>
          <a:prstGeom prst="rect">
            <a:avLst/>
          </a:prstGeom>
          <a:noFill/>
          <a:ln>
            <a:noFill/>
          </a:ln>
        </p:spPr>
      </p:pic>
      <p:sp>
        <p:nvSpPr>
          <p:cNvPr id="174" name="Shape 174"/>
          <p:cNvSpPr txBox="1"/>
          <p:nvPr/>
        </p:nvSpPr>
        <p:spPr>
          <a:xfrm>
            <a:off x="638906" y="4991810"/>
            <a:ext cx="10515599" cy="1526221"/>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cs-CZ" sz="3000" b="0" i="0" u="none" strike="noStrike" cap="none" baseline="0">
                <a:solidFill>
                  <a:schemeClr val="dk1"/>
                </a:solidFill>
                <a:latin typeface="Calibri"/>
                <a:ea typeface="Calibri"/>
                <a:cs typeface="Calibri"/>
                <a:sym typeface="Calibri"/>
              </a:rPr>
              <a:t>Tento cyklus je obzvláště vhodný v případech, kde jsou problémy dosud řešeny jen částečně a příslušné nástroje a metody jsou v počátcích.</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Diskuse</a:t>
            </a:r>
          </a:p>
        </p:txBody>
      </p:sp>
      <p:sp>
        <p:nvSpPr>
          <p:cNvPr id="180" name="Shape 180"/>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Hry ve vzdělávání nutno řešit -&gt; hráči jsou v lavicích a budou i před katedrou.</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Hry mohou být a jsou „interaktivní učebnice“.</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Disertační projekt řeší, jak nejlépe hry propojit s edukační realitou a jak využít jejich potenciál.</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2634048" y="2726725"/>
            <a:ext cx="8931876" cy="766119"/>
          </a:xfrm>
          <a:prstGeom prst="rect">
            <a:avLst/>
          </a:prstGeom>
          <a:solidFill>
            <a:schemeClr val="lt1"/>
          </a:solidFill>
          <a:ln>
            <a:noFill/>
          </a:ln>
        </p:spPr>
        <p:txBody>
          <a:bodyPr lIns="91425" tIns="45700" rIns="91425" bIns="45700" anchor="t" anchorCtr="0">
            <a:noAutofit/>
          </a:bodyPr>
          <a:lstStyle/>
          <a:p>
            <a:pPr marL="0" marR="0" lvl="0" indent="0" algn="l" rtl="0">
              <a:lnSpc>
                <a:spcPct val="75000"/>
              </a:lnSpc>
              <a:spcBef>
                <a:spcPts val="0"/>
              </a:spcBef>
              <a:buClr>
                <a:schemeClr val="dk1"/>
              </a:buClr>
              <a:buSzPct val="25000"/>
              <a:buFont typeface="Arial"/>
              <a:buNone/>
            </a:pPr>
            <a:r>
              <a:rPr lang="cs-CZ" sz="2310" b="0" i="0" u="none" strike="noStrike" cap="none" baseline="0">
                <a:solidFill>
                  <a:schemeClr val="dk1"/>
                </a:solidFill>
                <a:latin typeface="Calibri"/>
                <a:ea typeface="Calibri"/>
                <a:cs typeface="Calibri"/>
                <a:sym typeface="Calibri"/>
              </a:rPr>
              <a:t>Děkuji za podněty pro moji práci, </a:t>
            </a:r>
          </a:p>
          <a:p>
            <a:pPr marL="0" marR="0" lvl="0" indent="0" algn="l" rtl="0">
              <a:lnSpc>
                <a:spcPct val="75000"/>
              </a:lnSpc>
              <a:spcBef>
                <a:spcPts val="1000"/>
              </a:spcBef>
              <a:buClr>
                <a:schemeClr val="dk1"/>
              </a:buClr>
              <a:buSzPct val="25000"/>
              <a:buFont typeface="Arial"/>
              <a:buNone/>
            </a:pPr>
            <a:r>
              <a:rPr lang="cs-CZ" sz="2310" b="0" i="0" u="none" strike="noStrike" cap="none" baseline="0">
                <a:solidFill>
                  <a:schemeClr val="dk1"/>
                </a:solidFill>
                <a:latin typeface="Calibri"/>
                <a:ea typeface="Calibri"/>
                <a:cs typeface="Calibri"/>
                <a:sym typeface="Calibri"/>
              </a:rPr>
              <a:t>její výzkumné otázky a design.</a:t>
            </a:r>
          </a:p>
        </p:txBody>
      </p:sp>
      <p:sp>
        <p:nvSpPr>
          <p:cNvPr id="186" name="Shape 186"/>
          <p:cNvSpPr txBox="1"/>
          <p:nvPr/>
        </p:nvSpPr>
        <p:spPr>
          <a:xfrm>
            <a:off x="2634048" y="5156887"/>
            <a:ext cx="6598508" cy="1246495"/>
          </a:xfrm>
          <a:prstGeom prst="rect">
            <a:avLst/>
          </a:prstGeom>
          <a:solidFill>
            <a:srgbClr val="BBD6EE"/>
          </a:solidFill>
          <a:ln>
            <a:noFill/>
          </a:ln>
        </p:spPr>
        <p:txBody>
          <a:bodyPr lIns="91425" tIns="45700" rIns="91425" bIns="45700" anchor="t" anchorCtr="0">
            <a:noAutofit/>
          </a:bodyPr>
          <a:lstStyle/>
          <a:p>
            <a:pPr marL="0" marR="0" lvl="0" indent="0" algn="l" rtl="0">
              <a:spcBef>
                <a:spcPts val="0"/>
              </a:spcBef>
              <a:buSzPct val="25000"/>
              <a:buNone/>
            </a:pPr>
            <a:r>
              <a:rPr lang="cs-CZ" sz="2500" b="0" i="0" u="none" strike="noStrike" cap="none" baseline="0">
                <a:solidFill>
                  <a:schemeClr val="dk1"/>
                </a:solidFill>
                <a:latin typeface="Calibri"/>
                <a:ea typeface="Calibri"/>
                <a:cs typeface="Calibri"/>
                <a:sym typeface="Calibri"/>
              </a:rPr>
              <a:t>Karel Picka: </a:t>
            </a:r>
            <a:r>
              <a:rPr lang="cs-CZ" sz="2500" b="0" i="0" u="sng" strike="noStrike" cap="none" baseline="0">
                <a:solidFill>
                  <a:schemeClr val="hlink"/>
                </a:solidFill>
                <a:latin typeface="Calibri"/>
                <a:ea typeface="Calibri"/>
                <a:cs typeface="Calibri"/>
                <a:sym typeface="Calibri"/>
                <a:hlinkClick r:id="rId3"/>
              </a:rPr>
              <a:t>karel.picka@gmail.com</a:t>
            </a:r>
            <a:r>
              <a:rPr lang="cs-CZ" sz="2500" b="0" i="0" u="none" strike="noStrike" cap="none" baseline="0">
                <a:solidFill>
                  <a:schemeClr val="dk1"/>
                </a:solidFill>
                <a:latin typeface="Calibri"/>
                <a:ea typeface="Calibri"/>
                <a:cs typeface="Calibri"/>
                <a:sym typeface="Calibri"/>
              </a:rPr>
              <a:t> </a:t>
            </a:r>
          </a:p>
          <a:p>
            <a:pPr marL="0" marR="0" lvl="0" indent="0" algn="l" rtl="0">
              <a:spcBef>
                <a:spcPts val="0"/>
              </a:spcBef>
              <a:buNone/>
            </a:pPr>
            <a:endParaRPr sz="2500" b="0" i="0" u="none" strike="noStrike" cap="none" baseline="0">
              <a:solidFill>
                <a:schemeClr val="dk1"/>
              </a:solidFill>
              <a:latin typeface="Calibri"/>
              <a:ea typeface="Calibri"/>
              <a:cs typeface="Calibri"/>
              <a:sym typeface="Calibri"/>
            </a:endParaRPr>
          </a:p>
          <a:p>
            <a:pPr marL="0" marR="0" lvl="0" indent="0" algn="l" rtl="0">
              <a:spcBef>
                <a:spcPts val="0"/>
              </a:spcBef>
              <a:buSzPct val="25000"/>
              <a:buNone/>
            </a:pPr>
            <a:r>
              <a:rPr lang="cs-CZ" sz="2500" b="0" i="0" u="none" strike="noStrike" cap="none" baseline="0">
                <a:solidFill>
                  <a:schemeClr val="dk1"/>
                </a:solidFill>
                <a:latin typeface="Calibri"/>
                <a:ea typeface="Calibri"/>
                <a:cs typeface="Calibri"/>
                <a:sym typeface="Calibri"/>
              </a:rPr>
              <a:t>Pedagogická fakulta Masarykovy univerzity Brno</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Zdroje</a:t>
            </a:r>
          </a:p>
        </p:txBody>
      </p:sp>
      <p:sp>
        <p:nvSpPr>
          <p:cNvPr id="192" name="Shape 192"/>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75000"/>
              </a:lnSpc>
              <a:spcBef>
                <a:spcPts val="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Dieker, L., Rodriguez, J., Lignugaris/Kraft, B., Hynes, M., &amp; Hughes, C. (2014-01-05). The Potential of Simulated Environments in Teacher Education: Current and Future Possibilities. Teacher Education and Special Education: The Journal of the Teacher Education Division of the Council for Exceptional Children, vol. 37(issue 1), pp. 21-33.</a:t>
            </a:r>
          </a:p>
          <a:p>
            <a:pPr marL="228600" marR="0" lvl="0" indent="-130810" algn="l" rtl="0">
              <a:lnSpc>
                <a:spcPct val="75000"/>
              </a:lnSpc>
              <a:spcBef>
                <a:spcPts val="1000"/>
              </a:spcBef>
              <a:buClr>
                <a:schemeClr val="dk1"/>
              </a:buClr>
              <a:buFont typeface="Arial"/>
              <a:buNone/>
            </a:pPr>
            <a:endParaRPr sz="154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Futurelab. (2006). Teaching with games: COTS games in the classroom. Transforming Learning Experiences. Retrieved from: http://www.online-conference.net/jisc/content/Sandford%20-%20teaching%20with%20games.pdf</a:t>
            </a:r>
          </a:p>
          <a:p>
            <a:pPr marL="228600" marR="0" lvl="0" indent="-130810" algn="l" rtl="0">
              <a:lnSpc>
                <a:spcPct val="75000"/>
              </a:lnSpc>
              <a:spcBef>
                <a:spcPts val="1000"/>
              </a:spcBef>
              <a:buClr>
                <a:schemeClr val="dk1"/>
              </a:buClr>
              <a:buFont typeface="Arial"/>
              <a:buNone/>
            </a:pPr>
            <a:endParaRPr sz="154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Gee, J. (2004). What video games have to teach us about learning and literacy. (1st pbk. ed., 225 s.) New York: Palgrave Macmillan.</a:t>
            </a:r>
          </a:p>
          <a:p>
            <a:pPr marL="228600" marR="0" lvl="0" indent="-130810" algn="l" rtl="0">
              <a:lnSpc>
                <a:spcPct val="75000"/>
              </a:lnSpc>
              <a:spcBef>
                <a:spcPts val="1000"/>
              </a:spcBef>
              <a:buClr>
                <a:schemeClr val="dk1"/>
              </a:buClr>
              <a:buFont typeface="Arial"/>
              <a:buNone/>
            </a:pPr>
            <a:endParaRPr sz="154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Interactive software federation Europe (ISFE). (2012). Videogames in Europe: 2012 Consumer Study. Videogames in Europe: Consumer Study 2012 [online]. Retrieved from: </a:t>
            </a:r>
            <a:r>
              <a:rPr lang="cs-CZ" sz="1540" b="0" i="0" u="sng" strike="noStrike" cap="none" baseline="0">
                <a:solidFill>
                  <a:schemeClr val="hlink"/>
                </a:solidFill>
                <a:latin typeface="Calibri"/>
                <a:ea typeface="Calibri"/>
                <a:cs typeface="Calibri"/>
                <a:sym typeface="Calibri"/>
                <a:hlinkClick r:id="rId3"/>
              </a:rPr>
              <a:t>http://www.isfe.eu/videogames-europe-2012-consumer-study</a:t>
            </a:r>
          </a:p>
          <a:p>
            <a:pPr marL="228600" marR="0" lvl="0" indent="-130810" algn="l" rtl="0">
              <a:lnSpc>
                <a:spcPct val="75000"/>
              </a:lnSpc>
              <a:spcBef>
                <a:spcPts val="1000"/>
              </a:spcBef>
              <a:buClr>
                <a:schemeClr val="dk1"/>
              </a:buClr>
              <a:buFont typeface="Arial"/>
              <a:buNone/>
            </a:pPr>
            <a:endParaRPr sz="154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Kearney, C. (2009). How are digital games used in schools?: complete results of the study : final report. Brussels: European Schoolnet, EUN Partnership AISBL. Retrieved from: </a:t>
            </a:r>
            <a:r>
              <a:rPr lang="cs-CZ" sz="1540" b="0" i="0" u="sng" strike="noStrike" cap="none" baseline="0">
                <a:solidFill>
                  <a:schemeClr val="hlink"/>
                </a:solidFill>
                <a:latin typeface="Calibri"/>
                <a:ea typeface="Calibri"/>
                <a:cs typeface="Calibri"/>
                <a:sym typeface="Calibri"/>
                <a:hlinkClick r:id="rId4"/>
              </a:rPr>
              <a:t>http://games.eun.org/upload/gis-full_report_en.pdf</a:t>
            </a:r>
          </a:p>
          <a:p>
            <a:pPr marL="228600" marR="0" lvl="0" indent="-228600" algn="l" rtl="0">
              <a:lnSpc>
                <a:spcPct val="75000"/>
              </a:lnSpc>
              <a:spcBef>
                <a:spcPts val="1000"/>
              </a:spcBef>
              <a:buClr>
                <a:schemeClr val="dk1"/>
              </a:buClr>
              <a:buSzPct val="102666"/>
              <a:buFont typeface="Arial"/>
              <a:buChar char="•"/>
            </a:pPr>
            <a:r>
              <a:rPr lang="cs-CZ" sz="1540" b="0" i="0" u="none" strike="noStrike" cap="none" baseline="0">
                <a:solidFill>
                  <a:schemeClr val="dk1"/>
                </a:solidFill>
                <a:latin typeface="Calibri"/>
                <a:ea typeface="Calibri"/>
                <a:cs typeface="Calibri"/>
                <a:sym typeface="Calibri"/>
              </a:rPr>
              <a:t>Michael, D. (c2006). Serious games: games that educate, train and inform. (xviii, 287 p.) Boston, Mass.: Thomson Course Technology.</a:t>
            </a:r>
          </a:p>
          <a:p>
            <a:pPr marL="228600" marR="0" lvl="0" indent="-130810" algn="l" rtl="0">
              <a:lnSpc>
                <a:spcPct val="75000"/>
              </a:lnSpc>
              <a:spcBef>
                <a:spcPts val="1000"/>
              </a:spcBef>
              <a:buClr>
                <a:schemeClr val="dk1"/>
              </a:buClr>
              <a:buFont typeface="Arial"/>
              <a:buNone/>
            </a:pPr>
            <a:endParaRPr sz="154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Zdroje</a:t>
            </a:r>
          </a:p>
        </p:txBody>
      </p:sp>
      <p:sp>
        <p:nvSpPr>
          <p:cNvPr id="198" name="Shape 198"/>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75000"/>
              </a:lnSpc>
              <a:spcBef>
                <a:spcPts val="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Robertson, J., &amp; Nicholson, K. (2007). Adventure Author: a learning environment to support creative design. Proceedings of the 6th international conference on Interaction design and children - IDC '07, pp. 37-44. DOI: 10.1145/1297277.1297285.</a:t>
            </a:r>
          </a:p>
          <a:p>
            <a:pPr marL="228600" marR="0" lvl="0" indent="-117475" algn="l" rtl="0">
              <a:lnSpc>
                <a:spcPct val="75000"/>
              </a:lnSpc>
              <a:spcBef>
                <a:spcPts val="1000"/>
              </a:spcBef>
              <a:buClr>
                <a:schemeClr val="dk1"/>
              </a:buClr>
              <a:buFont typeface="Arial"/>
              <a:buNone/>
            </a:pPr>
            <a:endParaRPr sz="175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Sandford, R. (2006). Teaching with games: COTS games in the classroom. In: </a:t>
            </a:r>
            <a:r>
              <a:rPr lang="cs-CZ" sz="1750" b="0" i="1" u="none" strike="noStrike" cap="none" baseline="0">
                <a:solidFill>
                  <a:schemeClr val="dk1"/>
                </a:solidFill>
                <a:latin typeface="Calibri"/>
                <a:ea typeface="Calibri"/>
                <a:cs typeface="Calibri"/>
                <a:sym typeface="Calibri"/>
              </a:rPr>
              <a:t>JISC Innovating e-Learning 2006: Transforming Learning Experiences online conference</a:t>
            </a:r>
            <a:r>
              <a:rPr lang="cs-CZ" sz="1750" b="0" i="0" u="none" strike="noStrike" cap="none" baseline="0">
                <a:solidFill>
                  <a:schemeClr val="dk1"/>
                </a:solidFill>
                <a:latin typeface="Calibri"/>
                <a:ea typeface="Calibri"/>
                <a:cs typeface="Calibri"/>
                <a:sym typeface="Calibri"/>
              </a:rPr>
              <a:t>. (pp. -).</a:t>
            </a:r>
          </a:p>
          <a:p>
            <a:pPr marL="228600" marR="0" lvl="0" indent="-117475" algn="l" rtl="0">
              <a:lnSpc>
                <a:spcPct val="75000"/>
              </a:lnSpc>
              <a:spcBef>
                <a:spcPts val="1000"/>
              </a:spcBef>
              <a:buClr>
                <a:schemeClr val="dk1"/>
              </a:buClr>
              <a:buFont typeface="Arial"/>
              <a:buNone/>
            </a:pPr>
            <a:endParaRPr sz="175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Schrader, P., &amp; Zheng, D. (2006). Teachers' Perceptions of Video Games: MMOGs and the Future of Preservice Teacher Education. </a:t>
            </a:r>
            <a:r>
              <a:rPr lang="cs-CZ" sz="1750" b="0" i="1" u="none" strike="noStrike" cap="none" baseline="0">
                <a:solidFill>
                  <a:schemeClr val="dk1"/>
                </a:solidFill>
                <a:latin typeface="Calibri"/>
                <a:ea typeface="Calibri"/>
                <a:cs typeface="Calibri"/>
                <a:sym typeface="Calibri"/>
              </a:rPr>
              <a:t>Innovate: Journal of Online Education</a:t>
            </a:r>
            <a:r>
              <a:rPr lang="cs-CZ" sz="1750" b="0" i="0" u="none" strike="noStrike" cap="none" baseline="0">
                <a:solidFill>
                  <a:schemeClr val="dk1"/>
                </a:solidFill>
                <a:latin typeface="Calibri"/>
                <a:ea typeface="Calibri"/>
                <a:cs typeface="Calibri"/>
                <a:sym typeface="Calibri"/>
              </a:rPr>
              <a:t>, 2(3). Retrieved from: </a:t>
            </a:r>
            <a:r>
              <a:rPr lang="cs-CZ" sz="1750" b="0" i="0" u="sng" strike="noStrike" cap="none" baseline="0">
                <a:solidFill>
                  <a:schemeClr val="hlink"/>
                </a:solidFill>
                <a:latin typeface="Calibri"/>
                <a:ea typeface="Calibri"/>
                <a:cs typeface="Calibri"/>
                <a:sym typeface="Calibri"/>
                <a:hlinkClick r:id="rId3"/>
              </a:rPr>
              <a:t>http://www.online-conference.net/jisc/content/Sandford%20-%20teaching%20with%20games.pdf</a:t>
            </a:r>
          </a:p>
          <a:p>
            <a:pPr marL="228600" marR="0" lvl="0" indent="-117475" algn="l" rtl="0">
              <a:lnSpc>
                <a:spcPct val="75000"/>
              </a:lnSpc>
              <a:spcBef>
                <a:spcPts val="1000"/>
              </a:spcBef>
              <a:buClr>
                <a:schemeClr val="dk1"/>
              </a:buClr>
              <a:buFont typeface="Arial"/>
              <a:buNone/>
            </a:pPr>
            <a:endParaRPr sz="1750" b="0" i="0" u="none" strike="noStrike" cap="none" baseline="0">
              <a:solidFill>
                <a:schemeClr val="dk1"/>
              </a:solidFill>
              <a:latin typeface="Calibri"/>
              <a:ea typeface="Calibri"/>
              <a:cs typeface="Calibri"/>
              <a:sym typeface="Calibri"/>
            </a:endParaRPr>
          </a:p>
          <a:p>
            <a:pPr marL="228600" marR="0" lvl="0" indent="-228600" algn="l" rtl="0">
              <a:lnSpc>
                <a:spcPct val="75000"/>
              </a:lnSpc>
              <a:spcBef>
                <a:spcPts val="100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Schrader, P., &amp; Zheng, D. (2006). Teachers' Perceptions of Video Games: MMOGs and the Future of Preservice Teacher Education. Innovate: Journal of Online Education, 2(3). Retrieved from: </a:t>
            </a:r>
            <a:r>
              <a:rPr lang="cs-CZ" sz="1750" b="0" i="0" u="sng" strike="noStrike" cap="none" baseline="0">
                <a:solidFill>
                  <a:schemeClr val="hlink"/>
                </a:solidFill>
                <a:latin typeface="Calibri"/>
                <a:ea typeface="Calibri"/>
                <a:cs typeface="Calibri"/>
                <a:sym typeface="Calibri"/>
                <a:hlinkClick r:id="rId3"/>
              </a:rPr>
              <a:t>http://www.online-conference.net/jisc/content/Sandford%20-%20teaching%20with%20games.pdf</a:t>
            </a:r>
          </a:p>
          <a:p>
            <a:pPr marL="228600" marR="0" lvl="0" indent="-228600" algn="l" rtl="0">
              <a:lnSpc>
                <a:spcPct val="75000"/>
              </a:lnSpc>
              <a:spcBef>
                <a:spcPts val="100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Tannahill, N., Tissington, P., &amp; Senior, C. (2012). Video Games and Higher Education: What Can “Call of Duty” Teach Our Students?. Frontiers in Psychology, vol. 3(210), pp. -. DOI: 10.3389/fpsyg.2012.00210.</a:t>
            </a:r>
          </a:p>
          <a:p>
            <a:pPr marL="228600" marR="0" lvl="0" indent="-117475" algn="l" rtl="0">
              <a:lnSpc>
                <a:spcPct val="75000"/>
              </a:lnSpc>
              <a:spcBef>
                <a:spcPts val="1000"/>
              </a:spcBef>
              <a:buClr>
                <a:schemeClr val="dk1"/>
              </a:buClr>
              <a:buFont typeface="Arial"/>
              <a:buNone/>
            </a:pPr>
            <a:endParaRPr sz="17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Moto</a:t>
            </a:r>
          </a:p>
        </p:txBody>
      </p:sp>
      <p:sp>
        <p:nvSpPr>
          <p:cNvPr id="91" name="Shape 91"/>
          <p:cNvSpPr txBox="1">
            <a:spLocks noGrp="1"/>
          </p:cNvSpPr>
          <p:nvPr>
            <p:ph type="body" idx="1"/>
          </p:nvPr>
        </p:nvSpPr>
        <p:spPr>
          <a:xfrm>
            <a:off x="838200" y="2508366"/>
            <a:ext cx="10515599" cy="1650743"/>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chemeClr val="dk1"/>
              </a:buClr>
              <a:buSzPct val="25000"/>
              <a:buFont typeface="Arial"/>
              <a:buNone/>
            </a:pPr>
            <a:r>
              <a:rPr lang="cs-CZ" sz="3300" b="0" i="1" u="none" strike="noStrike" cap="none" baseline="0">
                <a:solidFill>
                  <a:schemeClr val="dk1"/>
                </a:solidFill>
                <a:latin typeface="Calibri"/>
                <a:ea typeface="Calibri"/>
                <a:cs typeface="Calibri"/>
                <a:sym typeface="Calibri"/>
              </a:rPr>
              <a:t>„Tak jako existuje ke každému předmětu učebnice, měla by k němu v dnešní době existovat i hra“</a:t>
            </a:r>
          </a:p>
          <a:p>
            <a:pPr marL="228600" marR="0" lvl="0" indent="-19050" algn="l" rtl="0">
              <a:lnSpc>
                <a:spcPct val="90000"/>
              </a:lnSpc>
              <a:spcBef>
                <a:spcPts val="1000"/>
              </a:spcBef>
              <a:buClr>
                <a:schemeClr val="dk1"/>
              </a:buClr>
              <a:buFont typeface="Arial"/>
              <a:buNone/>
            </a:pPr>
            <a:endParaRPr sz="3300" b="0" i="0" u="none" strike="noStrike" cap="none" baseline="0">
              <a:solidFill>
                <a:schemeClr val="dk1"/>
              </a:solidFill>
              <a:latin typeface="Calibri"/>
              <a:ea typeface="Calibri"/>
              <a:cs typeface="Calibri"/>
              <a:sym typeface="Calibri"/>
            </a:endParaRPr>
          </a:p>
        </p:txBody>
      </p:sp>
      <p:pic>
        <p:nvPicPr>
          <p:cNvPr id="92" name="Shape 92"/>
          <p:cNvPicPr preferRelativeResize="0"/>
          <p:nvPr/>
        </p:nvPicPr>
        <p:blipFill rotWithShape="1">
          <a:blip r:embed="rId3">
            <a:alphaModFix/>
          </a:blip>
          <a:srcRect/>
          <a:stretch/>
        </p:blipFill>
        <p:spPr>
          <a:xfrm>
            <a:off x="3714750" y="3786164"/>
            <a:ext cx="4762499" cy="2381249"/>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Návrh DBR pro účely disertační práce</a:t>
            </a:r>
          </a:p>
        </p:txBody>
      </p:sp>
      <p:sp>
        <p:nvSpPr>
          <p:cNvPr id="204" name="Shape 204"/>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75000"/>
              </a:lnSpc>
              <a:spcBef>
                <a:spcPts val="0"/>
              </a:spcBef>
              <a:buClr>
                <a:schemeClr val="dk1"/>
              </a:buClr>
              <a:buSzPct val="97222"/>
              <a:buFont typeface="Arial"/>
              <a:buChar char="•"/>
            </a:pPr>
            <a:r>
              <a:rPr lang="cs-CZ" sz="1750" b="1" i="0" u="none" strike="noStrike" cap="none" baseline="0">
                <a:solidFill>
                  <a:schemeClr val="dk1"/>
                </a:solidFill>
                <a:latin typeface="Calibri"/>
                <a:ea typeface="Calibri"/>
                <a:cs typeface="Calibri"/>
                <a:sym typeface="Calibri"/>
              </a:rPr>
              <a:t>Analýza praktického problému</a:t>
            </a:r>
            <a:r>
              <a:rPr lang="cs-CZ" sz="1750" b="0" i="0" u="none" strike="noStrike" cap="none" baseline="0">
                <a:solidFill>
                  <a:schemeClr val="dk1"/>
                </a:solidFill>
                <a:latin typeface="Calibri"/>
                <a:ea typeface="Calibri"/>
                <a:cs typeface="Calibri"/>
                <a:sym typeface="Calibri"/>
              </a:rPr>
              <a:t> – analýza problematiky zapojování her do vzdělávacího procesu jak v rovině pedagogické teorie tak praxe. Analýza odborné literatury na toto téma, která pojednává jak o možnostech zapojení her (teorie), tak i referuje o jejich úspěšném či neúspěšném zapojení (praxe). </a:t>
            </a:r>
          </a:p>
          <a:p>
            <a:pPr marL="228600" marR="0" lvl="0" indent="-228600" algn="l" rtl="0">
              <a:lnSpc>
                <a:spcPct val="75000"/>
              </a:lnSpc>
              <a:spcBef>
                <a:spcPts val="1000"/>
              </a:spcBef>
              <a:buClr>
                <a:schemeClr val="dk1"/>
              </a:buClr>
              <a:buSzPct val="97222"/>
              <a:buFont typeface="Arial"/>
              <a:buChar char="•"/>
            </a:pPr>
            <a:r>
              <a:rPr lang="cs-CZ" sz="1750" b="1" i="0" u="none" strike="noStrike" cap="none" baseline="0">
                <a:solidFill>
                  <a:schemeClr val="dk1"/>
                </a:solidFill>
                <a:latin typeface="Calibri"/>
                <a:ea typeface="Calibri"/>
                <a:cs typeface="Calibri"/>
                <a:sym typeface="Calibri"/>
              </a:rPr>
              <a:t>Vývoj řešení</a:t>
            </a:r>
            <a:r>
              <a:rPr lang="cs-CZ" sz="1750" b="0" i="0" u="none" strike="noStrike" cap="none" baseline="0">
                <a:solidFill>
                  <a:schemeClr val="dk1"/>
                </a:solidFill>
                <a:latin typeface="Calibri"/>
                <a:ea typeface="Calibri"/>
                <a:cs typeface="Calibri"/>
                <a:sym typeface="Calibri"/>
              </a:rPr>
              <a:t> – návrh zapojení konkrétních her ke zkvalitnění výuky za pomocí analýzy existujících výzkumů a pomocí testování dílčích problémů v praxi. Nabízí se dílčí testování vybraných her v praxi základní školy s následnou analýzou výsledků.</a:t>
            </a:r>
          </a:p>
          <a:p>
            <a:pPr marL="228600" marR="0" lvl="0" indent="-228600" algn="l" rtl="0">
              <a:lnSpc>
                <a:spcPct val="75000"/>
              </a:lnSpc>
              <a:spcBef>
                <a:spcPts val="1000"/>
              </a:spcBef>
              <a:buClr>
                <a:schemeClr val="dk1"/>
              </a:buClr>
              <a:buSzPct val="97222"/>
              <a:buFont typeface="Arial"/>
              <a:buChar char="•"/>
            </a:pPr>
            <a:r>
              <a:rPr lang="cs-CZ" sz="1750" b="1" i="0" u="none" strike="noStrike" cap="none" baseline="0">
                <a:solidFill>
                  <a:schemeClr val="dk1"/>
                </a:solidFill>
                <a:latin typeface="Calibri"/>
                <a:ea typeface="Calibri"/>
                <a:cs typeface="Calibri"/>
                <a:sym typeface="Calibri"/>
              </a:rPr>
              <a:t> Testování řešení v praxi</a:t>
            </a:r>
            <a:r>
              <a:rPr lang="cs-CZ" sz="1750" b="0" i="0" u="none" strike="noStrike" cap="none" baseline="0">
                <a:solidFill>
                  <a:schemeClr val="dk1"/>
                </a:solidFill>
                <a:latin typeface="Calibri"/>
                <a:ea typeface="Calibri"/>
                <a:cs typeface="Calibri"/>
                <a:sym typeface="Calibri"/>
              </a:rPr>
              <a:t> – zapojení her v rámci kurikula s předpokladem referenční skupiny. Zapojení především kombinovaných výzkumných metod (např. test a pretest vhodně kombinovaný s následnou evaluací se žáky ve formě rozhovoru).  V této fázi budou aplikovány i poznatky získané z dílčího testování v rámci druhé etapy.</a:t>
            </a:r>
          </a:p>
          <a:p>
            <a:pPr marL="228600" marR="0" lvl="0" indent="-228600" algn="l" rtl="0">
              <a:lnSpc>
                <a:spcPct val="75000"/>
              </a:lnSpc>
              <a:spcBef>
                <a:spcPts val="1000"/>
              </a:spcBef>
              <a:buClr>
                <a:schemeClr val="dk1"/>
              </a:buClr>
              <a:buSzPct val="97222"/>
              <a:buFont typeface="Arial"/>
              <a:buChar char="•"/>
            </a:pPr>
            <a:r>
              <a:rPr lang="cs-CZ" sz="1750" b="1" i="0" u="none" strike="noStrike" cap="none" baseline="0">
                <a:solidFill>
                  <a:schemeClr val="dk1"/>
                </a:solidFill>
                <a:latin typeface="Calibri"/>
                <a:ea typeface="Calibri"/>
                <a:cs typeface="Calibri"/>
                <a:sym typeface="Calibri"/>
              </a:rPr>
              <a:t>Dokumentace a</a:t>
            </a:r>
            <a:r>
              <a:rPr lang="cs-CZ" sz="1750" b="0" i="0" u="none" strike="noStrike" cap="none" baseline="0">
                <a:solidFill>
                  <a:schemeClr val="dk1"/>
                </a:solidFill>
                <a:latin typeface="Calibri"/>
                <a:ea typeface="Calibri"/>
                <a:cs typeface="Calibri"/>
                <a:sym typeface="Calibri"/>
              </a:rPr>
              <a:t> </a:t>
            </a:r>
            <a:r>
              <a:rPr lang="cs-CZ" sz="1750" b="1" i="0" u="none" strike="noStrike" cap="none" baseline="0">
                <a:solidFill>
                  <a:schemeClr val="dk1"/>
                </a:solidFill>
                <a:latin typeface="Calibri"/>
                <a:ea typeface="Calibri"/>
                <a:cs typeface="Calibri"/>
                <a:sym typeface="Calibri"/>
              </a:rPr>
              <a:t>reflexe –</a:t>
            </a:r>
            <a:r>
              <a:rPr lang="cs-CZ" sz="1750" b="0" i="0" u="none" strike="noStrike" cap="none" baseline="0">
                <a:solidFill>
                  <a:schemeClr val="dk1"/>
                </a:solidFill>
                <a:latin typeface="Calibri"/>
                <a:ea typeface="Calibri"/>
                <a:cs typeface="Calibri"/>
                <a:sym typeface="Calibri"/>
              </a:rPr>
              <a:t> Zásadní kapitola konstrukčního výzkumu. Reflexe nám pomůže zjistit, jestli testované řešení je i skutečným řešením našeho problému. Reflexe využívá dat získaných především ze třetí etapy. Reflexe nám rovněž dovoluje se vrátit k některé z etap výzkumu a změnit ho do té míry, aby výsledné zobecnění mohlo být platné a přínosné.</a:t>
            </a:r>
          </a:p>
          <a:p>
            <a:pPr marL="228600" marR="0" lvl="0" indent="-228600" algn="l" rtl="0">
              <a:lnSpc>
                <a:spcPct val="75000"/>
              </a:lnSpc>
              <a:spcBef>
                <a:spcPts val="1000"/>
              </a:spcBef>
              <a:buClr>
                <a:schemeClr val="dk1"/>
              </a:buClr>
              <a:buSzPct val="97222"/>
              <a:buFont typeface="Arial"/>
              <a:buChar char="•"/>
            </a:pPr>
            <a:r>
              <a:rPr lang="cs-CZ" sz="1750" b="0" i="0" u="none" strike="noStrike" cap="none" baseline="0">
                <a:solidFill>
                  <a:schemeClr val="dk1"/>
                </a:solidFill>
                <a:latin typeface="Calibri"/>
                <a:ea typeface="Calibri"/>
                <a:cs typeface="Calibri"/>
                <a:sym typeface="Calibri"/>
              </a:rPr>
              <a:t>V této fázi je třeba se vrátit k původním výzkumným problémům a zjistit, jestli vytvořené, testované a hodnocené řešení je či není skutečně řešením těchto problémů. Reflexe vychází z dat získaných ve třetí etapě a uvádí je do souvislostí.</a:t>
            </a:r>
          </a:p>
          <a:p>
            <a:pPr marL="228600" marR="0" lvl="0" indent="-117475" algn="l" rtl="0">
              <a:lnSpc>
                <a:spcPct val="75000"/>
              </a:lnSpc>
              <a:spcBef>
                <a:spcPts val="1000"/>
              </a:spcBef>
              <a:buClr>
                <a:schemeClr val="dk1"/>
              </a:buClr>
              <a:buFont typeface="Arial"/>
              <a:buNone/>
            </a:pPr>
            <a:endParaRPr sz="17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Definice gamifikace</a:t>
            </a:r>
          </a:p>
        </p:txBody>
      </p:sp>
      <p:sp>
        <p:nvSpPr>
          <p:cNvPr id="98" name="Shape 98"/>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6350" algn="l" rtl="0">
              <a:lnSpc>
                <a:spcPct val="90000"/>
              </a:lnSpc>
              <a:spcBef>
                <a:spcPts val="0"/>
              </a:spcBef>
              <a:buClr>
                <a:schemeClr val="dk1"/>
              </a:buClr>
              <a:buFont typeface="Arial"/>
              <a:buNone/>
            </a:pPr>
            <a:endParaRPr sz="3500" b="0" i="0" u="none" strike="noStrike" cap="none" baseline="0">
              <a:solidFill>
                <a:schemeClr val="dk1"/>
              </a:solidFill>
              <a:latin typeface="Calibri"/>
              <a:ea typeface="Calibri"/>
              <a:cs typeface="Calibri"/>
              <a:sym typeface="Calibri"/>
            </a:endParaRPr>
          </a:p>
          <a:p>
            <a:pPr marL="0" marR="0" lvl="0" indent="0" algn="l" rtl="0">
              <a:lnSpc>
                <a:spcPct val="90000"/>
              </a:lnSpc>
              <a:spcBef>
                <a:spcPts val="1000"/>
              </a:spcBef>
              <a:buClr>
                <a:schemeClr val="dk1"/>
              </a:buClr>
              <a:buSzPct val="25000"/>
              <a:buFont typeface="Arial"/>
              <a:buNone/>
            </a:pPr>
            <a:r>
              <a:rPr lang="cs-CZ" sz="3500" b="0" i="0" u="none" strike="noStrike" cap="none" baseline="0">
                <a:solidFill>
                  <a:schemeClr val="dk1"/>
                </a:solidFill>
                <a:latin typeface="Calibri"/>
                <a:ea typeface="Calibri"/>
                <a:cs typeface="Calibri"/>
                <a:sym typeface="Calibri"/>
              </a:rPr>
              <a:t>Gamifikace = vnesení prvků herního designu do jiné činnosti (neherního prostředí) za účelem větší zábavnosti této činnosti a prohloubení motivace k učení. Větší zaujetí cílového subjektu.</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Úvod</a:t>
            </a:r>
          </a:p>
        </p:txBody>
      </p:sp>
      <p:sp>
        <p:nvSpPr>
          <p:cNvPr id="104" name="Shape 104"/>
          <p:cNvSpPr txBox="1">
            <a:spLocks noGrp="1"/>
          </p:cNvSpPr>
          <p:nvPr>
            <p:ph type="body" idx="1"/>
          </p:nvPr>
        </p:nvSpPr>
        <p:spPr>
          <a:xfrm>
            <a:off x="838200" y="2419514"/>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Žáci = Generace Y (Z) – Prenskyho „digitální domorodci“</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Hra je běžným komunikačním kanálem</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ICT běžná součást života</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Rozkol v médiu mezi „digitálními domorodci“ (internet, elektronické zdroje) a „digitálními imigranty“ (kniha, TV, tisk)</a:t>
            </a:r>
          </a:p>
          <a:p>
            <a:pPr marL="685800" marR="0" lvl="1" indent="-76200" algn="l" rtl="0">
              <a:lnSpc>
                <a:spcPct val="90000"/>
              </a:lnSpc>
              <a:spcBef>
                <a:spcPts val="500"/>
              </a:spcBef>
              <a:buClr>
                <a:schemeClr val="dk1"/>
              </a:buClr>
              <a:buFont typeface="Arial"/>
              <a:buNone/>
            </a:pPr>
            <a:endParaRPr sz="24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Počítačové hry ve vzdělávání</a:t>
            </a:r>
          </a:p>
        </p:txBody>
      </p:sp>
      <p:sp>
        <p:nvSpPr>
          <p:cNvPr id="110" name="Shape 110"/>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6350" algn="l" rtl="0">
              <a:lnSpc>
                <a:spcPct val="90000"/>
              </a:lnSpc>
              <a:spcBef>
                <a:spcPts val="0"/>
              </a:spcBef>
              <a:buClr>
                <a:schemeClr val="dk1"/>
              </a:buClr>
              <a:buFont typeface="Arial"/>
              <a:buNone/>
            </a:pPr>
            <a:endParaRPr sz="3500" b="0" i="0" u="none" strike="noStrike" cap="none" baseline="0">
              <a:solidFill>
                <a:schemeClr val="dk1"/>
              </a:solidFill>
              <a:latin typeface="Calibri"/>
              <a:ea typeface="Calibri"/>
              <a:cs typeface="Calibri"/>
              <a:sym typeface="Calibri"/>
            </a:endParaRPr>
          </a:p>
          <a:p>
            <a:pPr marL="0" marR="0" lvl="0" indent="0" algn="l" rtl="0">
              <a:lnSpc>
                <a:spcPct val="90000"/>
              </a:lnSpc>
              <a:spcBef>
                <a:spcPts val="1000"/>
              </a:spcBef>
              <a:buClr>
                <a:schemeClr val="dk1"/>
              </a:buClr>
              <a:buSzPct val="25000"/>
              <a:buFont typeface="Arial"/>
              <a:buNone/>
            </a:pPr>
            <a:r>
              <a:rPr lang="cs-CZ" sz="3500" b="0" i="0" u="none" strike="noStrike" cap="none" baseline="0">
                <a:solidFill>
                  <a:schemeClr val="dk1"/>
                </a:solidFill>
                <a:latin typeface="Calibri"/>
                <a:ea typeface="Calibri"/>
                <a:cs typeface="Calibri"/>
                <a:sym typeface="Calibri"/>
              </a:rPr>
              <a:t>Pokud chceme jako učitelé nacházet cesty k zaujetí žákovské pozornosti a vytvářet prostředí, které je pro žáky komunikačně známé, nevyhneme se zapojování počítačových her do vzdělávacího procesu.</a:t>
            </a:r>
          </a:p>
          <a:p>
            <a:pPr marL="228600" marR="0" lvl="0" indent="-50800" algn="l" rtl="0">
              <a:lnSpc>
                <a:spcPct val="90000"/>
              </a:lnSpc>
              <a:spcBef>
                <a:spcPts val="1000"/>
              </a:spcBef>
              <a:buClr>
                <a:schemeClr val="dk1"/>
              </a:buClr>
              <a:buFont typeface="Arial"/>
              <a:buNone/>
            </a:pPr>
            <a:endParaRPr sz="2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Výzkum gamifikace</a:t>
            </a:r>
          </a:p>
        </p:txBody>
      </p:sp>
      <p:sp>
        <p:nvSpPr>
          <p:cNvPr id="116" name="Shape 116"/>
          <p:cNvSpPr txBox="1">
            <a:spLocks noGrp="1"/>
          </p:cNvSpPr>
          <p:nvPr>
            <p:ph type="body" idx="1"/>
          </p:nvPr>
        </p:nvSpPr>
        <p:spPr>
          <a:xfrm>
            <a:off x="838200" y="2183843"/>
            <a:ext cx="10515599" cy="4351338"/>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cs-CZ" sz="3300" b="0" i="0" u="none" strike="noStrike" cap="none" baseline="0">
                <a:solidFill>
                  <a:schemeClr val="dk1"/>
                </a:solidFill>
                <a:latin typeface="Calibri"/>
                <a:ea typeface="Calibri"/>
                <a:cs typeface="Calibri"/>
                <a:sym typeface="Calibri"/>
              </a:rPr>
              <a:t>V pedagogice převažují obecné výzkumy, které z větší části hodnotí pozitivně dopad her na: </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Vzdělávání, </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motivaci,</a:t>
            </a:r>
          </a:p>
          <a:p>
            <a:pPr marL="685800" marR="0" lvl="1" indent="-228600" algn="l" rtl="0">
              <a:lnSpc>
                <a:spcPct val="90000"/>
              </a:lnSpc>
              <a:spcBef>
                <a:spcPts val="500"/>
              </a:spcBef>
              <a:buClr>
                <a:schemeClr val="dk1"/>
              </a:buClr>
              <a:buSzPct val="100000"/>
              <a:buFont typeface="Arial"/>
              <a:buChar char="•"/>
            </a:pPr>
            <a:r>
              <a:rPr lang="cs-CZ" sz="3300" b="0" i="0" u="none" strike="noStrike" cap="none" baseline="0">
                <a:solidFill>
                  <a:schemeClr val="dk1"/>
                </a:solidFill>
                <a:latin typeface="Calibri"/>
                <a:ea typeface="Calibri"/>
                <a:cs typeface="Calibri"/>
                <a:sym typeface="Calibri"/>
              </a:rPr>
              <a:t>atraktivitu předmětu.</a:t>
            </a:r>
          </a:p>
          <a:p>
            <a:pPr marL="457200" marR="0" lvl="1" indent="0" algn="l" rtl="0">
              <a:lnSpc>
                <a:spcPct val="90000"/>
              </a:lnSpc>
              <a:spcBef>
                <a:spcPts val="500"/>
              </a:spcBef>
              <a:buClr>
                <a:schemeClr val="dk1"/>
              </a:buClr>
              <a:buFont typeface="Arial"/>
              <a:buNone/>
            </a:pPr>
            <a:endParaRPr sz="3300" b="0" i="0" u="none" strike="noStrike" cap="none" baseline="0">
              <a:solidFill>
                <a:schemeClr val="dk1"/>
              </a:solidFill>
              <a:latin typeface="Calibri"/>
              <a:ea typeface="Calibri"/>
              <a:cs typeface="Calibri"/>
              <a:sym typeface="Calibri"/>
            </a:endParaRPr>
          </a:p>
          <a:p>
            <a:pPr marL="457200" marR="0" lvl="1" indent="0" algn="l" rtl="0">
              <a:lnSpc>
                <a:spcPct val="90000"/>
              </a:lnSpc>
              <a:spcBef>
                <a:spcPts val="500"/>
              </a:spcBef>
              <a:buClr>
                <a:schemeClr val="dk1"/>
              </a:buClr>
              <a:buSzPct val="25000"/>
              <a:buFont typeface="Arial"/>
              <a:buNone/>
            </a:pPr>
            <a:r>
              <a:rPr lang="cs-CZ" sz="2500" b="0" i="0" u="none" strike="noStrike" cap="none" baseline="0">
                <a:solidFill>
                  <a:schemeClr val="dk1"/>
                </a:solidFill>
                <a:latin typeface="Calibri"/>
                <a:ea typeface="Calibri"/>
                <a:cs typeface="Calibri"/>
                <a:sym typeface="Calibri"/>
              </a:rPr>
              <a:t>(Gee, 2004 ; Michael, 2006; Robertson, 2007; Sandford 2006; Tannahill, 2012; Dieker, et al, 2014 ….)</a:t>
            </a:r>
          </a:p>
          <a:p>
            <a:pPr marL="457200" marR="0" lvl="1" indent="0" algn="l" rtl="0">
              <a:lnSpc>
                <a:spcPct val="90000"/>
              </a:lnSpc>
              <a:spcBef>
                <a:spcPts val="500"/>
              </a:spcBef>
              <a:buClr>
                <a:schemeClr val="dk1"/>
              </a:buClr>
              <a:buFont typeface="Arial"/>
              <a:buNone/>
            </a:pPr>
            <a:endParaRPr sz="3300" b="0" i="0" u="none" strike="noStrike" cap="none" baseline="0">
              <a:solidFill>
                <a:schemeClr val="dk1"/>
              </a:solidFill>
              <a:latin typeface="Calibri"/>
              <a:ea typeface="Calibri"/>
              <a:cs typeface="Calibri"/>
              <a:sym typeface="Calibri"/>
            </a:endParaRPr>
          </a:p>
          <a:p>
            <a:pPr marL="685800" marR="0" lvl="1" indent="-19050" algn="l" rtl="0">
              <a:lnSpc>
                <a:spcPct val="90000"/>
              </a:lnSpc>
              <a:spcBef>
                <a:spcPts val="500"/>
              </a:spcBef>
              <a:buClr>
                <a:schemeClr val="dk1"/>
              </a:buClr>
              <a:buFont typeface="Arial"/>
              <a:buNone/>
            </a:pPr>
            <a:endParaRPr sz="3300" b="0" i="0" u="none" strike="noStrike" cap="none" baseline="0">
              <a:solidFill>
                <a:schemeClr val="dk1"/>
              </a:solidFill>
              <a:latin typeface="Calibri"/>
              <a:ea typeface="Calibri"/>
              <a:cs typeface="Calibri"/>
              <a:sym typeface="Calibri"/>
            </a:endParaRPr>
          </a:p>
          <a:p>
            <a:pPr marL="457200" marR="0" lvl="1" indent="0" algn="l" rtl="0">
              <a:lnSpc>
                <a:spcPct val="90000"/>
              </a:lnSpc>
              <a:spcBef>
                <a:spcPts val="500"/>
              </a:spcBef>
              <a:buClr>
                <a:schemeClr val="dk1"/>
              </a:buClr>
              <a:buFont typeface="Arial"/>
              <a:buNone/>
            </a:pPr>
            <a:endParaRPr sz="33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Zjištění dosavadních výzkumů 1</a:t>
            </a:r>
          </a:p>
        </p:txBody>
      </p:sp>
      <p:sp>
        <p:nvSpPr>
          <p:cNvPr id="122" name="Shape 122"/>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dk1"/>
              </a:buClr>
              <a:buFont typeface="Arial"/>
              <a:buNone/>
            </a:pPr>
            <a:endParaRPr sz="3300" b="1" i="0" u="none" strike="noStrike" cap="none" baseline="0">
              <a:solidFill>
                <a:schemeClr val="dk1"/>
              </a:solidFill>
              <a:latin typeface="Calibri"/>
              <a:ea typeface="Calibri"/>
              <a:cs typeface="Calibri"/>
              <a:sym typeface="Calibri"/>
            </a:endParaRPr>
          </a:p>
          <a:p>
            <a:pPr marL="228600" marR="0" lvl="0" indent="-228600" algn="l" rtl="0">
              <a:lnSpc>
                <a:spcPct val="8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Ve výzkumech jsou hodnoceny jak přímo vzdělávací, tak komerční hry. (Sandford, 2006; Tannahill, 2012, Kearney, 2009, Futurelab, 2006)</a:t>
            </a:r>
          </a:p>
          <a:p>
            <a:pPr marL="228600" marR="0" lvl="0" indent="-38100" algn="l" rtl="0">
              <a:lnSpc>
                <a:spcPct val="8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8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Často je argumentováno, že komerční hry obsah</a:t>
            </a:r>
            <a:r>
              <a:rPr lang="cs-CZ" sz="3000"/>
              <a:t>ují</a:t>
            </a:r>
            <a:r>
              <a:rPr lang="cs-CZ" sz="3000" b="0" i="0" u="none" strike="noStrike" cap="none" baseline="0">
                <a:solidFill>
                  <a:schemeClr val="dk1"/>
                </a:solidFill>
                <a:latin typeface="Calibri"/>
                <a:ea typeface="Calibri"/>
                <a:cs typeface="Calibri"/>
                <a:sym typeface="Calibri"/>
              </a:rPr>
              <a:t> i vzdělávací složku – uč</a:t>
            </a:r>
            <a:r>
              <a:rPr lang="cs-CZ" sz="3000"/>
              <a:t>í</a:t>
            </a:r>
            <a:r>
              <a:rPr lang="cs-CZ" sz="3000" b="0" i="0" u="none" strike="noStrike" cap="none" baseline="0">
                <a:solidFill>
                  <a:schemeClr val="dk1"/>
                </a:solidFill>
                <a:latin typeface="Calibri"/>
                <a:ea typeface="Calibri"/>
                <a:cs typeface="Calibri"/>
                <a:sym typeface="Calibri"/>
              </a:rPr>
              <a:t> hráče herním technikám. (Gee, 2004)</a:t>
            </a:r>
          </a:p>
          <a:p>
            <a:pPr marL="228600" marR="0" lvl="0" indent="-38100" algn="l" rtl="0">
              <a:lnSpc>
                <a:spcPct val="8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80000"/>
              </a:lnSpc>
              <a:spcBef>
                <a:spcPts val="1000"/>
              </a:spcBef>
              <a:buClr>
                <a:schemeClr val="dk1"/>
              </a:buClr>
              <a:buSzPct val="106666"/>
              <a:buFont typeface="Arial"/>
              <a:buChar char="•"/>
            </a:pPr>
            <a:r>
              <a:rPr lang="cs-CZ" sz="3000" b="0" i="0" u="none" strike="noStrike" cap="none" baseline="0">
                <a:solidFill>
                  <a:schemeClr val="dk1"/>
                </a:solidFill>
                <a:latin typeface="Calibri"/>
                <a:ea typeface="Calibri"/>
                <a:cs typeface="Calibri"/>
                <a:sym typeface="Calibri"/>
              </a:rPr>
              <a:t>Převážná většina žáků hraje hry. (</a:t>
            </a:r>
            <a:r>
              <a:rPr lang="cs-CZ" sz="3200" b="0" i="0" u="none" strike="noStrike" cap="none" baseline="0">
                <a:solidFill>
                  <a:schemeClr val="dk1"/>
                </a:solidFill>
                <a:latin typeface="Calibri"/>
                <a:ea typeface="Calibri"/>
                <a:cs typeface="Calibri"/>
                <a:sym typeface="Calibri"/>
              </a:rPr>
              <a:t>ISFE, 2012, Futurelab, 2006)</a:t>
            </a:r>
          </a:p>
          <a:p>
            <a:pPr marL="228600" marR="0" lvl="0" indent="-38100" algn="l" rtl="0">
              <a:lnSpc>
                <a:spcPct val="8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838200" y="365125"/>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Zjištění dosavadních výzkumů 2</a:t>
            </a:r>
          </a:p>
        </p:txBody>
      </p:sp>
      <p:sp>
        <p:nvSpPr>
          <p:cNvPr id="128" name="Shape 128"/>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1" indent="-228600" algn="l" rtl="0">
              <a:lnSpc>
                <a:spcPct val="90000"/>
              </a:lnSpc>
              <a:spcBef>
                <a:spcPts val="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 současné generaci učitelů je málo hráčů, ale u mladých učitelů a studentů pedagogiky je jich velké procento. (Schrader, 2006) </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 rámci států EU je několik oficiálních koncepcí na zapojení her do vzdělávání, v ČR zatím žádná. (Kearney, 2009, ISFE 2012)</a:t>
            </a:r>
          </a:p>
          <a:p>
            <a:pPr marL="228600" marR="0" lvl="0" indent="-38100" algn="l" rtl="0">
              <a:lnSpc>
                <a:spcPct val="90000"/>
              </a:lnSpc>
              <a:spcBef>
                <a:spcPts val="1000"/>
              </a:spcBef>
              <a:buClr>
                <a:schemeClr val="dk1"/>
              </a:buClr>
              <a:buFont typeface="Arial"/>
              <a:buNone/>
            </a:pPr>
            <a:endParaRPr sz="3000" b="0" i="0" u="none" strike="noStrike" cap="none" baseline="0">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Char char="•"/>
            </a:pPr>
            <a:r>
              <a:rPr lang="cs-CZ" sz="3000" b="0" i="0" u="none" strike="noStrike" cap="none" baseline="0">
                <a:solidFill>
                  <a:schemeClr val="dk1"/>
                </a:solidFill>
                <a:latin typeface="Calibri"/>
                <a:ea typeface="Calibri"/>
                <a:cs typeface="Calibri"/>
                <a:sym typeface="Calibri"/>
              </a:rPr>
              <a:t>V našich podmínkách je komplikovanější postavení her ve vzdělávání a výchozí bod pro jejich zapojení.</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838200" y="185416"/>
            <a:ext cx="10515599" cy="1325562"/>
          </a:xfrm>
          <a:prstGeom prst="rect">
            <a:avLst/>
          </a:prstGeom>
          <a:solidFill>
            <a:srgbClr val="9CC2E5"/>
          </a:solid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cs-CZ" sz="4400" b="0" i="0" u="none" strike="noStrike" cap="none" baseline="0">
                <a:solidFill>
                  <a:schemeClr val="dk1"/>
                </a:solidFill>
                <a:latin typeface="Calibri"/>
                <a:ea typeface="Calibri"/>
                <a:cs typeface="Calibri"/>
                <a:sym typeface="Calibri"/>
              </a:rPr>
              <a:t>Důraz na edukační kvalitu hry</a:t>
            </a:r>
          </a:p>
        </p:txBody>
      </p:sp>
      <p:sp>
        <p:nvSpPr>
          <p:cNvPr id="134" name="Shape 134"/>
          <p:cNvSpPr txBox="1">
            <a:spLocks noGrp="1"/>
          </p:cNvSpPr>
          <p:nvPr>
            <p:ph type="body" idx="1"/>
          </p:nvPr>
        </p:nvSpPr>
        <p:spPr>
          <a:xfrm>
            <a:off x="838200" y="1510979"/>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cs-CZ" sz="2800" b="0" i="0" u="none" strike="noStrike" cap="none" baseline="0">
                <a:solidFill>
                  <a:schemeClr val="dk1"/>
                </a:solidFill>
                <a:latin typeface="Calibri"/>
                <a:ea typeface="Calibri"/>
                <a:cs typeface="Calibri"/>
                <a:sym typeface="Calibri"/>
              </a:rPr>
              <a:t>V poslední době větší důraz na kvalitu hry a jejich herních prvků. </a:t>
            </a:r>
          </a:p>
        </p:txBody>
      </p:sp>
      <p:sp>
        <p:nvSpPr>
          <p:cNvPr id="135" name="Shape 135"/>
          <p:cNvSpPr/>
          <p:nvPr/>
        </p:nvSpPr>
        <p:spPr>
          <a:xfrm rot="1088121">
            <a:off x="1705232" y="2323071"/>
            <a:ext cx="576647" cy="370702"/>
          </a:xfrm>
          <a:prstGeom prst="rightArrow">
            <a:avLst>
              <a:gd name="adj1" fmla="val 50000"/>
              <a:gd name="adj2" fmla="val 50000"/>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pic>
        <p:nvPicPr>
          <p:cNvPr id="136" name="Shape 136"/>
          <p:cNvPicPr preferRelativeResize="0"/>
          <p:nvPr/>
        </p:nvPicPr>
        <p:blipFill rotWithShape="1">
          <a:blip r:embed="rId3">
            <a:alphaModFix/>
          </a:blip>
          <a:srcRect/>
          <a:stretch/>
        </p:blipFill>
        <p:spPr>
          <a:xfrm>
            <a:off x="2471350" y="1967475"/>
            <a:ext cx="6074699" cy="5081099"/>
          </a:xfrm>
          <a:prstGeom prst="rect">
            <a:avLst/>
          </a:prstGeom>
          <a:noFill/>
          <a:ln>
            <a:noFill/>
          </a:ln>
        </p:spPr>
      </p:pic>
      <p:sp>
        <p:nvSpPr>
          <p:cNvPr id="137" name="Shape 137"/>
          <p:cNvSpPr/>
          <p:nvPr/>
        </p:nvSpPr>
        <p:spPr>
          <a:xfrm>
            <a:off x="9396052" y="3686648"/>
            <a:ext cx="2223766" cy="1477328"/>
          </a:xfrm>
          <a:prstGeom prst="rect">
            <a:avLst/>
          </a:prstGeom>
          <a:solidFill>
            <a:srgbClr val="BBD6EE"/>
          </a:solidFill>
          <a:ln>
            <a:noFill/>
          </a:ln>
        </p:spPr>
        <p:txBody>
          <a:bodyPr lIns="91425" tIns="45700" rIns="91425" bIns="45700" anchor="t" anchorCtr="0">
            <a:noAutofit/>
          </a:bodyPr>
          <a:lstStyle/>
          <a:p>
            <a:pPr marL="0" marR="0" lvl="0" indent="0" algn="l" rtl="0">
              <a:spcBef>
                <a:spcPts val="0"/>
              </a:spcBef>
              <a:buSzPct val="25000"/>
              <a:buNone/>
            </a:pPr>
            <a:r>
              <a:rPr lang="cs-CZ" sz="1800" b="0" i="0" u="none" strike="noStrike" cap="none" baseline="0">
                <a:solidFill>
                  <a:schemeClr val="dk1"/>
                </a:solidFill>
                <a:latin typeface="Calibri"/>
                <a:ea typeface="Calibri"/>
                <a:cs typeface="Calibri"/>
                <a:sym typeface="Calibri"/>
              </a:rPr>
              <a:t>Ideální případ vyvážené „vážně“ vzdělávací hry – převzato z Paquet (2010).</a:t>
            </a:r>
          </a:p>
        </p:txBody>
      </p:sp>
    </p:spTree>
  </p:cSld>
  <p:clrMapOvr>
    <a:masterClrMapping/>
  </p:clrMapOvr>
  <p:transition spd="slow">
    <p:cut/>
  </p:transition>
</p:sld>
</file>

<file path=ppt/theme/theme1.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901</Words>
  <Application>Microsoft Office PowerPoint</Application>
  <PresentationFormat>Širokoúhlá obrazovka</PresentationFormat>
  <Paragraphs>108</Paragraphs>
  <Slides>20</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Verdana</vt:lpstr>
      <vt:lpstr>Motiv Office</vt:lpstr>
      <vt:lpstr>Gamifikace vzdělávacího procesu –  využití počítačových her jako didaktického prostředku</vt:lpstr>
      <vt:lpstr>Moto</vt:lpstr>
      <vt:lpstr>Definice gamifikace</vt:lpstr>
      <vt:lpstr>Úvod</vt:lpstr>
      <vt:lpstr>Počítačové hry ve vzdělávání</vt:lpstr>
      <vt:lpstr>Výzkum gamifikace</vt:lpstr>
      <vt:lpstr>Zjištění dosavadních výzkumů 1</vt:lpstr>
      <vt:lpstr>Zjištění dosavadních výzkumů 2</vt:lpstr>
      <vt:lpstr>Důraz na edukační kvalitu hry</vt:lpstr>
      <vt:lpstr>Disertační práce na dané téma a její cíl</vt:lpstr>
      <vt:lpstr>Výzkumné otázky disertace</vt:lpstr>
      <vt:lpstr>Tvorba evaluačních kritérií  edukačních počítačových her</vt:lpstr>
      <vt:lpstr>Tvorba evaluačních kritérií  edukačních počítačových her</vt:lpstr>
      <vt:lpstr>Design výzkumu</vt:lpstr>
      <vt:lpstr>Výzkumný cyklus v konstrukčním výzkumu</vt:lpstr>
      <vt:lpstr>Diskuse</vt:lpstr>
      <vt:lpstr>Prezentace aplikace PowerPoint</vt:lpstr>
      <vt:lpstr>Zdroje</vt:lpstr>
      <vt:lpstr>Zdroje</vt:lpstr>
      <vt:lpstr>Návrh DBR pro účely disertační práce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Gamifikace vzdělávacího procesu –  využití počítačových her jako didaktického prostředku</dc:title>
  <cp:lastModifiedBy>Tlumex</cp:lastModifiedBy>
  <cp:revision>3</cp:revision>
  <dcterms:modified xsi:type="dcterms:W3CDTF">2016-01-10T21:08:02Z</dcterms:modified>
</cp:coreProperties>
</file>