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65" r:id="rId3"/>
    <p:sldId id="373" r:id="rId4"/>
    <p:sldId id="302" r:id="rId5"/>
    <p:sldId id="364" r:id="rId6"/>
    <p:sldId id="366" r:id="rId7"/>
    <p:sldId id="367" r:id="rId8"/>
    <p:sldId id="368" r:id="rId9"/>
    <p:sldId id="372" r:id="rId10"/>
    <p:sldId id="346" r:id="rId11"/>
    <p:sldId id="383" r:id="rId12"/>
    <p:sldId id="385" r:id="rId13"/>
    <p:sldId id="387" r:id="rId14"/>
    <p:sldId id="388" r:id="rId15"/>
    <p:sldId id="389" r:id="rId16"/>
    <p:sldId id="375" r:id="rId17"/>
    <p:sldId id="377" r:id="rId18"/>
    <p:sldId id="376" r:id="rId19"/>
    <p:sldId id="396" r:id="rId20"/>
    <p:sldId id="378" r:id="rId21"/>
    <p:sldId id="397" r:id="rId22"/>
    <p:sldId id="379" r:id="rId23"/>
    <p:sldId id="390" r:id="rId24"/>
    <p:sldId id="391" r:id="rId25"/>
    <p:sldId id="392" r:id="rId26"/>
    <p:sldId id="393" r:id="rId27"/>
    <p:sldId id="398" r:id="rId28"/>
    <p:sldId id="400" r:id="rId29"/>
    <p:sldId id="401" r:id="rId30"/>
    <p:sldId id="394" r:id="rId31"/>
    <p:sldId id="363" r:id="rId3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autoAdjust="0"/>
  </p:normalViewPr>
  <p:slideViewPr>
    <p:cSldViewPr>
      <p:cViewPr>
        <p:scale>
          <a:sx n="76" d="100"/>
          <a:sy n="76" d="100"/>
        </p:scale>
        <p:origin x="-990" y="-168"/>
      </p:cViewPr>
      <p:guideLst>
        <p:guide orient="horz" pos="2160"/>
        <p:guide pos="2880"/>
      </p:guideLst>
    </p:cSldViewPr>
  </p:slideViewPr>
  <p:outlineViewPr>
    <p:cViewPr>
      <p:scale>
        <a:sx n="33" d="100"/>
        <a:sy n="33" d="100"/>
      </p:scale>
      <p:origin x="48" y="17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lang="cs-CZ"/>
          </a:p>
        </p:txBody>
      </p:sp>
      <p:sp>
        <p:nvSpPr>
          <p:cNvPr id="3" name="Zástupný symbol pro datum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A143CAA4-9041-4DD1-B713-69852CE76B07}" type="datetimeFigureOut">
              <a:rPr lang="cs-CZ" smtClean="0"/>
              <a:t>26.2.2016</a:t>
            </a:fld>
            <a:endParaRPr lang="cs-CZ"/>
          </a:p>
        </p:txBody>
      </p:sp>
      <p:sp>
        <p:nvSpPr>
          <p:cNvPr id="4" name="Zástupný symbol pro zápatí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AC8CCD3B-B475-4B36-9710-83E3D78631C9}" type="slidenum">
              <a:rPr lang="cs-CZ" smtClean="0"/>
              <a:t>‹#›</a:t>
            </a:fld>
            <a:endParaRPr lang="cs-CZ"/>
          </a:p>
        </p:txBody>
      </p:sp>
    </p:spTree>
    <p:extLst>
      <p:ext uri="{BB962C8B-B14F-4D97-AF65-F5344CB8AC3E}">
        <p14:creationId xmlns:p14="http://schemas.microsoft.com/office/powerpoint/2010/main" val="3935306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312" tIns="45656" rIns="91312" bIns="45656"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312" tIns="45656" rIns="91312" bIns="45656" rtlCol="0"/>
          <a:lstStyle>
            <a:lvl1pPr algn="r">
              <a:defRPr sz="1200"/>
            </a:lvl1pPr>
          </a:lstStyle>
          <a:p>
            <a:fld id="{CBF40E6E-D2C1-4180-B4CE-D930F17509F4}" type="datetimeFigureOut">
              <a:rPr lang="cs-CZ" smtClean="0"/>
              <a:t>26.2.2016</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312" tIns="45656" rIns="91312" bIns="45656"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312" tIns="45656" rIns="91312" bIns="45656"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6332"/>
          </a:xfrm>
          <a:prstGeom prst="rect">
            <a:avLst/>
          </a:prstGeom>
        </p:spPr>
        <p:txBody>
          <a:bodyPr vert="horz" lIns="91312" tIns="45656" rIns="91312" bIns="45656" rtlCol="0" anchor="b"/>
          <a:lstStyle>
            <a:lvl1pPr algn="r">
              <a:defRPr sz="1200"/>
            </a:lvl1pPr>
          </a:lstStyle>
          <a:p>
            <a:fld id="{65EBEF7C-4C76-4A1A-9195-D228EAC4B295}" type="slidenum">
              <a:rPr lang="cs-CZ" smtClean="0"/>
              <a:t>‹#›</a:t>
            </a:fld>
            <a:endParaRPr lang="cs-CZ"/>
          </a:p>
        </p:txBody>
      </p:sp>
    </p:spTree>
    <p:extLst>
      <p:ext uri="{BB962C8B-B14F-4D97-AF65-F5344CB8AC3E}">
        <p14:creationId xmlns:p14="http://schemas.microsoft.com/office/powerpoint/2010/main" val="992047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1</a:t>
            </a:fld>
            <a:endParaRPr lang="cs-CZ"/>
          </a:p>
        </p:txBody>
      </p:sp>
    </p:spTree>
    <p:extLst>
      <p:ext uri="{BB962C8B-B14F-4D97-AF65-F5344CB8AC3E}">
        <p14:creationId xmlns:p14="http://schemas.microsoft.com/office/powerpoint/2010/main" val="1790738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2</a:t>
            </a:fld>
            <a:endParaRPr lang="cs-CZ"/>
          </a:p>
        </p:txBody>
      </p:sp>
    </p:spTree>
    <p:extLst>
      <p:ext uri="{BB962C8B-B14F-4D97-AF65-F5344CB8AC3E}">
        <p14:creationId xmlns:p14="http://schemas.microsoft.com/office/powerpoint/2010/main" val="261189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4</a:t>
            </a:fld>
            <a:endParaRPr lang="cs-CZ"/>
          </a:p>
        </p:txBody>
      </p:sp>
    </p:spTree>
    <p:extLst>
      <p:ext uri="{BB962C8B-B14F-4D97-AF65-F5344CB8AC3E}">
        <p14:creationId xmlns:p14="http://schemas.microsoft.com/office/powerpoint/2010/main" val="2561878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5</a:t>
            </a:fld>
            <a:endParaRPr lang="cs-CZ"/>
          </a:p>
        </p:txBody>
      </p:sp>
    </p:spTree>
    <p:extLst>
      <p:ext uri="{BB962C8B-B14F-4D97-AF65-F5344CB8AC3E}">
        <p14:creationId xmlns:p14="http://schemas.microsoft.com/office/powerpoint/2010/main" val="1936283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6</a:t>
            </a:fld>
            <a:endParaRPr lang="cs-CZ"/>
          </a:p>
        </p:txBody>
      </p:sp>
    </p:spTree>
    <p:extLst>
      <p:ext uri="{BB962C8B-B14F-4D97-AF65-F5344CB8AC3E}">
        <p14:creationId xmlns:p14="http://schemas.microsoft.com/office/powerpoint/2010/main" val="263319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7</a:t>
            </a:fld>
            <a:endParaRPr lang="cs-CZ"/>
          </a:p>
        </p:txBody>
      </p:sp>
    </p:spTree>
    <p:extLst>
      <p:ext uri="{BB962C8B-B14F-4D97-AF65-F5344CB8AC3E}">
        <p14:creationId xmlns:p14="http://schemas.microsoft.com/office/powerpoint/2010/main" val="3992065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8</a:t>
            </a:fld>
            <a:endParaRPr lang="cs-CZ"/>
          </a:p>
        </p:txBody>
      </p:sp>
    </p:spTree>
    <p:extLst>
      <p:ext uri="{BB962C8B-B14F-4D97-AF65-F5344CB8AC3E}">
        <p14:creationId xmlns:p14="http://schemas.microsoft.com/office/powerpoint/2010/main" val="1923691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10</a:t>
            </a:fld>
            <a:endParaRPr lang="cs-CZ"/>
          </a:p>
        </p:txBody>
      </p:sp>
    </p:spTree>
    <p:extLst>
      <p:ext uri="{BB962C8B-B14F-4D97-AF65-F5344CB8AC3E}">
        <p14:creationId xmlns:p14="http://schemas.microsoft.com/office/powerpoint/2010/main" val="4040912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BEF7C-4C76-4A1A-9195-D228EAC4B295}" type="slidenum">
              <a:rPr lang="cs-CZ" smtClean="0"/>
              <a:t>31</a:t>
            </a:fld>
            <a:endParaRPr lang="cs-CZ"/>
          </a:p>
        </p:txBody>
      </p:sp>
    </p:spTree>
    <p:extLst>
      <p:ext uri="{BB962C8B-B14F-4D97-AF65-F5344CB8AC3E}">
        <p14:creationId xmlns:p14="http://schemas.microsoft.com/office/powerpoint/2010/main" val="895195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149329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118451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52083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254228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986009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AEB7093-ABF4-4A9E-91F4-A9EDC17874BC}" type="datetimeFigureOut">
              <a:rPr lang="cs-CZ" smtClean="0"/>
              <a:t>26.2.2016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113407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AEB7093-ABF4-4A9E-91F4-A9EDC17874BC}" type="datetimeFigureOut">
              <a:rPr lang="cs-CZ" smtClean="0"/>
              <a:t>26.2.2016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172539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AEB7093-ABF4-4A9E-91F4-A9EDC17874BC}" type="datetimeFigureOut">
              <a:rPr lang="cs-CZ" smtClean="0"/>
              <a:t>26.2.2016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1128677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AEB7093-ABF4-4A9E-91F4-A9EDC17874BC}" type="datetimeFigureOut">
              <a:rPr lang="cs-CZ" smtClean="0"/>
              <a:t>26.2.2016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68961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AEB7093-ABF4-4A9E-91F4-A9EDC17874BC}" type="datetimeFigureOut">
              <a:rPr lang="cs-CZ" smtClean="0"/>
              <a:t>26.2.2016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36431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AEB7093-ABF4-4A9E-91F4-A9EDC17874BC}" type="datetimeFigureOut">
              <a:rPr lang="cs-CZ" smtClean="0"/>
              <a:t>26.2.2016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1BF3ED-F7E5-4CDC-80CD-205A09F8688D}" type="slidenum">
              <a:rPr lang="cs-CZ" smtClean="0"/>
              <a:t>‹#›</a:t>
            </a:fld>
            <a:endParaRPr lang="cs-CZ"/>
          </a:p>
        </p:txBody>
      </p:sp>
    </p:spTree>
    <p:extLst>
      <p:ext uri="{BB962C8B-B14F-4D97-AF65-F5344CB8AC3E}">
        <p14:creationId xmlns:p14="http://schemas.microsoft.com/office/powerpoint/2010/main" val="305189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B7093-ABF4-4A9E-91F4-A9EDC17874BC}" type="datetimeFigureOut">
              <a:rPr lang="cs-CZ" smtClean="0"/>
              <a:t>26.2.2016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F3ED-F7E5-4CDC-80CD-205A09F8688D}" type="slidenum">
              <a:rPr lang="cs-CZ" smtClean="0"/>
              <a:t>‹#›</a:t>
            </a:fld>
            <a:endParaRPr lang="cs-CZ"/>
          </a:p>
        </p:txBody>
      </p:sp>
    </p:spTree>
    <p:extLst>
      <p:ext uri="{BB962C8B-B14F-4D97-AF65-F5344CB8AC3E}">
        <p14:creationId xmlns:p14="http://schemas.microsoft.com/office/powerpoint/2010/main" val="110296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Too%20Beautiful_cut.av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Too%20Beautiful_cut.av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file:///F:\Passau%202015\Too%20Beautiful_cut.avi"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Too%20Beautiful_cut.av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file:///F:\Passau%202015\Too%20Beautiful_cut.av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04665"/>
            <a:ext cx="7465779" cy="1944215"/>
          </a:xfrm>
        </p:spPr>
        <p:txBody>
          <a:bodyPr>
            <a:normAutofit fontScale="90000"/>
          </a:bodyPr>
          <a:lstStyle/>
          <a:p>
            <a:r>
              <a:rPr lang="cs-CZ" sz="5300" b="1" dirty="0" smtClean="0"/>
              <a:t/>
            </a:r>
            <a:br>
              <a:rPr lang="cs-CZ" sz="5300" b="1" dirty="0" smtClean="0"/>
            </a:br>
            <a:r>
              <a:rPr lang="cs-CZ" sz="5300" b="1" dirty="0"/>
              <a:t/>
            </a:r>
            <a:br>
              <a:rPr lang="cs-CZ" sz="5300" b="1" dirty="0"/>
            </a:br>
            <a:r>
              <a:rPr lang="cs-CZ" sz="5300" b="1" dirty="0" smtClean="0"/>
              <a:t/>
            </a:r>
            <a:br>
              <a:rPr lang="cs-CZ" sz="5300" b="1" dirty="0" smtClean="0"/>
            </a:br>
            <a:r>
              <a:rPr lang="cs-CZ" sz="5300" b="1" dirty="0"/>
              <a:t/>
            </a:r>
            <a:br>
              <a:rPr lang="cs-CZ" sz="5300" b="1" dirty="0"/>
            </a:br>
            <a:r>
              <a:rPr lang="cs-CZ" sz="5300" b="1" dirty="0" smtClean="0"/>
              <a:t/>
            </a:r>
            <a:br>
              <a:rPr lang="cs-CZ" sz="5300" b="1" dirty="0" smtClean="0"/>
            </a:br>
            <a:r>
              <a:rPr lang="cs-CZ" sz="5300" b="1" dirty="0"/>
              <a:t/>
            </a:r>
            <a:br>
              <a:rPr lang="cs-CZ" sz="5300" b="1" dirty="0"/>
            </a:br>
            <a:r>
              <a:rPr lang="en-US" sz="4900" b="1" dirty="0"/>
              <a:t>Teaching legal communication to undergraduates:</a:t>
            </a:r>
            <a:r>
              <a:rPr lang="cs-CZ" sz="4900" b="1" dirty="0" smtClean="0"/>
              <a:t/>
            </a:r>
            <a:br>
              <a:rPr lang="cs-CZ" sz="4900" b="1" dirty="0" smtClean="0"/>
            </a:br>
            <a:endParaRPr lang="en-US" sz="4900" b="1" dirty="0"/>
          </a:p>
        </p:txBody>
      </p:sp>
      <p:sp>
        <p:nvSpPr>
          <p:cNvPr id="3" name="Podnadpis 2"/>
          <p:cNvSpPr>
            <a:spLocks noGrp="1"/>
          </p:cNvSpPr>
          <p:nvPr>
            <p:ph type="subTitle" idx="1"/>
          </p:nvPr>
        </p:nvSpPr>
        <p:spPr>
          <a:xfrm>
            <a:off x="1403648" y="4015260"/>
            <a:ext cx="5936704" cy="1631032"/>
          </a:xfrm>
        </p:spPr>
        <p:txBody>
          <a:bodyPr>
            <a:normAutofit/>
          </a:bodyPr>
          <a:lstStyle/>
          <a:p>
            <a:r>
              <a:rPr lang="en-US" sz="4000" b="1" dirty="0" smtClean="0">
                <a:solidFill>
                  <a:srgbClr val="0070C0"/>
                </a:solidFill>
              </a:rPr>
              <a:t>Helping with the first steps </a:t>
            </a:r>
            <a:endParaRPr lang="cs-CZ" sz="4000" b="1" dirty="0">
              <a:solidFill>
                <a:srgbClr val="0070C0"/>
              </a:solidFill>
            </a:endParaRPr>
          </a:p>
        </p:txBody>
      </p:sp>
      <p:sp>
        <p:nvSpPr>
          <p:cNvPr id="4" name="Obdélník 3"/>
          <p:cNvSpPr/>
          <p:nvPr/>
        </p:nvSpPr>
        <p:spPr>
          <a:xfrm>
            <a:off x="179512" y="5646292"/>
            <a:ext cx="8136904" cy="904863"/>
          </a:xfrm>
          <a:prstGeom prst="rect">
            <a:avLst/>
          </a:prstGeom>
        </p:spPr>
        <p:txBody>
          <a:bodyPr wrap="square">
            <a:spAutoFit/>
          </a:bodyPr>
          <a:lstStyle/>
          <a:p>
            <a:pPr lvl="0" algn="ctr">
              <a:spcBef>
                <a:spcPct val="20000"/>
              </a:spcBef>
            </a:pPr>
            <a:r>
              <a:rPr lang="cs-CZ" sz="2400" dirty="0" smtClean="0">
                <a:solidFill>
                  <a:prstClr val="black">
                    <a:tint val="75000"/>
                  </a:prstClr>
                </a:solidFill>
              </a:rPr>
              <a:t>Štěpánka Bilová</a:t>
            </a:r>
          </a:p>
          <a:p>
            <a:pPr lvl="0" algn="ctr">
              <a:spcBef>
                <a:spcPct val="20000"/>
              </a:spcBef>
            </a:pPr>
            <a:r>
              <a:rPr lang="cs-CZ" sz="2400" dirty="0" smtClean="0">
                <a:solidFill>
                  <a:prstClr val="black">
                    <a:tint val="75000"/>
                  </a:prstClr>
                </a:solidFill>
              </a:rPr>
              <a:t>Masaryk University </a:t>
            </a:r>
            <a:r>
              <a:rPr lang="cs-CZ" sz="2400" dirty="0" err="1" smtClean="0">
                <a:solidFill>
                  <a:prstClr val="black">
                    <a:tint val="75000"/>
                  </a:prstClr>
                </a:solidFill>
              </a:rPr>
              <a:t>Language</a:t>
            </a:r>
            <a:r>
              <a:rPr lang="cs-CZ" sz="2400" dirty="0" smtClean="0">
                <a:solidFill>
                  <a:prstClr val="black">
                    <a:tint val="75000"/>
                  </a:prstClr>
                </a:solidFill>
              </a:rPr>
              <a:t> Centre</a:t>
            </a:r>
            <a:r>
              <a:rPr lang="en-US" sz="2400" dirty="0" smtClean="0">
                <a:solidFill>
                  <a:prstClr val="black">
                    <a:tint val="75000"/>
                  </a:prstClr>
                </a:solidFill>
              </a:rPr>
              <a:t>, Czech Rep.</a:t>
            </a:r>
            <a:endParaRPr lang="cs-CZ" sz="2400" dirty="0">
              <a:solidFill>
                <a:prstClr val="black">
                  <a:tint val="75000"/>
                </a:prstClr>
              </a:solidFill>
            </a:endParaRPr>
          </a:p>
        </p:txBody>
      </p:sp>
      <p:grpSp>
        <p:nvGrpSpPr>
          <p:cNvPr id="8" name="Skupina 7"/>
          <p:cNvGrpSpPr/>
          <p:nvPr/>
        </p:nvGrpSpPr>
        <p:grpSpPr>
          <a:xfrm>
            <a:off x="7786312" y="1417981"/>
            <a:ext cx="1116124" cy="1059751"/>
            <a:chOff x="5540926" y="3025741"/>
            <a:chExt cx="3385623" cy="3868344"/>
          </a:xfrm>
        </p:grpSpPr>
        <p:pic>
          <p:nvPicPr>
            <p:cNvPr id="10"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374706">
              <a:off x="5540926" y="3873732"/>
              <a:ext cx="2956300" cy="30203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3025741"/>
              <a:ext cx="1690253" cy="1508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9"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9344102">
            <a:off x="273391" y="4320059"/>
            <a:ext cx="1458340" cy="1392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9915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sz="half" idx="4294967295"/>
          </p:nvPr>
        </p:nvSpPr>
        <p:spPr>
          <a:xfrm>
            <a:off x="0" y="1"/>
            <a:ext cx="4038600" cy="6669088"/>
          </a:xfrm>
        </p:spPr>
        <p:txBody>
          <a:bodyPr>
            <a:normAutofit fontScale="25000" lnSpcReduction="20000"/>
          </a:bodyPr>
          <a:lstStyle/>
          <a:p>
            <a:pPr marL="0" indent="0">
              <a:buNone/>
            </a:pPr>
            <a:endParaRPr lang="cs-CZ" sz="3000" b="1" dirty="0" smtClean="0"/>
          </a:p>
          <a:p>
            <a:pPr marL="0" indent="0">
              <a:buNone/>
            </a:pPr>
            <a:endParaRPr lang="cs-CZ" sz="3000" b="1" dirty="0"/>
          </a:p>
          <a:p>
            <a:pPr marL="0" indent="0">
              <a:buNone/>
            </a:pPr>
            <a:endParaRPr lang="cs-CZ" sz="5600" b="1" dirty="0" smtClean="0"/>
          </a:p>
          <a:p>
            <a:pPr marL="0" indent="0">
              <a:buNone/>
            </a:pPr>
            <a:r>
              <a:rPr lang="en-US" sz="5600" b="1" dirty="0" smtClean="0"/>
              <a:t>CLIENT</a:t>
            </a:r>
            <a:r>
              <a:rPr lang="en-US" sz="5600" dirty="0" smtClean="0"/>
              <a:t> </a:t>
            </a:r>
            <a:endParaRPr lang="cs-CZ" sz="5600" dirty="0"/>
          </a:p>
          <a:p>
            <a:pPr marL="0" indent="0">
              <a:buNone/>
            </a:pPr>
            <a:r>
              <a:rPr lang="en-US" sz="5600" dirty="0"/>
              <a:t> </a:t>
            </a:r>
            <a:endParaRPr lang="cs-CZ" sz="5600" dirty="0"/>
          </a:p>
          <a:p>
            <a:pPr marL="0" indent="0">
              <a:buNone/>
            </a:pPr>
            <a:r>
              <a:rPr lang="en-US" sz="5600" dirty="0"/>
              <a:t>You’re John Hopkins from London visiting Brno.</a:t>
            </a:r>
            <a:endParaRPr lang="cs-CZ" sz="5600" dirty="0"/>
          </a:p>
          <a:p>
            <a:pPr marL="0" indent="0">
              <a:buNone/>
            </a:pPr>
            <a:r>
              <a:rPr lang="en-US" sz="5600" dirty="0"/>
              <a:t> </a:t>
            </a:r>
            <a:endParaRPr lang="cs-CZ" sz="5600" dirty="0"/>
          </a:p>
          <a:p>
            <a:pPr marL="0" indent="0">
              <a:buNone/>
            </a:pPr>
            <a:r>
              <a:rPr lang="en-US" sz="5600" dirty="0"/>
              <a:t>You booked a single room in a hotel in Brno for one week. One night you went out to the city </a:t>
            </a:r>
            <a:r>
              <a:rPr lang="en-US" sz="5600" dirty="0" smtClean="0"/>
              <a:t>center. </a:t>
            </a:r>
            <a:r>
              <a:rPr lang="en-US" sz="5600" dirty="0"/>
              <a:t>When you returned you found out that the door to your room had been opened. Your valuables were missing. You informed the hotel receptionist. The hotel called the police. </a:t>
            </a:r>
            <a:endParaRPr lang="cs-CZ" sz="5600" dirty="0"/>
          </a:p>
          <a:p>
            <a:pPr marL="0" indent="0">
              <a:buNone/>
            </a:pPr>
            <a:r>
              <a:rPr lang="en-US" sz="5600" dirty="0"/>
              <a:t> </a:t>
            </a:r>
            <a:endParaRPr lang="cs-CZ" sz="5600" dirty="0"/>
          </a:p>
          <a:p>
            <a:pPr marL="0" indent="0">
              <a:buNone/>
            </a:pPr>
            <a:r>
              <a:rPr lang="en-US" sz="5600" dirty="0"/>
              <a:t>The hotel manager informed you that the hotel is not liable for your loss and that you have to wait for the police and hope they will find the perpetrator. </a:t>
            </a:r>
            <a:endParaRPr lang="cs-CZ" sz="5600" dirty="0"/>
          </a:p>
          <a:p>
            <a:pPr marL="0" indent="0">
              <a:buNone/>
            </a:pPr>
            <a:r>
              <a:rPr lang="en-US" sz="5600" dirty="0"/>
              <a:t> </a:t>
            </a:r>
            <a:endParaRPr lang="cs-CZ" sz="5600" dirty="0"/>
          </a:p>
          <a:p>
            <a:pPr marL="0" indent="0">
              <a:buNone/>
            </a:pPr>
            <a:r>
              <a:rPr lang="en-US" sz="5600" dirty="0"/>
              <a:t>You realized that you had signed an accommodation contract containing the clause that the hotel was not liable for any loss that might occur. This information is also written on a notice hanging in the lobby.</a:t>
            </a:r>
            <a:endParaRPr lang="cs-CZ" sz="5600" dirty="0"/>
          </a:p>
          <a:p>
            <a:pPr marL="0" indent="0">
              <a:buNone/>
            </a:pPr>
            <a:r>
              <a:rPr lang="en-US" sz="5600" dirty="0"/>
              <a:t> </a:t>
            </a:r>
            <a:endParaRPr lang="cs-CZ" sz="5600" dirty="0"/>
          </a:p>
          <a:p>
            <a:pPr marL="0" indent="0">
              <a:buNone/>
            </a:pPr>
            <a:r>
              <a:rPr lang="en-US" sz="5600" dirty="0"/>
              <a:t>You’ve come to see a lawyer in Brno for advice. You want to know if the hotel should compensate you for the loss incurred.</a:t>
            </a:r>
            <a:endParaRPr lang="cs-CZ" sz="5600" dirty="0"/>
          </a:p>
          <a:p>
            <a:pPr marL="0" indent="0">
              <a:buNone/>
            </a:pPr>
            <a:r>
              <a:rPr lang="en-US" sz="5600" dirty="0"/>
              <a:t> </a:t>
            </a:r>
            <a:endParaRPr lang="cs-CZ" sz="5600" dirty="0"/>
          </a:p>
          <a:p>
            <a:pPr marL="0" indent="0">
              <a:buNone/>
            </a:pPr>
            <a:r>
              <a:rPr lang="en-US" sz="5600" dirty="0"/>
              <a:t>Ask your lawyer for clarification of your legal position.</a:t>
            </a:r>
            <a:endParaRPr lang="cs-CZ" sz="5600" dirty="0"/>
          </a:p>
          <a:p>
            <a:pPr marL="0" indent="0">
              <a:buNone/>
            </a:pPr>
            <a:r>
              <a:rPr lang="en-US" sz="5600" dirty="0"/>
              <a:t> </a:t>
            </a:r>
            <a:endParaRPr lang="cs-CZ" sz="5600" dirty="0"/>
          </a:p>
          <a:p>
            <a:pPr marL="0" indent="0">
              <a:buNone/>
            </a:pPr>
            <a:r>
              <a:rPr lang="en-US" sz="5600" dirty="0"/>
              <a:t>You are free to make up any other details in response to your lawyer´s questions. </a:t>
            </a:r>
            <a:endParaRPr lang="cs-CZ" sz="5600" dirty="0"/>
          </a:p>
          <a:p>
            <a:endParaRPr lang="cs-CZ" dirty="0"/>
          </a:p>
        </p:txBody>
      </p:sp>
      <p:sp>
        <p:nvSpPr>
          <p:cNvPr id="7" name="Zástupný symbol pro obsah 6"/>
          <p:cNvSpPr>
            <a:spLocks noGrp="1"/>
          </p:cNvSpPr>
          <p:nvPr>
            <p:ph sz="half" idx="4294967295"/>
          </p:nvPr>
        </p:nvSpPr>
        <p:spPr>
          <a:xfrm>
            <a:off x="5105400" y="188641"/>
            <a:ext cx="4038600" cy="6192688"/>
          </a:xfrm>
        </p:spPr>
        <p:txBody>
          <a:bodyPr>
            <a:noAutofit/>
          </a:bodyPr>
          <a:lstStyle/>
          <a:p>
            <a:pPr marL="0" indent="0">
              <a:buNone/>
            </a:pPr>
            <a:endParaRPr lang="cs-CZ" sz="1200" b="1" dirty="0" smtClean="0"/>
          </a:p>
          <a:p>
            <a:pPr marL="0" indent="0">
              <a:buNone/>
            </a:pPr>
            <a:endParaRPr lang="cs-CZ" sz="1200" b="1" dirty="0"/>
          </a:p>
          <a:p>
            <a:pPr marL="0" indent="0">
              <a:buNone/>
            </a:pPr>
            <a:r>
              <a:rPr lang="en-US" sz="1400" b="1" dirty="0" smtClean="0"/>
              <a:t>LAWYER </a:t>
            </a:r>
            <a:r>
              <a:rPr lang="en-US" sz="1400" b="1" dirty="0"/>
              <a:t>in Brno</a:t>
            </a:r>
            <a:endParaRPr lang="cs-CZ" sz="1400" b="1" dirty="0"/>
          </a:p>
          <a:p>
            <a:pPr marL="0" indent="0">
              <a:buNone/>
            </a:pPr>
            <a:r>
              <a:rPr lang="en-US" sz="1400" dirty="0"/>
              <a:t> </a:t>
            </a:r>
            <a:endParaRPr lang="cs-CZ" sz="1400" dirty="0"/>
          </a:p>
          <a:p>
            <a:pPr marL="0" indent="0">
              <a:buNone/>
            </a:pPr>
            <a:r>
              <a:rPr lang="en-US" sz="1400" dirty="0"/>
              <a:t>A new client, John Hopkins from London, has made an appointment to discuss whether the hotel he was staying in is liable for a burglary that occurred during his stay.</a:t>
            </a:r>
            <a:endParaRPr lang="cs-CZ" sz="1400" dirty="0"/>
          </a:p>
          <a:p>
            <a:pPr marL="0" indent="0">
              <a:buNone/>
            </a:pPr>
            <a:r>
              <a:rPr lang="en-US" sz="1400" b="1" dirty="0"/>
              <a:t>The law to be applied:</a:t>
            </a:r>
            <a:endParaRPr lang="cs-CZ" sz="1400" dirty="0"/>
          </a:p>
          <a:p>
            <a:pPr marL="0" indent="0">
              <a:buNone/>
            </a:pPr>
            <a:r>
              <a:rPr lang="en-US" sz="1400" i="1" dirty="0"/>
              <a:t> </a:t>
            </a:r>
            <a:endParaRPr lang="cs-CZ" sz="1400" dirty="0"/>
          </a:p>
          <a:p>
            <a:pPr marL="0" indent="0">
              <a:buNone/>
            </a:pPr>
            <a:r>
              <a:rPr lang="en-US" sz="1400" b="1" i="1" dirty="0">
                <a:solidFill>
                  <a:schemeClr val="tx2"/>
                </a:solidFill>
              </a:rPr>
              <a:t>§ 2946 </a:t>
            </a:r>
            <a:r>
              <a:rPr lang="en-US" sz="1400" b="1" i="1" dirty="0" smtClean="0">
                <a:solidFill>
                  <a:schemeClr val="tx2"/>
                </a:solidFill>
              </a:rPr>
              <a:t>NOZ</a:t>
            </a:r>
            <a:endParaRPr lang="cs-CZ" sz="1400" b="1" dirty="0">
              <a:solidFill>
                <a:schemeClr val="tx2"/>
              </a:solidFill>
            </a:endParaRPr>
          </a:p>
          <a:p>
            <a:pPr marL="0" indent="0">
              <a:buNone/>
            </a:pPr>
            <a:r>
              <a:rPr lang="en-US" sz="1400" b="1" i="1" dirty="0">
                <a:solidFill>
                  <a:schemeClr val="tx2"/>
                </a:solidFill>
              </a:rPr>
              <a:t>(1) </a:t>
            </a:r>
            <a:r>
              <a:rPr lang="en-US" sz="1400" b="1" i="1" dirty="0" err="1">
                <a:solidFill>
                  <a:schemeClr val="tx2"/>
                </a:solidFill>
              </a:rPr>
              <a:t>Kdo</a:t>
            </a:r>
            <a:r>
              <a:rPr lang="en-US" sz="1400" b="1" i="1" dirty="0">
                <a:solidFill>
                  <a:schemeClr val="tx2"/>
                </a:solidFill>
              </a:rPr>
              <a:t> </a:t>
            </a:r>
            <a:r>
              <a:rPr lang="en-US" sz="1400" b="1" i="1" dirty="0" err="1">
                <a:solidFill>
                  <a:schemeClr val="tx2"/>
                </a:solidFill>
              </a:rPr>
              <a:t>provozuje</a:t>
            </a:r>
            <a:r>
              <a:rPr lang="en-US" sz="1400" b="1" i="1" dirty="0">
                <a:solidFill>
                  <a:schemeClr val="tx2"/>
                </a:solidFill>
              </a:rPr>
              <a:t> </a:t>
            </a:r>
            <a:r>
              <a:rPr lang="en-US" sz="1400" b="1" i="1" dirty="0" err="1">
                <a:solidFill>
                  <a:schemeClr val="tx2"/>
                </a:solidFill>
              </a:rPr>
              <a:t>pravidelně</a:t>
            </a:r>
            <a:r>
              <a:rPr lang="en-US" sz="1400" b="1" i="1" dirty="0">
                <a:solidFill>
                  <a:schemeClr val="tx2"/>
                </a:solidFill>
              </a:rPr>
              <a:t> </a:t>
            </a:r>
            <a:r>
              <a:rPr lang="en-US" sz="1400" b="1" i="1" dirty="0" err="1">
                <a:solidFill>
                  <a:schemeClr val="tx2"/>
                </a:solidFill>
              </a:rPr>
              <a:t>ubytovací</a:t>
            </a:r>
            <a:r>
              <a:rPr lang="en-US" sz="1400" b="1" i="1" dirty="0">
                <a:solidFill>
                  <a:schemeClr val="tx2"/>
                </a:solidFill>
              </a:rPr>
              <a:t> </a:t>
            </a:r>
            <a:r>
              <a:rPr lang="en-US" sz="1400" b="1" i="1" dirty="0" err="1">
                <a:solidFill>
                  <a:schemeClr val="tx2"/>
                </a:solidFill>
              </a:rPr>
              <a:t>služby</a:t>
            </a:r>
            <a:r>
              <a:rPr lang="en-US" sz="1400" b="1" i="1" dirty="0">
                <a:solidFill>
                  <a:schemeClr val="tx2"/>
                </a:solidFill>
              </a:rPr>
              <a:t>, </a:t>
            </a:r>
            <a:r>
              <a:rPr lang="en-US" sz="1400" b="1" i="1" dirty="0" err="1">
                <a:solidFill>
                  <a:schemeClr val="tx2"/>
                </a:solidFill>
              </a:rPr>
              <a:t>nahradí</a:t>
            </a:r>
            <a:r>
              <a:rPr lang="en-US" sz="1400" b="1" i="1" dirty="0">
                <a:solidFill>
                  <a:schemeClr val="tx2"/>
                </a:solidFill>
              </a:rPr>
              <a:t> </a:t>
            </a:r>
            <a:r>
              <a:rPr lang="en-US" sz="1400" b="1" i="1" dirty="0" err="1">
                <a:solidFill>
                  <a:schemeClr val="tx2"/>
                </a:solidFill>
              </a:rPr>
              <a:t>škodu</a:t>
            </a:r>
            <a:r>
              <a:rPr lang="en-US" sz="1400" b="1" i="1" dirty="0">
                <a:solidFill>
                  <a:schemeClr val="tx2"/>
                </a:solidFill>
              </a:rPr>
              <a:t> </a:t>
            </a:r>
            <a:r>
              <a:rPr lang="en-US" sz="1400" b="1" i="1" dirty="0" err="1">
                <a:solidFill>
                  <a:schemeClr val="tx2"/>
                </a:solidFill>
              </a:rPr>
              <a:t>na</a:t>
            </a:r>
            <a:r>
              <a:rPr lang="en-US" sz="1400" b="1" i="1" dirty="0">
                <a:solidFill>
                  <a:schemeClr val="tx2"/>
                </a:solidFill>
              </a:rPr>
              <a:t> </a:t>
            </a:r>
            <a:r>
              <a:rPr lang="en-US" sz="1400" b="1" i="1" dirty="0" err="1">
                <a:solidFill>
                  <a:schemeClr val="tx2"/>
                </a:solidFill>
              </a:rPr>
              <a:t>věci</a:t>
            </a:r>
            <a:r>
              <a:rPr lang="en-US" sz="1400" b="1" i="1" dirty="0">
                <a:solidFill>
                  <a:schemeClr val="tx2"/>
                </a:solidFill>
              </a:rPr>
              <a:t>, </a:t>
            </a:r>
            <a:r>
              <a:rPr lang="en-US" sz="1400" b="1" i="1" dirty="0" err="1">
                <a:solidFill>
                  <a:schemeClr val="tx2"/>
                </a:solidFill>
              </a:rPr>
              <a:t>kterou</a:t>
            </a:r>
            <a:r>
              <a:rPr lang="en-US" sz="1400" b="1" i="1" dirty="0">
                <a:solidFill>
                  <a:schemeClr val="tx2"/>
                </a:solidFill>
              </a:rPr>
              <a:t> </a:t>
            </a:r>
            <a:r>
              <a:rPr lang="en-US" sz="1400" b="1" i="1" dirty="0" err="1">
                <a:solidFill>
                  <a:schemeClr val="tx2"/>
                </a:solidFill>
              </a:rPr>
              <a:t>ubytovaný</a:t>
            </a:r>
            <a:r>
              <a:rPr lang="en-US" sz="1400" b="1" i="1" dirty="0">
                <a:solidFill>
                  <a:schemeClr val="tx2"/>
                </a:solidFill>
              </a:rPr>
              <a:t> </a:t>
            </a:r>
            <a:r>
              <a:rPr lang="en-US" sz="1400" b="1" i="1" dirty="0" err="1">
                <a:solidFill>
                  <a:schemeClr val="tx2"/>
                </a:solidFill>
              </a:rPr>
              <a:t>vnesl</a:t>
            </a:r>
            <a:r>
              <a:rPr lang="en-US" sz="1400" b="1" i="1" dirty="0">
                <a:solidFill>
                  <a:schemeClr val="tx2"/>
                </a:solidFill>
              </a:rPr>
              <a:t> do </a:t>
            </a:r>
            <a:r>
              <a:rPr lang="en-US" sz="1400" b="1" i="1" dirty="0" err="1">
                <a:solidFill>
                  <a:schemeClr val="tx2"/>
                </a:solidFill>
              </a:rPr>
              <a:t>prostor</a:t>
            </a:r>
            <a:r>
              <a:rPr lang="en-US" sz="1400" b="1" i="1" dirty="0">
                <a:solidFill>
                  <a:schemeClr val="tx2"/>
                </a:solidFill>
              </a:rPr>
              <a:t> </a:t>
            </a:r>
            <a:r>
              <a:rPr lang="en-US" sz="1400" b="1" i="1" dirty="0" err="1">
                <a:solidFill>
                  <a:schemeClr val="tx2"/>
                </a:solidFill>
              </a:rPr>
              <a:t>vyhrazených</a:t>
            </a:r>
            <a:r>
              <a:rPr lang="en-US" sz="1400" b="1" i="1" dirty="0">
                <a:solidFill>
                  <a:schemeClr val="tx2"/>
                </a:solidFill>
              </a:rPr>
              <a:t> k </a:t>
            </a:r>
            <a:r>
              <a:rPr lang="en-US" sz="1400" b="1" i="1" dirty="0" err="1">
                <a:solidFill>
                  <a:schemeClr val="tx2"/>
                </a:solidFill>
              </a:rPr>
              <a:t>ubytování</a:t>
            </a:r>
            <a:r>
              <a:rPr lang="en-US" sz="1400" b="1" i="1" dirty="0">
                <a:solidFill>
                  <a:schemeClr val="tx2"/>
                </a:solidFill>
              </a:rPr>
              <a:t> </a:t>
            </a:r>
            <a:r>
              <a:rPr lang="en-US" sz="1400" b="1" i="1" dirty="0" err="1">
                <a:solidFill>
                  <a:schemeClr val="tx2"/>
                </a:solidFill>
              </a:rPr>
              <a:t>nebo</a:t>
            </a:r>
            <a:r>
              <a:rPr lang="en-US" sz="1400" b="1" i="1" dirty="0">
                <a:solidFill>
                  <a:schemeClr val="tx2"/>
                </a:solidFill>
              </a:rPr>
              <a:t> k </a:t>
            </a:r>
            <a:r>
              <a:rPr lang="en-US" sz="1400" b="1" i="1" dirty="0" err="1">
                <a:solidFill>
                  <a:schemeClr val="tx2"/>
                </a:solidFill>
              </a:rPr>
              <a:t>uložení</a:t>
            </a:r>
            <a:r>
              <a:rPr lang="en-US" sz="1400" b="1" i="1" dirty="0">
                <a:solidFill>
                  <a:schemeClr val="tx2"/>
                </a:solidFill>
              </a:rPr>
              <a:t> </a:t>
            </a:r>
            <a:r>
              <a:rPr lang="en-US" sz="1400" b="1" i="1" dirty="0" err="1">
                <a:solidFill>
                  <a:schemeClr val="tx2"/>
                </a:solidFill>
              </a:rPr>
              <a:t>věcí</a:t>
            </a:r>
            <a:r>
              <a:rPr lang="en-US" sz="1400" b="1" i="1" dirty="0">
                <a:solidFill>
                  <a:schemeClr val="tx2"/>
                </a:solidFill>
              </a:rPr>
              <a:t>, </a:t>
            </a:r>
            <a:r>
              <a:rPr lang="en-US" sz="1400" b="1" i="1" dirty="0" err="1">
                <a:solidFill>
                  <a:schemeClr val="tx2"/>
                </a:solidFill>
              </a:rPr>
              <a:t>popřípadě</a:t>
            </a:r>
            <a:r>
              <a:rPr lang="en-US" sz="1400" b="1" i="1" dirty="0">
                <a:solidFill>
                  <a:schemeClr val="tx2"/>
                </a:solidFill>
              </a:rPr>
              <a:t> </a:t>
            </a:r>
            <a:r>
              <a:rPr lang="en-US" sz="1400" b="1" i="1" dirty="0" err="1">
                <a:solidFill>
                  <a:schemeClr val="tx2"/>
                </a:solidFill>
              </a:rPr>
              <a:t>na</a:t>
            </a:r>
            <a:r>
              <a:rPr lang="en-US" sz="1400" b="1" i="1" dirty="0">
                <a:solidFill>
                  <a:schemeClr val="tx2"/>
                </a:solidFill>
              </a:rPr>
              <a:t> </a:t>
            </a:r>
            <a:r>
              <a:rPr lang="en-US" sz="1400" b="1" i="1" dirty="0" err="1">
                <a:solidFill>
                  <a:schemeClr val="tx2"/>
                </a:solidFill>
              </a:rPr>
              <a:t>věci</a:t>
            </a:r>
            <a:r>
              <a:rPr lang="en-US" sz="1400" b="1" i="1" dirty="0">
                <a:solidFill>
                  <a:schemeClr val="tx2"/>
                </a:solidFill>
              </a:rPr>
              <a:t>, </a:t>
            </a:r>
            <a:r>
              <a:rPr lang="en-US" sz="1400" b="1" i="1" dirty="0" err="1">
                <a:solidFill>
                  <a:schemeClr val="tx2"/>
                </a:solidFill>
              </a:rPr>
              <a:t>která</a:t>
            </a:r>
            <a:r>
              <a:rPr lang="en-US" sz="1400" b="1" i="1" dirty="0">
                <a:solidFill>
                  <a:schemeClr val="tx2"/>
                </a:solidFill>
              </a:rPr>
              <a:t> tam </a:t>
            </a:r>
            <a:r>
              <a:rPr lang="en-US" sz="1400" b="1" i="1" dirty="0" err="1">
                <a:solidFill>
                  <a:schemeClr val="tx2"/>
                </a:solidFill>
              </a:rPr>
              <a:t>byla</a:t>
            </a:r>
            <a:r>
              <a:rPr lang="en-US" sz="1400" b="1" i="1" dirty="0">
                <a:solidFill>
                  <a:schemeClr val="tx2"/>
                </a:solidFill>
              </a:rPr>
              <a:t> pro </a:t>
            </a:r>
            <a:r>
              <a:rPr lang="en-US" sz="1400" b="1" i="1" dirty="0" err="1">
                <a:solidFill>
                  <a:schemeClr val="tx2"/>
                </a:solidFill>
              </a:rPr>
              <a:t>ubytovaného</a:t>
            </a:r>
            <a:r>
              <a:rPr lang="en-US" sz="1400" b="1" i="1" dirty="0">
                <a:solidFill>
                  <a:schemeClr val="tx2"/>
                </a:solidFill>
              </a:rPr>
              <a:t> </a:t>
            </a:r>
            <a:r>
              <a:rPr lang="en-US" sz="1400" b="1" i="1" dirty="0" err="1">
                <a:solidFill>
                  <a:schemeClr val="tx2"/>
                </a:solidFill>
              </a:rPr>
              <a:t>vnesena</a:t>
            </a:r>
            <a:r>
              <a:rPr lang="en-US" sz="1400" b="1" i="1" dirty="0">
                <a:solidFill>
                  <a:schemeClr val="tx2"/>
                </a:solidFill>
              </a:rPr>
              <a:t>. </a:t>
            </a:r>
            <a:r>
              <a:rPr lang="pl-PL" sz="1400" b="1" i="1" dirty="0">
                <a:solidFill>
                  <a:schemeClr val="tx2"/>
                </a:solidFill>
              </a:rPr>
              <a:t>To platí i tehdy, byla-li věc za tím účelem ubytovatelem převzata.</a:t>
            </a:r>
            <a:endParaRPr lang="cs-CZ" sz="1400" b="1" dirty="0">
              <a:solidFill>
                <a:schemeClr val="tx2"/>
              </a:solidFill>
            </a:endParaRPr>
          </a:p>
          <a:p>
            <a:pPr marL="0" indent="0">
              <a:buNone/>
            </a:pPr>
            <a:r>
              <a:rPr lang="pl-PL" sz="1400" b="1" i="1" dirty="0">
                <a:solidFill>
                  <a:schemeClr val="tx2"/>
                </a:solidFill>
              </a:rPr>
              <a:t> </a:t>
            </a:r>
            <a:endParaRPr lang="cs-CZ" sz="1400" b="1" dirty="0">
              <a:solidFill>
                <a:schemeClr val="tx2"/>
              </a:solidFill>
            </a:endParaRPr>
          </a:p>
          <a:p>
            <a:pPr marL="0" indent="0">
              <a:buNone/>
            </a:pPr>
            <a:r>
              <a:rPr lang="pl-PL" sz="1400" b="1" i="1" dirty="0">
                <a:solidFill>
                  <a:schemeClr val="tx2"/>
                </a:solidFill>
              </a:rPr>
              <a:t>(2) Prokáže-li ubytovatel, že by ke škodě došlo i jinak, nebo že škodu způsobil ubytovaný nebo osoba, která ubytovaného z jeho vůle provází, povinnosti k náhradě škody se zprostí. </a:t>
            </a:r>
            <a:r>
              <a:rPr lang="en-US" sz="1400" b="1" i="1" dirty="0">
                <a:solidFill>
                  <a:schemeClr val="tx2"/>
                </a:solidFill>
              </a:rPr>
              <a:t>K </a:t>
            </a:r>
            <a:r>
              <a:rPr lang="en-US" sz="1400" b="1" i="1" dirty="0" err="1">
                <a:solidFill>
                  <a:schemeClr val="tx2"/>
                </a:solidFill>
              </a:rPr>
              <a:t>ujednáním</a:t>
            </a:r>
            <a:r>
              <a:rPr lang="en-US" sz="1400" b="1" i="1" dirty="0">
                <a:solidFill>
                  <a:schemeClr val="tx2"/>
                </a:solidFill>
              </a:rPr>
              <a:t> o </a:t>
            </a:r>
            <a:r>
              <a:rPr lang="en-US" sz="1400" b="1" i="1" dirty="0" err="1">
                <a:solidFill>
                  <a:schemeClr val="tx2"/>
                </a:solidFill>
              </a:rPr>
              <a:t>jiných</a:t>
            </a:r>
            <a:r>
              <a:rPr lang="en-US" sz="1400" b="1" i="1" dirty="0">
                <a:solidFill>
                  <a:schemeClr val="tx2"/>
                </a:solidFill>
              </a:rPr>
              <a:t> </a:t>
            </a:r>
            <a:r>
              <a:rPr lang="en-US" sz="1400" b="1" i="1" dirty="0" err="1">
                <a:solidFill>
                  <a:schemeClr val="tx2"/>
                </a:solidFill>
              </a:rPr>
              <a:t>důvodech</a:t>
            </a:r>
            <a:r>
              <a:rPr lang="en-US" sz="1400" b="1" i="1" dirty="0">
                <a:solidFill>
                  <a:schemeClr val="tx2"/>
                </a:solidFill>
              </a:rPr>
              <a:t> </a:t>
            </a:r>
            <a:r>
              <a:rPr lang="en-US" sz="1400" b="1" i="1" dirty="0" err="1">
                <a:solidFill>
                  <a:schemeClr val="tx2"/>
                </a:solidFill>
              </a:rPr>
              <a:t>zproštění</a:t>
            </a:r>
            <a:r>
              <a:rPr lang="en-US" sz="1400" b="1" i="1" dirty="0">
                <a:solidFill>
                  <a:schemeClr val="tx2"/>
                </a:solidFill>
              </a:rPr>
              <a:t> se </a:t>
            </a:r>
            <a:r>
              <a:rPr lang="en-US" sz="1400" b="1" i="1" dirty="0" err="1">
                <a:solidFill>
                  <a:schemeClr val="tx2"/>
                </a:solidFill>
              </a:rPr>
              <a:t>nepřihlíží</a:t>
            </a:r>
            <a:r>
              <a:rPr lang="en-US" sz="1400" b="1" i="1" dirty="0" smtClean="0">
                <a:solidFill>
                  <a:schemeClr val="tx2"/>
                </a:solidFill>
              </a:rPr>
              <a:t>.</a:t>
            </a:r>
            <a:endParaRPr lang="cs-CZ" sz="1400" dirty="0"/>
          </a:p>
        </p:txBody>
      </p:sp>
    </p:spTree>
    <p:extLst>
      <p:ext uri="{BB962C8B-B14F-4D97-AF65-F5344CB8AC3E}">
        <p14:creationId xmlns:p14="http://schemas.microsoft.com/office/powerpoint/2010/main" val="483721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930226"/>
          </a:xfrm>
        </p:spPr>
        <p:txBody>
          <a:bodyPr>
            <a:normAutofit fontScale="90000"/>
          </a:bodyPr>
          <a:lstStyle/>
          <a:p>
            <a:pPr algn="l"/>
            <a:r>
              <a:rPr lang="en-US" dirty="0" smtClean="0"/>
              <a:t>Interviewing clients  </a:t>
            </a:r>
            <a:br>
              <a:rPr lang="en-US" dirty="0" smtClean="0"/>
            </a:br>
            <a:r>
              <a:rPr lang="en-US" dirty="0" smtClean="0"/>
              <a:t>Getting married in the Czech Republic</a:t>
            </a:r>
            <a:br>
              <a:rPr lang="en-US" dirty="0" smtClean="0"/>
            </a:br>
            <a:r>
              <a:rPr lang="en-US" dirty="0" smtClean="0"/>
              <a:t>(Family Law)  </a:t>
            </a:r>
            <a:endParaRPr lang="cs-CZ" dirty="0"/>
          </a:p>
        </p:txBody>
      </p:sp>
      <p:sp>
        <p:nvSpPr>
          <p:cNvPr id="3" name="Zástupný symbol pro obsah 2"/>
          <p:cNvSpPr>
            <a:spLocks noGrp="1"/>
          </p:cNvSpPr>
          <p:nvPr>
            <p:ph idx="1"/>
          </p:nvPr>
        </p:nvSpPr>
        <p:spPr/>
        <p:txBody>
          <a:bodyPr/>
          <a:lstStyle/>
          <a:p>
            <a:endParaRPr lang="en-US" dirty="0" smtClean="0"/>
          </a:p>
          <a:p>
            <a:pPr marL="0" indent="0">
              <a:buNone/>
            </a:pPr>
            <a:endParaRPr lang="en-US" dirty="0"/>
          </a:p>
          <a:p>
            <a:endParaRPr lang="en-US" dirty="0" smtClean="0"/>
          </a:p>
          <a:p>
            <a:endParaRPr lang="en-US" dirty="0" smtClean="0"/>
          </a:p>
          <a:p>
            <a:r>
              <a:rPr lang="en-US" dirty="0" smtClean="0"/>
              <a:t>2 students – a couple to be married in the CR</a:t>
            </a:r>
          </a:p>
          <a:p>
            <a:r>
              <a:rPr lang="en-US" dirty="0" smtClean="0"/>
              <a:t>1 student – a busy lawyer </a:t>
            </a:r>
            <a:endParaRPr lang="cs-CZ"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76256" y="1913447"/>
            <a:ext cx="1395263" cy="1783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8228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4169178596"/>
              </p:ext>
            </p:extLst>
          </p:nvPr>
        </p:nvGraphicFramePr>
        <p:xfrm>
          <a:off x="179513" y="260650"/>
          <a:ext cx="8712966" cy="6336702"/>
        </p:xfrm>
        <a:graphic>
          <a:graphicData uri="http://schemas.openxmlformats.org/drawingml/2006/table">
            <a:tbl>
              <a:tblPr firstRow="1" firstCol="1" bandRow="1" bandCol="1">
                <a:tableStyleId>{5C22544A-7EE6-4342-B048-85BDC9FD1C3A}</a:tableStyleId>
              </a:tblPr>
              <a:tblGrid>
                <a:gridCol w="3384375"/>
                <a:gridCol w="2088232"/>
                <a:gridCol w="3240359"/>
              </a:tblGrid>
              <a:tr h="442094">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Future bride</a:t>
                      </a:r>
                      <a:endParaRPr lang="cs-CZ" sz="200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Prospective bridegroom</a:t>
                      </a:r>
                      <a:endParaRPr lang="cs-CZ" sz="2000">
                        <a:effectLst/>
                        <a:latin typeface="Calibri"/>
                        <a:ea typeface="Times New Roman"/>
                        <a:cs typeface="Times New Roman"/>
                      </a:endParaRPr>
                    </a:p>
                  </a:txBody>
                  <a:tcPr marL="68580" marR="68580" marT="0" marB="0"/>
                </a:tc>
              </a:tr>
              <a:tr h="408727">
                <a:tc>
                  <a:txBody>
                    <a:bodyPr/>
                    <a:lstStyle/>
                    <a:p>
                      <a:pPr marL="457200">
                        <a:lnSpc>
                          <a:spcPct val="115000"/>
                        </a:lnSpc>
                        <a:spcAft>
                          <a:spcPts val="0"/>
                        </a:spcAft>
                      </a:pPr>
                      <a:r>
                        <a:rPr lang="en-GB" sz="2000" dirty="0">
                          <a:effectLst/>
                        </a:rPr>
                        <a:t>Nationality</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475464">
                <a:tc>
                  <a:txBody>
                    <a:bodyPr/>
                    <a:lstStyle/>
                    <a:p>
                      <a:pPr marL="457200">
                        <a:lnSpc>
                          <a:spcPct val="115000"/>
                        </a:lnSpc>
                        <a:spcAft>
                          <a:spcPts val="0"/>
                        </a:spcAft>
                      </a:pPr>
                      <a:r>
                        <a:rPr lang="en-GB" sz="2000" dirty="0">
                          <a:effectLst/>
                        </a:rPr>
                        <a:t>Name – first and surname</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408727">
                <a:tc>
                  <a:txBody>
                    <a:bodyPr/>
                    <a:lstStyle/>
                    <a:p>
                      <a:pPr marL="457200">
                        <a:lnSpc>
                          <a:spcPct val="115000"/>
                        </a:lnSpc>
                        <a:spcAft>
                          <a:spcPts val="0"/>
                        </a:spcAft>
                      </a:pPr>
                      <a:r>
                        <a:rPr lang="en-GB" sz="2000" dirty="0">
                          <a:effectLst/>
                        </a:rPr>
                        <a:t>Marital status</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842941">
                <a:tc>
                  <a:txBody>
                    <a:bodyPr/>
                    <a:lstStyle/>
                    <a:p>
                      <a:pPr marL="457200">
                        <a:lnSpc>
                          <a:spcPct val="115000"/>
                        </a:lnSpc>
                        <a:spcAft>
                          <a:spcPts val="0"/>
                        </a:spcAft>
                      </a:pPr>
                      <a:r>
                        <a:rPr lang="en-GB" sz="2000">
                          <a:effectLst/>
                        </a:rPr>
                        <a:t>Social status (rich?, what job?)</a:t>
                      </a:r>
                      <a:endParaRPr lang="cs-CZ" sz="200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402718">
                <a:tc>
                  <a:txBody>
                    <a:bodyPr/>
                    <a:lstStyle/>
                    <a:p>
                      <a:pPr marL="457200">
                        <a:lnSpc>
                          <a:spcPct val="115000"/>
                        </a:lnSpc>
                        <a:spcAft>
                          <a:spcPts val="0"/>
                        </a:spcAft>
                      </a:pPr>
                      <a:r>
                        <a:rPr lang="en-GB" sz="2000" b="1" i="1" dirty="0">
                          <a:effectLst/>
                        </a:rPr>
                        <a:t>Agree on the following:</a:t>
                      </a:r>
                      <a:endParaRPr lang="cs-CZ" sz="2000" b="1" i="1"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717343">
                <a:tc>
                  <a:txBody>
                    <a:bodyPr/>
                    <a:lstStyle/>
                    <a:p>
                      <a:pPr marL="457200">
                        <a:lnSpc>
                          <a:spcPct val="115000"/>
                        </a:lnSpc>
                        <a:spcAft>
                          <a:spcPts val="0"/>
                        </a:spcAft>
                      </a:pPr>
                      <a:r>
                        <a:rPr lang="en-GB" sz="2000" dirty="0">
                          <a:effectLst/>
                        </a:rPr>
                        <a:t>Kind of wedding – church, civil</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717343">
                <a:tc>
                  <a:txBody>
                    <a:bodyPr/>
                    <a:lstStyle/>
                    <a:p>
                      <a:pPr marL="457200">
                        <a:lnSpc>
                          <a:spcPct val="115000"/>
                        </a:lnSpc>
                        <a:spcAft>
                          <a:spcPts val="0"/>
                        </a:spcAft>
                      </a:pPr>
                      <a:r>
                        <a:rPr lang="en-GB" sz="2000">
                          <a:effectLst/>
                        </a:rPr>
                        <a:t>Future country of residence</a:t>
                      </a:r>
                      <a:endParaRPr lang="cs-CZ" sz="200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a:effectLst/>
                        </a:rPr>
                        <a:t> </a:t>
                      </a:r>
                      <a:endParaRPr lang="cs-CZ" sz="2000">
                        <a:effectLst/>
                        <a:latin typeface="Calibri"/>
                        <a:ea typeface="Times New Roman"/>
                        <a:cs typeface="Times New Roman"/>
                      </a:endParaRPr>
                    </a:p>
                  </a:txBody>
                  <a:tcPr marL="68580" marR="68580" marT="0" marB="0"/>
                </a:tc>
              </a:tr>
              <a:tr h="408727">
                <a:tc>
                  <a:txBody>
                    <a:bodyPr/>
                    <a:lstStyle/>
                    <a:p>
                      <a:pPr marL="457200">
                        <a:lnSpc>
                          <a:spcPct val="115000"/>
                        </a:lnSpc>
                        <a:spcAft>
                          <a:spcPts val="0"/>
                        </a:spcAft>
                      </a:pPr>
                      <a:r>
                        <a:rPr lang="en-GB" sz="2000">
                          <a:effectLst/>
                        </a:rPr>
                        <a:t>Future Surname</a:t>
                      </a:r>
                      <a:endParaRPr lang="cs-CZ" sz="200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a:txBody>
                    <a:bodyPr/>
                    <a:lstStyle/>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r>
              <a:tr h="1512618">
                <a:tc gridSpan="3">
                  <a:txBody>
                    <a:bodyPr/>
                    <a:lstStyle/>
                    <a:p>
                      <a:pPr marL="457200">
                        <a:lnSpc>
                          <a:spcPct val="115000"/>
                        </a:lnSpc>
                        <a:spcAft>
                          <a:spcPts val="0"/>
                        </a:spcAft>
                      </a:pPr>
                      <a:r>
                        <a:rPr lang="en-GB" sz="2000" dirty="0">
                          <a:effectLst/>
                        </a:rPr>
                        <a:t>Prepare any questions you would like to ask your lawyer:</a:t>
                      </a:r>
                      <a:endParaRPr lang="cs-CZ" sz="2000" dirty="0">
                        <a:effectLst/>
                      </a:endParaRPr>
                    </a:p>
                    <a:p>
                      <a:pPr marL="457200">
                        <a:lnSpc>
                          <a:spcPct val="115000"/>
                        </a:lnSpc>
                        <a:spcAft>
                          <a:spcPts val="0"/>
                        </a:spcAft>
                      </a:pPr>
                      <a:r>
                        <a:rPr lang="en-GB" sz="2000" dirty="0">
                          <a:effectLst/>
                        </a:rPr>
                        <a:t> </a:t>
                      </a:r>
                      <a:endParaRPr lang="cs-CZ" sz="2000" dirty="0">
                        <a:effectLst/>
                        <a:latin typeface="Calibri"/>
                        <a:ea typeface="Times New Roman"/>
                        <a:cs typeface="Times New Roman"/>
                      </a:endParaRPr>
                    </a:p>
                  </a:txBody>
                  <a:tcPr marL="68580" marR="68580" marT="0" marB="0"/>
                </a:tc>
                <a:tc hMerge="1">
                  <a:txBody>
                    <a:bodyPr/>
                    <a:lstStyle/>
                    <a:p>
                      <a:endParaRPr lang="cs-CZ"/>
                    </a:p>
                  </a:txBody>
                  <a:tcPr/>
                </a:tc>
                <a:tc hMerge="1">
                  <a:txBody>
                    <a:bodyPr/>
                    <a:lstStyle/>
                    <a:p>
                      <a:endParaRPr lang="cs-CZ"/>
                    </a:p>
                  </a:txBody>
                  <a:tcPr/>
                </a:tc>
              </a:tr>
            </a:tbl>
          </a:graphicData>
        </a:graphic>
      </p:graphicFrame>
      <p:pic>
        <p:nvPicPr>
          <p:cNvPr id="409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7551376" y="5346167"/>
            <a:ext cx="1365500" cy="987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424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Lawyer – quick preparation</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38659701"/>
              </p:ext>
            </p:extLst>
          </p:nvPr>
        </p:nvGraphicFramePr>
        <p:xfrm>
          <a:off x="468313" y="1412875"/>
          <a:ext cx="8229600" cy="5212080"/>
        </p:xfrm>
        <a:graphic>
          <a:graphicData uri="http://schemas.openxmlformats.org/drawingml/2006/table">
            <a:tbl>
              <a:tblPr firstRow="1" bandRow="1">
                <a:tableStyleId>{616DA210-FB5B-4158-B5E0-FEB733F419BA}</a:tableStyleId>
              </a:tblPr>
              <a:tblGrid>
                <a:gridCol w="8229600"/>
              </a:tblGrid>
              <a:tr h="370840">
                <a:tc>
                  <a:txBody>
                    <a:bodyPr/>
                    <a:lstStyle/>
                    <a:p>
                      <a:pPr marL="0" indent="0">
                        <a:buNone/>
                      </a:pPr>
                      <a:r>
                        <a:rPr lang="en-GB" sz="1600" b="1" dirty="0" smtClean="0"/>
                        <a:t>Getting Married: Making it Legal - How to officially get married in the Czech Republic</a:t>
                      </a:r>
                      <a:endParaRPr lang="cs-CZ" sz="1600" dirty="0" smtClean="0"/>
                    </a:p>
                    <a:p>
                      <a:pPr marL="0" indent="0">
                        <a:buNone/>
                      </a:pPr>
                      <a:endParaRPr lang="en-GB" sz="1600" dirty="0" smtClean="0"/>
                    </a:p>
                    <a:p>
                      <a:pPr marL="0" indent="0">
                        <a:buNone/>
                      </a:pPr>
                      <a:r>
                        <a:rPr lang="en-GB" sz="1600" b="1" dirty="0" smtClean="0"/>
                        <a:t>Church or civil wedding?</a:t>
                      </a:r>
                      <a:r>
                        <a:rPr lang="en-GB" sz="1600" dirty="0" smtClean="0"/>
                        <a:t/>
                      </a:r>
                      <a:br>
                        <a:rPr lang="en-GB" sz="1600" dirty="0" smtClean="0"/>
                      </a:br>
                      <a:r>
                        <a:rPr lang="en-GB" sz="1600" b="0" dirty="0" smtClean="0"/>
                        <a:t>You'll also need to determine whether you'll be having a civil or religious ceremony, as the documents needed for each type of marriage will differ. For civil marriages, you'll take your documents to the Office of Vital Records (</a:t>
                      </a:r>
                      <a:r>
                        <a:rPr lang="en-GB" sz="1600" b="0" i="1" dirty="0" err="1" smtClean="0"/>
                        <a:t>matrika</a:t>
                      </a:r>
                      <a:r>
                        <a:rPr lang="en-GB" sz="1600" b="0" dirty="0" smtClean="0"/>
                        <a:t>) in the Municipal Office (</a:t>
                      </a:r>
                      <a:r>
                        <a:rPr lang="en-GB" sz="1600" b="0" i="1" dirty="0" err="1" smtClean="0"/>
                        <a:t>místní</a:t>
                      </a:r>
                      <a:r>
                        <a:rPr lang="en-GB" sz="1600" b="0" i="1" dirty="0" smtClean="0"/>
                        <a:t> </a:t>
                      </a:r>
                      <a:r>
                        <a:rPr lang="en-GB" sz="1600" b="0" i="1" dirty="0" err="1" smtClean="0"/>
                        <a:t>úřad</a:t>
                      </a:r>
                      <a:r>
                        <a:rPr lang="en-GB" sz="1600" b="0" dirty="0" smtClean="0"/>
                        <a:t>), under whose jurisdiction the venue for your ceremony falls. For church ceremonies, go directly to the officiating church authority. For Catholic ceremonies, at least one of the parties must be Catholic. Such weddings also require all the papers used in regular Catholic weddings: baptism certificates, a letter from the bride and/or groom’s parish priest, and a certificate proving completion of a marriage-preparation course. Some Protestant denominations also require a baptism certificate. Jewish ceremonies involve additional religious papers from home, of which the bride and/or groom can receive information from their local rabbinate.</a:t>
                      </a:r>
                      <a:br>
                        <a:rPr lang="en-GB" sz="1600" b="0" dirty="0" smtClean="0"/>
                      </a:br>
                      <a:r>
                        <a:rPr lang="en-GB" sz="1600" b="1" dirty="0" smtClean="0"/>
                        <a:t>Documents you'll need</a:t>
                      </a:r>
                      <a:r>
                        <a:rPr lang="en-GB" sz="1600" dirty="0" smtClean="0"/>
                        <a:t/>
                      </a:r>
                      <a:br>
                        <a:rPr lang="en-GB" sz="1600" dirty="0" smtClean="0"/>
                      </a:br>
                      <a:r>
                        <a:rPr lang="en-GB" sz="1600" b="0" dirty="0" smtClean="0"/>
                        <a:t>Whether you are a non-EU citizen marrying a Czech national, an EU citizen marrying a Czech national or two non-Czech persons marrying one another, you will need the form “A …..</a:t>
                      </a:r>
                    </a:p>
                    <a:p>
                      <a:pPr marL="0" indent="0">
                        <a:buNone/>
                      </a:pPr>
                      <a:r>
                        <a:rPr lang="en-GB" sz="1600" b="1" dirty="0" smtClean="0"/>
                        <a:t>After the wedding</a:t>
                      </a:r>
                      <a:r>
                        <a:rPr lang="en-GB" sz="1600" dirty="0" smtClean="0"/>
                        <a:t/>
                      </a:r>
                      <a:br>
                        <a:rPr lang="en-GB" sz="1600" dirty="0" smtClean="0"/>
                      </a:br>
                      <a:r>
                        <a:rPr lang="en-GB" sz="1600" b="0" dirty="0" smtClean="0"/>
                        <a:t>Shortly following the ceremony, a marriage certificate will be mailed to you. Foreigners must report the change in their marital status to the appropriate consular department of their home country's embassy in the Czech Republic. Women who… </a:t>
                      </a:r>
                      <a:endParaRPr lang="cs-CZ" sz="1600" b="0" dirty="0" smtClean="0"/>
                    </a:p>
                    <a:p>
                      <a:endParaRPr lang="cs-CZ" sz="1600" dirty="0"/>
                    </a:p>
                  </a:txBody>
                  <a:tcPr/>
                </a:tc>
              </a:tr>
            </a:tbl>
          </a:graphicData>
        </a:graphic>
      </p:graphicFrame>
    </p:spTree>
    <p:extLst>
      <p:ext uri="{BB962C8B-B14F-4D97-AF65-F5344CB8AC3E}">
        <p14:creationId xmlns:p14="http://schemas.microsoft.com/office/powerpoint/2010/main" val="103909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solidFill>
                  <a:srgbClr val="0070C0"/>
                </a:solidFill>
              </a:rPr>
              <a:t>Interview + Follow-up</a:t>
            </a:r>
            <a:endParaRPr lang="cs-CZ" b="1" dirty="0">
              <a:solidFill>
                <a:srgbClr val="0070C0"/>
              </a:solidFill>
            </a:endParaRPr>
          </a:p>
        </p:txBody>
      </p:sp>
      <p:sp>
        <p:nvSpPr>
          <p:cNvPr id="3" name="Zástupný symbol pro obsah 2"/>
          <p:cNvSpPr>
            <a:spLocks noGrp="1"/>
          </p:cNvSpPr>
          <p:nvPr>
            <p:ph idx="1"/>
          </p:nvPr>
        </p:nvSpPr>
        <p:spPr/>
        <p:txBody>
          <a:bodyPr/>
          <a:lstStyle/>
          <a:p>
            <a:r>
              <a:rPr lang="en-US" dirty="0" smtClean="0"/>
              <a:t>Lawyer – what kind of clients, which advice</a:t>
            </a:r>
          </a:p>
          <a:p>
            <a:endParaRPr lang="en-US" dirty="0"/>
          </a:p>
          <a:p>
            <a:r>
              <a:rPr lang="en-US" dirty="0" smtClean="0"/>
              <a:t>Clients – were you satisfied with the lawyer and why</a:t>
            </a:r>
          </a:p>
          <a:p>
            <a:pPr marL="0" indent="0">
              <a:buNone/>
            </a:pPr>
            <a:endParaRPr lang="en-US" dirty="0"/>
          </a:p>
          <a:p>
            <a:pPr>
              <a:buFontTx/>
              <a:buChar char="-"/>
            </a:pPr>
            <a:r>
              <a:rPr lang="en-US" dirty="0"/>
              <a:t>o</a:t>
            </a:r>
            <a:r>
              <a:rPr lang="en-US" dirty="0" smtClean="0"/>
              <a:t>rally or in writing</a:t>
            </a:r>
          </a:p>
          <a:p>
            <a:pPr marL="0" indent="0">
              <a:buNone/>
            </a:pPr>
            <a:r>
              <a:rPr lang="en-US" dirty="0"/>
              <a:t>	</a:t>
            </a:r>
            <a:r>
              <a:rPr lang="en-US" dirty="0" smtClean="0"/>
              <a:t>(lawyer: report, clients: “Facebook posts”) </a:t>
            </a:r>
            <a:endParaRPr lang="cs-CZ" dirty="0"/>
          </a:p>
        </p:txBody>
      </p:sp>
    </p:spTree>
    <p:extLst>
      <p:ext uri="{BB962C8B-B14F-4D97-AF65-F5344CB8AC3E}">
        <p14:creationId xmlns:p14="http://schemas.microsoft.com/office/powerpoint/2010/main" val="318398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143000"/>
          </a:xfrm>
        </p:spPr>
        <p:txBody>
          <a:bodyPr>
            <a:normAutofit fontScale="90000"/>
          </a:bodyPr>
          <a:lstStyle/>
          <a:p>
            <a:r>
              <a:rPr lang="en-US" b="1" dirty="0"/>
              <a:t>What could students learn from this role-play?</a:t>
            </a:r>
            <a:br>
              <a:rPr lang="en-US" b="1" dirty="0"/>
            </a:br>
            <a:endParaRPr lang="cs-CZ" dirty="0"/>
          </a:p>
        </p:txBody>
      </p:sp>
      <p:sp>
        <p:nvSpPr>
          <p:cNvPr id="3" name="Zástupný symbol pro obsah 2"/>
          <p:cNvSpPr>
            <a:spLocks noGrp="1"/>
          </p:cNvSpPr>
          <p:nvPr>
            <p:ph idx="1"/>
          </p:nvPr>
        </p:nvSpPr>
        <p:spPr/>
        <p:txBody>
          <a:bodyPr/>
          <a:lstStyle/>
          <a:p>
            <a:pPr marL="0" indent="0">
              <a:buNone/>
            </a:pPr>
            <a:endParaRPr lang="en-US" dirty="0" smtClean="0"/>
          </a:p>
          <a:p>
            <a:pPr marL="0" indent="0">
              <a:buNone/>
            </a:pPr>
            <a:endParaRPr lang="en-US" b="1" dirty="0"/>
          </a:p>
          <a:p>
            <a:pPr marL="0" indent="0">
              <a:buNone/>
            </a:pPr>
            <a:r>
              <a:rPr lang="en-US" b="1" dirty="0" smtClean="0"/>
              <a:t>It depends on the “clients”:</a:t>
            </a:r>
            <a:r>
              <a:rPr lang="en-US" b="1" i="1" dirty="0" smtClean="0"/>
              <a:t> </a:t>
            </a:r>
          </a:p>
          <a:p>
            <a:pPr marL="0" indent="0">
              <a:buNone/>
            </a:pPr>
            <a:r>
              <a:rPr lang="en-US" b="1" i="1" dirty="0" smtClean="0"/>
              <a:t>e.g. dealing with difficult clients </a:t>
            </a:r>
            <a:r>
              <a:rPr lang="en-US" b="1" i="1" dirty="0" smtClean="0">
                <a:sym typeface="Wingdings" panose="05000000000000000000" pitchFamily="2" charset="2"/>
              </a:rPr>
              <a:t>, coping with the situation when you need to refer to the text when answering the clients’ questions, … </a:t>
            </a:r>
            <a:endParaRPr lang="cs-CZ" b="1" i="1" dirty="0"/>
          </a:p>
        </p:txBody>
      </p:sp>
    </p:spTree>
    <p:extLst>
      <p:ext uri="{BB962C8B-B14F-4D97-AF65-F5344CB8AC3E}">
        <p14:creationId xmlns:p14="http://schemas.microsoft.com/office/powerpoint/2010/main" val="423459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Negotiating</a:t>
            </a:r>
            <a:r>
              <a:rPr lang="cs-CZ" dirty="0" smtClean="0"/>
              <a:t> </a:t>
            </a:r>
            <a:endParaRPr lang="cs-CZ" dirty="0"/>
          </a:p>
        </p:txBody>
      </p:sp>
      <p:sp>
        <p:nvSpPr>
          <p:cNvPr id="3" name="Zástupný symbol pro obsah 2"/>
          <p:cNvSpPr>
            <a:spLocks noGrp="1"/>
          </p:cNvSpPr>
          <p:nvPr>
            <p:ph idx="1"/>
          </p:nvPr>
        </p:nvSpPr>
        <p:spPr/>
        <p:txBody>
          <a:bodyPr/>
          <a:lstStyle/>
          <a:p>
            <a:pPr marL="0" indent="0">
              <a:buNone/>
            </a:pPr>
            <a:r>
              <a:rPr lang="cs-CZ" dirty="0" err="1" smtClean="0"/>
              <a:t>Various</a:t>
            </a:r>
            <a:r>
              <a:rPr lang="cs-CZ" dirty="0" smtClean="0"/>
              <a:t> </a:t>
            </a:r>
            <a:r>
              <a:rPr lang="cs-CZ" dirty="0" err="1" smtClean="0"/>
              <a:t>kinds</a:t>
            </a:r>
            <a:r>
              <a:rPr lang="cs-CZ" dirty="0" smtClean="0"/>
              <a:t> </a:t>
            </a:r>
          </a:p>
          <a:p>
            <a:r>
              <a:rPr lang="en-US" dirty="0" smtClean="0"/>
              <a:t>c</a:t>
            </a:r>
            <a:r>
              <a:rPr lang="cs-CZ" dirty="0" err="1" smtClean="0"/>
              <a:t>ontractual</a:t>
            </a:r>
            <a:r>
              <a:rPr lang="cs-CZ" dirty="0" smtClean="0"/>
              <a:t> </a:t>
            </a:r>
            <a:r>
              <a:rPr lang="cs-CZ" dirty="0" err="1" smtClean="0"/>
              <a:t>terms</a:t>
            </a:r>
            <a:endParaRPr lang="en-US" dirty="0" smtClean="0"/>
          </a:p>
          <a:p>
            <a:r>
              <a:rPr lang="en-US" dirty="0" smtClean="0"/>
              <a:t>out-of-court settlement (case studies)</a:t>
            </a:r>
            <a:r>
              <a:rPr lang="cs-CZ" dirty="0" smtClean="0"/>
              <a:t> </a:t>
            </a:r>
            <a:endParaRPr lang="cs-CZ" dirty="0"/>
          </a:p>
          <a:p>
            <a:endParaRPr lang="cs-CZ" dirty="0"/>
          </a:p>
          <a:p>
            <a:r>
              <a:rPr lang="en-US" dirty="0"/>
              <a:t>r</a:t>
            </a:r>
            <a:r>
              <a:rPr lang="en-US" dirty="0" smtClean="0"/>
              <a:t>eaching a g</a:t>
            </a:r>
            <a:r>
              <a:rPr lang="cs-CZ" dirty="0" smtClean="0"/>
              <a:t>roup </a:t>
            </a:r>
            <a:r>
              <a:rPr lang="cs-CZ" dirty="0" err="1" smtClean="0"/>
              <a:t>concensus</a:t>
            </a:r>
            <a:r>
              <a:rPr lang="en-US" dirty="0" smtClean="0"/>
              <a:t> </a:t>
            </a:r>
          </a:p>
          <a:p>
            <a:pPr marL="0" indent="0">
              <a:buNone/>
            </a:pPr>
            <a:r>
              <a:rPr lang="en-US" dirty="0"/>
              <a:t>	</a:t>
            </a:r>
            <a:r>
              <a:rPr lang="en-US" dirty="0" smtClean="0"/>
              <a:t>(not so much competitive)</a:t>
            </a:r>
            <a:endParaRPr lang="cs-CZ" dirty="0"/>
          </a:p>
        </p:txBody>
      </p:sp>
    </p:spTree>
    <p:extLst>
      <p:ext uri="{BB962C8B-B14F-4D97-AF65-F5344CB8AC3E}">
        <p14:creationId xmlns:p14="http://schemas.microsoft.com/office/powerpoint/2010/main" val="463085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Organizing a seminar for junior law</a:t>
            </a:r>
            <a:r>
              <a:rPr lang="cs-CZ" dirty="0" err="1" smtClean="0"/>
              <a:t>yers</a:t>
            </a:r>
            <a:endParaRPr lang="cs-CZ" dirty="0"/>
          </a:p>
        </p:txBody>
      </p:sp>
      <p:sp>
        <p:nvSpPr>
          <p:cNvPr id="3" name="Zástupný symbol pro obsah 2"/>
          <p:cNvSpPr>
            <a:spLocks noGrp="1"/>
          </p:cNvSpPr>
          <p:nvPr>
            <p:ph idx="1"/>
          </p:nvPr>
        </p:nvSpPr>
        <p:spPr/>
        <p:txBody>
          <a:bodyPr/>
          <a:lstStyle/>
          <a:p>
            <a:pPr marL="0" indent="0">
              <a:buNone/>
            </a:pP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412776"/>
            <a:ext cx="3312368" cy="4886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2062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Organizing a seminar for junior law</a:t>
            </a:r>
            <a:r>
              <a:rPr lang="cs-CZ" dirty="0" err="1"/>
              <a:t>yers</a:t>
            </a:r>
            <a:endParaRPr lang="cs-CZ" dirty="0"/>
          </a:p>
        </p:txBody>
      </p:sp>
      <p:sp>
        <p:nvSpPr>
          <p:cNvPr id="3" name="Zástupný symbol pro obsah 2"/>
          <p:cNvSpPr>
            <a:spLocks noGrp="1"/>
          </p:cNvSpPr>
          <p:nvPr>
            <p:ph idx="1"/>
          </p:nvPr>
        </p:nvSpPr>
        <p:spPr/>
        <p:txBody>
          <a:bodyPr/>
          <a:lstStyle/>
          <a:p>
            <a:r>
              <a:rPr lang="en-US" b="1" i="1" dirty="0"/>
              <a:t>You</a:t>
            </a:r>
            <a:r>
              <a:rPr lang="en-US" b="1" dirty="0"/>
              <a:t> work for an international law firm in Prague and you have been assigned the task of organizing a seminar </a:t>
            </a:r>
            <a:r>
              <a:rPr lang="en-US" b="1" dirty="0" smtClean="0"/>
              <a:t>for </a:t>
            </a:r>
            <a:r>
              <a:rPr lang="en-US" b="1" dirty="0"/>
              <a:t>the firm employees. </a:t>
            </a:r>
            <a:endParaRPr lang="cs-CZ" b="1" dirty="0" smtClean="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925871867"/>
              </p:ext>
            </p:extLst>
          </p:nvPr>
        </p:nvGraphicFramePr>
        <p:xfrm>
          <a:off x="1115616" y="3717032"/>
          <a:ext cx="6696744" cy="2895600"/>
        </p:xfrm>
        <a:graphic>
          <a:graphicData uri="http://schemas.openxmlformats.org/drawingml/2006/table">
            <a:tbl>
              <a:tblPr firstRow="1" bandRow="1">
                <a:tableStyleId>{5940675A-B579-460E-94D1-54222C63F5DA}</a:tableStyleId>
              </a:tblPr>
              <a:tblGrid>
                <a:gridCol w="6696744"/>
              </a:tblGrid>
              <a:tr h="2546608">
                <a:tc>
                  <a:txBody>
                    <a:bodyPr/>
                    <a:lstStyle/>
                    <a:p>
                      <a:pPr rtl="0"/>
                      <a:r>
                        <a:rPr lang="en-US" sz="2000" b="1" u="none" strike="noStrike" kern="1200" dirty="0" smtClean="0">
                          <a:effectLst/>
                        </a:rPr>
                        <a:t>TOPIC:</a:t>
                      </a:r>
                      <a:endParaRPr lang="en-US" sz="2000" b="1" dirty="0" smtClean="0">
                        <a:effectLst/>
                      </a:endParaRPr>
                    </a:p>
                    <a:p>
                      <a:pPr rtl="0"/>
                      <a:r>
                        <a:rPr lang="en-US" sz="2000" b="1" u="none" strike="noStrike" kern="1200" dirty="0" smtClean="0">
                          <a:effectLst/>
                        </a:rPr>
                        <a:t>REASONS:</a:t>
                      </a:r>
                      <a:endParaRPr lang="en-US" sz="2000" b="1" dirty="0" smtClean="0">
                        <a:effectLst/>
                      </a:endParaRPr>
                    </a:p>
                    <a:p>
                      <a:pPr rtl="0"/>
                      <a:endParaRPr lang="cs-CZ" dirty="0" smtClean="0"/>
                    </a:p>
                    <a:p>
                      <a:pPr rtl="0"/>
                      <a:endParaRPr lang="cs-CZ" dirty="0" smtClean="0"/>
                    </a:p>
                    <a:p>
                      <a:pPr rtl="0"/>
                      <a:r>
                        <a:rPr lang="en-US" dirty="0" smtClean="0"/>
                        <a:t/>
                      </a:r>
                      <a:br>
                        <a:rPr lang="en-US" dirty="0" smtClean="0"/>
                      </a:br>
                      <a:r>
                        <a:rPr lang="en-US" sz="1800" u="none" strike="noStrike" kern="1200" dirty="0" smtClean="0">
                          <a:effectLst/>
                        </a:rPr>
                        <a:t>WHEN (DATE &amp; TIME):</a:t>
                      </a:r>
                      <a:endParaRPr lang="en-US" dirty="0" smtClean="0">
                        <a:effectLst/>
                      </a:endParaRPr>
                    </a:p>
                    <a:p>
                      <a:pPr rtl="0"/>
                      <a:r>
                        <a:rPr lang="en-US" sz="1800" u="none" strike="noStrike" kern="1200" dirty="0" smtClean="0">
                          <a:effectLst/>
                        </a:rPr>
                        <a:t>PLACE:</a:t>
                      </a:r>
                      <a:endParaRPr lang="en-US" dirty="0" smtClean="0">
                        <a:effectLst/>
                      </a:endParaRPr>
                    </a:p>
                    <a:p>
                      <a:pPr rtl="0"/>
                      <a:r>
                        <a:rPr lang="en-US" sz="1800" u="none" strike="noStrike" kern="1200" dirty="0" smtClean="0">
                          <a:effectLst/>
                        </a:rPr>
                        <a:t>ACTION/DEADLINE:</a:t>
                      </a:r>
                      <a:endParaRPr lang="en-US" dirty="0" smtClean="0">
                        <a:effectLst/>
                      </a:endParaRPr>
                    </a:p>
                    <a:p>
                      <a:pPr rtl="0"/>
                      <a:r>
                        <a:rPr lang="en-US" sz="1800" u="none" strike="noStrike" kern="1200" dirty="0" smtClean="0">
                          <a:effectLst/>
                        </a:rPr>
                        <a:t>ANY OTHER DETAILS:</a:t>
                      </a:r>
                      <a:endParaRPr lang="en-US" dirty="0" smtClean="0">
                        <a:effectLst/>
                      </a:endParaRPr>
                    </a:p>
                    <a:p>
                      <a:endParaRPr lang="cs-CZ" dirty="0"/>
                    </a:p>
                  </a:txBody>
                  <a:tcPr/>
                </a:tc>
              </a:tr>
            </a:tbl>
          </a:graphicData>
        </a:graphic>
      </p:graphicFrame>
    </p:spTree>
    <p:extLst>
      <p:ext uri="{BB962C8B-B14F-4D97-AF65-F5344CB8AC3E}">
        <p14:creationId xmlns:p14="http://schemas.microsoft.com/office/powerpoint/2010/main" val="1640985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Organizing a seminar for junior law</a:t>
            </a:r>
            <a:r>
              <a:rPr lang="cs-CZ" dirty="0" err="1" smtClean="0"/>
              <a:t>yers</a:t>
            </a:r>
            <a:endParaRPr lang="cs-CZ" dirty="0"/>
          </a:p>
        </p:txBody>
      </p:sp>
      <p:sp>
        <p:nvSpPr>
          <p:cNvPr id="3" name="Zástupný symbol pro obsah 2"/>
          <p:cNvSpPr>
            <a:spLocks noGrp="1"/>
          </p:cNvSpPr>
          <p:nvPr>
            <p:ph idx="1"/>
          </p:nvPr>
        </p:nvSpPr>
        <p:spPr/>
        <p:txBody>
          <a:bodyPr/>
          <a:lstStyle/>
          <a:p>
            <a:r>
              <a:rPr lang="cs-CZ" dirty="0" err="1" smtClean="0"/>
              <a:t>Choosing</a:t>
            </a:r>
            <a:r>
              <a:rPr lang="cs-CZ" dirty="0" smtClean="0"/>
              <a:t> a </a:t>
            </a:r>
            <a:r>
              <a:rPr lang="cs-CZ" dirty="0" err="1" smtClean="0"/>
              <a:t>topic</a:t>
            </a:r>
            <a:r>
              <a:rPr lang="en-US" dirty="0" smtClean="0"/>
              <a:t> </a:t>
            </a:r>
          </a:p>
          <a:p>
            <a:pPr marL="0" indent="0">
              <a:buNone/>
            </a:pPr>
            <a:endParaRPr lang="cs-CZ" dirty="0" smtClean="0"/>
          </a:p>
          <a:p>
            <a:endParaRPr lang="en-US" dirty="0" smtClean="0"/>
          </a:p>
          <a:p>
            <a:r>
              <a:rPr lang="en-US" dirty="0" smtClean="0"/>
              <a:t>W</a:t>
            </a:r>
            <a:r>
              <a:rPr lang="cs-CZ" dirty="0" err="1" smtClean="0"/>
              <a:t>hy</a:t>
            </a:r>
            <a:r>
              <a:rPr lang="en-US" dirty="0" smtClean="0"/>
              <a:t> is the topic important? (as many reasons as possible)</a:t>
            </a:r>
            <a:endParaRPr lang="cs-CZ" dirty="0" smtClean="0"/>
          </a:p>
          <a:p>
            <a:r>
              <a:rPr lang="cs-CZ" dirty="0" err="1" smtClean="0"/>
              <a:t>Negotiating</a:t>
            </a:r>
            <a:r>
              <a:rPr lang="cs-CZ" dirty="0" smtClean="0"/>
              <a:t> </a:t>
            </a:r>
            <a:r>
              <a:rPr lang="en-US" dirty="0" smtClean="0"/>
              <a:t>the</a:t>
            </a:r>
            <a:r>
              <a:rPr lang="cs-CZ" dirty="0" smtClean="0"/>
              <a:t> </a:t>
            </a:r>
            <a:r>
              <a:rPr lang="cs-CZ" dirty="0" err="1" smtClean="0"/>
              <a:t>topic</a:t>
            </a:r>
            <a:r>
              <a:rPr lang="en-US" dirty="0" smtClean="0"/>
              <a:t> </a:t>
            </a:r>
            <a:endParaRPr lang="cs-CZ" dirty="0" smtClean="0"/>
          </a:p>
          <a:p>
            <a:pPr marL="0" indent="0">
              <a:buNone/>
            </a:pPr>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48621937"/>
              </p:ext>
            </p:extLst>
          </p:nvPr>
        </p:nvGraphicFramePr>
        <p:xfrm>
          <a:off x="3419872" y="2919225"/>
          <a:ext cx="5064224" cy="365760"/>
        </p:xfrm>
        <a:graphic>
          <a:graphicData uri="http://schemas.openxmlformats.org/drawingml/2006/table">
            <a:tbl>
              <a:tblPr firstRow="1" bandRow="1">
                <a:tableStyleId>{5940675A-B579-460E-94D1-54222C63F5DA}</a:tableStyleId>
              </a:tblPr>
              <a:tblGrid>
                <a:gridCol w="5064224"/>
              </a:tblGrid>
              <a:tr h="360040">
                <a:tc>
                  <a:txBody>
                    <a:bodyPr/>
                    <a:lstStyle/>
                    <a:p>
                      <a:r>
                        <a:rPr lang="en-US" dirty="0" smtClean="0">
                          <a:latin typeface="Lucida Handwriting" panose="03010101010101010101" pitchFamily="66" charset="0"/>
                        </a:rPr>
                        <a:t>Lawyer-Client</a:t>
                      </a:r>
                      <a:r>
                        <a:rPr lang="en-US" baseline="0" dirty="0" smtClean="0">
                          <a:latin typeface="Lucida Handwriting" panose="03010101010101010101" pitchFamily="66" charset="0"/>
                        </a:rPr>
                        <a:t> Interview Techniques</a:t>
                      </a:r>
                      <a:endParaRPr lang="cs-CZ" dirty="0">
                        <a:latin typeface="Lucida Handwriting" panose="03010101010101010101" pitchFamily="66" charset="0"/>
                      </a:endParaRPr>
                    </a:p>
                  </a:txBody>
                  <a:tcPr/>
                </a:tc>
              </a:tr>
            </a:tbl>
          </a:graphicData>
        </a:graphic>
      </p:graphicFrame>
      <p:graphicFrame>
        <p:nvGraphicFramePr>
          <p:cNvPr id="6" name="Tabulka 5"/>
          <p:cNvGraphicFramePr>
            <a:graphicFrameLocks noGrp="1"/>
          </p:cNvGraphicFramePr>
          <p:nvPr>
            <p:extLst>
              <p:ext uri="{D42A27DB-BD31-4B8C-83A1-F6EECF244321}">
                <p14:modId xmlns:p14="http://schemas.microsoft.com/office/powerpoint/2010/main" val="1506764552"/>
              </p:ext>
            </p:extLst>
          </p:nvPr>
        </p:nvGraphicFramePr>
        <p:xfrm>
          <a:off x="1475656" y="2348880"/>
          <a:ext cx="3528392" cy="365760"/>
        </p:xfrm>
        <a:graphic>
          <a:graphicData uri="http://schemas.openxmlformats.org/drawingml/2006/table">
            <a:tbl>
              <a:tblPr firstRow="1" bandRow="1">
                <a:tableStyleId>{5940675A-B579-460E-94D1-54222C63F5DA}</a:tableStyleId>
              </a:tblPr>
              <a:tblGrid>
                <a:gridCol w="3528392"/>
              </a:tblGrid>
              <a:tr h="139040">
                <a:tc>
                  <a:txBody>
                    <a:bodyPr/>
                    <a:lstStyle/>
                    <a:p>
                      <a:r>
                        <a:rPr lang="en-US" dirty="0" smtClean="0">
                          <a:latin typeface="Lucida Handwriting" panose="03010101010101010101" pitchFamily="66" charset="0"/>
                        </a:rPr>
                        <a:t>Successful Negotiations </a:t>
                      </a:r>
                      <a:endParaRPr lang="cs-CZ" dirty="0"/>
                    </a:p>
                  </a:txBody>
                  <a:tcPr/>
                </a:tc>
              </a:tr>
            </a:tbl>
          </a:graphicData>
        </a:graphic>
      </p:graphicFrame>
      <p:graphicFrame>
        <p:nvGraphicFramePr>
          <p:cNvPr id="7" name="Tabulka 6"/>
          <p:cNvGraphicFramePr>
            <a:graphicFrameLocks noGrp="1"/>
          </p:cNvGraphicFramePr>
          <p:nvPr>
            <p:extLst>
              <p:ext uri="{D42A27DB-BD31-4B8C-83A1-F6EECF244321}">
                <p14:modId xmlns:p14="http://schemas.microsoft.com/office/powerpoint/2010/main" val="3838987249"/>
              </p:ext>
            </p:extLst>
          </p:nvPr>
        </p:nvGraphicFramePr>
        <p:xfrm>
          <a:off x="4499992" y="1772816"/>
          <a:ext cx="3024336" cy="365760"/>
        </p:xfrm>
        <a:graphic>
          <a:graphicData uri="http://schemas.openxmlformats.org/drawingml/2006/table">
            <a:tbl>
              <a:tblPr firstRow="1" bandRow="1">
                <a:tableStyleId>{5940675A-B579-460E-94D1-54222C63F5DA}</a:tableStyleId>
              </a:tblPr>
              <a:tblGrid>
                <a:gridCol w="3024336"/>
              </a:tblGrid>
              <a:tr h="139040">
                <a:tc>
                  <a:txBody>
                    <a:bodyPr/>
                    <a:lstStyle/>
                    <a:p>
                      <a:r>
                        <a:rPr lang="en-US" dirty="0" smtClean="0">
                          <a:latin typeface="Lucida Handwriting" panose="03010101010101010101" pitchFamily="66" charset="0"/>
                        </a:rPr>
                        <a:t>New</a:t>
                      </a:r>
                      <a:r>
                        <a:rPr lang="en-US" baseline="0" dirty="0" smtClean="0">
                          <a:latin typeface="Lucida Handwriting" panose="03010101010101010101" pitchFamily="66" charset="0"/>
                        </a:rPr>
                        <a:t> Czech Civil Code</a:t>
                      </a:r>
                      <a:r>
                        <a:rPr lang="en-US" dirty="0" smtClean="0">
                          <a:latin typeface="Lucida Handwriting" panose="03010101010101010101" pitchFamily="66" charset="0"/>
                        </a:rPr>
                        <a:t> </a:t>
                      </a:r>
                      <a:endParaRPr lang="cs-CZ" dirty="0"/>
                    </a:p>
                  </a:txBody>
                  <a:tcPr/>
                </a:tc>
              </a:tr>
            </a:tbl>
          </a:graphicData>
        </a:graphic>
      </p:graphicFrame>
    </p:spTree>
    <p:extLst>
      <p:ext uri="{BB962C8B-B14F-4D97-AF65-F5344CB8AC3E}">
        <p14:creationId xmlns:p14="http://schemas.microsoft.com/office/powerpoint/2010/main" val="322265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8640"/>
            <a:ext cx="8229600" cy="1143000"/>
          </a:xfrm>
        </p:spPr>
        <p:txBody>
          <a:bodyPr>
            <a:normAutofit fontScale="90000"/>
          </a:bodyPr>
          <a:lstStyle/>
          <a:p>
            <a:r>
              <a:rPr lang="cs-CZ" b="1" dirty="0" smtClean="0">
                <a:solidFill>
                  <a:srgbClr val="0070C0"/>
                </a:solidFill>
              </a:rPr>
              <a:t>Masaryk </a:t>
            </a:r>
            <a:r>
              <a:rPr lang="en-US" b="1" dirty="0" smtClean="0">
                <a:solidFill>
                  <a:srgbClr val="0070C0"/>
                </a:solidFill>
              </a:rPr>
              <a:t>University Language Centre</a:t>
            </a:r>
            <a:endParaRPr lang="en-US" b="1" dirty="0">
              <a:solidFill>
                <a:srgbClr val="0070C0"/>
              </a:solidFill>
            </a:endParaRPr>
          </a:p>
        </p:txBody>
      </p:sp>
      <p:sp>
        <p:nvSpPr>
          <p:cNvPr id="5" name="Zástupný symbol pro obsah 4"/>
          <p:cNvSpPr>
            <a:spLocks noGrp="1"/>
          </p:cNvSpPr>
          <p:nvPr>
            <p:ph idx="1"/>
          </p:nvPr>
        </p:nvSpPr>
        <p:spPr/>
        <p:txBody>
          <a:bodyPr>
            <a:normAutofit/>
          </a:bodyPr>
          <a:lstStyle/>
          <a:p>
            <a:endParaRPr lang="en-US" dirty="0" smtClean="0"/>
          </a:p>
          <a:p>
            <a:endParaRPr lang="en-US" dirty="0" smtClean="0"/>
          </a:p>
          <a:p>
            <a:r>
              <a:rPr lang="en-US" dirty="0" smtClean="0"/>
              <a:t>Department at the Faculty of Law</a:t>
            </a:r>
          </a:p>
          <a:p>
            <a:r>
              <a:rPr lang="en-US" b="1" dirty="0" smtClean="0"/>
              <a:t>Legal English -</a:t>
            </a:r>
            <a:r>
              <a:rPr lang="en-US" dirty="0" smtClean="0"/>
              <a:t> 1st and 2nd year undergraduates</a:t>
            </a:r>
          </a:p>
          <a:p>
            <a:r>
              <a:rPr lang="cs-CZ" dirty="0" smtClean="0"/>
              <a:t>90 </a:t>
            </a:r>
            <a:r>
              <a:rPr lang="cs-CZ" dirty="0" err="1" smtClean="0"/>
              <a:t>minutes</a:t>
            </a:r>
            <a:r>
              <a:rPr lang="en-US" dirty="0" smtClean="0"/>
              <a:t> per</a:t>
            </a:r>
            <a:r>
              <a:rPr lang="cs-CZ" dirty="0" smtClean="0"/>
              <a:t> </a:t>
            </a:r>
            <a:r>
              <a:rPr lang="cs-CZ" dirty="0" err="1" smtClean="0"/>
              <a:t>week</a:t>
            </a:r>
            <a:r>
              <a:rPr lang="cs-CZ" dirty="0" smtClean="0"/>
              <a:t> – 4 </a:t>
            </a:r>
            <a:r>
              <a:rPr lang="cs-CZ" dirty="0" err="1" smtClean="0"/>
              <a:t>semesters</a:t>
            </a:r>
            <a:endParaRPr lang="en-US" dirty="0" smtClean="0"/>
          </a:p>
          <a:p>
            <a:pPr marL="0" indent="0">
              <a:buNone/>
            </a:pPr>
            <a:endParaRPr lang="en-US" dirty="0" smtClean="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1412776"/>
            <a:ext cx="2592288" cy="1093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5669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Snowball </a:t>
            </a:r>
            <a:r>
              <a:rPr lang="cs-CZ" dirty="0" err="1" smtClean="0"/>
              <a:t>activity</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dirty="0" smtClean="0"/>
          </a:p>
          <a:p>
            <a:pPr marL="0" indent="0">
              <a:buNone/>
            </a:pPr>
            <a:endParaRPr lang="cs-CZ" dirty="0"/>
          </a:p>
          <a:p>
            <a:pPr marL="514350" indent="-514350">
              <a:buAutoNum type="arabicPeriod"/>
            </a:pPr>
            <a:r>
              <a:rPr lang="cs-CZ" dirty="0" err="1" smtClean="0"/>
              <a:t>Each</a:t>
            </a:r>
            <a:r>
              <a:rPr lang="cs-CZ" dirty="0" smtClean="0"/>
              <a:t> student </a:t>
            </a:r>
            <a:r>
              <a:rPr lang="cs-CZ" dirty="0" err="1" smtClean="0"/>
              <a:t>decides</a:t>
            </a:r>
            <a:r>
              <a:rPr lang="en-US" dirty="0" smtClean="0"/>
              <a:t> </a:t>
            </a:r>
            <a:r>
              <a:rPr lang="cs-CZ" dirty="0" err="1" smtClean="0"/>
              <a:t>individually</a:t>
            </a:r>
            <a:endParaRPr lang="en-US" dirty="0" smtClean="0"/>
          </a:p>
          <a:p>
            <a:pPr marL="514350" indent="-514350">
              <a:buAutoNum type="arabicPeriod"/>
            </a:pPr>
            <a:r>
              <a:rPr lang="en-US" dirty="0" smtClean="0"/>
              <a:t>Negotiating in pairs</a:t>
            </a:r>
          </a:p>
          <a:p>
            <a:pPr marL="514350" indent="-514350">
              <a:buAutoNum type="arabicPeriod"/>
            </a:pPr>
            <a:r>
              <a:rPr lang="en-US" dirty="0" smtClean="0"/>
              <a:t>Negotiating in groups of four (using all your arguments, while listening attentively to the arguments of the other pair)</a:t>
            </a:r>
          </a:p>
          <a:p>
            <a:pPr marL="0" indent="0">
              <a:buNone/>
            </a:pPr>
            <a:endParaRPr lang="en-US" dirty="0"/>
          </a:p>
          <a:p>
            <a:pPr marL="0" indent="0">
              <a:buNone/>
            </a:pPr>
            <a:r>
              <a:rPr lang="en-US" dirty="0" smtClean="0"/>
              <a:t>EXPLAINING  REASONS! </a:t>
            </a:r>
            <a:endParaRPr lang="cs-CZ"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 r="23397"/>
          <a:stretch/>
        </p:blipFill>
        <p:spPr bwMode="auto">
          <a:xfrm rot="5400000">
            <a:off x="6903261" y="593683"/>
            <a:ext cx="1849880" cy="26239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ulka 6"/>
          <p:cNvGraphicFramePr>
            <a:graphicFrameLocks noGrp="1"/>
          </p:cNvGraphicFramePr>
          <p:nvPr>
            <p:extLst>
              <p:ext uri="{D42A27DB-BD31-4B8C-83A1-F6EECF244321}">
                <p14:modId xmlns:p14="http://schemas.microsoft.com/office/powerpoint/2010/main" val="1165050449"/>
              </p:ext>
            </p:extLst>
          </p:nvPr>
        </p:nvGraphicFramePr>
        <p:xfrm>
          <a:off x="683568" y="1401612"/>
          <a:ext cx="1944216" cy="1008112"/>
        </p:xfrm>
        <a:graphic>
          <a:graphicData uri="http://schemas.openxmlformats.org/drawingml/2006/table">
            <a:tbl>
              <a:tblPr firstRow="1" bandRow="1">
                <a:tableStyleId>{5940675A-B579-460E-94D1-54222C63F5DA}</a:tableStyleId>
              </a:tblPr>
              <a:tblGrid>
                <a:gridCol w="1944216"/>
              </a:tblGrid>
              <a:tr h="1008112">
                <a:tc>
                  <a:txBody>
                    <a:bodyPr/>
                    <a:lstStyle/>
                    <a:p>
                      <a:pPr rtl="0"/>
                      <a:r>
                        <a:rPr lang="en-US" sz="2000" b="1" u="none" strike="noStrike" kern="1200" dirty="0" smtClean="0">
                          <a:effectLst/>
                        </a:rPr>
                        <a:t>TOPIC:</a:t>
                      </a:r>
                      <a:endParaRPr lang="en-US" sz="2000" b="1" dirty="0" smtClean="0">
                        <a:effectLst/>
                      </a:endParaRPr>
                    </a:p>
                    <a:p>
                      <a:pPr rtl="0"/>
                      <a:r>
                        <a:rPr lang="en-US" sz="2000" b="1" u="none" strike="noStrike" kern="1200" dirty="0" smtClean="0">
                          <a:effectLst/>
                        </a:rPr>
                        <a:t>REASONS:</a:t>
                      </a:r>
                      <a:endParaRPr lang="en-US" sz="2000" b="1" dirty="0" smtClean="0">
                        <a:effectLst/>
                      </a:endParaRPr>
                    </a:p>
                    <a:p>
                      <a:pPr rtl="0"/>
                      <a:endParaRPr lang="cs-CZ" dirty="0" smtClean="0"/>
                    </a:p>
                  </a:txBody>
                  <a:tcPr/>
                </a:tc>
              </a:tr>
            </a:tbl>
          </a:graphicData>
        </a:graphic>
      </p:graphicFrame>
    </p:spTree>
    <p:extLst>
      <p:ext uri="{BB962C8B-B14F-4D97-AF65-F5344CB8AC3E}">
        <p14:creationId xmlns:p14="http://schemas.microsoft.com/office/powerpoint/2010/main" val="366725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Benefits of the </a:t>
            </a:r>
            <a:r>
              <a:rPr lang="en-US" dirty="0" smtClean="0"/>
              <a:t>activity</a:t>
            </a:r>
            <a:endParaRPr lang="cs-CZ" dirty="0"/>
          </a:p>
        </p:txBody>
      </p:sp>
      <p:sp>
        <p:nvSpPr>
          <p:cNvPr id="3" name="Zástupný symbol pro obsah 2"/>
          <p:cNvSpPr>
            <a:spLocks noGrp="1"/>
          </p:cNvSpPr>
          <p:nvPr>
            <p:ph idx="1"/>
          </p:nvPr>
        </p:nvSpPr>
        <p:spPr/>
        <p:txBody>
          <a:bodyPr/>
          <a:lstStyle/>
          <a:p>
            <a:pPr marL="0" indent="0">
              <a:buNone/>
            </a:pPr>
            <a:endParaRPr lang="en-US" dirty="0" smtClean="0"/>
          </a:p>
          <a:p>
            <a:pPr marL="0" indent="0">
              <a:buNone/>
            </a:pPr>
            <a:r>
              <a:rPr lang="en-US" dirty="0" smtClean="0"/>
              <a:t>Not too competitive </a:t>
            </a:r>
          </a:p>
          <a:p>
            <a:pPr marL="0" indent="0">
              <a:buNone/>
            </a:pPr>
            <a:r>
              <a:rPr lang="en-US" dirty="0" smtClean="0"/>
              <a:t>Changing patterns in negotiations</a:t>
            </a:r>
          </a:p>
          <a:p>
            <a:pPr marL="0" indent="0">
              <a:buNone/>
            </a:pPr>
            <a:r>
              <a:rPr lang="en-US" dirty="0" smtClean="0"/>
              <a:t>Stress on being able to explain the importance (useful vocabulary: essential, vital, key competences, …)</a:t>
            </a:r>
            <a:endParaRPr lang="cs-CZ" dirty="0"/>
          </a:p>
        </p:txBody>
      </p:sp>
    </p:spTree>
    <p:extLst>
      <p:ext uri="{BB962C8B-B14F-4D97-AF65-F5344CB8AC3E}">
        <p14:creationId xmlns:p14="http://schemas.microsoft.com/office/powerpoint/2010/main" val="248261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Follow</a:t>
            </a:r>
            <a:r>
              <a:rPr lang="cs-CZ" dirty="0" smtClean="0"/>
              <a:t>-up</a:t>
            </a:r>
            <a:endParaRPr lang="cs-CZ" dirty="0"/>
          </a:p>
        </p:txBody>
      </p:sp>
      <p:sp>
        <p:nvSpPr>
          <p:cNvPr id="3" name="Zástupný symbol pro obsah 2"/>
          <p:cNvSpPr>
            <a:spLocks noGrp="1"/>
          </p:cNvSpPr>
          <p:nvPr>
            <p:ph idx="1"/>
          </p:nvPr>
        </p:nvSpPr>
        <p:spPr>
          <a:xfrm>
            <a:off x="467544" y="1528281"/>
            <a:ext cx="8229600" cy="4525963"/>
          </a:xfrm>
        </p:spPr>
        <p:txBody>
          <a:bodyPr/>
          <a:lstStyle/>
          <a:p>
            <a:r>
              <a:rPr lang="cs-CZ" dirty="0" err="1" smtClean="0"/>
              <a:t>Writing</a:t>
            </a:r>
            <a:r>
              <a:rPr lang="cs-CZ" dirty="0" smtClean="0"/>
              <a:t> a </a:t>
            </a:r>
            <a:r>
              <a:rPr lang="cs-CZ" dirty="0" err="1" smtClean="0"/>
              <a:t>memo</a:t>
            </a:r>
            <a:endParaRPr lang="cs-CZ" dirty="0" smtClean="0"/>
          </a:p>
          <a:p>
            <a:endParaRPr lang="cs-CZ" dirty="0"/>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323420" y="-111657"/>
            <a:ext cx="2711786" cy="292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ulka 3"/>
          <p:cNvGraphicFramePr>
            <a:graphicFrameLocks noGrp="1"/>
          </p:cNvGraphicFramePr>
          <p:nvPr>
            <p:extLst>
              <p:ext uri="{D42A27DB-BD31-4B8C-83A1-F6EECF244321}">
                <p14:modId xmlns:p14="http://schemas.microsoft.com/office/powerpoint/2010/main" val="3088064952"/>
              </p:ext>
            </p:extLst>
          </p:nvPr>
        </p:nvGraphicFramePr>
        <p:xfrm>
          <a:off x="179512" y="2708920"/>
          <a:ext cx="8712968" cy="3931920"/>
        </p:xfrm>
        <a:graphic>
          <a:graphicData uri="http://schemas.openxmlformats.org/drawingml/2006/table">
            <a:tbl>
              <a:tblPr firstRow="1" bandRow="1">
                <a:tableStyleId>{5C22544A-7EE6-4342-B048-85BDC9FD1C3A}</a:tableStyleId>
              </a:tblPr>
              <a:tblGrid>
                <a:gridCol w="8712968"/>
              </a:tblGrid>
              <a:tr h="370840">
                <a:tc>
                  <a:txBody>
                    <a:bodyPr/>
                    <a:lstStyle/>
                    <a:p>
                      <a:r>
                        <a:rPr lang="en-GB" sz="1400" b="1" kern="1200" dirty="0" smtClean="0">
                          <a:solidFill>
                            <a:schemeClr val="lt1"/>
                          </a:solidFill>
                          <a:effectLst/>
                          <a:latin typeface="+mn-lt"/>
                          <a:ea typeface="+mn-ea"/>
                          <a:cs typeface="+mn-cs"/>
                        </a:rPr>
                        <a:t>Dear all,</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 </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I am pleased to inform you that our law firm is continuing with its in-company training programme. We have arranged for an interesting seminar …(SUBJECT).</a:t>
                      </a:r>
                      <a:endParaRPr lang="cs-CZ" sz="1400" b="1" kern="1200" dirty="0" smtClean="0">
                        <a:solidFill>
                          <a:schemeClr val="lt1"/>
                        </a:solidFill>
                        <a:effectLst/>
                        <a:latin typeface="+mn-lt"/>
                        <a:ea typeface="+mn-ea"/>
                        <a:cs typeface="+mn-cs"/>
                      </a:endParaRPr>
                    </a:p>
                    <a:p>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The seminar is being held at …</a:t>
                      </a:r>
                      <a:r>
                        <a:rPr lang="cs-CZ" sz="1400" b="1" kern="1200" dirty="0" smtClean="0">
                          <a:solidFill>
                            <a:schemeClr val="lt1"/>
                          </a:solidFill>
                          <a:effectLst/>
                          <a:latin typeface="+mn-lt"/>
                          <a:ea typeface="+mn-ea"/>
                          <a:cs typeface="+mn-cs"/>
                        </a:rPr>
                        <a:t> </a:t>
                      </a:r>
                      <a:r>
                        <a:rPr lang="en-GB" sz="1400" b="1" kern="1200" dirty="0" smtClean="0">
                          <a:solidFill>
                            <a:schemeClr val="lt1"/>
                          </a:solidFill>
                          <a:effectLst/>
                          <a:latin typeface="+mn-lt"/>
                          <a:ea typeface="+mn-ea"/>
                          <a:cs typeface="+mn-cs"/>
                        </a:rPr>
                        <a:t>(PLACE) on …</a:t>
                      </a:r>
                      <a:r>
                        <a:rPr lang="en-GB" sz="1400" b="1" i="1" kern="1200" dirty="0" smtClean="0">
                          <a:solidFill>
                            <a:schemeClr val="lt1"/>
                          </a:solidFill>
                          <a:effectLst/>
                          <a:latin typeface="+mn-lt"/>
                          <a:ea typeface="+mn-ea"/>
                          <a:cs typeface="+mn-cs"/>
                        </a:rPr>
                        <a:t> </a:t>
                      </a:r>
                      <a:r>
                        <a:rPr lang="en-GB" sz="1400" b="1" kern="1200" dirty="0" smtClean="0">
                          <a:solidFill>
                            <a:schemeClr val="lt1"/>
                          </a:solidFill>
                          <a:effectLst/>
                          <a:latin typeface="+mn-lt"/>
                          <a:ea typeface="+mn-ea"/>
                          <a:cs typeface="+mn-cs"/>
                        </a:rPr>
                        <a:t>(DATE &amp; TIME). It is being conducted by an experienced lecturer, </a:t>
                      </a:r>
                      <a:r>
                        <a:rPr lang="en-GB" sz="1400" b="1" kern="1200" dirty="0" err="1" smtClean="0">
                          <a:solidFill>
                            <a:schemeClr val="lt1"/>
                          </a:solidFill>
                          <a:effectLst/>
                          <a:latin typeface="+mn-lt"/>
                          <a:ea typeface="+mn-ea"/>
                          <a:cs typeface="+mn-cs"/>
                        </a:rPr>
                        <a:t>Prof.</a:t>
                      </a:r>
                      <a:r>
                        <a:rPr lang="en-GB" sz="1400" b="1" kern="1200" dirty="0" smtClean="0">
                          <a:solidFill>
                            <a:schemeClr val="lt1"/>
                          </a:solidFill>
                          <a:effectLst/>
                          <a:latin typeface="+mn-lt"/>
                          <a:ea typeface="+mn-ea"/>
                          <a:cs typeface="+mn-cs"/>
                        </a:rPr>
                        <a:t> Paul Hall, and should be extremely informative. The quality of the speaker is such that none of us can afford to miss the seminar. </a:t>
                      </a:r>
                      <a:endParaRPr lang="cs-CZ" sz="1400" b="1" kern="1200" dirty="0" smtClean="0">
                        <a:solidFill>
                          <a:schemeClr val="lt1"/>
                        </a:solidFill>
                        <a:effectLst/>
                        <a:latin typeface="+mn-lt"/>
                        <a:ea typeface="+mn-ea"/>
                        <a:cs typeface="+mn-cs"/>
                      </a:endParaRPr>
                    </a:p>
                    <a:p>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We would strongly recommend that every member of our law firm attend this seminar because </a:t>
                      </a:r>
                      <a:r>
                        <a:rPr lang="cs-CZ" sz="1400" b="1" kern="1200" dirty="0" smtClean="0">
                          <a:solidFill>
                            <a:schemeClr val="lt1"/>
                          </a:solidFill>
                          <a:effectLst/>
                          <a:latin typeface="+mn-lt"/>
                          <a:ea typeface="+mn-ea"/>
                          <a:cs typeface="+mn-cs"/>
                        </a:rPr>
                        <a:t> </a:t>
                      </a:r>
                      <a:r>
                        <a:rPr lang="en-GB" sz="1400" b="1" i="1" kern="1200" dirty="0" smtClean="0">
                          <a:solidFill>
                            <a:schemeClr val="lt1"/>
                          </a:solidFill>
                          <a:effectLst/>
                          <a:latin typeface="+mn-lt"/>
                          <a:ea typeface="+mn-ea"/>
                          <a:cs typeface="+mn-cs"/>
                        </a:rPr>
                        <a:t>…</a:t>
                      </a:r>
                      <a:r>
                        <a:rPr lang="en-GB" sz="1400" b="1" kern="1200" dirty="0" smtClean="0">
                          <a:solidFill>
                            <a:schemeClr val="lt1"/>
                          </a:solidFill>
                          <a:effectLst/>
                          <a:latin typeface="+mn-lt"/>
                          <a:ea typeface="+mn-ea"/>
                          <a:cs typeface="+mn-cs"/>
                        </a:rPr>
                        <a:t>(REASONS). </a:t>
                      </a:r>
                      <a:endParaRPr lang="cs-CZ" sz="1400" b="1" kern="1200" dirty="0" smtClean="0">
                        <a:solidFill>
                          <a:schemeClr val="lt1"/>
                        </a:solidFill>
                        <a:effectLst/>
                        <a:latin typeface="+mn-lt"/>
                        <a:ea typeface="+mn-ea"/>
                        <a:cs typeface="+mn-cs"/>
                      </a:endParaRPr>
                    </a:p>
                    <a:p>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We will, of course, pay the entrance fees and other expenses related to this event for all those at</a:t>
                      </a:r>
                      <a:r>
                        <a:rPr lang="cs-CZ" sz="1400" b="1" kern="1200" dirty="0" err="1" smtClean="0">
                          <a:solidFill>
                            <a:schemeClr val="lt1"/>
                          </a:solidFill>
                          <a:effectLst/>
                          <a:latin typeface="+mn-lt"/>
                          <a:ea typeface="+mn-ea"/>
                          <a:cs typeface="+mn-cs"/>
                        </a:rPr>
                        <a:t>te</a:t>
                      </a:r>
                      <a:r>
                        <a:rPr lang="en-GB" sz="1400" b="1" kern="1200" dirty="0" err="1" smtClean="0">
                          <a:solidFill>
                            <a:schemeClr val="lt1"/>
                          </a:solidFill>
                          <a:effectLst/>
                          <a:latin typeface="+mn-lt"/>
                          <a:ea typeface="+mn-ea"/>
                          <a:cs typeface="+mn-cs"/>
                        </a:rPr>
                        <a:t>nding</a:t>
                      </a:r>
                      <a:r>
                        <a:rPr lang="en-GB" sz="1400" b="1" kern="1200" dirty="0" smtClean="0">
                          <a:solidFill>
                            <a:schemeClr val="lt1"/>
                          </a:solidFill>
                          <a:effectLst/>
                          <a:latin typeface="+mn-lt"/>
                          <a:ea typeface="+mn-ea"/>
                          <a:cs typeface="+mn-cs"/>
                        </a:rPr>
                        <a:t>.</a:t>
                      </a:r>
                      <a:r>
                        <a:rPr lang="cs-CZ" sz="1400" b="1" kern="1200" dirty="0" smtClean="0">
                          <a:solidFill>
                            <a:schemeClr val="lt1"/>
                          </a:solidFill>
                          <a:effectLst/>
                          <a:latin typeface="+mn-lt"/>
                          <a:ea typeface="+mn-ea"/>
                          <a:cs typeface="+mn-cs"/>
                        </a:rPr>
                        <a:t> </a:t>
                      </a:r>
                      <a:r>
                        <a:rPr lang="en-GB" sz="1400" b="1" kern="1200" dirty="0" smtClean="0">
                          <a:solidFill>
                            <a:schemeClr val="lt1"/>
                          </a:solidFill>
                          <a:effectLst/>
                          <a:latin typeface="+mn-lt"/>
                          <a:ea typeface="+mn-ea"/>
                          <a:cs typeface="+mn-cs"/>
                        </a:rPr>
                        <a:t>I would greatly appreciate it if you would encourage everyone to go and provide me with the names of those who will be attending no later than/by …</a:t>
                      </a:r>
                      <a:r>
                        <a:rPr lang="cs-CZ" sz="1400" b="1" kern="1200" dirty="0" smtClean="0">
                          <a:solidFill>
                            <a:schemeClr val="lt1"/>
                          </a:solidFill>
                          <a:effectLst/>
                          <a:latin typeface="+mn-lt"/>
                          <a:ea typeface="+mn-ea"/>
                          <a:cs typeface="+mn-cs"/>
                        </a:rPr>
                        <a:t> </a:t>
                      </a:r>
                      <a:r>
                        <a:rPr lang="en-GB" sz="1400" b="1" kern="1200" dirty="0" smtClean="0">
                          <a:solidFill>
                            <a:schemeClr val="lt1"/>
                          </a:solidFill>
                          <a:effectLst/>
                          <a:latin typeface="+mn-lt"/>
                          <a:ea typeface="+mn-ea"/>
                          <a:cs typeface="+mn-cs"/>
                        </a:rPr>
                        <a:t>(DEADLINE).</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 </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I look forward to your reply.</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Sincerely,</a:t>
                      </a:r>
                      <a:endParaRPr lang="cs-CZ" sz="1400" b="1" kern="1200" dirty="0" smtClean="0">
                        <a:solidFill>
                          <a:schemeClr val="lt1"/>
                        </a:solidFill>
                        <a:effectLst/>
                        <a:latin typeface="+mn-lt"/>
                        <a:ea typeface="+mn-ea"/>
                        <a:cs typeface="+mn-cs"/>
                      </a:endParaRPr>
                    </a:p>
                    <a:p>
                      <a:r>
                        <a:rPr lang="en-GB" sz="1400" b="1" kern="1200" dirty="0" smtClean="0">
                          <a:solidFill>
                            <a:schemeClr val="lt1"/>
                          </a:solidFill>
                          <a:effectLst/>
                          <a:latin typeface="+mn-lt"/>
                          <a:ea typeface="+mn-ea"/>
                          <a:cs typeface="+mn-cs"/>
                        </a:rPr>
                        <a:t>Anna </a:t>
                      </a:r>
                      <a:r>
                        <a:rPr lang="en-GB" sz="1400" b="1" kern="1200" dirty="0" err="1" smtClean="0">
                          <a:solidFill>
                            <a:schemeClr val="lt1"/>
                          </a:solidFill>
                          <a:effectLst/>
                          <a:latin typeface="+mn-lt"/>
                          <a:ea typeface="+mn-ea"/>
                          <a:cs typeface="+mn-cs"/>
                        </a:rPr>
                        <a:t>Nováková</a:t>
                      </a:r>
                      <a:endParaRPr lang="cs-CZ" sz="1400" dirty="0"/>
                    </a:p>
                  </a:txBody>
                  <a:tcPr/>
                </a:tc>
              </a:tr>
            </a:tbl>
          </a:graphicData>
        </a:graphic>
      </p:graphicFrame>
    </p:spTree>
    <p:extLst>
      <p:ext uri="{BB962C8B-B14F-4D97-AF65-F5344CB8AC3E}">
        <p14:creationId xmlns:p14="http://schemas.microsoft.com/office/powerpoint/2010/main" val="2543376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Discussions</a:t>
            </a:r>
            <a:endParaRPr lang="cs-CZ" dirty="0"/>
          </a:p>
        </p:txBody>
      </p:sp>
      <p:sp>
        <p:nvSpPr>
          <p:cNvPr id="3" name="Zástupný symbol pro obsah 2"/>
          <p:cNvSpPr>
            <a:spLocks noGrp="1"/>
          </p:cNvSpPr>
          <p:nvPr>
            <p:ph idx="1"/>
          </p:nvPr>
        </p:nvSpPr>
        <p:spPr/>
        <p:txBody>
          <a:bodyPr/>
          <a:lstStyle/>
          <a:p>
            <a:pPr marL="0" indent="0">
              <a:buNone/>
            </a:pPr>
            <a:r>
              <a:rPr lang="en-US" dirty="0" smtClean="0"/>
              <a:t>Family Law – Child custody</a:t>
            </a:r>
          </a:p>
          <a:p>
            <a:pPr marL="857250" lvl="1" indent="-457200"/>
            <a:endParaRPr lang="en-US" dirty="0" smtClean="0"/>
          </a:p>
          <a:p>
            <a:pPr marL="400050" lvl="1" indent="0">
              <a:buNone/>
            </a:pPr>
            <a:r>
              <a:rPr lang="en-US" dirty="0" smtClean="0"/>
              <a:t>Types of custody</a:t>
            </a:r>
          </a:p>
          <a:p>
            <a:pPr marL="400050" lvl="1" indent="0">
              <a:buNone/>
            </a:pPr>
            <a:r>
              <a:rPr lang="en-US" dirty="0" smtClean="0"/>
              <a:t>Applying the theory to practice </a:t>
            </a:r>
          </a:p>
          <a:p>
            <a:pPr marL="857250" lvl="1" indent="-457200"/>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528984"/>
            <a:ext cx="3024336" cy="4522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79103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Types of custody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84907328"/>
              </p:ext>
            </p:extLst>
          </p:nvPr>
        </p:nvGraphicFramePr>
        <p:xfrm>
          <a:off x="539552" y="1556792"/>
          <a:ext cx="8136904" cy="5257800"/>
        </p:xfrm>
        <a:graphic>
          <a:graphicData uri="http://schemas.openxmlformats.org/drawingml/2006/table">
            <a:tbl>
              <a:tblPr firstRow="1" firstCol="1" bandRow="1" bandCol="1">
                <a:tableStyleId>{5940675A-B579-460E-94D1-54222C63F5DA}</a:tableStyleId>
              </a:tblPr>
              <a:tblGrid>
                <a:gridCol w="2009427"/>
                <a:gridCol w="6127477"/>
              </a:tblGrid>
              <a:tr h="209092">
                <a:tc>
                  <a:txBody>
                    <a:bodyPr/>
                    <a:lstStyle/>
                    <a:p>
                      <a:pPr>
                        <a:lnSpc>
                          <a:spcPct val="115000"/>
                        </a:lnSpc>
                        <a:spcAft>
                          <a:spcPts val="0"/>
                        </a:spcAft>
                      </a:pPr>
                      <a:r>
                        <a:rPr lang="en-GB" sz="2000" dirty="0">
                          <a:effectLst/>
                        </a:rPr>
                        <a:t>Type of custody</a:t>
                      </a:r>
                      <a:endParaRPr lang="cs-CZ"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Definition</a:t>
                      </a:r>
                      <a:endParaRPr lang="cs-CZ" sz="2000">
                        <a:effectLst/>
                        <a:latin typeface="Calibri"/>
                        <a:ea typeface="Calibri"/>
                        <a:cs typeface="Times New Roman"/>
                      </a:endParaRPr>
                    </a:p>
                  </a:txBody>
                  <a:tcPr marL="68580" marR="68580" marT="0" marB="0"/>
                </a:tc>
              </a:tr>
              <a:tr h="653322">
                <a:tc>
                  <a:txBody>
                    <a:bodyPr/>
                    <a:lstStyle/>
                    <a:p>
                      <a:pPr>
                        <a:lnSpc>
                          <a:spcPct val="115000"/>
                        </a:lnSpc>
                        <a:spcAft>
                          <a:spcPts val="0"/>
                        </a:spcAft>
                      </a:pPr>
                      <a:r>
                        <a:rPr lang="en-GB" sz="2000" u="none" strike="noStrike" dirty="0">
                          <a:solidFill>
                            <a:schemeClr val="tx1"/>
                          </a:solidFill>
                          <a:effectLst/>
                        </a:rPr>
                        <a:t>Joint custody</a:t>
                      </a:r>
                      <a:r>
                        <a:rPr lang="cs-CZ" sz="2000" u="none" dirty="0">
                          <a:solidFill>
                            <a:schemeClr val="tx1"/>
                          </a:solidFill>
                          <a:effectLst/>
                        </a:rPr>
                        <a:t> </a:t>
                      </a:r>
                      <a:endParaRPr lang="cs-CZ" sz="2000" u="none" dirty="0">
                        <a:solidFill>
                          <a:schemeClr val="tx1"/>
                        </a:solidFill>
                        <a:effectLst/>
                        <a:latin typeface="Calibri"/>
                        <a:ea typeface="Calibri"/>
                        <a:cs typeface="Times New Roman"/>
                      </a:endParaRPr>
                    </a:p>
                  </a:txBody>
                  <a:tcPr marL="68580" marR="68580" marT="0" marB="0"/>
                </a:tc>
                <a:tc>
                  <a:txBody>
                    <a:bodyPr/>
                    <a:lstStyle/>
                    <a:p>
                      <a:pPr marL="0" lvl="0" indent="0">
                        <a:lnSpc>
                          <a:spcPct val="115000"/>
                        </a:lnSpc>
                        <a:spcAft>
                          <a:spcPts val="0"/>
                        </a:spcAft>
                        <a:buFont typeface="+mj-lt"/>
                        <a:buNone/>
                      </a:pPr>
                      <a:r>
                        <a:rPr lang="en-GB" sz="2000" dirty="0" smtClean="0">
                          <a:effectLst/>
                        </a:rPr>
                        <a:t>A. a </a:t>
                      </a:r>
                      <a:r>
                        <a:rPr lang="en-GB" sz="2000" dirty="0">
                          <a:effectLst/>
                        </a:rPr>
                        <a:t>traditional form of custody,  an arrangement whereby only one parent has physical and legal custody of a </a:t>
                      </a:r>
                      <a:r>
                        <a:rPr lang="en-GB" sz="2000" dirty="0" smtClean="0">
                          <a:effectLst/>
                        </a:rPr>
                        <a:t>child</a:t>
                      </a:r>
                      <a:r>
                        <a:rPr lang="en-GB" sz="2000" dirty="0">
                          <a:effectLst/>
                        </a:rPr>
                        <a:t> </a:t>
                      </a:r>
                      <a:endParaRPr lang="cs-CZ" sz="2000" dirty="0">
                        <a:effectLst/>
                        <a:latin typeface="Calibri"/>
                        <a:ea typeface="Calibri"/>
                        <a:cs typeface="Times New Roman"/>
                      </a:endParaRPr>
                    </a:p>
                  </a:txBody>
                  <a:tcPr marL="68580" marR="68580" marT="0" marB="0"/>
                </a:tc>
              </a:tr>
              <a:tr h="1258408">
                <a:tc>
                  <a:txBody>
                    <a:bodyPr/>
                    <a:lstStyle/>
                    <a:p>
                      <a:pPr>
                        <a:lnSpc>
                          <a:spcPct val="115000"/>
                        </a:lnSpc>
                        <a:spcAft>
                          <a:spcPts val="0"/>
                        </a:spcAft>
                      </a:pPr>
                      <a:r>
                        <a:rPr lang="en-GB" sz="2000" u="none" dirty="0">
                          <a:solidFill>
                            <a:schemeClr val="tx1"/>
                          </a:solidFill>
                          <a:effectLst/>
                        </a:rPr>
                        <a:t>Sole custody  </a:t>
                      </a:r>
                      <a:endParaRPr lang="cs-CZ" sz="2000" u="none" dirty="0">
                        <a:solidFill>
                          <a:schemeClr val="tx1"/>
                        </a:solidFill>
                        <a:effectLst/>
                        <a:latin typeface="Calibri"/>
                        <a:ea typeface="Calibri"/>
                        <a:cs typeface="Times New Roman"/>
                      </a:endParaRPr>
                    </a:p>
                  </a:txBody>
                  <a:tcPr marL="68580" marR="68580" marT="0" marB="0"/>
                </a:tc>
                <a:tc>
                  <a:txBody>
                    <a:bodyPr/>
                    <a:lstStyle/>
                    <a:p>
                      <a:pPr marL="0" lvl="0" indent="0">
                        <a:lnSpc>
                          <a:spcPct val="115000"/>
                        </a:lnSpc>
                        <a:spcAft>
                          <a:spcPts val="0"/>
                        </a:spcAft>
                        <a:buFont typeface="+mj-lt"/>
                        <a:buNone/>
                      </a:pPr>
                      <a:r>
                        <a:rPr lang="en-GB" sz="2000" dirty="0" smtClean="0">
                          <a:effectLst/>
                        </a:rPr>
                        <a:t>B. an </a:t>
                      </a:r>
                      <a:r>
                        <a:rPr lang="en-GB" sz="2000" dirty="0">
                          <a:effectLst/>
                        </a:rPr>
                        <a:t>arrangement whereby the parents go back and forth from a residence in which the child/children reside, placing the burden of upheaval and movement on the parents rather than the </a:t>
                      </a:r>
                      <a:r>
                        <a:rPr lang="en-GB" sz="2000" dirty="0" smtClean="0">
                          <a:effectLst/>
                        </a:rPr>
                        <a:t>child/children</a:t>
                      </a:r>
                      <a:r>
                        <a:rPr lang="en-GB" sz="2000" dirty="0">
                          <a:effectLst/>
                        </a:rPr>
                        <a:t> </a:t>
                      </a:r>
                      <a:endParaRPr lang="cs-CZ" sz="2000" dirty="0">
                        <a:effectLst/>
                        <a:latin typeface="Calibri"/>
                        <a:ea typeface="Calibri"/>
                        <a:cs typeface="Times New Roman"/>
                      </a:endParaRPr>
                    </a:p>
                  </a:txBody>
                  <a:tcPr marL="68580" marR="68580" marT="0" marB="0"/>
                </a:tc>
              </a:tr>
              <a:tr h="431207">
                <a:tc>
                  <a:txBody>
                    <a:bodyPr/>
                    <a:lstStyle/>
                    <a:p>
                      <a:pPr>
                        <a:lnSpc>
                          <a:spcPct val="115000"/>
                        </a:lnSpc>
                        <a:spcAft>
                          <a:spcPts val="0"/>
                        </a:spcAft>
                      </a:pPr>
                      <a:r>
                        <a:rPr lang="en-GB" sz="2000" u="none">
                          <a:solidFill>
                            <a:schemeClr val="tx1"/>
                          </a:solidFill>
                          <a:effectLst/>
                        </a:rPr>
                        <a:t>Bird's nest custody</a:t>
                      </a:r>
                      <a:endParaRPr lang="cs-CZ" sz="2000" u="none">
                        <a:solidFill>
                          <a:schemeClr val="tx1"/>
                        </a:solidFill>
                        <a:effectLst/>
                        <a:latin typeface="Calibri"/>
                        <a:ea typeface="Calibri"/>
                        <a:cs typeface="Times New Roman"/>
                      </a:endParaRPr>
                    </a:p>
                  </a:txBody>
                  <a:tcPr marL="68580" marR="68580" marT="0" marB="0"/>
                </a:tc>
                <a:tc>
                  <a:txBody>
                    <a:bodyPr/>
                    <a:lstStyle/>
                    <a:p>
                      <a:pPr marL="0" lvl="0" indent="0">
                        <a:lnSpc>
                          <a:spcPct val="115000"/>
                        </a:lnSpc>
                        <a:spcAft>
                          <a:spcPts val="0"/>
                        </a:spcAft>
                        <a:buFont typeface="+mj-lt"/>
                        <a:buNone/>
                      </a:pPr>
                      <a:r>
                        <a:rPr lang="en-GB" sz="2000" dirty="0" smtClean="0">
                          <a:effectLst/>
                        </a:rPr>
                        <a:t>C. an </a:t>
                      </a:r>
                      <a:r>
                        <a:rPr lang="en-GB" sz="2000" dirty="0">
                          <a:effectLst/>
                        </a:rPr>
                        <a:t>arrangement whereby both parents have legal custody and/or both parents have physical custody</a:t>
                      </a:r>
                      <a:endParaRPr lang="cs-CZ" sz="2000" dirty="0">
                        <a:solidFill>
                          <a:srgbClr val="252525"/>
                        </a:solidFill>
                        <a:effectLst/>
                        <a:latin typeface="Calibri"/>
                        <a:ea typeface="Calibri"/>
                        <a:cs typeface="Times New Roman"/>
                      </a:endParaRPr>
                    </a:p>
                  </a:txBody>
                  <a:tcPr marL="68580" marR="68580" marT="0" marB="0"/>
                </a:tc>
              </a:tr>
              <a:tr h="922340">
                <a:tc>
                  <a:txBody>
                    <a:bodyPr/>
                    <a:lstStyle/>
                    <a:p>
                      <a:pPr>
                        <a:lnSpc>
                          <a:spcPct val="115000"/>
                        </a:lnSpc>
                        <a:spcAft>
                          <a:spcPts val="0"/>
                        </a:spcAft>
                      </a:pPr>
                      <a:r>
                        <a:rPr lang="en-GB" sz="2000" u="none" strike="noStrike" dirty="0">
                          <a:solidFill>
                            <a:schemeClr val="tx1"/>
                          </a:solidFill>
                          <a:effectLst/>
                        </a:rPr>
                        <a:t>Third-party custody</a:t>
                      </a:r>
                      <a:r>
                        <a:rPr lang="cs-CZ" sz="2000" u="none" dirty="0">
                          <a:solidFill>
                            <a:schemeClr val="tx1"/>
                          </a:solidFill>
                          <a:effectLst/>
                        </a:rPr>
                        <a:t> </a:t>
                      </a:r>
                      <a:endParaRPr lang="cs-CZ" sz="2000" u="none" dirty="0">
                        <a:solidFill>
                          <a:schemeClr val="tx1"/>
                        </a:solidFill>
                        <a:effectLst/>
                        <a:latin typeface="Calibri"/>
                        <a:ea typeface="Calibri"/>
                        <a:cs typeface="Times New Roman"/>
                      </a:endParaRPr>
                    </a:p>
                  </a:txBody>
                  <a:tcPr marL="68580" marR="68580" marT="0" marB="0"/>
                </a:tc>
                <a:tc>
                  <a:txBody>
                    <a:bodyPr/>
                    <a:lstStyle/>
                    <a:p>
                      <a:pPr marL="0" lvl="0" indent="0">
                        <a:lnSpc>
                          <a:spcPct val="115000"/>
                        </a:lnSpc>
                        <a:spcAft>
                          <a:spcPts val="0"/>
                        </a:spcAft>
                        <a:buFont typeface="+mj-lt"/>
                        <a:buNone/>
                      </a:pPr>
                      <a:r>
                        <a:rPr lang="en-GB" sz="2000" dirty="0" smtClean="0">
                          <a:effectLst/>
                        </a:rPr>
                        <a:t>D. an </a:t>
                      </a:r>
                      <a:r>
                        <a:rPr lang="en-GB" sz="2000" dirty="0">
                          <a:effectLst/>
                        </a:rPr>
                        <a:t>arrangement whereby one parent has full time custody over some children, and the other parent has full-time custody over the other </a:t>
                      </a:r>
                      <a:r>
                        <a:rPr lang="en-GB" sz="2000" dirty="0" smtClean="0">
                          <a:effectLst/>
                        </a:rPr>
                        <a:t>children</a:t>
                      </a:r>
                      <a:r>
                        <a:rPr lang="en-GB" sz="2000" dirty="0">
                          <a:effectLst/>
                        </a:rPr>
                        <a:t> </a:t>
                      </a:r>
                      <a:endParaRPr lang="cs-CZ" sz="2000" dirty="0">
                        <a:effectLst/>
                        <a:latin typeface="Calibri"/>
                        <a:ea typeface="Calibri"/>
                        <a:cs typeface="Times New Roman"/>
                      </a:endParaRPr>
                    </a:p>
                  </a:txBody>
                  <a:tcPr marL="68580" marR="68580" marT="0" marB="0"/>
                </a:tc>
              </a:tr>
              <a:tr h="875437">
                <a:tc>
                  <a:txBody>
                    <a:bodyPr/>
                    <a:lstStyle/>
                    <a:p>
                      <a:pPr>
                        <a:lnSpc>
                          <a:spcPct val="115000"/>
                        </a:lnSpc>
                        <a:spcAft>
                          <a:spcPts val="0"/>
                        </a:spcAft>
                      </a:pPr>
                      <a:r>
                        <a:rPr lang="en-GB" sz="2000" u="none" strike="noStrike" dirty="0">
                          <a:solidFill>
                            <a:schemeClr val="tx1"/>
                          </a:solidFill>
                          <a:effectLst/>
                        </a:rPr>
                        <a:t>Split custody</a:t>
                      </a:r>
                      <a:endParaRPr lang="cs-CZ" sz="2000" u="none" dirty="0">
                        <a:solidFill>
                          <a:schemeClr val="tx1"/>
                        </a:solidFill>
                        <a:effectLst/>
                        <a:latin typeface="Calibri"/>
                        <a:ea typeface="Calibri"/>
                        <a:cs typeface="Times New Roman"/>
                      </a:endParaRPr>
                    </a:p>
                  </a:txBody>
                  <a:tcPr marL="68580" marR="68580" marT="0" marB="0"/>
                </a:tc>
                <a:tc>
                  <a:txBody>
                    <a:bodyPr/>
                    <a:lstStyle/>
                    <a:p>
                      <a:pPr marL="0" lvl="0" indent="0">
                        <a:lnSpc>
                          <a:spcPct val="115000"/>
                        </a:lnSpc>
                        <a:spcAft>
                          <a:spcPts val="0"/>
                        </a:spcAft>
                        <a:buFont typeface="+mj-lt"/>
                        <a:buNone/>
                      </a:pPr>
                      <a:r>
                        <a:rPr lang="en-GB" sz="2000" dirty="0" smtClean="0">
                          <a:effectLst/>
                        </a:rPr>
                        <a:t>E. an </a:t>
                      </a:r>
                      <a:r>
                        <a:rPr lang="en-GB" sz="2000" dirty="0">
                          <a:effectLst/>
                        </a:rPr>
                        <a:t>arrangement whereby the children do not remain with either biological parent, and are placed under the custody of a third </a:t>
                      </a:r>
                      <a:r>
                        <a:rPr lang="en-GB" sz="2000" dirty="0" smtClean="0">
                          <a:effectLst/>
                        </a:rPr>
                        <a:t>person</a:t>
                      </a:r>
                      <a:r>
                        <a:rPr lang="en-GB" sz="2000" dirty="0">
                          <a:effectLst/>
                        </a:rPr>
                        <a:t> </a:t>
                      </a:r>
                      <a:endParaRPr lang="cs-CZ" sz="2000" dirty="0">
                        <a:effectLst/>
                        <a:latin typeface="Calibri"/>
                        <a:ea typeface="Calibri"/>
                        <a:cs typeface="Times New Roman"/>
                      </a:endParaRPr>
                    </a:p>
                  </a:txBody>
                  <a:tcPr marL="68580" marR="68580" marT="0" marB="0"/>
                </a:tc>
              </a:tr>
            </a:tbl>
          </a:graphicData>
        </a:graphic>
      </p:graphicFrame>
      <p:pic>
        <p:nvPicPr>
          <p:cNvPr id="81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8625" y="169526"/>
            <a:ext cx="1193917" cy="1088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7371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8964488" cy="6669360"/>
          </a:xfrm>
        </p:spPr>
        <p:txBody>
          <a:bodyPr>
            <a:normAutofit fontScale="62500" lnSpcReduction="20000"/>
          </a:bodyPr>
          <a:lstStyle/>
          <a:p>
            <a:pPr marL="400050" lvl="1" indent="0">
              <a:buNone/>
            </a:pPr>
            <a:r>
              <a:rPr lang="en-GB" b="1" dirty="0"/>
              <a:t>Scenario 1</a:t>
            </a:r>
            <a:endParaRPr lang="cs-CZ" dirty="0"/>
          </a:p>
          <a:p>
            <a:pPr marL="400050" lvl="1" indent="0">
              <a:buNone/>
            </a:pPr>
            <a:r>
              <a:rPr lang="en-GB" dirty="0"/>
              <a:t>Mother secretly drinks, Prague</a:t>
            </a:r>
            <a:endParaRPr lang="cs-CZ" dirty="0"/>
          </a:p>
          <a:p>
            <a:pPr marL="400050" lvl="1" indent="0">
              <a:buNone/>
            </a:pPr>
            <a:r>
              <a:rPr lang="en-GB" dirty="0"/>
              <a:t>Father is </a:t>
            </a:r>
            <a:r>
              <a:rPr lang="en-GB" dirty="0" err="1"/>
              <a:t>workoholic</a:t>
            </a:r>
            <a:r>
              <a:rPr lang="en-GB" dirty="0"/>
              <a:t> – demanding job, well paid, Prague</a:t>
            </a:r>
            <a:endParaRPr lang="cs-CZ" dirty="0"/>
          </a:p>
          <a:p>
            <a:pPr marL="400050" lvl="1" indent="0">
              <a:buNone/>
            </a:pPr>
            <a:r>
              <a:rPr lang="en-GB" dirty="0"/>
              <a:t>Children:  </a:t>
            </a:r>
            <a:r>
              <a:rPr lang="en-GB" dirty="0" err="1"/>
              <a:t>Eliška</a:t>
            </a:r>
            <a:r>
              <a:rPr lang="en-GB" dirty="0"/>
              <a:t> (age 6), </a:t>
            </a:r>
            <a:r>
              <a:rPr lang="en-GB" dirty="0" err="1"/>
              <a:t>Jakoubek</a:t>
            </a:r>
            <a:r>
              <a:rPr lang="en-GB" dirty="0"/>
              <a:t> (age 8)</a:t>
            </a:r>
            <a:endParaRPr lang="cs-CZ" dirty="0"/>
          </a:p>
          <a:p>
            <a:pPr marL="400050" lvl="1" indent="0">
              <a:buNone/>
            </a:pPr>
            <a:r>
              <a:rPr lang="en-GB" dirty="0"/>
              <a:t> </a:t>
            </a:r>
            <a:endParaRPr lang="cs-CZ" dirty="0"/>
          </a:p>
          <a:p>
            <a:pPr marL="400050" lvl="1" indent="0">
              <a:buNone/>
            </a:pPr>
            <a:r>
              <a:rPr lang="en-GB" b="1" dirty="0"/>
              <a:t>Scenario 2</a:t>
            </a:r>
            <a:endParaRPr lang="cs-CZ" dirty="0"/>
          </a:p>
          <a:p>
            <a:pPr marL="400050" lvl="1" indent="0">
              <a:buNone/>
            </a:pPr>
            <a:r>
              <a:rPr lang="en-GB" dirty="0"/>
              <a:t>Father suffers from epilepsy with occasional seizure attacks, manager, Brno</a:t>
            </a:r>
            <a:endParaRPr lang="cs-CZ" dirty="0"/>
          </a:p>
          <a:p>
            <a:pPr marL="400050" lvl="1" indent="0">
              <a:buNone/>
            </a:pPr>
            <a:r>
              <a:rPr lang="en-GB" dirty="0"/>
              <a:t>Mother, former “Miss </a:t>
            </a:r>
            <a:r>
              <a:rPr lang="en-GB" dirty="0" err="1"/>
              <a:t>Jihomoravský</a:t>
            </a:r>
            <a:r>
              <a:rPr lang="en-GB" dirty="0"/>
              <a:t> </a:t>
            </a:r>
            <a:r>
              <a:rPr lang="en-GB" dirty="0" err="1"/>
              <a:t>kraj</a:t>
            </a:r>
            <a:r>
              <a:rPr lang="en-GB" dirty="0"/>
              <a:t>”, unemployed, unqualified, Brno</a:t>
            </a:r>
            <a:endParaRPr lang="cs-CZ" dirty="0"/>
          </a:p>
          <a:p>
            <a:pPr marL="400050" lvl="1" indent="0">
              <a:buNone/>
            </a:pPr>
            <a:r>
              <a:rPr lang="en-GB" dirty="0"/>
              <a:t>Twins René and Renata (13)</a:t>
            </a:r>
            <a:endParaRPr lang="cs-CZ" dirty="0"/>
          </a:p>
          <a:p>
            <a:pPr marL="400050" lvl="1" indent="0">
              <a:buNone/>
            </a:pPr>
            <a:endParaRPr lang="en-GB" b="1" dirty="0" smtClean="0"/>
          </a:p>
          <a:p>
            <a:pPr marL="400050" lvl="1" indent="0">
              <a:buNone/>
            </a:pPr>
            <a:r>
              <a:rPr lang="en-GB" b="1" dirty="0" smtClean="0"/>
              <a:t>Scenario </a:t>
            </a:r>
            <a:r>
              <a:rPr lang="en-GB" b="1" dirty="0"/>
              <a:t>3</a:t>
            </a:r>
            <a:endParaRPr lang="cs-CZ" dirty="0"/>
          </a:p>
          <a:p>
            <a:pPr marL="400050" lvl="1" indent="0">
              <a:buNone/>
            </a:pPr>
            <a:r>
              <a:rPr lang="en-GB" dirty="0"/>
              <a:t>Father – Nigerian who wishes to return to his family, surgeon, at the moment still Prague</a:t>
            </a:r>
            <a:endParaRPr lang="cs-CZ" dirty="0"/>
          </a:p>
          <a:p>
            <a:pPr marL="400050" lvl="1" indent="0">
              <a:buNone/>
            </a:pPr>
            <a:r>
              <a:rPr lang="en-GB" dirty="0"/>
              <a:t>Mother – Czech citizen, qualified nurse, Prague - </a:t>
            </a:r>
            <a:r>
              <a:rPr lang="en-GB" dirty="0" err="1"/>
              <a:t>Vršovice</a:t>
            </a:r>
            <a:endParaRPr lang="cs-CZ" dirty="0"/>
          </a:p>
          <a:p>
            <a:pPr marL="400050" lvl="1" indent="0">
              <a:buNone/>
            </a:pPr>
            <a:r>
              <a:rPr lang="en-GB" dirty="0"/>
              <a:t>Children – Adam (16) who plans to become a doctor like his father, </a:t>
            </a:r>
            <a:endParaRPr lang="cs-CZ" dirty="0"/>
          </a:p>
          <a:p>
            <a:pPr marL="400050" lvl="1" indent="0">
              <a:buNone/>
            </a:pPr>
            <a:r>
              <a:rPr lang="en-GB" dirty="0"/>
              <a:t>Jessica (7) schoolgirl and </a:t>
            </a:r>
            <a:r>
              <a:rPr lang="en-GB" dirty="0" err="1"/>
              <a:t>Martínek</a:t>
            </a:r>
            <a:r>
              <a:rPr lang="en-GB" dirty="0"/>
              <a:t> (1)</a:t>
            </a:r>
            <a:endParaRPr lang="cs-CZ" dirty="0"/>
          </a:p>
          <a:p>
            <a:pPr marL="400050" lvl="1" indent="0">
              <a:buNone/>
            </a:pPr>
            <a:endParaRPr lang="en-GB" b="1" dirty="0" smtClean="0"/>
          </a:p>
          <a:p>
            <a:pPr marL="400050" lvl="1" indent="0">
              <a:buNone/>
            </a:pPr>
            <a:r>
              <a:rPr lang="en-GB" b="1" dirty="0" smtClean="0"/>
              <a:t>Scenario  </a:t>
            </a:r>
            <a:r>
              <a:rPr lang="en-GB" b="1" dirty="0"/>
              <a:t>4</a:t>
            </a:r>
            <a:endParaRPr lang="cs-CZ" dirty="0"/>
          </a:p>
          <a:p>
            <a:pPr marL="400050" lvl="1" indent="0">
              <a:buNone/>
            </a:pPr>
            <a:r>
              <a:rPr lang="en-GB" dirty="0"/>
              <a:t>Father – unemployed with criminal record, Ostrava</a:t>
            </a:r>
            <a:endParaRPr lang="cs-CZ" dirty="0"/>
          </a:p>
          <a:p>
            <a:pPr marL="400050" lvl="1" indent="0">
              <a:buNone/>
            </a:pPr>
            <a:r>
              <a:rPr lang="en-GB" dirty="0"/>
              <a:t>Mother – shop assistant, Ostrava</a:t>
            </a:r>
            <a:endParaRPr lang="cs-CZ" dirty="0"/>
          </a:p>
          <a:p>
            <a:pPr marL="400050" lvl="1" indent="0">
              <a:buNone/>
            </a:pPr>
            <a:r>
              <a:rPr lang="en-GB" dirty="0"/>
              <a:t>Children – Alice (10), Jana (9), Josef (7)</a:t>
            </a:r>
            <a:endParaRPr lang="cs-CZ" dirty="0"/>
          </a:p>
          <a:p>
            <a:pPr marL="400050" lvl="1" indent="0">
              <a:buNone/>
            </a:pPr>
            <a:r>
              <a:rPr lang="en-GB" b="1" dirty="0" smtClean="0"/>
              <a:t>Scenario </a:t>
            </a:r>
            <a:r>
              <a:rPr lang="en-GB" b="1" dirty="0"/>
              <a:t>5</a:t>
            </a:r>
            <a:endParaRPr lang="cs-CZ" dirty="0"/>
          </a:p>
          <a:p>
            <a:pPr marL="400050" lvl="1" indent="0">
              <a:buNone/>
            </a:pPr>
            <a:r>
              <a:rPr lang="en-GB" dirty="0"/>
              <a:t>Father – secondary school teacher, found a lover, moved to Brno</a:t>
            </a:r>
            <a:endParaRPr lang="cs-CZ" dirty="0"/>
          </a:p>
          <a:p>
            <a:pPr marL="400050" lvl="1" indent="0">
              <a:buNone/>
            </a:pPr>
            <a:r>
              <a:rPr lang="en-GB" dirty="0"/>
              <a:t>Mother – primary school teacher, </a:t>
            </a:r>
            <a:r>
              <a:rPr lang="en-GB" dirty="0" err="1"/>
              <a:t>Kuřim</a:t>
            </a:r>
            <a:r>
              <a:rPr lang="en-GB" dirty="0"/>
              <a:t> (10 km out of Brno)</a:t>
            </a:r>
            <a:endParaRPr lang="cs-CZ" dirty="0"/>
          </a:p>
          <a:p>
            <a:pPr marL="400050" lvl="1" indent="0">
              <a:buNone/>
            </a:pPr>
            <a:r>
              <a:rPr lang="en-GB" dirty="0"/>
              <a:t>Children – </a:t>
            </a:r>
            <a:r>
              <a:rPr lang="en-GB" dirty="0" err="1"/>
              <a:t>Jarmila</a:t>
            </a:r>
            <a:r>
              <a:rPr lang="en-GB" dirty="0"/>
              <a:t> (16) and Karel (15)</a:t>
            </a:r>
            <a:endParaRPr lang="cs-CZ" dirty="0"/>
          </a:p>
          <a:p>
            <a:endParaRPr lang="cs-CZ" dirty="0"/>
          </a:p>
        </p:txBody>
      </p:sp>
    </p:spTree>
    <p:extLst>
      <p:ext uri="{BB962C8B-B14F-4D97-AF65-F5344CB8AC3E}">
        <p14:creationId xmlns:p14="http://schemas.microsoft.com/office/powerpoint/2010/main" val="3718731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solidFill>
                  <a:srgbClr val="0070C0"/>
                </a:solidFill>
              </a:rPr>
              <a:t>Arriving at a solution</a:t>
            </a:r>
            <a:endParaRPr lang="cs-CZ" b="1" dirty="0">
              <a:solidFill>
                <a:srgbClr val="0070C0"/>
              </a:solidFill>
            </a:endParaRPr>
          </a:p>
        </p:txBody>
      </p:sp>
      <p:sp>
        <p:nvSpPr>
          <p:cNvPr id="3" name="Zástupný symbol pro obsah 2"/>
          <p:cNvSpPr>
            <a:spLocks noGrp="1"/>
          </p:cNvSpPr>
          <p:nvPr>
            <p:ph idx="1"/>
          </p:nvPr>
        </p:nvSpPr>
        <p:spPr/>
        <p:txBody>
          <a:bodyPr/>
          <a:lstStyle/>
          <a:p>
            <a:r>
              <a:rPr lang="en-US" dirty="0" err="1" smtClean="0"/>
              <a:t>Ss</a:t>
            </a:r>
            <a:r>
              <a:rPr lang="en-US" dirty="0" smtClean="0"/>
              <a:t> prepare the cases individually </a:t>
            </a:r>
          </a:p>
          <a:p>
            <a:pPr marL="0" indent="0">
              <a:buNone/>
            </a:pPr>
            <a:r>
              <a:rPr lang="en-US" dirty="0" smtClean="0"/>
              <a:t>    (stating reasons for their decisions, thinking </a:t>
            </a:r>
          </a:p>
          <a:p>
            <a:pPr marL="0" indent="0">
              <a:buNone/>
            </a:pPr>
            <a:r>
              <a:rPr lang="en-US" dirty="0"/>
              <a:t>	</a:t>
            </a:r>
            <a:r>
              <a:rPr lang="en-US" dirty="0" smtClean="0"/>
              <a:t>about the consequences, …)</a:t>
            </a:r>
            <a:endParaRPr lang="en-US" dirty="0"/>
          </a:p>
          <a:p>
            <a:r>
              <a:rPr lang="en-US" dirty="0" smtClean="0"/>
              <a:t>Discussing in pairs (often bringing their own life experience), any order </a:t>
            </a:r>
          </a:p>
          <a:p>
            <a:endParaRPr lang="en-US" dirty="0"/>
          </a:p>
          <a:p>
            <a:r>
              <a:rPr lang="en-US" dirty="0" err="1" smtClean="0"/>
              <a:t>Ss</a:t>
            </a:r>
            <a:r>
              <a:rPr lang="en-US" dirty="0" smtClean="0"/>
              <a:t> should realize there is not always one single right solution</a:t>
            </a:r>
          </a:p>
          <a:p>
            <a:endParaRPr lang="en-US" dirty="0"/>
          </a:p>
          <a:p>
            <a:endParaRPr lang="en-US" dirty="0" smtClean="0"/>
          </a:p>
          <a:p>
            <a:endParaRPr lang="cs-CZ" dirty="0"/>
          </a:p>
        </p:txBody>
      </p:sp>
    </p:spTree>
    <p:extLst>
      <p:ext uri="{BB962C8B-B14F-4D97-AF65-F5344CB8AC3E}">
        <p14:creationId xmlns:p14="http://schemas.microsoft.com/office/powerpoint/2010/main" val="26893056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2108" y="226877"/>
            <a:ext cx="8229600" cy="1143000"/>
          </a:xfrm>
        </p:spPr>
        <p:txBody>
          <a:bodyPr/>
          <a:lstStyle/>
          <a:p>
            <a:r>
              <a:rPr lang="en-US" dirty="0" smtClean="0"/>
              <a:t>Feedback from students</a:t>
            </a:r>
            <a:endParaRPr lang="cs-CZ" dirty="0"/>
          </a:p>
        </p:txBody>
      </p:sp>
      <p:sp>
        <p:nvSpPr>
          <p:cNvPr id="3" name="Zástupný symbol pro obsah 2"/>
          <p:cNvSpPr>
            <a:spLocks noGrp="1"/>
          </p:cNvSpPr>
          <p:nvPr>
            <p:ph idx="1"/>
          </p:nvPr>
        </p:nvSpPr>
        <p:spPr>
          <a:xfrm>
            <a:off x="457200" y="1600200"/>
            <a:ext cx="8229600" cy="4709120"/>
          </a:xfrm>
        </p:spPr>
        <p:txBody>
          <a:bodyPr>
            <a:normAutofit/>
          </a:bodyPr>
          <a:lstStyle/>
          <a:p>
            <a:endParaRPr lang="en-US" dirty="0" smtClean="0"/>
          </a:p>
          <a:p>
            <a:endParaRPr lang="en-US" dirty="0" smtClean="0"/>
          </a:p>
          <a:p>
            <a:endParaRPr lang="en-US" dirty="0"/>
          </a:p>
          <a:p>
            <a:pPr marL="0" indent="0">
              <a:buNone/>
            </a:pPr>
            <a:endParaRPr lang="cs-CZ" dirty="0"/>
          </a:p>
        </p:txBody>
      </p:sp>
      <p:sp>
        <p:nvSpPr>
          <p:cNvPr id="4" name="Obousměrná vodorovná šipka 3"/>
          <p:cNvSpPr/>
          <p:nvPr/>
        </p:nvSpPr>
        <p:spPr>
          <a:xfrm>
            <a:off x="755576" y="1303318"/>
            <a:ext cx="7200800"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173682" y="1844824"/>
            <a:ext cx="5173724" cy="830997"/>
          </a:xfrm>
          <a:prstGeom prst="rect">
            <a:avLst/>
          </a:prstGeom>
          <a:noFill/>
        </p:spPr>
        <p:txBody>
          <a:bodyPr wrap="none" rtlCol="0">
            <a:spAutoFit/>
          </a:bodyPr>
          <a:lstStyle/>
          <a:p>
            <a:r>
              <a:rPr lang="en-US" sz="2400" dirty="0"/>
              <a:t>Speaking is not necessary. The students </a:t>
            </a:r>
            <a:endParaRPr lang="en-US" sz="2400" dirty="0" smtClean="0"/>
          </a:p>
          <a:p>
            <a:r>
              <a:rPr lang="en-US" sz="2400" dirty="0" smtClean="0"/>
              <a:t>already </a:t>
            </a:r>
            <a:r>
              <a:rPr lang="en-US" sz="2400" dirty="0"/>
              <a:t>know how to speak in English. </a:t>
            </a:r>
          </a:p>
        </p:txBody>
      </p:sp>
      <p:sp>
        <p:nvSpPr>
          <p:cNvPr id="9" name="TextovéPole 8"/>
          <p:cNvSpPr txBox="1"/>
          <p:nvPr/>
        </p:nvSpPr>
        <p:spPr>
          <a:xfrm>
            <a:off x="179512" y="637789"/>
            <a:ext cx="465192" cy="769441"/>
          </a:xfrm>
          <a:prstGeom prst="rect">
            <a:avLst/>
          </a:prstGeom>
          <a:noFill/>
        </p:spPr>
        <p:txBody>
          <a:bodyPr wrap="none" rtlCol="0">
            <a:spAutoFit/>
          </a:bodyPr>
          <a:lstStyle/>
          <a:p>
            <a:r>
              <a:rPr lang="en-US" sz="4400" b="1" dirty="0" smtClean="0">
                <a:solidFill>
                  <a:srgbClr val="0070C0"/>
                </a:solidFill>
              </a:rPr>
              <a:t>_</a:t>
            </a:r>
            <a:endParaRPr lang="cs-CZ" sz="4400" b="1" dirty="0">
              <a:solidFill>
                <a:srgbClr val="0070C0"/>
              </a:solidFill>
            </a:endParaRPr>
          </a:p>
        </p:txBody>
      </p:sp>
      <p:sp>
        <p:nvSpPr>
          <p:cNvPr id="10" name="TextovéPole 9"/>
          <p:cNvSpPr txBox="1"/>
          <p:nvPr/>
        </p:nvSpPr>
        <p:spPr>
          <a:xfrm>
            <a:off x="8108776" y="918597"/>
            <a:ext cx="465192" cy="769441"/>
          </a:xfrm>
          <a:prstGeom prst="rect">
            <a:avLst/>
          </a:prstGeom>
          <a:noFill/>
        </p:spPr>
        <p:txBody>
          <a:bodyPr wrap="none" rtlCol="0">
            <a:spAutoFit/>
          </a:bodyPr>
          <a:lstStyle/>
          <a:p>
            <a:r>
              <a:rPr lang="en-US" sz="4400" b="1" dirty="0">
                <a:solidFill>
                  <a:srgbClr val="0070C0"/>
                </a:solidFill>
              </a:rPr>
              <a:t>+</a:t>
            </a:r>
            <a:endParaRPr lang="cs-CZ" sz="4400" b="1" dirty="0">
              <a:solidFill>
                <a:srgbClr val="0070C0"/>
              </a:solidFill>
            </a:endParaRPr>
          </a:p>
        </p:txBody>
      </p:sp>
      <p:sp>
        <p:nvSpPr>
          <p:cNvPr id="11" name="TextovéPole 10"/>
          <p:cNvSpPr txBox="1"/>
          <p:nvPr/>
        </p:nvSpPr>
        <p:spPr>
          <a:xfrm>
            <a:off x="2835686" y="2675821"/>
            <a:ext cx="6229782" cy="830997"/>
          </a:xfrm>
          <a:prstGeom prst="rect">
            <a:avLst/>
          </a:prstGeom>
          <a:noFill/>
        </p:spPr>
        <p:txBody>
          <a:bodyPr wrap="none" rtlCol="0">
            <a:spAutoFit/>
          </a:bodyPr>
          <a:lstStyle/>
          <a:p>
            <a:r>
              <a:rPr lang="en-US" sz="2400" dirty="0"/>
              <a:t>I’m so happy for all the speaking activities, </a:t>
            </a:r>
            <a:endParaRPr lang="en-US" sz="2400" dirty="0" smtClean="0"/>
          </a:p>
          <a:p>
            <a:r>
              <a:rPr lang="en-US" sz="2400" dirty="0" smtClean="0"/>
              <a:t>I </a:t>
            </a:r>
            <a:r>
              <a:rPr lang="en-US" sz="2400" dirty="0"/>
              <a:t>feel much more confident when speaking now. </a:t>
            </a:r>
          </a:p>
        </p:txBody>
      </p:sp>
      <p:sp>
        <p:nvSpPr>
          <p:cNvPr id="12" name="TextovéPole 11"/>
          <p:cNvSpPr txBox="1"/>
          <p:nvPr/>
        </p:nvSpPr>
        <p:spPr>
          <a:xfrm>
            <a:off x="3692547" y="4391762"/>
            <a:ext cx="4819396" cy="830997"/>
          </a:xfrm>
          <a:prstGeom prst="rect">
            <a:avLst/>
          </a:prstGeom>
          <a:noFill/>
        </p:spPr>
        <p:txBody>
          <a:bodyPr wrap="none" rtlCol="0">
            <a:spAutoFit/>
          </a:bodyPr>
          <a:lstStyle/>
          <a:p>
            <a:r>
              <a:rPr lang="en-US" sz="2400" dirty="0"/>
              <a:t>I would love to work more in groups. </a:t>
            </a:r>
            <a:endParaRPr lang="en-US" sz="2400" dirty="0" smtClean="0"/>
          </a:p>
          <a:p>
            <a:r>
              <a:rPr lang="en-US" sz="2400" dirty="0" smtClean="0"/>
              <a:t>I </a:t>
            </a:r>
            <a:r>
              <a:rPr lang="en-US" sz="2400" dirty="0"/>
              <a:t>learn so much. </a:t>
            </a:r>
          </a:p>
        </p:txBody>
      </p:sp>
      <p:sp>
        <p:nvSpPr>
          <p:cNvPr id="13" name="TextovéPole 12"/>
          <p:cNvSpPr txBox="1"/>
          <p:nvPr/>
        </p:nvSpPr>
        <p:spPr>
          <a:xfrm>
            <a:off x="3518909" y="6027003"/>
            <a:ext cx="5166671" cy="830997"/>
          </a:xfrm>
          <a:prstGeom prst="rect">
            <a:avLst/>
          </a:prstGeom>
          <a:noFill/>
        </p:spPr>
        <p:txBody>
          <a:bodyPr wrap="none" rtlCol="0">
            <a:spAutoFit/>
          </a:bodyPr>
          <a:lstStyle/>
          <a:p>
            <a:r>
              <a:rPr lang="en-US" sz="2400" dirty="0"/>
              <a:t>I enjoyed all these interactive </a:t>
            </a:r>
            <a:r>
              <a:rPr lang="en-US" sz="2400" dirty="0" smtClean="0"/>
              <a:t>activities, </a:t>
            </a:r>
          </a:p>
          <a:p>
            <a:r>
              <a:rPr lang="en-US" sz="2400" dirty="0" smtClean="0"/>
              <a:t>It was fun and we learnt a lot. </a:t>
            </a:r>
            <a:endParaRPr lang="en-US" sz="2400" dirty="0"/>
          </a:p>
        </p:txBody>
      </p:sp>
      <p:sp>
        <p:nvSpPr>
          <p:cNvPr id="14" name="TextovéPole 13"/>
          <p:cNvSpPr txBox="1"/>
          <p:nvPr/>
        </p:nvSpPr>
        <p:spPr>
          <a:xfrm>
            <a:off x="134298" y="3542679"/>
            <a:ext cx="5247527" cy="830997"/>
          </a:xfrm>
          <a:prstGeom prst="rect">
            <a:avLst/>
          </a:prstGeom>
          <a:noFill/>
        </p:spPr>
        <p:txBody>
          <a:bodyPr wrap="none" rtlCol="0">
            <a:spAutoFit/>
          </a:bodyPr>
          <a:lstStyle/>
          <a:p>
            <a:r>
              <a:rPr lang="cs-CZ" sz="2400" dirty="0"/>
              <a:t>I </a:t>
            </a:r>
            <a:r>
              <a:rPr lang="cs-CZ" sz="2400" dirty="0" err="1"/>
              <a:t>would</a:t>
            </a:r>
            <a:r>
              <a:rPr lang="cs-CZ" sz="2400" dirty="0"/>
              <a:t> </a:t>
            </a:r>
            <a:r>
              <a:rPr lang="cs-CZ" sz="2400" dirty="0" err="1"/>
              <a:t>cancel</a:t>
            </a:r>
            <a:r>
              <a:rPr lang="cs-CZ" sz="2400" dirty="0"/>
              <a:t> </a:t>
            </a:r>
            <a:r>
              <a:rPr lang="cs-CZ" sz="2400" dirty="0" err="1"/>
              <a:t>the</a:t>
            </a:r>
            <a:r>
              <a:rPr lang="cs-CZ" sz="2400" dirty="0"/>
              <a:t> </a:t>
            </a:r>
            <a:r>
              <a:rPr lang="cs-CZ" sz="2400" dirty="0" err="1"/>
              <a:t>group</a:t>
            </a:r>
            <a:r>
              <a:rPr lang="cs-CZ" sz="2400" dirty="0"/>
              <a:t> </a:t>
            </a:r>
            <a:r>
              <a:rPr lang="cs-CZ" sz="2400" dirty="0" err="1"/>
              <a:t>work</a:t>
            </a:r>
            <a:r>
              <a:rPr lang="cs-CZ" sz="2400" dirty="0"/>
              <a:t>. </a:t>
            </a:r>
            <a:r>
              <a:rPr lang="cs-CZ" sz="2400" dirty="0" err="1"/>
              <a:t>It</a:t>
            </a:r>
            <a:r>
              <a:rPr lang="cs-CZ" sz="2400" dirty="0"/>
              <a:t> </a:t>
            </a:r>
            <a:r>
              <a:rPr lang="cs-CZ" sz="2400" dirty="0" err="1"/>
              <a:t>didn</a:t>
            </a:r>
            <a:r>
              <a:rPr lang="en-US" sz="2400" dirty="0"/>
              <a:t>’t </a:t>
            </a:r>
            <a:endParaRPr lang="en-US" sz="2400" dirty="0" smtClean="0"/>
          </a:p>
          <a:p>
            <a:r>
              <a:rPr lang="en-US" sz="2400" dirty="0" smtClean="0"/>
              <a:t>bring </a:t>
            </a:r>
            <a:r>
              <a:rPr lang="en-US" sz="2400" dirty="0"/>
              <a:t>any results, it was a waste of time. </a:t>
            </a:r>
          </a:p>
        </p:txBody>
      </p:sp>
      <p:sp>
        <p:nvSpPr>
          <p:cNvPr id="15" name="TextovéPole 14"/>
          <p:cNvSpPr txBox="1"/>
          <p:nvPr/>
        </p:nvSpPr>
        <p:spPr>
          <a:xfrm>
            <a:off x="101051" y="5157192"/>
            <a:ext cx="8410892" cy="830997"/>
          </a:xfrm>
          <a:prstGeom prst="rect">
            <a:avLst/>
          </a:prstGeom>
          <a:noFill/>
        </p:spPr>
        <p:txBody>
          <a:bodyPr wrap="none" rtlCol="0">
            <a:spAutoFit/>
          </a:bodyPr>
          <a:lstStyle/>
          <a:p>
            <a:r>
              <a:rPr lang="en-US" sz="2400" dirty="0"/>
              <a:t>The seminars are very interactive, but the teacher </a:t>
            </a:r>
            <a:endParaRPr lang="en-US" sz="2400" dirty="0" smtClean="0"/>
          </a:p>
          <a:p>
            <a:r>
              <a:rPr lang="en-US" sz="2400" dirty="0" smtClean="0"/>
              <a:t>should </a:t>
            </a:r>
            <a:r>
              <a:rPr lang="en-US" sz="2400" dirty="0"/>
              <a:t>realize that students are not interested in interactive work.</a:t>
            </a:r>
          </a:p>
        </p:txBody>
      </p:sp>
    </p:spTree>
    <p:extLst>
      <p:ext uri="{BB962C8B-B14F-4D97-AF65-F5344CB8AC3E}">
        <p14:creationId xmlns:p14="http://schemas.microsoft.com/office/powerpoint/2010/main" val="137757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 calcmode="lin" valueType="num">
                                      <p:cBhvr additive="base">
                                        <p:cTn id="1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 calcmode="lin" valueType="num">
                                      <p:cBhvr additive="base">
                                        <p:cTn id="2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 calcmode="lin" valueType="num">
                                      <p:cBhvr additive="base">
                                        <p:cTn id="2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xEl>
                                              <p:pRg st="1" end="1"/>
                                            </p:txEl>
                                          </p:spTgt>
                                        </p:tgtEl>
                                        <p:attrNameLst>
                                          <p:attrName>style.visibility</p:attrName>
                                        </p:attrNameLst>
                                      </p:cBhvr>
                                      <p:to>
                                        <p:strVal val="visible"/>
                                      </p:to>
                                    </p:set>
                                    <p:anim calcmode="lin" valueType="num">
                                      <p:cBhvr additive="base">
                                        <p:cTn id="31"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2">
                                            <p:txEl>
                                              <p:pRg st="1" end="1"/>
                                            </p:txEl>
                                          </p:spTgt>
                                        </p:tgtEl>
                                        <p:attrNameLst>
                                          <p:attrName>style.visibility</p:attrName>
                                        </p:attrNameLst>
                                      </p:cBhvr>
                                      <p:to>
                                        <p:strVal val="visible"/>
                                      </p:to>
                                    </p:set>
                                    <p:anim calcmode="lin" valueType="num">
                                      <p:cBhvr additive="base">
                                        <p:cTn id="41"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anim calcmode="lin" valueType="num">
                                      <p:cBhvr additive="base">
                                        <p:cTn id="4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5">
                                            <p:txEl>
                                              <p:pRg st="1" end="1"/>
                                            </p:txEl>
                                          </p:spTgt>
                                        </p:tgtEl>
                                        <p:attrNameLst>
                                          <p:attrName>style.visibility</p:attrName>
                                        </p:attrNameLst>
                                      </p:cBhvr>
                                      <p:to>
                                        <p:strVal val="visible"/>
                                      </p:to>
                                    </p:set>
                                    <p:anim calcmode="lin" valueType="num">
                                      <p:cBhvr additive="base">
                                        <p:cTn id="51"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 calcmode="lin" valueType="num">
                                      <p:cBhvr additive="base">
                                        <p:cTn id="5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3">
                                            <p:txEl>
                                              <p:pRg st="1" end="1"/>
                                            </p:txEl>
                                          </p:spTgt>
                                        </p:tgtEl>
                                        <p:attrNameLst>
                                          <p:attrName>style.visibility</p:attrName>
                                        </p:attrNameLst>
                                      </p:cBhvr>
                                      <p:to>
                                        <p:strVal val="visible"/>
                                      </p:to>
                                    </p:set>
                                    <p:anim calcmode="lin" valueType="num">
                                      <p:cBhvr additive="base">
                                        <p:cTn id="61"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Feedback from students</a:t>
            </a:r>
            <a:endParaRPr lang="cs-CZ" dirty="0"/>
          </a:p>
        </p:txBody>
      </p:sp>
      <p:sp>
        <p:nvSpPr>
          <p:cNvPr id="3" name="Zástupný symbol pro obsah 2"/>
          <p:cNvSpPr>
            <a:spLocks noGrp="1"/>
          </p:cNvSpPr>
          <p:nvPr>
            <p:ph idx="1"/>
          </p:nvPr>
        </p:nvSpPr>
        <p:spPr/>
        <p:txBody>
          <a:bodyPr/>
          <a:lstStyle/>
          <a:p>
            <a:endParaRPr lang="en-US" dirty="0" smtClean="0"/>
          </a:p>
          <a:p>
            <a:endParaRPr lang="cs-CZ" dirty="0"/>
          </a:p>
        </p:txBody>
      </p:sp>
      <p:sp>
        <p:nvSpPr>
          <p:cNvPr id="4" name="Veselý obličej 3"/>
          <p:cNvSpPr/>
          <p:nvPr/>
        </p:nvSpPr>
        <p:spPr>
          <a:xfrm>
            <a:off x="6174908" y="2647872"/>
            <a:ext cx="648072" cy="642060"/>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ousměrná vodorovná šipka 4"/>
          <p:cNvSpPr/>
          <p:nvPr/>
        </p:nvSpPr>
        <p:spPr>
          <a:xfrm>
            <a:off x="755576" y="1766803"/>
            <a:ext cx="7200800"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8108776" y="1290159"/>
            <a:ext cx="465192" cy="769441"/>
          </a:xfrm>
          <a:prstGeom prst="rect">
            <a:avLst/>
          </a:prstGeom>
          <a:noFill/>
        </p:spPr>
        <p:txBody>
          <a:bodyPr wrap="none" rtlCol="0">
            <a:spAutoFit/>
          </a:bodyPr>
          <a:lstStyle/>
          <a:p>
            <a:r>
              <a:rPr lang="en-US" sz="4400" b="1" dirty="0">
                <a:solidFill>
                  <a:srgbClr val="0070C0"/>
                </a:solidFill>
              </a:rPr>
              <a:t>+</a:t>
            </a:r>
            <a:endParaRPr lang="cs-CZ" sz="4400" b="1" dirty="0">
              <a:solidFill>
                <a:srgbClr val="0070C0"/>
              </a:solidFill>
            </a:endParaRPr>
          </a:p>
        </p:txBody>
      </p:sp>
      <p:sp>
        <p:nvSpPr>
          <p:cNvPr id="7" name="TextovéPole 6"/>
          <p:cNvSpPr txBox="1"/>
          <p:nvPr/>
        </p:nvSpPr>
        <p:spPr>
          <a:xfrm>
            <a:off x="179512" y="905438"/>
            <a:ext cx="465192" cy="769441"/>
          </a:xfrm>
          <a:prstGeom prst="rect">
            <a:avLst/>
          </a:prstGeom>
          <a:noFill/>
        </p:spPr>
        <p:txBody>
          <a:bodyPr wrap="none" rtlCol="0">
            <a:spAutoFit/>
          </a:bodyPr>
          <a:lstStyle/>
          <a:p>
            <a:r>
              <a:rPr lang="en-US" sz="4400" b="1" dirty="0" smtClean="0">
                <a:solidFill>
                  <a:srgbClr val="0070C0"/>
                </a:solidFill>
              </a:rPr>
              <a:t>_</a:t>
            </a:r>
            <a:endParaRPr lang="cs-CZ" sz="4400" b="1" dirty="0">
              <a:solidFill>
                <a:srgbClr val="0070C0"/>
              </a:solidFill>
            </a:endParaRPr>
          </a:p>
        </p:txBody>
      </p:sp>
    </p:spTree>
    <p:extLst>
      <p:ext uri="{BB962C8B-B14F-4D97-AF65-F5344CB8AC3E}">
        <p14:creationId xmlns:p14="http://schemas.microsoft.com/office/powerpoint/2010/main" val="1575008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Lessons learnt</a:t>
            </a:r>
            <a:endParaRPr lang="cs-CZ" dirty="0"/>
          </a:p>
        </p:txBody>
      </p:sp>
      <p:sp>
        <p:nvSpPr>
          <p:cNvPr id="3" name="Zástupný symbol pro obsah 2"/>
          <p:cNvSpPr>
            <a:spLocks noGrp="1"/>
          </p:cNvSpPr>
          <p:nvPr>
            <p:ph idx="1"/>
          </p:nvPr>
        </p:nvSpPr>
        <p:spPr/>
        <p:txBody>
          <a:bodyPr/>
          <a:lstStyle/>
          <a:p>
            <a:r>
              <a:rPr lang="en-US" dirty="0" err="1" smtClean="0"/>
              <a:t>Ss</a:t>
            </a:r>
            <a:r>
              <a:rPr lang="en-US" dirty="0" smtClean="0"/>
              <a:t> can be very creative</a:t>
            </a:r>
          </a:p>
          <a:p>
            <a:r>
              <a:rPr lang="en-US" dirty="0" err="1" smtClean="0"/>
              <a:t>Ss</a:t>
            </a:r>
            <a:r>
              <a:rPr lang="en-US" dirty="0" smtClean="0"/>
              <a:t> themselves are a great resource for teaching material</a:t>
            </a:r>
          </a:p>
          <a:p>
            <a:r>
              <a:rPr lang="en-US" dirty="0"/>
              <a:t>t</a:t>
            </a:r>
            <a:r>
              <a:rPr lang="en-US" dirty="0" smtClean="0"/>
              <a:t>here is no universal successful activity</a:t>
            </a:r>
          </a:p>
          <a:p>
            <a:r>
              <a:rPr lang="en-US" dirty="0"/>
              <a:t>m</a:t>
            </a:r>
            <a:r>
              <a:rPr lang="en-US" dirty="0" smtClean="0"/>
              <a:t>otivation, involvement, variety</a:t>
            </a:r>
          </a:p>
          <a:p>
            <a:r>
              <a:rPr lang="en-US" dirty="0"/>
              <a:t>l</a:t>
            </a:r>
            <a:r>
              <a:rPr lang="en-US" dirty="0" smtClean="0"/>
              <a:t>egal communication X </a:t>
            </a:r>
          </a:p>
          <a:p>
            <a:pPr marL="0" indent="0">
              <a:buNone/>
            </a:pPr>
            <a:r>
              <a:rPr lang="en-US" dirty="0"/>
              <a:t>	</a:t>
            </a:r>
            <a:r>
              <a:rPr lang="en-US" dirty="0" smtClean="0"/>
              <a:t>communication with aspects of law   </a:t>
            </a:r>
            <a:endParaRPr lang="cs-CZ" dirty="0"/>
          </a:p>
        </p:txBody>
      </p:sp>
    </p:spTree>
    <p:extLst>
      <p:ext uri="{BB962C8B-B14F-4D97-AF65-F5344CB8AC3E}">
        <p14:creationId xmlns:p14="http://schemas.microsoft.com/office/powerpoint/2010/main" val="123646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solidFill>
                  <a:srgbClr val="0070C0"/>
                </a:solidFill>
              </a:rPr>
              <a:t>Outline</a:t>
            </a:r>
            <a:r>
              <a:rPr lang="en-US" b="1" dirty="0" smtClean="0">
                <a:solidFill>
                  <a:srgbClr val="0070C0"/>
                </a:solidFill>
              </a:rPr>
              <a:t> </a:t>
            </a:r>
            <a:endParaRPr lang="cs-CZ" b="1" dirty="0">
              <a:solidFill>
                <a:srgbClr val="0070C0"/>
              </a:solidFill>
            </a:endParaRPr>
          </a:p>
        </p:txBody>
      </p:sp>
      <p:sp>
        <p:nvSpPr>
          <p:cNvPr id="3" name="Zástupný symbol pro obsah 2"/>
          <p:cNvSpPr>
            <a:spLocks noGrp="1"/>
          </p:cNvSpPr>
          <p:nvPr>
            <p:ph idx="1"/>
          </p:nvPr>
        </p:nvSpPr>
        <p:spPr>
          <a:xfrm>
            <a:off x="457200" y="1600200"/>
            <a:ext cx="8229600" cy="4997152"/>
          </a:xfrm>
        </p:spPr>
        <p:txBody>
          <a:bodyPr/>
          <a:lstStyle/>
          <a:p>
            <a:pPr marL="0" indent="0">
              <a:buNone/>
            </a:pPr>
            <a:r>
              <a:rPr lang="en-US" dirty="0" err="1" smtClean="0"/>
              <a:t>A</a:t>
            </a:r>
            <a:r>
              <a:rPr lang="cs-CZ" dirty="0" err="1" smtClean="0"/>
              <a:t>ctivities</a:t>
            </a:r>
            <a:r>
              <a:rPr lang="cs-CZ" dirty="0" smtClean="0"/>
              <a:t> </a:t>
            </a:r>
            <a:r>
              <a:rPr lang="cs-CZ" dirty="0" err="1"/>
              <a:t>related</a:t>
            </a:r>
            <a:r>
              <a:rPr lang="cs-CZ" dirty="0"/>
              <a:t> to </a:t>
            </a:r>
            <a:r>
              <a:rPr lang="en-US" dirty="0" smtClean="0"/>
              <a:t>communication (</a:t>
            </a:r>
            <a:r>
              <a:rPr lang="cs-CZ" dirty="0" smtClean="0"/>
              <a:t>soft </a:t>
            </a:r>
            <a:r>
              <a:rPr lang="cs-CZ" dirty="0" err="1" smtClean="0"/>
              <a:t>skills</a:t>
            </a:r>
            <a:r>
              <a:rPr lang="en-US" dirty="0"/>
              <a:t>)</a:t>
            </a:r>
            <a:endParaRPr lang="en-US" dirty="0" smtClean="0"/>
          </a:p>
          <a:p>
            <a:r>
              <a:rPr lang="cs-CZ" dirty="0" err="1" smtClean="0"/>
              <a:t>Interviewing</a:t>
            </a:r>
            <a:r>
              <a:rPr lang="cs-CZ" dirty="0" smtClean="0"/>
              <a:t> a </a:t>
            </a:r>
            <a:r>
              <a:rPr lang="cs-CZ" dirty="0" err="1" smtClean="0"/>
              <a:t>client</a:t>
            </a:r>
            <a:endParaRPr lang="en-US" dirty="0" smtClean="0"/>
          </a:p>
          <a:p>
            <a:pPr lvl="1"/>
            <a:r>
              <a:rPr lang="en-US" dirty="0" smtClean="0"/>
              <a:t>pre-interview activity</a:t>
            </a:r>
          </a:p>
          <a:p>
            <a:pPr lvl="1"/>
            <a:r>
              <a:rPr lang="en-US" dirty="0"/>
              <a:t>f</a:t>
            </a:r>
            <a:r>
              <a:rPr lang="en-US" dirty="0" smtClean="0"/>
              <a:t>amily law related case</a:t>
            </a:r>
            <a:endParaRPr lang="cs-CZ" dirty="0" smtClean="0"/>
          </a:p>
          <a:p>
            <a:r>
              <a:rPr lang="cs-CZ" dirty="0" err="1" smtClean="0"/>
              <a:t>Negotiating</a:t>
            </a:r>
            <a:endParaRPr lang="en-US" dirty="0" smtClean="0"/>
          </a:p>
          <a:p>
            <a:pPr lvl="1"/>
            <a:r>
              <a:rPr lang="en-US" dirty="0"/>
              <a:t>s</a:t>
            </a:r>
            <a:r>
              <a:rPr lang="en-US" dirty="0" smtClean="0"/>
              <a:t>nowball activity</a:t>
            </a:r>
          </a:p>
          <a:p>
            <a:r>
              <a:rPr lang="en-US" dirty="0" smtClean="0"/>
              <a:t>Discussion activity </a:t>
            </a:r>
          </a:p>
          <a:p>
            <a:pPr lvl="1"/>
            <a:r>
              <a:rPr lang="en-US" dirty="0"/>
              <a:t>t</a:t>
            </a:r>
            <a:r>
              <a:rPr lang="en-US" dirty="0" smtClean="0"/>
              <a:t>ypes of custody</a:t>
            </a:r>
          </a:p>
          <a:p>
            <a:pPr marL="0" indent="0">
              <a:buNone/>
            </a:pPr>
            <a:r>
              <a:rPr lang="en-US" dirty="0" smtClean="0"/>
              <a:t>Feedback from students and Lessons learnt </a:t>
            </a:r>
            <a:endParaRPr lang="cs-CZ" dirty="0"/>
          </a:p>
        </p:txBody>
      </p:sp>
    </p:spTree>
    <p:extLst>
      <p:ext uri="{BB962C8B-B14F-4D97-AF65-F5344CB8AC3E}">
        <p14:creationId xmlns:p14="http://schemas.microsoft.com/office/powerpoint/2010/main" val="1958748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Aims </a:t>
            </a:r>
            <a:endParaRPr lang="cs-CZ" dirty="0"/>
          </a:p>
        </p:txBody>
      </p:sp>
      <p:sp>
        <p:nvSpPr>
          <p:cNvPr id="3" name="Zástupný symbol pro obsah 2"/>
          <p:cNvSpPr>
            <a:spLocks noGrp="1"/>
          </p:cNvSpPr>
          <p:nvPr>
            <p:ph idx="1"/>
          </p:nvPr>
        </p:nvSpPr>
        <p:spPr/>
        <p:txBody>
          <a:bodyPr/>
          <a:lstStyle/>
          <a:p>
            <a:r>
              <a:rPr lang="en-US" dirty="0" smtClean="0"/>
              <a:t>Steps towards better professional communication</a:t>
            </a:r>
            <a:endParaRPr lang="en-US" dirty="0"/>
          </a:p>
          <a:p>
            <a:pPr lvl="1"/>
            <a:r>
              <a:rPr lang="en-US" dirty="0"/>
              <a:t>Be aware of soft skills </a:t>
            </a:r>
            <a:endParaRPr lang="cs-CZ" dirty="0" smtClean="0"/>
          </a:p>
          <a:p>
            <a:pPr lvl="1"/>
            <a:r>
              <a:rPr lang="en-US" dirty="0" smtClean="0"/>
              <a:t>Listen actively</a:t>
            </a:r>
          </a:p>
          <a:p>
            <a:pPr lvl="1"/>
            <a:r>
              <a:rPr lang="en-US" dirty="0" smtClean="0"/>
              <a:t>Prepare carefully</a:t>
            </a:r>
          </a:p>
          <a:p>
            <a:pPr lvl="1"/>
            <a:r>
              <a:rPr lang="en-US" dirty="0" smtClean="0"/>
              <a:t>Express ideas/facts/arguments clearly and politely</a:t>
            </a:r>
          </a:p>
          <a:p>
            <a:r>
              <a:rPr lang="en-US" dirty="0" smtClean="0"/>
              <a:t>Variety of communication tasks</a:t>
            </a:r>
            <a:endParaRPr lang="cs-CZ" dirty="0"/>
          </a:p>
        </p:txBody>
      </p:sp>
    </p:spTree>
    <p:extLst>
      <p:ext uri="{BB962C8B-B14F-4D97-AF65-F5344CB8AC3E}">
        <p14:creationId xmlns:p14="http://schemas.microsoft.com/office/powerpoint/2010/main" val="3326587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endParaRPr lang="en-US" sz="4000" b="1" dirty="0" smtClean="0"/>
          </a:p>
          <a:p>
            <a:pPr marL="0" indent="0">
              <a:buNone/>
            </a:pPr>
            <a:r>
              <a:rPr lang="en-US" sz="4000" b="1" dirty="0" smtClean="0"/>
              <a:t>	</a:t>
            </a:r>
            <a:r>
              <a:rPr lang="cs-CZ" sz="4000" b="1" dirty="0" err="1" smtClean="0"/>
              <a:t>Thank</a:t>
            </a:r>
            <a:r>
              <a:rPr lang="cs-CZ" sz="4000" b="1" dirty="0" smtClean="0"/>
              <a:t> </a:t>
            </a:r>
            <a:r>
              <a:rPr lang="cs-CZ" sz="4000" b="1" dirty="0" err="1"/>
              <a:t>you</a:t>
            </a:r>
            <a:r>
              <a:rPr lang="cs-CZ" sz="4000" b="1" dirty="0"/>
              <a:t> </a:t>
            </a:r>
            <a:r>
              <a:rPr lang="cs-CZ" sz="4000" b="1" dirty="0" err="1"/>
              <a:t>for</a:t>
            </a:r>
            <a:r>
              <a:rPr lang="cs-CZ" sz="4000" b="1" dirty="0"/>
              <a:t> </a:t>
            </a:r>
            <a:r>
              <a:rPr lang="cs-CZ" sz="4000" b="1" dirty="0" err="1"/>
              <a:t>your</a:t>
            </a:r>
            <a:r>
              <a:rPr lang="cs-CZ" sz="4000" b="1" dirty="0"/>
              <a:t> </a:t>
            </a:r>
            <a:r>
              <a:rPr lang="cs-CZ" sz="4000" b="1" dirty="0" err="1" smtClean="0"/>
              <a:t>attention</a:t>
            </a:r>
            <a:r>
              <a:rPr lang="en-US" sz="4000" b="1" dirty="0" smtClean="0"/>
              <a:t>.</a:t>
            </a:r>
          </a:p>
          <a:p>
            <a:pPr marL="0" indent="0">
              <a:buNone/>
            </a:pPr>
            <a:r>
              <a:rPr lang="en-US" sz="4000" b="1" dirty="0"/>
              <a:t>	</a:t>
            </a:r>
            <a:r>
              <a:rPr lang="en-US" sz="4000" b="1" dirty="0" smtClean="0"/>
              <a:t>And co-operation. </a:t>
            </a:r>
          </a:p>
          <a:p>
            <a:endParaRPr lang="en-US" sz="4000" b="1" dirty="0"/>
          </a:p>
          <a:p>
            <a:endParaRPr lang="en-US" sz="4000" b="1" dirty="0"/>
          </a:p>
          <a:p>
            <a:pPr marL="0" lvl="0" indent="0" algn="r">
              <a:buNone/>
            </a:pPr>
            <a:endParaRPr lang="cs-CZ" sz="3000" dirty="0">
              <a:solidFill>
                <a:prstClr val="black">
                  <a:tint val="75000"/>
                </a:prstClr>
              </a:solidFill>
            </a:endParaRPr>
          </a:p>
          <a:p>
            <a:pPr marL="0" lvl="0" indent="0" algn="r">
              <a:buNone/>
            </a:pPr>
            <a:r>
              <a:rPr lang="cs-CZ" sz="2800" dirty="0" err="1" smtClean="0">
                <a:solidFill>
                  <a:prstClr val="black">
                    <a:tint val="75000"/>
                  </a:prstClr>
                </a:solidFill>
              </a:rPr>
              <a:t>Pictures</a:t>
            </a:r>
            <a:r>
              <a:rPr lang="cs-CZ" sz="2800" dirty="0" smtClean="0">
                <a:solidFill>
                  <a:prstClr val="black">
                    <a:tint val="75000"/>
                  </a:prstClr>
                </a:solidFill>
              </a:rPr>
              <a:t>: Barbora Chovancová</a:t>
            </a:r>
            <a:endParaRPr lang="cs-CZ" sz="2800" dirty="0">
              <a:solidFill>
                <a:prstClr val="black">
                  <a:tint val="75000"/>
                </a:prstClr>
              </a:solidFill>
            </a:endParaRPr>
          </a:p>
          <a:p>
            <a:endParaRPr lang="cs-CZ" sz="4000" b="1" dirty="0"/>
          </a:p>
        </p:txBody>
      </p:sp>
    </p:spTree>
    <p:extLst>
      <p:ext uri="{BB962C8B-B14F-4D97-AF65-F5344CB8AC3E}">
        <p14:creationId xmlns:p14="http://schemas.microsoft.com/office/powerpoint/2010/main" val="32768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Real </a:t>
            </a:r>
            <a:r>
              <a:rPr lang="cs-CZ" b="1" dirty="0" err="1" smtClean="0"/>
              <a:t>life</a:t>
            </a:r>
            <a:r>
              <a:rPr lang="cs-CZ" b="1" dirty="0" smtClean="0"/>
              <a:t> </a:t>
            </a:r>
            <a:r>
              <a:rPr lang="cs-CZ" b="1" dirty="0" err="1" smtClean="0"/>
              <a:t>like</a:t>
            </a:r>
            <a:r>
              <a:rPr lang="cs-CZ" b="1" dirty="0" smtClean="0"/>
              <a:t> </a:t>
            </a:r>
            <a:r>
              <a:rPr lang="cs-CZ" b="1" dirty="0" err="1" smtClean="0"/>
              <a:t>activities</a:t>
            </a:r>
            <a:endParaRPr lang="cs-CZ" b="1" dirty="0"/>
          </a:p>
        </p:txBody>
      </p:sp>
      <p:sp>
        <p:nvSpPr>
          <p:cNvPr id="3" name="Zástupný symbol pro obsah 2"/>
          <p:cNvSpPr>
            <a:spLocks noGrp="1"/>
          </p:cNvSpPr>
          <p:nvPr>
            <p:ph idx="1"/>
          </p:nvPr>
        </p:nvSpPr>
        <p:spPr>
          <a:xfrm>
            <a:off x="457200" y="1600200"/>
            <a:ext cx="8229600" cy="4925144"/>
          </a:xfrm>
        </p:spPr>
        <p:txBody>
          <a:bodyPr>
            <a:normAutofit/>
          </a:bodyPr>
          <a:lstStyle/>
          <a:p>
            <a:r>
              <a:rPr lang="cs-CZ" b="1" i="1" dirty="0" err="1" smtClean="0"/>
              <a:t>Motivation</a:t>
            </a:r>
            <a:r>
              <a:rPr lang="cs-CZ" b="1" i="1" dirty="0" smtClean="0"/>
              <a:t> – to </a:t>
            </a:r>
            <a:r>
              <a:rPr lang="cs-CZ" b="1" i="1" dirty="0" err="1" smtClean="0"/>
              <a:t>get</a:t>
            </a:r>
            <a:r>
              <a:rPr lang="cs-CZ" b="1" i="1" dirty="0" smtClean="0"/>
              <a:t> </a:t>
            </a:r>
            <a:r>
              <a:rPr lang="cs-CZ" b="1" i="1" dirty="0" err="1" smtClean="0"/>
              <a:t>involved</a:t>
            </a:r>
            <a:r>
              <a:rPr lang="cs-CZ" b="1" i="1" dirty="0" smtClean="0"/>
              <a:t>, </a:t>
            </a:r>
          </a:p>
          <a:p>
            <a:pPr marL="0" indent="0">
              <a:buNone/>
            </a:pPr>
            <a:r>
              <a:rPr lang="cs-CZ" b="1" i="1" dirty="0"/>
              <a:t>	</a:t>
            </a:r>
            <a:r>
              <a:rPr lang="cs-CZ" b="1" i="1" dirty="0" smtClean="0"/>
              <a:t>to </a:t>
            </a:r>
            <a:r>
              <a:rPr lang="cs-CZ" b="1" i="1" dirty="0" err="1" smtClean="0"/>
              <a:t>realize</a:t>
            </a:r>
            <a:r>
              <a:rPr lang="cs-CZ" b="1" i="1" dirty="0" smtClean="0"/>
              <a:t>: </a:t>
            </a:r>
            <a:r>
              <a:rPr lang="cs-CZ" b="1" i="1" dirty="0" err="1" smtClean="0"/>
              <a:t>professional</a:t>
            </a:r>
            <a:r>
              <a:rPr lang="cs-CZ" b="1" i="1" dirty="0" smtClean="0"/>
              <a:t> </a:t>
            </a:r>
          </a:p>
          <a:p>
            <a:pPr marL="0" indent="0">
              <a:buNone/>
            </a:pPr>
            <a:r>
              <a:rPr lang="cs-CZ" b="1" i="1" dirty="0"/>
              <a:t>	</a:t>
            </a:r>
            <a:r>
              <a:rPr lang="cs-CZ" b="1" i="1" dirty="0" err="1" smtClean="0"/>
              <a:t>communication</a:t>
            </a:r>
            <a:r>
              <a:rPr lang="cs-CZ" b="1" i="1" dirty="0" smtClean="0"/>
              <a:t> ≠ </a:t>
            </a:r>
            <a:r>
              <a:rPr lang="cs-CZ" b="1" i="1" dirty="0" err="1" smtClean="0"/>
              <a:t>chatting</a:t>
            </a:r>
            <a:r>
              <a:rPr lang="cs-CZ" b="1" i="1" dirty="0" smtClean="0"/>
              <a:t>   </a:t>
            </a:r>
          </a:p>
          <a:p>
            <a:r>
              <a:rPr lang="cs-CZ" b="1" dirty="0" err="1" smtClean="0">
                <a:solidFill>
                  <a:srgbClr val="0070C0"/>
                </a:solidFill>
              </a:rPr>
              <a:t>Authentic</a:t>
            </a:r>
            <a:r>
              <a:rPr lang="cs-CZ" b="1" dirty="0" smtClean="0">
                <a:solidFill>
                  <a:srgbClr val="0070C0"/>
                </a:solidFill>
              </a:rPr>
              <a:t> </a:t>
            </a:r>
            <a:r>
              <a:rPr lang="cs-CZ" b="1" dirty="0" err="1" smtClean="0">
                <a:solidFill>
                  <a:srgbClr val="0070C0"/>
                </a:solidFill>
              </a:rPr>
              <a:t>materials</a:t>
            </a:r>
            <a:endParaRPr lang="cs-CZ" b="1" dirty="0" smtClean="0">
              <a:solidFill>
                <a:srgbClr val="0070C0"/>
              </a:solidFill>
            </a:endParaRPr>
          </a:p>
          <a:p>
            <a:r>
              <a:rPr lang="cs-CZ" b="1" dirty="0" smtClean="0">
                <a:solidFill>
                  <a:srgbClr val="0070C0"/>
                </a:solidFill>
              </a:rPr>
              <a:t>Czech </a:t>
            </a:r>
            <a:r>
              <a:rPr lang="cs-CZ" b="1" dirty="0" err="1" smtClean="0">
                <a:solidFill>
                  <a:srgbClr val="0070C0"/>
                </a:solidFill>
              </a:rPr>
              <a:t>context</a:t>
            </a:r>
            <a:endParaRPr lang="cs-CZ" b="1" dirty="0" smtClean="0">
              <a:solidFill>
                <a:srgbClr val="0070C0"/>
              </a:solidFill>
            </a:endParaRPr>
          </a:p>
          <a:p>
            <a:r>
              <a:rPr lang="cs-CZ" b="1" dirty="0" err="1" smtClean="0">
                <a:solidFill>
                  <a:srgbClr val="0070C0"/>
                </a:solidFill>
              </a:rPr>
              <a:t>Believable</a:t>
            </a:r>
            <a:r>
              <a:rPr lang="cs-CZ" b="1" dirty="0" smtClean="0">
                <a:solidFill>
                  <a:srgbClr val="0070C0"/>
                </a:solidFill>
              </a:rPr>
              <a:t> </a:t>
            </a:r>
            <a:r>
              <a:rPr lang="cs-CZ" b="1" dirty="0" err="1" smtClean="0">
                <a:solidFill>
                  <a:srgbClr val="0070C0"/>
                </a:solidFill>
              </a:rPr>
              <a:t>scenario</a:t>
            </a:r>
            <a:endParaRPr lang="cs-CZ" b="1" dirty="0" smtClean="0">
              <a:solidFill>
                <a:srgbClr val="0070C0"/>
              </a:solidFill>
            </a:endParaRPr>
          </a:p>
          <a:p>
            <a:endParaRPr lang="cs-CZ" b="1" i="1" dirty="0" smtClean="0">
              <a:solidFill>
                <a:srgbClr val="0070C0"/>
              </a:solidFill>
            </a:endParaRPr>
          </a:p>
          <a:p>
            <a:r>
              <a:rPr lang="cs-CZ" b="1" i="1" dirty="0" err="1" smtClean="0"/>
              <a:t>Effective</a:t>
            </a:r>
            <a:r>
              <a:rPr lang="cs-CZ" b="1" i="1" dirty="0" smtClean="0"/>
              <a:t> </a:t>
            </a:r>
            <a:r>
              <a:rPr lang="cs-CZ" b="1" i="1" dirty="0" err="1" smtClean="0"/>
              <a:t>practice</a:t>
            </a:r>
            <a:endParaRPr lang="cs-CZ" b="1" i="1" dirty="0" smtClean="0"/>
          </a:p>
          <a:p>
            <a:endParaRPr lang="cs-CZ" b="1" dirty="0" smtClean="0">
              <a:solidFill>
                <a:srgbClr val="0070C0"/>
              </a:solidFill>
            </a:endParaRPr>
          </a:p>
          <a:p>
            <a:pPr marL="0" indent="0">
              <a:buNone/>
            </a:pPr>
            <a:endParaRPr lang="cs-CZ" b="1" dirty="0">
              <a:solidFill>
                <a:srgbClr val="0070C0"/>
              </a:solidFill>
            </a:endParaRPr>
          </a:p>
          <a:p>
            <a:endParaRPr lang="cs-CZ" b="1" dirty="0">
              <a:solidFill>
                <a:srgbClr val="0070C0"/>
              </a:solidFill>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268760"/>
            <a:ext cx="2520280" cy="3780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785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cs-CZ" altLang="zh-CN" dirty="0" smtClean="0">
                <a:ea typeface="宋体" pitchFamily="2" charset="-122"/>
              </a:rPr>
              <a:t>Soft </a:t>
            </a:r>
            <a:r>
              <a:rPr lang="cs-CZ" altLang="zh-CN" dirty="0" err="1" smtClean="0">
                <a:ea typeface="宋体" pitchFamily="2" charset="-122"/>
              </a:rPr>
              <a:t>skills</a:t>
            </a:r>
            <a:r>
              <a:rPr lang="cs-CZ" altLang="zh-CN" dirty="0" smtClean="0">
                <a:ea typeface="宋体" pitchFamily="2" charset="-122"/>
              </a:rPr>
              <a:t>: </a:t>
            </a:r>
            <a:r>
              <a:rPr lang="en-US" altLang="zh-CN" dirty="0" smtClean="0">
                <a:ea typeface="宋体" pitchFamily="2" charset="-122"/>
              </a:rPr>
              <a:t>Dealing with clients </a:t>
            </a:r>
            <a:br>
              <a:rPr lang="en-US" altLang="zh-CN" dirty="0" smtClean="0">
                <a:ea typeface="宋体" pitchFamily="2" charset="-122"/>
              </a:rPr>
            </a:br>
            <a:r>
              <a:rPr lang="en-US" altLang="zh-CN" dirty="0" smtClean="0">
                <a:ea typeface="宋体" pitchFamily="2" charset="-122"/>
              </a:rPr>
              <a:t>in a law firm</a:t>
            </a:r>
            <a:endParaRPr lang="cs-CZ" altLang="cs-CZ" dirty="0" smtClean="0"/>
          </a:p>
        </p:txBody>
      </p:sp>
      <p:sp>
        <p:nvSpPr>
          <p:cNvPr id="10243"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2400" dirty="0" smtClean="0">
                <a:hlinkClick r:id="rId3" action="ppaction://hlinkfile"/>
              </a:rPr>
              <a:t>video</a:t>
            </a:r>
            <a:r>
              <a:rPr lang="cs-CZ" altLang="cs-CZ" sz="2400" dirty="0" smtClean="0"/>
              <a:t> </a:t>
            </a:r>
          </a:p>
          <a:p>
            <a:pPr eaLnBrk="1" hangingPunct="1">
              <a:lnSpc>
                <a:spcPct val="80000"/>
              </a:lnSpc>
              <a:buFont typeface="Wingdings" pitchFamily="2" charset="2"/>
              <a:buNone/>
            </a:pPr>
            <a:r>
              <a:rPr lang="en-US" altLang="zh-CN" sz="2400" b="1" dirty="0" smtClean="0">
                <a:ea typeface="宋体" pitchFamily="2" charset="-122"/>
              </a:rPr>
              <a:t>Scene 1: Law firm meeting</a:t>
            </a:r>
            <a:endParaRPr lang="cs-CZ" altLang="zh-CN" sz="2400" dirty="0" smtClean="0"/>
          </a:p>
          <a:p>
            <a:pPr eaLnBrk="1" hangingPunct="1">
              <a:lnSpc>
                <a:spcPct val="80000"/>
              </a:lnSpc>
              <a:buFont typeface="Wingdings" pitchFamily="2" charset="2"/>
              <a:buNone/>
            </a:pPr>
            <a:r>
              <a:rPr lang="en-US" altLang="zh-CN" sz="2400" i="1" dirty="0" smtClean="0">
                <a:ea typeface="宋体" pitchFamily="2" charset="-122"/>
              </a:rPr>
              <a:t>There are </a:t>
            </a:r>
            <a:r>
              <a:rPr lang="en-US" altLang="zh-CN" sz="2400" i="1" u="sng" dirty="0" smtClean="0">
                <a:ea typeface="宋体" pitchFamily="2" charset="-122"/>
              </a:rPr>
              <a:t>two new cases</a:t>
            </a:r>
            <a:r>
              <a:rPr lang="en-US" altLang="zh-CN" sz="2400" i="1" dirty="0" smtClean="0">
                <a:ea typeface="宋体" pitchFamily="2" charset="-122"/>
              </a:rPr>
              <a:t> in the law firm today – what are they?</a:t>
            </a:r>
            <a:endParaRPr lang="cs-CZ" altLang="zh-CN" sz="2400" dirty="0" smtClean="0"/>
          </a:p>
          <a:p>
            <a:pPr eaLnBrk="1" hangingPunct="1">
              <a:lnSpc>
                <a:spcPct val="80000"/>
              </a:lnSpc>
              <a:buFont typeface="Wingdings" pitchFamily="2" charset="2"/>
              <a:buNone/>
            </a:pPr>
            <a:endParaRPr lang="cs-CZ" altLang="zh-CN" sz="2400" dirty="0" smtClean="0">
              <a:ea typeface="宋体" pitchFamily="2" charset="-122"/>
            </a:endParaRPr>
          </a:p>
          <a:p>
            <a:pPr>
              <a:lnSpc>
                <a:spcPct val="80000"/>
              </a:lnSpc>
            </a:pPr>
            <a:r>
              <a:rPr lang="cs-CZ" altLang="zh-CN" sz="2400" dirty="0" err="1" smtClean="0">
                <a:ea typeface="宋体" pitchFamily="2" charset="-122"/>
              </a:rPr>
              <a:t>Assisting</a:t>
            </a:r>
            <a:r>
              <a:rPr lang="cs-CZ" altLang="zh-CN" sz="2400" dirty="0" smtClean="0">
                <a:ea typeface="宋体" pitchFamily="2" charset="-122"/>
              </a:rPr>
              <a:t> </a:t>
            </a:r>
            <a:r>
              <a:rPr lang="cs-CZ" altLang="zh-CN" sz="2400" dirty="0" err="1" smtClean="0">
                <a:ea typeface="宋体" pitchFamily="2" charset="-122"/>
              </a:rPr>
              <a:t>an</a:t>
            </a:r>
            <a:r>
              <a:rPr lang="cs-CZ" altLang="zh-CN" sz="2400" dirty="0" smtClean="0">
                <a:ea typeface="宋体" pitchFamily="2" charset="-122"/>
              </a:rPr>
              <a:t> </a:t>
            </a:r>
            <a:r>
              <a:rPr lang="cs-CZ" altLang="zh-CN" sz="2400" dirty="0" err="1" smtClean="0">
                <a:ea typeface="宋体" pitchFamily="2" charset="-122"/>
              </a:rPr>
              <a:t>offender</a:t>
            </a:r>
            <a:endParaRPr lang="cs-CZ" altLang="zh-CN" sz="2400" dirty="0" smtClean="0"/>
          </a:p>
          <a:p>
            <a:pPr>
              <a:lnSpc>
                <a:spcPct val="80000"/>
              </a:lnSpc>
            </a:pPr>
            <a:r>
              <a:rPr lang="en-US" altLang="zh-CN" sz="2400" dirty="0" smtClean="0">
                <a:ea typeface="宋体" pitchFamily="2" charset="-122"/>
              </a:rPr>
              <a:t>Being fired for being too attractive</a:t>
            </a:r>
            <a:endParaRPr lang="cs-CZ" altLang="zh-CN" sz="2400" dirty="0" smtClean="0"/>
          </a:p>
          <a:p>
            <a:pPr>
              <a:lnSpc>
                <a:spcPct val="80000"/>
              </a:lnSpc>
            </a:pPr>
            <a:r>
              <a:rPr lang="en-US" altLang="zh-CN" sz="2400" dirty="0" smtClean="0">
                <a:ea typeface="宋体" pitchFamily="2" charset="-122"/>
              </a:rPr>
              <a:t>Careless and reckless driving </a:t>
            </a:r>
            <a:endParaRPr lang="cs-CZ" altLang="zh-CN" sz="2400" dirty="0" smtClean="0"/>
          </a:p>
          <a:p>
            <a:pPr>
              <a:lnSpc>
                <a:spcPct val="80000"/>
              </a:lnSpc>
            </a:pPr>
            <a:r>
              <a:rPr lang="en-US" altLang="zh-CN" sz="2400" dirty="0" smtClean="0">
                <a:ea typeface="宋体" pitchFamily="2" charset="-122"/>
              </a:rPr>
              <a:t>Landlord X Tenant dispute</a:t>
            </a:r>
            <a:endParaRPr lang="cs-CZ" altLang="zh-CN" sz="2400" dirty="0" smtClean="0"/>
          </a:p>
          <a:p>
            <a:pPr>
              <a:lnSpc>
                <a:spcPct val="80000"/>
              </a:lnSpc>
            </a:pPr>
            <a:r>
              <a:rPr lang="en-US" altLang="zh-CN" sz="2400" dirty="0" smtClean="0">
                <a:ea typeface="宋体" pitchFamily="2" charset="-122"/>
              </a:rPr>
              <a:t>Disclosing confidential information</a:t>
            </a:r>
            <a:endParaRPr lang="cs-CZ" altLang="zh-CN" sz="2400" dirty="0" smtClean="0"/>
          </a:p>
          <a:p>
            <a:pPr>
              <a:lnSpc>
                <a:spcPct val="80000"/>
              </a:lnSpc>
            </a:pPr>
            <a:r>
              <a:rPr lang="en-US" altLang="zh-CN" sz="2400" dirty="0" smtClean="0">
                <a:ea typeface="宋体" pitchFamily="2" charset="-122"/>
              </a:rPr>
              <a:t>Public urination  </a:t>
            </a:r>
            <a:endParaRPr lang="cs-CZ" altLang="cs-CZ" sz="2400" dirty="0" smtClean="0"/>
          </a:p>
        </p:txBody>
      </p:sp>
    </p:spTree>
    <p:extLst>
      <p:ext uri="{BB962C8B-B14F-4D97-AF65-F5344CB8AC3E}">
        <p14:creationId xmlns:p14="http://schemas.microsoft.com/office/powerpoint/2010/main" val="2135028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zh-CN" smtClean="0">
                <a:ea typeface="宋体" pitchFamily="2" charset="-122"/>
              </a:rPr>
              <a:t>Dealing with clients </a:t>
            </a:r>
            <a:endParaRPr lang="cs-CZ" altLang="cs-CZ" smtClean="0"/>
          </a:p>
        </p:txBody>
      </p:sp>
      <p:sp>
        <p:nvSpPr>
          <p:cNvPr id="11267" name="Rectangle 3"/>
          <p:cNvSpPr>
            <a:spLocks noGrp="1" noChangeArrowheads="1"/>
          </p:cNvSpPr>
          <p:nvPr>
            <p:ph type="body" idx="1"/>
          </p:nvPr>
        </p:nvSpPr>
        <p:spPr/>
        <p:txBody>
          <a:bodyPr/>
          <a:lstStyle/>
          <a:p>
            <a:pPr eaLnBrk="1" hangingPunct="1">
              <a:buFont typeface="Wingdings" pitchFamily="2" charset="2"/>
              <a:buNone/>
            </a:pPr>
            <a:r>
              <a:rPr lang="cs-CZ" altLang="cs-CZ" dirty="0" smtClean="0">
                <a:hlinkClick r:id="rId3" action="ppaction://hlinkfile"/>
              </a:rPr>
              <a:t>video</a:t>
            </a:r>
            <a:r>
              <a:rPr lang="cs-CZ" altLang="cs-CZ" dirty="0" smtClean="0">
                <a:hlinkClick r:id="rId4" action="ppaction://hlinkfile"/>
              </a:rPr>
              <a:t> </a:t>
            </a:r>
            <a:endParaRPr lang="cs-CZ" altLang="cs-CZ" dirty="0" smtClean="0"/>
          </a:p>
          <a:p>
            <a:pPr eaLnBrk="1" hangingPunct="1">
              <a:buFont typeface="Wingdings" pitchFamily="2" charset="2"/>
              <a:buNone/>
            </a:pPr>
            <a:r>
              <a:rPr lang="en-US" altLang="zh-CN" b="1" dirty="0" smtClean="0">
                <a:ea typeface="宋体" pitchFamily="2" charset="-122"/>
              </a:rPr>
              <a:t>Scene 2: A</a:t>
            </a:r>
            <a:r>
              <a:rPr lang="cs-CZ" altLang="zh-CN" b="1" dirty="0" smtClean="0">
                <a:ea typeface="宋体" pitchFamily="2" charset="-122"/>
              </a:rPr>
              <a:t> </a:t>
            </a:r>
            <a:r>
              <a:rPr lang="cs-CZ" altLang="zh-CN" b="1" dirty="0" err="1" smtClean="0">
                <a:ea typeface="宋体" pitchFamily="2" charset="-122"/>
              </a:rPr>
              <a:t>chance</a:t>
            </a:r>
            <a:r>
              <a:rPr lang="cs-CZ" altLang="zh-CN" b="1" dirty="0" smtClean="0">
                <a:ea typeface="宋体" pitchFamily="2" charset="-122"/>
              </a:rPr>
              <a:t> </a:t>
            </a:r>
            <a:r>
              <a:rPr lang="en-US" altLang="zh-CN" b="1" dirty="0" smtClean="0">
                <a:ea typeface="宋体" pitchFamily="2" charset="-122"/>
              </a:rPr>
              <a:t>meeting of the client in the corridor</a:t>
            </a:r>
            <a:endParaRPr lang="cs-CZ" altLang="zh-CN" b="1" dirty="0" smtClean="0"/>
          </a:p>
          <a:p>
            <a:pPr eaLnBrk="1" hangingPunct="1">
              <a:buFont typeface="Wingdings" pitchFamily="2" charset="2"/>
              <a:buNone/>
            </a:pPr>
            <a:endParaRPr lang="cs-CZ" altLang="zh-CN" dirty="0" smtClean="0"/>
          </a:p>
          <a:p>
            <a:pPr eaLnBrk="1" hangingPunct="1"/>
            <a:r>
              <a:rPr lang="en-US" altLang="zh-CN" i="1" dirty="0" smtClean="0">
                <a:ea typeface="宋体" pitchFamily="2" charset="-122"/>
              </a:rPr>
              <a:t>Analyze the situation. Was it a typical meeting? What went on?</a:t>
            </a:r>
            <a:endParaRPr lang="cs-CZ" altLang="zh-CN" dirty="0" smtClean="0"/>
          </a:p>
          <a:p>
            <a:pPr eaLnBrk="1" hangingPunct="1">
              <a:buFont typeface="Wingdings" pitchFamily="2" charset="2"/>
              <a:buNone/>
            </a:pPr>
            <a:endParaRPr lang="cs-CZ" altLang="cs-CZ" dirty="0" smtClean="0"/>
          </a:p>
        </p:txBody>
      </p:sp>
    </p:spTree>
    <p:extLst>
      <p:ext uri="{BB962C8B-B14F-4D97-AF65-F5344CB8AC3E}">
        <p14:creationId xmlns:p14="http://schemas.microsoft.com/office/powerpoint/2010/main" val="1487580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zh-CN" smtClean="0">
                <a:ea typeface="宋体" pitchFamily="2" charset="-122"/>
              </a:rPr>
              <a:t>Dealing with clients</a:t>
            </a:r>
            <a:endParaRPr lang="cs-CZ" altLang="cs-CZ" smtClean="0">
              <a:ea typeface="宋体" pitchFamily="2" charset="-122"/>
            </a:endParaRPr>
          </a:p>
        </p:txBody>
      </p:sp>
      <p:sp>
        <p:nvSpPr>
          <p:cNvPr id="1229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altLang="zh-CN" b="1" dirty="0" smtClean="0">
                <a:ea typeface="宋体" pitchFamily="2" charset="-122"/>
              </a:rPr>
              <a:t>Scene 3: 1st meeting with the lawyers</a:t>
            </a:r>
            <a:endParaRPr lang="en-US" altLang="zh-CN" i="1" dirty="0" smtClean="0">
              <a:ea typeface="宋体" pitchFamily="2" charset="-122"/>
            </a:endParaRPr>
          </a:p>
          <a:p>
            <a:pPr marL="0" indent="0" eaLnBrk="1" hangingPunct="1">
              <a:lnSpc>
                <a:spcPct val="90000"/>
              </a:lnSpc>
              <a:buNone/>
            </a:pPr>
            <a:r>
              <a:rPr lang="en-US" altLang="zh-CN" i="1" dirty="0" smtClean="0">
                <a:ea typeface="宋体" pitchFamily="2" charset="-122"/>
              </a:rPr>
              <a:t>The lawyers need to prepare for the first official meeting with the client. </a:t>
            </a:r>
            <a:endParaRPr lang="cs-CZ" altLang="zh-CN" i="1" dirty="0" smtClean="0"/>
          </a:p>
          <a:p>
            <a:pPr eaLnBrk="1" hangingPunct="1">
              <a:lnSpc>
                <a:spcPct val="90000"/>
              </a:lnSpc>
            </a:pPr>
            <a:endParaRPr lang="en-US" altLang="zh-CN" i="1" dirty="0" smtClean="0">
              <a:ea typeface="宋体" pitchFamily="2" charset="-122"/>
            </a:endParaRPr>
          </a:p>
          <a:p>
            <a:pPr eaLnBrk="1" hangingPunct="1">
              <a:lnSpc>
                <a:spcPct val="90000"/>
              </a:lnSpc>
            </a:pPr>
            <a:r>
              <a:rPr lang="en-US" altLang="zh-CN" i="1" dirty="0" smtClean="0">
                <a:ea typeface="宋体" pitchFamily="2" charset="-122"/>
              </a:rPr>
              <a:t>What do they need to prepare? </a:t>
            </a:r>
            <a:endParaRPr lang="cs-CZ" altLang="zh-CN" i="1" dirty="0" smtClean="0"/>
          </a:p>
          <a:p>
            <a:pPr eaLnBrk="1" hangingPunct="1">
              <a:lnSpc>
                <a:spcPct val="90000"/>
              </a:lnSpc>
            </a:pPr>
            <a:r>
              <a:rPr lang="en-US" altLang="zh-CN" i="1" dirty="0" smtClean="0">
                <a:ea typeface="宋体" pitchFamily="2" charset="-122"/>
              </a:rPr>
              <a:t>What ground needs to be covered? </a:t>
            </a:r>
            <a:endParaRPr lang="cs-CZ" altLang="zh-CN" i="1" dirty="0" smtClean="0"/>
          </a:p>
          <a:p>
            <a:pPr eaLnBrk="1" hangingPunct="1">
              <a:lnSpc>
                <a:spcPct val="90000"/>
              </a:lnSpc>
            </a:pPr>
            <a:r>
              <a:rPr lang="en-US" altLang="zh-CN" i="1" dirty="0" smtClean="0">
                <a:ea typeface="宋体" pitchFamily="2" charset="-122"/>
              </a:rPr>
              <a:t>What potential problems can you foresee?</a:t>
            </a:r>
            <a:endParaRPr lang="cs-CZ" altLang="cs-CZ" i="1" dirty="0" smtClean="0"/>
          </a:p>
        </p:txBody>
      </p:sp>
    </p:spTree>
    <p:extLst>
      <p:ext uri="{BB962C8B-B14F-4D97-AF65-F5344CB8AC3E}">
        <p14:creationId xmlns:p14="http://schemas.microsoft.com/office/powerpoint/2010/main" val="3008331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zh-CN" smtClean="0">
                <a:ea typeface="宋体" pitchFamily="2" charset="-122"/>
              </a:rPr>
              <a:t>Dealing with clients</a:t>
            </a:r>
            <a:endParaRPr lang="cs-CZ" altLang="cs-CZ" smtClean="0">
              <a:ea typeface="宋体" pitchFamily="2" charset="-122"/>
            </a:endParaRPr>
          </a:p>
        </p:txBody>
      </p:sp>
      <p:sp>
        <p:nvSpPr>
          <p:cNvPr id="13315" name="Rectangle 3"/>
          <p:cNvSpPr>
            <a:spLocks noGrp="1" noChangeArrowheads="1"/>
          </p:cNvSpPr>
          <p:nvPr>
            <p:ph type="body" idx="1"/>
          </p:nvPr>
        </p:nvSpPr>
        <p:spPr/>
        <p:txBody>
          <a:bodyPr/>
          <a:lstStyle/>
          <a:p>
            <a:pPr eaLnBrk="1" hangingPunct="1">
              <a:buFont typeface="Wingdings" pitchFamily="2" charset="2"/>
              <a:buNone/>
            </a:pPr>
            <a:r>
              <a:rPr lang="cs-CZ" altLang="cs-CZ" dirty="0" smtClean="0">
                <a:hlinkClick r:id="rId3" action="ppaction://hlinkfile"/>
              </a:rPr>
              <a:t>video</a:t>
            </a:r>
            <a:r>
              <a:rPr lang="cs-CZ" altLang="cs-CZ" dirty="0" smtClean="0">
                <a:hlinkClick r:id="rId4" action="ppaction://hlinkfile"/>
              </a:rPr>
              <a:t> </a:t>
            </a:r>
            <a:endParaRPr lang="cs-CZ" altLang="cs-CZ" dirty="0" smtClean="0"/>
          </a:p>
          <a:p>
            <a:pPr eaLnBrk="1" hangingPunct="1">
              <a:buFont typeface="Wingdings" pitchFamily="2" charset="2"/>
              <a:buNone/>
            </a:pPr>
            <a:r>
              <a:rPr lang="en-US" altLang="zh-CN" b="1" dirty="0" smtClean="0">
                <a:ea typeface="宋体" pitchFamily="2" charset="-122"/>
              </a:rPr>
              <a:t>Scene </a:t>
            </a:r>
            <a:r>
              <a:rPr lang="cs-CZ" altLang="zh-CN" b="1" dirty="0" smtClean="0"/>
              <a:t>3</a:t>
            </a:r>
            <a:r>
              <a:rPr lang="en-US" altLang="zh-CN" b="1" dirty="0" smtClean="0">
                <a:ea typeface="宋体" pitchFamily="2" charset="-122"/>
              </a:rPr>
              <a:t>: </a:t>
            </a:r>
            <a:r>
              <a:rPr lang="en-US" altLang="zh-CN" b="1" i="1" dirty="0" smtClean="0">
                <a:ea typeface="宋体" pitchFamily="2" charset="-122"/>
              </a:rPr>
              <a:t>You are now going to watch the meeting without any sound. Try to figure out how the meeting went</a:t>
            </a:r>
            <a:r>
              <a:rPr lang="cs-CZ" altLang="zh-CN" b="1" i="1" dirty="0" smtClean="0"/>
              <a:t>. </a:t>
            </a:r>
            <a:endParaRPr lang="cs-CZ" altLang="cs-CZ" b="1" i="1" dirty="0" smtClean="0"/>
          </a:p>
        </p:txBody>
      </p:sp>
    </p:spTree>
    <p:extLst>
      <p:ext uri="{BB962C8B-B14F-4D97-AF65-F5344CB8AC3E}">
        <p14:creationId xmlns:p14="http://schemas.microsoft.com/office/powerpoint/2010/main" val="1257072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What </a:t>
            </a:r>
            <a:r>
              <a:rPr lang="en-US" dirty="0"/>
              <a:t>c</a:t>
            </a:r>
            <a:r>
              <a:rPr lang="en-US" dirty="0" smtClean="0"/>
              <a:t>ould students learn from the activity?</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Pay</a:t>
            </a:r>
            <a:r>
              <a:rPr lang="en-US" dirty="0" err="1" smtClean="0"/>
              <a:t>ing</a:t>
            </a:r>
            <a:r>
              <a:rPr lang="cs-CZ" dirty="0" smtClean="0"/>
              <a:t> </a:t>
            </a:r>
            <a:r>
              <a:rPr lang="cs-CZ" dirty="0" err="1" smtClean="0"/>
              <a:t>attention</a:t>
            </a:r>
            <a:r>
              <a:rPr lang="cs-CZ" dirty="0" smtClean="0"/>
              <a:t> to body </a:t>
            </a:r>
            <a:r>
              <a:rPr lang="cs-CZ" dirty="0" err="1" smtClean="0"/>
              <a:t>language</a:t>
            </a:r>
            <a:r>
              <a:rPr lang="cs-CZ" dirty="0" smtClean="0"/>
              <a:t>/</a:t>
            </a:r>
            <a:r>
              <a:rPr lang="cs-CZ" dirty="0" err="1" smtClean="0"/>
              <a:t>facial</a:t>
            </a:r>
            <a:r>
              <a:rPr lang="cs-CZ" dirty="0" smtClean="0"/>
              <a:t> </a:t>
            </a:r>
            <a:r>
              <a:rPr lang="cs-CZ" dirty="0" err="1" smtClean="0"/>
              <a:t>expression</a:t>
            </a:r>
            <a:endParaRPr lang="cs-CZ" dirty="0" smtClean="0"/>
          </a:p>
          <a:p>
            <a:endParaRPr lang="cs-CZ" dirty="0" smtClean="0"/>
          </a:p>
          <a:p>
            <a:r>
              <a:rPr lang="cs-CZ" dirty="0" err="1" smtClean="0"/>
              <a:t>Preparing</a:t>
            </a:r>
            <a:r>
              <a:rPr lang="cs-CZ" dirty="0" smtClean="0"/>
              <a:t> </a:t>
            </a:r>
            <a:r>
              <a:rPr lang="cs-CZ" dirty="0" err="1" smtClean="0"/>
              <a:t>questions</a:t>
            </a:r>
            <a:r>
              <a:rPr lang="cs-CZ" dirty="0" smtClean="0"/>
              <a:t> and </a:t>
            </a:r>
            <a:r>
              <a:rPr lang="cs-CZ" dirty="0" err="1" smtClean="0"/>
              <a:t>taking</a:t>
            </a:r>
            <a:r>
              <a:rPr lang="cs-CZ" dirty="0" smtClean="0"/>
              <a:t> notes</a:t>
            </a:r>
            <a:endParaRPr lang="cs-CZ" dirty="0"/>
          </a:p>
          <a:p>
            <a:pPr marL="0" indent="0">
              <a:buNone/>
            </a:pPr>
            <a:endParaRPr lang="cs-CZ" dirty="0"/>
          </a:p>
        </p:txBody>
      </p:sp>
    </p:spTree>
    <p:extLst>
      <p:ext uri="{BB962C8B-B14F-4D97-AF65-F5344CB8AC3E}">
        <p14:creationId xmlns:p14="http://schemas.microsoft.com/office/powerpoint/2010/main" val="33128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2697</TotalTime>
  <Words>938</Words>
  <Application>Microsoft Office PowerPoint</Application>
  <PresentationFormat>Předvádění na obrazovce (4:3)</PresentationFormat>
  <Paragraphs>300</Paragraphs>
  <Slides>31</Slides>
  <Notes>9</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Motiv systému Office</vt:lpstr>
      <vt:lpstr>      Teaching legal communication to undergraduates: </vt:lpstr>
      <vt:lpstr>Masaryk University Language Centre</vt:lpstr>
      <vt:lpstr>Outline </vt:lpstr>
      <vt:lpstr>Real life like activities</vt:lpstr>
      <vt:lpstr>Soft skills: Dealing with clients  in a law firm</vt:lpstr>
      <vt:lpstr>Dealing with clients </vt:lpstr>
      <vt:lpstr>Dealing with clients</vt:lpstr>
      <vt:lpstr>Dealing with clients</vt:lpstr>
      <vt:lpstr>What could students learn from the activity?</vt:lpstr>
      <vt:lpstr>Prezentace aplikace PowerPoint</vt:lpstr>
      <vt:lpstr>Interviewing clients   Getting married in the Czech Republic (Family Law)  </vt:lpstr>
      <vt:lpstr>Prezentace aplikace PowerPoint</vt:lpstr>
      <vt:lpstr>Lawyer – quick preparation</vt:lpstr>
      <vt:lpstr>Interview + Follow-up</vt:lpstr>
      <vt:lpstr>What could students learn from this role-play? </vt:lpstr>
      <vt:lpstr>Negotiating </vt:lpstr>
      <vt:lpstr>Organizing a seminar for junior lawyers</vt:lpstr>
      <vt:lpstr>Organizing a seminar for junior lawyers</vt:lpstr>
      <vt:lpstr>Organizing a seminar for junior lawyers</vt:lpstr>
      <vt:lpstr>Snowball activity</vt:lpstr>
      <vt:lpstr>Benefits of the activity</vt:lpstr>
      <vt:lpstr>Follow-up</vt:lpstr>
      <vt:lpstr>Discussions</vt:lpstr>
      <vt:lpstr>Types of custody</vt:lpstr>
      <vt:lpstr>Prezentace aplikace PowerPoint</vt:lpstr>
      <vt:lpstr>Arriving at a solution</vt:lpstr>
      <vt:lpstr>Feedback from students</vt:lpstr>
      <vt:lpstr>Feedback from students</vt:lpstr>
      <vt:lpstr>Lessons learnt</vt:lpstr>
      <vt:lpstr>Aims </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Glamorizing Their Future Profession? The Justification of Use of Legal Series While Teaching Students of Law.</dc:title>
  <dc:creator>Barbora Chovancová</dc:creator>
  <cp:lastModifiedBy>Your User Name</cp:lastModifiedBy>
  <cp:revision>118</cp:revision>
  <cp:lastPrinted>2015-09-08T10:53:19Z</cp:lastPrinted>
  <dcterms:created xsi:type="dcterms:W3CDTF">2015-06-05T10:37:32Z</dcterms:created>
  <dcterms:modified xsi:type="dcterms:W3CDTF">2016-02-26T19:29:07Z</dcterms:modified>
</cp:coreProperties>
</file>