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75" r:id="rId3"/>
    <p:sldId id="257" r:id="rId4"/>
    <p:sldId id="259" r:id="rId5"/>
    <p:sldId id="258" r:id="rId6"/>
    <p:sldId id="260" r:id="rId7"/>
    <p:sldId id="261" r:id="rId8"/>
    <p:sldId id="266" r:id="rId9"/>
    <p:sldId id="276" r:id="rId10"/>
    <p:sldId id="274" r:id="rId11"/>
    <p:sldId id="267" r:id="rId12"/>
    <p:sldId id="268" r:id="rId13"/>
    <p:sldId id="269" r:id="rId14"/>
    <p:sldId id="273" r:id="rId15"/>
    <p:sldId id="270" r:id="rId16"/>
    <p:sldId id="272" r:id="rId17"/>
    <p:sldId id="262" r:id="rId18"/>
    <p:sldId id="271" r:id="rId19"/>
    <p:sldId id="263" r:id="rId20"/>
    <p:sldId id="265" r:id="rId21"/>
  </p:sldIdLst>
  <p:sldSz cx="12192000" cy="6858000"/>
  <p:notesSz cx="6858000" cy="9144000"/>
  <p:custDataLst>
    <p:tags r:id="rId22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437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11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72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902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25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49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03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49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60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76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29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938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73220729-9EE3-4DFD-8615-BEC2571777D6}" type="datetimeFigureOut">
              <a:rPr lang="cs-CZ" smtClean="0"/>
              <a:t>15.3.2016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CC41EAC-F839-4B64-8201-E10F7A52C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Rusk%C3%A1_ob%C4%8Dansk%C3%A1_v%C3%A1lka" TargetMode="External"/><Relationship Id="rId13" Type="http://schemas.openxmlformats.org/officeDocument/2006/relationships/hyperlink" Target="http://cs.wikipedia.org/wiki/1935" TargetMode="External"/><Relationship Id="rId18" Type="http://schemas.openxmlformats.org/officeDocument/2006/relationships/hyperlink" Target="http://cs.wikipedia.org/wiki/1943" TargetMode="External"/><Relationship Id="rId3" Type="http://schemas.openxmlformats.org/officeDocument/2006/relationships/hyperlink" Target="http://cs.wikipedia.org/wiki/Od%C4%9Bsa" TargetMode="External"/><Relationship Id="rId21" Type="http://schemas.openxmlformats.org/officeDocument/2006/relationships/hyperlink" Target="http://cs.wikipedia.org/wiki/Ukrajinsk%C3%A1_povstaleck%C3%A1_arm%C3%A1da" TargetMode="External"/><Relationship Id="rId7" Type="http://schemas.openxmlformats.org/officeDocument/2006/relationships/hyperlink" Target="http://cs.wikipedia.org/wiki/Komunismus" TargetMode="External"/><Relationship Id="rId12" Type="http://schemas.openxmlformats.org/officeDocument/2006/relationships/hyperlink" Target="http://cs.wikipedia.org/wiki/1934" TargetMode="External"/><Relationship Id="rId17" Type="http://schemas.openxmlformats.org/officeDocument/2006/relationships/hyperlink" Target="http://cs.wikipedia.org/wiki/Sov%C4%9Btsk%C3%BD_svaz" TargetMode="External"/><Relationship Id="rId2" Type="http://schemas.openxmlformats.org/officeDocument/2006/relationships/hyperlink" Target="http://cs.wikipedia.org/wiki/1898" TargetMode="External"/><Relationship Id="rId16" Type="http://schemas.openxmlformats.org/officeDocument/2006/relationships/hyperlink" Target="http://cs.wikipedia.org/wiki/Druh%C3%A1_sv%C4%9Btov%C3%A1_v%C3%A1lka" TargetMode="External"/><Relationship Id="rId20" Type="http://schemas.openxmlformats.org/officeDocument/2006/relationships/hyperlink" Target="http://cs.wikipedia.org/w/index.php?title=Sbor_vnit%C5%99n%C3%AD_bezpe%C4%8Dnosti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olsko" TargetMode="External"/><Relationship Id="rId11" Type="http://schemas.openxmlformats.org/officeDocument/2006/relationships/hyperlink" Target="http://cs.wikipedia.org/wiki/50._l%C3%A9ta_20._stolet%C3%AD" TargetMode="External"/><Relationship Id="rId5" Type="http://schemas.openxmlformats.org/officeDocument/2006/relationships/hyperlink" Target="http://cs.wikipedia.org/w/index.php?title=Ustrzyki_G%C3%B3rne&amp;action=edit&amp;redlink=1" TargetMode="External"/><Relationship Id="rId15" Type="http://schemas.openxmlformats.org/officeDocument/2006/relationships/hyperlink" Target="http://cs.wikipedia.org/wiki/%C5%A0pan%C4%9Blsk%C3%A1_ob%C4%8Dansk%C3%A1_v%C3%A1lka" TargetMode="External"/><Relationship Id="rId23" Type="http://schemas.openxmlformats.org/officeDocument/2006/relationships/hyperlink" Target="http://cs.wikipedia.org/wiki/1989" TargetMode="External"/><Relationship Id="rId10" Type="http://schemas.openxmlformats.org/officeDocument/2006/relationships/hyperlink" Target="http://cs.wikipedia.org/w/index.php?title=Wac%C5%82aw_Komar&amp;action=edit&amp;redlink=1" TargetMode="External"/><Relationship Id="rId19" Type="http://schemas.openxmlformats.org/officeDocument/2006/relationships/hyperlink" Target="http://cs.wikipedia.org/w/index.php?title=Svaz_polsk%C3%BDch_patriot%C5%AF&amp;action=edit&amp;redlink=1" TargetMode="External"/><Relationship Id="rId4" Type="http://schemas.openxmlformats.org/officeDocument/2006/relationships/hyperlink" Target="http://cs.wikipedia.org/wiki/1947" TargetMode="External"/><Relationship Id="rId9" Type="http://schemas.openxmlformats.org/officeDocument/2006/relationships/hyperlink" Target="http://cs.wikipedia.org/w/index.php?title=Komunistick%C3%A1_strana_Polska&amp;action=edit&amp;redlink=1" TargetMode="External"/><Relationship Id="rId14" Type="http://schemas.openxmlformats.org/officeDocument/2006/relationships/hyperlink" Target="http://cs.wikipedia.org/wiki/Bereza" TargetMode="External"/><Relationship Id="rId22" Type="http://schemas.openxmlformats.org/officeDocument/2006/relationships/hyperlink" Target="http://cs.wikipedia.org/wiki/Var%C5%A1ava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nderonline.cz/cs/page/3-publikacni-etik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97856719_Decoupling_Kernels_from_Randomized_Algorithms_in_Evolutionary_Programming" TargetMode="External"/><Relationship Id="rId2" Type="http://schemas.openxmlformats.org/officeDocument/2006/relationships/hyperlink" Target="https://www.researchgate.net/profile/Jonathan_Bodgers/publication/297857746_Uranin_A_Methodology_for_the_Development_of_the_Producer-Consumer_Proble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Etika vědecké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Michal Černý</a:t>
            </a:r>
          </a:p>
          <a:p>
            <a:r>
              <a:rPr lang="cs-CZ" dirty="0" smtClean="0"/>
              <a:t>Dny informačního vzdělávání na FF</a:t>
            </a:r>
          </a:p>
          <a:p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7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Halík vs. Stodola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Výsledky vědecké práce jsou vykazovány v rejstříku RVVI</a:t>
            </a:r>
          </a:p>
          <a:p>
            <a:r>
              <a:rPr lang="cs-CZ" dirty="0" smtClean="0"/>
              <a:t>Za výsledky jsou peníze pro instituce</a:t>
            </a:r>
          </a:p>
          <a:p>
            <a:r>
              <a:rPr lang="cs-CZ" dirty="0" smtClean="0"/>
              <a:t>Existují pravidla pro posuzování toho co je a co není odborný výstup ale s dosti odlišnou interpretací.</a:t>
            </a:r>
          </a:p>
          <a:p>
            <a:r>
              <a:rPr lang="cs-CZ" dirty="0" smtClean="0"/>
              <a:t>Tomáš Halík má v RVVI vykázané své „vánoční knihy“ i knihu rozhovorů.</a:t>
            </a:r>
          </a:p>
          <a:p>
            <a:r>
              <a:rPr lang="cs-CZ" dirty="0" smtClean="0"/>
              <a:t>Je to porušení etiky? Kdo za to může?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6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Bezouškova aféra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prof. RNDr. Karel Bezouška, CSc., </a:t>
            </a:r>
            <a:r>
              <a:rPr lang="cs-CZ" dirty="0" err="1"/>
              <a:t>DSc</a:t>
            </a:r>
            <a:r>
              <a:rPr lang="cs-CZ" dirty="0" smtClean="0"/>
              <a:t>. (*1960)</a:t>
            </a:r>
          </a:p>
          <a:p>
            <a:r>
              <a:rPr lang="cs-CZ" dirty="0" smtClean="0"/>
              <a:t>Roku 1994 byla publikována práce s neopakovatelnými výsledky</a:t>
            </a:r>
          </a:p>
          <a:p>
            <a:r>
              <a:rPr lang="cs-CZ" dirty="0" smtClean="0"/>
              <a:t>O kontrolu se měl pokusit znovu Vladimír Křen s KB.</a:t>
            </a:r>
          </a:p>
          <a:p>
            <a:r>
              <a:rPr lang="cs-CZ" dirty="0" smtClean="0"/>
              <a:t>Kvůli podezření z manipulace se vzorky byly v laboratoři nainstalovány kamery. </a:t>
            </a:r>
          </a:p>
          <a:p>
            <a:r>
              <a:rPr lang="cs-CZ" dirty="0" smtClean="0"/>
              <a:t>Spor se vede o to, co KB u lednice dělal, neboť to není vidět.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0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Desítky kauz: Zdeněk Sovák, Ivan </a:t>
            </a:r>
            <a:r>
              <a:rPr lang="cs-CZ" dirty="0" err="1" smtClean="0"/>
              <a:t>Tomažič</a:t>
            </a:r>
            <a:r>
              <a:rPr lang="cs-CZ" dirty="0" smtClean="0"/>
              <a:t>, Karl-Theodor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 smtClean="0"/>
              <a:t>Guttenberg</a:t>
            </a:r>
            <a:r>
              <a:rPr lang="cs-CZ" dirty="0" smtClean="0"/>
              <a:t>, </a:t>
            </a:r>
            <a:r>
              <a:rPr lang="cs-CZ" dirty="0"/>
              <a:t>Annette </a:t>
            </a:r>
            <a:r>
              <a:rPr lang="cs-CZ" dirty="0" err="1" smtClean="0"/>
              <a:t>Schavanová</a:t>
            </a:r>
            <a:r>
              <a:rPr lang="cs-CZ" dirty="0"/>
              <a:t>, </a:t>
            </a:r>
            <a:r>
              <a:rPr lang="cs-CZ" dirty="0" err="1" smtClean="0"/>
              <a:t>Pál</a:t>
            </a:r>
            <a:r>
              <a:rPr lang="cs-CZ" dirty="0" smtClean="0"/>
              <a:t> </a:t>
            </a:r>
            <a:r>
              <a:rPr lang="cs-CZ" dirty="0" err="1" smtClean="0"/>
              <a:t>Schmitt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Co to je plagiát?</a:t>
            </a:r>
          </a:p>
          <a:p>
            <a:pPr lvl="1"/>
            <a:r>
              <a:rPr lang="cs-CZ" i="1" dirty="0" smtClean="0"/>
              <a:t>„Představení </a:t>
            </a:r>
            <a:r>
              <a:rPr lang="cs-CZ" i="1" dirty="0"/>
              <a:t>duševního díla jiného autora, půjčeného nebo napodobeného vcelku nebo zčásti, jako svého vlastního</a:t>
            </a:r>
            <a:r>
              <a:rPr lang="cs-CZ" i="1" dirty="0" smtClean="0"/>
              <a:t>“.</a:t>
            </a:r>
          </a:p>
          <a:p>
            <a:pPr lvl="1"/>
            <a:r>
              <a:rPr lang="cs-CZ" sz="2200" i="1" dirty="0"/>
              <a:t>Nikoli ale </a:t>
            </a:r>
            <a:r>
              <a:rPr lang="cs-CZ" sz="2200" dirty="0"/>
              <a:t>námět díla sám o sobě, denní zpráva nebo jiný údaj sám o sobě, myšlenka, postup, princip, metoda, objev, vědecká teorie, matematický a obdobný vzorec, statistický graf a podobný předmět sám o sobě. </a:t>
            </a:r>
            <a:r>
              <a:rPr lang="cs-CZ" sz="2200" b="1" dirty="0"/>
              <a:t>Proč?</a:t>
            </a:r>
            <a:endParaRPr lang="cs-CZ" sz="2200" b="1" i="1" dirty="0"/>
          </a:p>
        </p:txBody>
      </p:sp>
    </p:spTree>
    <p:extLst>
      <p:ext uri="{BB962C8B-B14F-4D97-AF65-F5344CB8AC3E}">
        <p14:creationId xmlns:p14="http://schemas.microsoft.com/office/powerpoint/2010/main" val="357493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Kopistická církev – svaté symboly CTRL+V a C, město Plzeň…</a:t>
            </a:r>
          </a:p>
          <a:p>
            <a:r>
              <a:rPr lang="cs-CZ" dirty="0" smtClean="0"/>
              <a:t>Ve starověku je trend často opačný – zastřešování se autoritou.</a:t>
            </a:r>
          </a:p>
          <a:p>
            <a:r>
              <a:rPr lang="cs-CZ" dirty="0" smtClean="0"/>
              <a:t>Zásadní změny: průmyslová revoluce a informační společnost.</a:t>
            </a:r>
          </a:p>
          <a:p>
            <a:r>
              <a:rPr lang="cs-CZ" dirty="0" smtClean="0"/>
              <a:t>Někdy je dosti obtížné nalézt hranici mezi inspirací a plagiátorstvím (viz paradigma vědy).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77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Henryk </a:t>
            </a:r>
            <a:r>
              <a:rPr lang="cs-CZ" dirty="0" err="1" smtClean="0"/>
              <a:t>Batuta</a:t>
            </a:r>
            <a:r>
              <a:rPr lang="cs-CZ" dirty="0" smtClean="0"/>
              <a:t> (2004-2006)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Henryk </a:t>
            </a:r>
            <a:r>
              <a:rPr lang="cs-CZ" b="1" dirty="0" err="1"/>
              <a:t>Batuta</a:t>
            </a:r>
            <a:r>
              <a:rPr lang="cs-CZ" dirty="0"/>
              <a:t>, vlastním jménem </a:t>
            </a:r>
            <a:r>
              <a:rPr lang="cs-CZ" b="1" dirty="0" err="1"/>
              <a:t>Izaak</a:t>
            </a:r>
            <a:r>
              <a:rPr lang="cs-CZ" b="1" dirty="0"/>
              <a:t> </a:t>
            </a:r>
            <a:r>
              <a:rPr lang="cs-CZ" b="1" dirty="0" err="1"/>
              <a:t>Apfelbaum</a:t>
            </a:r>
            <a:r>
              <a:rPr lang="cs-CZ" dirty="0"/>
              <a:t> (* </a:t>
            </a:r>
            <a:r>
              <a:rPr lang="cs-CZ" dirty="0">
                <a:hlinkClick r:id="rId2" tooltip="1898"/>
              </a:rPr>
              <a:t>1898</a:t>
            </a:r>
            <a:r>
              <a:rPr lang="cs-CZ" dirty="0"/>
              <a:t>, </a:t>
            </a:r>
            <a:r>
              <a:rPr lang="cs-CZ" dirty="0">
                <a:hlinkClick r:id="rId3" tooltip="Oděsa"/>
              </a:rPr>
              <a:t>Oděsa</a:t>
            </a:r>
            <a:r>
              <a:rPr lang="cs-CZ" dirty="0"/>
              <a:t> – † </a:t>
            </a:r>
            <a:r>
              <a:rPr lang="cs-CZ" dirty="0">
                <a:hlinkClick r:id="rId4" tooltip="1947"/>
              </a:rPr>
              <a:t>1947</a:t>
            </a:r>
            <a:r>
              <a:rPr lang="cs-CZ" dirty="0"/>
              <a:t> </a:t>
            </a:r>
            <a:r>
              <a:rPr lang="cs-CZ" dirty="0" err="1">
                <a:hlinkClick r:id="rId5" tooltip="Ustrzyki Górne (stránka neexistuje)"/>
              </a:rPr>
              <a:t>Ustrzyki</a:t>
            </a:r>
            <a:r>
              <a:rPr lang="cs-CZ" dirty="0">
                <a:hlinkClick r:id="rId5" tooltip="Ustrzyki Górne (stránka neexistuje)"/>
              </a:rPr>
              <a:t> </a:t>
            </a:r>
            <a:r>
              <a:rPr lang="cs-CZ" dirty="0" err="1">
                <a:hlinkClick r:id="rId5" tooltip="Ustrzyki Górne (stránka neexistuje)"/>
              </a:rPr>
              <a:t>Górne</a:t>
            </a:r>
            <a:r>
              <a:rPr lang="cs-CZ" dirty="0"/>
              <a:t>) byl </a:t>
            </a:r>
            <a:r>
              <a:rPr lang="cs-CZ" dirty="0">
                <a:hlinkClick r:id="rId6" tooltip="Polsko"/>
              </a:rPr>
              <a:t>polský</a:t>
            </a:r>
            <a:r>
              <a:rPr lang="cs-CZ" dirty="0"/>
              <a:t> </a:t>
            </a:r>
            <a:r>
              <a:rPr lang="cs-CZ" dirty="0">
                <a:hlinkClick r:id="rId7" tooltip="Komunismus"/>
              </a:rPr>
              <a:t>komunista</a:t>
            </a:r>
            <a:r>
              <a:rPr lang="cs-CZ" dirty="0"/>
              <a:t> a činitel mezinárodního dělnického hnutí</a:t>
            </a:r>
            <a:r>
              <a:rPr lang="cs-CZ" dirty="0" smtClean="0"/>
              <a:t>. Účastnil </a:t>
            </a:r>
            <a:r>
              <a:rPr lang="cs-CZ" dirty="0"/>
              <a:t>se </a:t>
            </a:r>
            <a:r>
              <a:rPr lang="cs-CZ" dirty="0">
                <a:hlinkClick r:id="rId8" tooltip="Ruská občanská válka"/>
              </a:rPr>
              <a:t>ruské občanské války</a:t>
            </a:r>
            <a:r>
              <a:rPr lang="cs-CZ" dirty="0"/>
              <a:t>, po návratu do vlasti se stal členem </a:t>
            </a:r>
            <a:r>
              <a:rPr lang="cs-CZ" dirty="0">
                <a:hlinkClick r:id="rId9" tooltip="Komunistická strana Polska (stránka neexistuje)"/>
              </a:rPr>
              <a:t>Komunistické strany Polska</a:t>
            </a:r>
            <a:r>
              <a:rPr lang="cs-CZ" dirty="0"/>
              <a:t>. Za pomoci politických procesů organizoval vraždy tajných spolupracovníků tajné policie, jejichž vykonavatelem byl mimo </a:t>
            </a:r>
            <a:r>
              <a:rPr lang="cs-CZ" dirty="0" smtClean="0"/>
              <a:t>jiné </a:t>
            </a:r>
            <a:r>
              <a:rPr lang="cs-CZ" dirty="0" err="1" smtClean="0">
                <a:hlinkClick r:id="rId10" tooltip="Wacław Komar (stránka neexistuje)"/>
              </a:rPr>
              <a:t>Wacław</a:t>
            </a:r>
            <a:r>
              <a:rPr lang="cs-CZ" dirty="0" smtClean="0">
                <a:hlinkClick r:id="rId10" tooltip="Wacław Komar (stránka neexistuje)"/>
              </a:rPr>
              <a:t> </a:t>
            </a:r>
            <a:r>
              <a:rPr lang="cs-CZ" dirty="0" err="1">
                <a:hlinkClick r:id="rId10" tooltip="Wacław Komar (stránka neexistuje)"/>
              </a:rPr>
              <a:t>Komar</a:t>
            </a:r>
            <a:r>
              <a:rPr lang="cs-CZ" dirty="0" smtClean="0"/>
              <a:t>.</a:t>
            </a:r>
            <a:r>
              <a:rPr lang="cs-CZ" baseline="30000" dirty="0" smtClean="0"/>
              <a:t> </a:t>
            </a:r>
            <a:r>
              <a:rPr lang="cs-CZ" dirty="0"/>
              <a:t> Tato záležitost vyšla najevo až v </a:t>
            </a:r>
            <a:r>
              <a:rPr lang="cs-CZ" dirty="0">
                <a:hlinkClick r:id="rId11" tooltip="50. léta 20. století"/>
              </a:rPr>
              <a:t>50. letech</a:t>
            </a:r>
            <a:r>
              <a:rPr lang="cs-CZ" dirty="0"/>
              <a:t>. V letech </a:t>
            </a:r>
            <a:r>
              <a:rPr lang="cs-CZ" dirty="0">
                <a:hlinkClick r:id="rId12" tooltip="1934"/>
              </a:rPr>
              <a:t>1934</a:t>
            </a:r>
            <a:r>
              <a:rPr lang="cs-CZ" dirty="0"/>
              <a:t>–</a:t>
            </a:r>
            <a:r>
              <a:rPr lang="cs-CZ" dirty="0">
                <a:hlinkClick r:id="rId13" tooltip="1935"/>
              </a:rPr>
              <a:t>1935</a:t>
            </a:r>
            <a:r>
              <a:rPr lang="cs-CZ" dirty="0"/>
              <a:t> vězněn v </a:t>
            </a:r>
            <a:r>
              <a:rPr lang="cs-CZ" dirty="0" err="1">
                <a:hlinkClick r:id="rId14" tooltip="Bereza"/>
              </a:rPr>
              <a:t>Bereze</a:t>
            </a:r>
            <a:r>
              <a:rPr lang="cs-CZ" dirty="0"/>
              <a:t>, později žil v emigraci. Zúčastnil se </a:t>
            </a:r>
            <a:r>
              <a:rPr lang="cs-CZ" dirty="0">
                <a:hlinkClick r:id="rId15" tooltip="Španělská občanská válka"/>
              </a:rPr>
              <a:t>španělské občanské války</a:t>
            </a:r>
            <a:r>
              <a:rPr lang="cs-CZ" dirty="0"/>
              <a:t>. Během </a:t>
            </a:r>
            <a:r>
              <a:rPr lang="cs-CZ" dirty="0">
                <a:hlinkClick r:id="rId16" tooltip="Druhá světová válka"/>
              </a:rPr>
              <a:t>2. světové války</a:t>
            </a:r>
            <a:r>
              <a:rPr lang="cs-CZ" dirty="0"/>
              <a:t> působil v </a:t>
            </a:r>
            <a:r>
              <a:rPr lang="cs-CZ" dirty="0">
                <a:hlinkClick r:id="rId17" tooltip="Sovětský svaz"/>
              </a:rPr>
              <a:t>SSSR</a:t>
            </a:r>
            <a:r>
              <a:rPr lang="cs-CZ" dirty="0"/>
              <a:t>, od roku </a:t>
            </a:r>
            <a:r>
              <a:rPr lang="cs-CZ" dirty="0">
                <a:hlinkClick r:id="rId18" tooltip="1943"/>
              </a:rPr>
              <a:t>1943</a:t>
            </a:r>
            <a:r>
              <a:rPr lang="cs-CZ" dirty="0"/>
              <a:t> byl </a:t>
            </a:r>
            <a:r>
              <a:rPr lang="cs-CZ" dirty="0" err="1"/>
              <a:t>členem</a:t>
            </a:r>
            <a:r>
              <a:rPr lang="cs-CZ" dirty="0" err="1">
                <a:hlinkClick r:id="rId19" tooltip="Svaz polských patriotů (stránka neexistuje)"/>
              </a:rPr>
              <a:t>Svazu</a:t>
            </a:r>
            <a:r>
              <a:rPr lang="cs-CZ" dirty="0">
                <a:hlinkClick r:id="rId19" tooltip="Svaz polských patriotů (stránka neexistuje)"/>
              </a:rPr>
              <a:t> polských patriotů</a:t>
            </a:r>
            <a:r>
              <a:rPr lang="cs-CZ" dirty="0"/>
              <a:t> a major </a:t>
            </a:r>
            <a:r>
              <a:rPr lang="cs-CZ" dirty="0">
                <a:hlinkClick r:id="rId20" tooltip="Sbor vnitřní bezpečnosti (stránka neexistuje)"/>
              </a:rPr>
              <a:t>Sboru vnitřní bezpečnosti</a:t>
            </a:r>
            <a:r>
              <a:rPr lang="cs-CZ" dirty="0"/>
              <a:t>. Zemřel v roce </a:t>
            </a:r>
            <a:r>
              <a:rPr lang="cs-CZ" dirty="0">
                <a:hlinkClick r:id="rId4" tooltip="1947"/>
              </a:rPr>
              <a:t>1947</a:t>
            </a:r>
            <a:r>
              <a:rPr lang="cs-CZ" dirty="0"/>
              <a:t> u </a:t>
            </a:r>
            <a:r>
              <a:rPr lang="cs-CZ" dirty="0" err="1">
                <a:hlinkClick r:id="rId5" tooltip="Ustrzyki Górne (stránka neexistuje)"/>
              </a:rPr>
              <a:t>Ustrzyk</a:t>
            </a:r>
            <a:r>
              <a:rPr lang="cs-CZ" dirty="0">
                <a:hlinkClick r:id="rId5" tooltip="Ustrzyki Górne (stránka neexistuje)"/>
              </a:rPr>
              <a:t> </a:t>
            </a:r>
            <a:r>
              <a:rPr lang="cs-CZ" dirty="0" err="1">
                <a:hlinkClick r:id="rId5" tooltip="Ustrzyki Górne (stránka neexistuje)"/>
              </a:rPr>
              <a:t>Górnych</a:t>
            </a:r>
            <a:r>
              <a:rPr lang="cs-CZ" dirty="0"/>
              <a:t> během bojů </a:t>
            </a:r>
            <a:r>
              <a:rPr lang="cs-CZ" dirty="0" err="1"/>
              <a:t>s</a:t>
            </a:r>
            <a:r>
              <a:rPr lang="cs-CZ" dirty="0" err="1">
                <a:hlinkClick r:id="rId21" tooltip="Ukrajinská povstalecká armáda"/>
              </a:rPr>
              <a:t>Ukrajinskou</a:t>
            </a:r>
            <a:r>
              <a:rPr lang="cs-CZ" dirty="0">
                <a:hlinkClick r:id="rId21" tooltip="Ukrajinská povstalecká armáda"/>
              </a:rPr>
              <a:t> povstaleckou armádou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Po Henryku </a:t>
            </a:r>
            <a:r>
              <a:rPr lang="cs-CZ" dirty="0" err="1"/>
              <a:t>Batutovi</a:t>
            </a:r>
            <a:r>
              <a:rPr lang="cs-CZ" dirty="0"/>
              <a:t> je pojmenována ulice ve </a:t>
            </a:r>
            <a:r>
              <a:rPr lang="cs-CZ" dirty="0">
                <a:hlinkClick r:id="rId22" tooltip="Varšava"/>
              </a:rPr>
              <a:t>Varšavě</a:t>
            </a:r>
            <a:r>
              <a:rPr lang="cs-CZ" dirty="0"/>
              <a:t> v městské části </a:t>
            </a:r>
            <a:r>
              <a:rPr lang="cs-CZ" dirty="0" err="1"/>
              <a:t>Służew</a:t>
            </a:r>
            <a:r>
              <a:rPr lang="cs-CZ" dirty="0"/>
              <a:t> nad </a:t>
            </a:r>
            <a:r>
              <a:rPr lang="cs-CZ" dirty="0" err="1"/>
              <a:t>Dolinką</a:t>
            </a:r>
            <a:r>
              <a:rPr lang="cs-CZ" dirty="0"/>
              <a:t>. Po roce </a:t>
            </a:r>
            <a:r>
              <a:rPr lang="cs-CZ" dirty="0">
                <a:hlinkClick r:id="rId23" tooltip="1989"/>
              </a:rPr>
              <a:t>1989</a:t>
            </a:r>
            <a:r>
              <a:rPr lang="cs-CZ" dirty="0"/>
              <a:t> se objevily četné hlasy volající po přejmenování ulice, ke změně však nedošlo.</a:t>
            </a:r>
          </a:p>
        </p:txBody>
      </p:sp>
    </p:spTree>
    <p:extLst>
      <p:ext uri="{BB962C8B-B14F-4D97-AF65-F5344CB8AC3E}">
        <p14:creationId xmlns:p14="http://schemas.microsoft.com/office/powerpoint/2010/main" val="15069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Morální kodex v</a:t>
            </a:r>
            <a:r>
              <a:rPr lang="cs-CZ" dirty="0"/>
              <a:t>ě</a:t>
            </a:r>
            <a:r>
              <a:rPr lang="cs-CZ" b="1" dirty="0"/>
              <a:t>deckého pracovníka (P. Málek</a:t>
            </a:r>
            <a:r>
              <a:rPr lang="cs-CZ" b="1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uvádět </a:t>
            </a:r>
            <a:r>
              <a:rPr lang="cs-CZ" dirty="0"/>
              <a:t>přesně prameny (autory) , citovat 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přiznat </a:t>
            </a:r>
            <a:r>
              <a:rPr lang="cs-CZ" dirty="0"/>
              <a:t>prioritu jinému, pokud ji má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nevydávat </a:t>
            </a:r>
            <a:r>
              <a:rPr lang="cs-CZ" dirty="0"/>
              <a:t>cizí myšlenky za své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uvádět </a:t>
            </a:r>
            <a:r>
              <a:rPr lang="cs-CZ" dirty="0"/>
              <a:t>přesný počet pozorování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nezamlčovat </a:t>
            </a:r>
            <a:r>
              <a:rPr lang="cs-CZ" dirty="0"/>
              <a:t>záporné výsledky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neupravovat </a:t>
            </a:r>
            <a:r>
              <a:rPr lang="cs-CZ" dirty="0"/>
              <a:t>statistické údaje a výsledky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objektivně </a:t>
            </a:r>
            <a:r>
              <a:rPr lang="cs-CZ" b="1" dirty="0"/>
              <a:t>interpretovat výsledky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přiznat </a:t>
            </a:r>
            <a:r>
              <a:rPr lang="cs-CZ" dirty="0"/>
              <a:t>omyly, jakmile jsou zjištěny.</a:t>
            </a:r>
          </a:p>
        </p:txBody>
      </p:sp>
    </p:spTree>
    <p:extLst>
      <p:ext uri="{BB962C8B-B14F-4D97-AF65-F5344CB8AC3E}">
        <p14:creationId xmlns:p14="http://schemas.microsoft.com/office/powerpoint/2010/main" val="264009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Publikační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Etika na straně autora</a:t>
            </a:r>
          </a:p>
          <a:p>
            <a:r>
              <a:rPr lang="cs-CZ" dirty="0" smtClean="0"/>
              <a:t>Etika na straně recenzenta</a:t>
            </a:r>
          </a:p>
          <a:p>
            <a:r>
              <a:rPr lang="cs-CZ" dirty="0" smtClean="0"/>
              <a:t>Etika na straně redakce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8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 norimberských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7224" y="1772816"/>
            <a:ext cx="11316444" cy="4255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1. vždy dobrovolný souhlas pokusné osoby</a:t>
            </a:r>
          </a:p>
          <a:p>
            <a:pPr marL="0" indent="0">
              <a:buNone/>
            </a:pPr>
            <a:r>
              <a:rPr lang="pl-PL" sz="1400" dirty="0"/>
              <a:t>2. nelze jej uskutečnit jinak</a:t>
            </a:r>
          </a:p>
          <a:p>
            <a:pPr marL="0" indent="0">
              <a:buNone/>
            </a:pPr>
            <a:r>
              <a:rPr lang="cs-CZ" sz="1400" dirty="0"/>
              <a:t>3. předchází pokus na zvířeti pokus podrobně naplánovat, zvážit nebezpečí a klady, klinický</a:t>
            </a:r>
          </a:p>
          <a:p>
            <a:pPr marL="0" indent="0">
              <a:buNone/>
            </a:pPr>
            <a:r>
              <a:rPr lang="cs-CZ" sz="1400" dirty="0"/>
              <a:t>výzkum v souladu s morálními a vědeckými zásadami, opírat se o předcházející laboratorní pokusy</a:t>
            </a:r>
          </a:p>
          <a:p>
            <a:pPr marL="0" indent="0">
              <a:buNone/>
            </a:pPr>
            <a:r>
              <a:rPr lang="cs-CZ" sz="1400" dirty="0"/>
              <a:t>4. vyvarovat se zbytečného utrpení a škod pokus by měl přinést plodné výsledky, závažnost</a:t>
            </a:r>
          </a:p>
          <a:p>
            <a:pPr marL="0" indent="0">
              <a:buNone/>
            </a:pPr>
            <a:r>
              <a:rPr lang="cs-CZ" sz="1400" dirty="0"/>
              <a:t>cíle má být úměrná nebezpečí, vždy chránit zdraví a život</a:t>
            </a:r>
          </a:p>
          <a:p>
            <a:pPr marL="0" indent="0">
              <a:buNone/>
            </a:pPr>
            <a:r>
              <a:rPr lang="cs-CZ" sz="1400" dirty="0"/>
              <a:t>5. nesmí předpokládat smrt nebo invaliditu nesmí se dělat pokusy, jejichž výsledkem by bylo trvale poškození zdraví nebo smrt</a:t>
            </a:r>
          </a:p>
          <a:p>
            <a:pPr marL="0" indent="0">
              <a:buNone/>
            </a:pPr>
            <a:r>
              <a:rPr lang="cs-CZ" sz="1400" dirty="0"/>
              <a:t>6. riziko nesmí přesáhnout skutečnou hodnotu pokusu</a:t>
            </a:r>
          </a:p>
          <a:p>
            <a:pPr marL="0" indent="0">
              <a:buNone/>
            </a:pPr>
            <a:r>
              <a:rPr lang="fi-FI" sz="1400" dirty="0"/>
              <a:t>7. snaha vyvarovat se poškození</a:t>
            </a:r>
          </a:p>
          <a:p>
            <a:pPr marL="0" indent="0">
              <a:buNone/>
            </a:pPr>
            <a:r>
              <a:rPr lang="cs-CZ" sz="1400" dirty="0"/>
              <a:t>8. experimentátor musí být kvalifikovaný pokus smějí provádět jen pracovníci s potřebou kvalifikací, vědecký pracovník vždy zodpovědný za výsledek</a:t>
            </a:r>
          </a:p>
          <a:p>
            <a:pPr marL="0" indent="0">
              <a:buNone/>
            </a:pPr>
            <a:r>
              <a:rPr lang="cs-CZ" sz="1400" dirty="0"/>
              <a:t>9. právo kdykoliv od pokusu ustoupit, podrobná informovanost pokusné osoby o celém pokusu a jeho možných výsledcích</a:t>
            </a:r>
          </a:p>
          <a:p>
            <a:pPr marL="0" indent="0">
              <a:buNone/>
            </a:pPr>
            <a:r>
              <a:rPr lang="cs-CZ" sz="1400" dirty="0"/>
              <a:t>10. experimentátor musí ukončit pokus, když hrozí poškození pokusné osoby</a:t>
            </a:r>
            <a:r>
              <a:rPr lang="cs-CZ" sz="1400" dirty="0" smtClean="0"/>
              <a:t>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329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Gender, rovné příležitosti, výzkum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„</a:t>
            </a:r>
            <a:r>
              <a:rPr lang="cs-CZ" i="1" dirty="0"/>
              <a:t>Recenzní řízení probíhá výhradně s přihlédnutím k intelektuálnímu obsahu statí bez ohledu na gender, třídní postavení, sexuální orientaci, náboženské vyznání, etnickou příslušnost, občanství nebo politický názor autorů a </a:t>
            </a:r>
            <a:r>
              <a:rPr lang="cs-CZ" i="1" dirty="0" smtClean="0"/>
              <a:t>autorek. Rozhodování </a:t>
            </a:r>
            <a:r>
              <a:rPr lang="cs-CZ" i="1" dirty="0"/>
              <a:t>o struktuře čísla se nesmí řídit osobními zájmy zainteresovaných osob, zájmy vydavatele nebo jiných subjektů</a:t>
            </a:r>
            <a:r>
              <a:rPr lang="cs-CZ" i="1" dirty="0" smtClean="0"/>
              <a:t>.“</a:t>
            </a:r>
          </a:p>
          <a:p>
            <a:r>
              <a:rPr lang="cs-CZ" i="1" dirty="0" smtClean="0"/>
              <a:t>„Šéfredaktorka </a:t>
            </a:r>
            <a:r>
              <a:rPr lang="cs-CZ" i="1" dirty="0"/>
              <a:t>má odpovědnost a pravomoc odmítnout postoupit článek do recenzního řízení, pokud se domnívá, že nesplňuje základní požadavky kladené na odborný text, včetně </a:t>
            </a:r>
            <a:r>
              <a:rPr lang="cs-CZ" i="1" dirty="0" err="1"/>
              <a:t>plagiarismu</a:t>
            </a:r>
            <a:r>
              <a:rPr lang="cs-CZ" i="1" dirty="0"/>
              <a:t>, nebo pokud se článek netýká oblasti genderových studií a feministické teorie</a:t>
            </a:r>
            <a:r>
              <a:rPr lang="cs-CZ" i="1" dirty="0" smtClean="0"/>
              <a:t>.“</a:t>
            </a:r>
          </a:p>
          <a:p>
            <a:r>
              <a:rPr lang="cs-CZ" dirty="0">
                <a:hlinkClick r:id="rId2"/>
              </a:rPr>
              <a:t>http://www.genderonline.cz/cs/page/3-publikacni-etika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694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 do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Epikuros</a:t>
            </a:r>
          </a:p>
          <a:p>
            <a:r>
              <a:rPr lang="cs-CZ" dirty="0" smtClean="0"/>
              <a:t>Aristoteles</a:t>
            </a:r>
          </a:p>
          <a:p>
            <a:r>
              <a:rPr lang="cs-CZ" dirty="0" smtClean="0"/>
              <a:t>Platon</a:t>
            </a:r>
          </a:p>
          <a:p>
            <a:r>
              <a:rPr lang="cs-CZ" dirty="0" smtClean="0"/>
              <a:t>Kant</a:t>
            </a:r>
          </a:p>
          <a:p>
            <a:r>
              <a:rPr lang="cs-CZ" dirty="0" err="1" smtClean="0"/>
              <a:t>Hume</a:t>
            </a:r>
            <a:endParaRPr lang="cs-CZ" dirty="0" smtClean="0"/>
          </a:p>
          <a:p>
            <a:r>
              <a:rPr lang="cs-CZ" dirty="0" smtClean="0"/>
              <a:t>Singer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27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Publikuj nebo zhyň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Akademický postup, institucionální peníze a další důležité procesy jsou navázány na publikační výstupy.</a:t>
            </a:r>
          </a:p>
          <a:p>
            <a:r>
              <a:rPr lang="cs-CZ" dirty="0" smtClean="0"/>
              <a:t>V grantech dopředu slibujeme, co všechno napíšeme (čím více tím lépe).</a:t>
            </a:r>
          </a:p>
          <a:p>
            <a:r>
              <a:rPr lang="cs-CZ" dirty="0" smtClean="0"/>
              <a:t>Ale – jaká je informačního hodnota průměrného vědeckého textu? Kolik lidí jej čte? Musí být vědec i marketér?</a:t>
            </a:r>
          </a:p>
          <a:p>
            <a:r>
              <a:rPr lang="cs-CZ" dirty="0" smtClean="0"/>
              <a:t>A co když nic nevyzkoumám nebo mám tvůrčí krizi?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7230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4" name="Zástupný symbol pro obrázek 3"/>
          <p:cNvSpPr>
            <a:spLocks noGrp="1"/>
          </p:cNvSpPr>
          <p:nvPr>
            <p:ph type="pic" idx="1"/>
          </p:nvPr>
        </p:nvSpPr>
        <p:spPr/>
      </p:sp>
      <p:sp>
        <p:nvSpPr>
          <p:cNvPr id="2" name="Zástupný symbol pro text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4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Etika, etiketa, morálka,…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Mravnost</a:t>
            </a:r>
            <a:r>
              <a:rPr lang="cs-CZ" dirty="0" smtClean="0"/>
              <a:t> </a:t>
            </a:r>
            <a:r>
              <a:rPr lang="cs-CZ" dirty="0"/>
              <a:t>je souborem kulturně a sociálně realizovaných hodnot, která má společnost tendenci považovat za správné.</a:t>
            </a:r>
            <a:endParaRPr lang="cs-CZ" b="1" dirty="0" smtClean="0"/>
          </a:p>
          <a:p>
            <a:pPr algn="just"/>
            <a:r>
              <a:rPr lang="cs-CZ" b="1" dirty="0" smtClean="0"/>
              <a:t>Etika </a:t>
            </a:r>
            <a:r>
              <a:rPr lang="cs-CZ" dirty="0"/>
              <a:t>je filosofickou disciplínou, která patří do skupiny tzv. praktické </a:t>
            </a:r>
            <a:r>
              <a:rPr lang="cs-CZ" dirty="0" smtClean="0"/>
              <a:t>filosofie.</a:t>
            </a:r>
          </a:p>
          <a:p>
            <a:pPr algn="just"/>
            <a:r>
              <a:rPr lang="cs-CZ" b="1" dirty="0" smtClean="0"/>
              <a:t>Morálka</a:t>
            </a:r>
            <a:r>
              <a:rPr lang="cs-CZ" dirty="0" smtClean="0"/>
              <a:t> je </a:t>
            </a:r>
            <a:r>
              <a:rPr lang="cs-CZ" dirty="0"/>
              <a:t>o termín více méně náboženský, který hodnotí skutky a myšlení člověka na základě svědomí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Zákon </a:t>
            </a:r>
            <a:r>
              <a:rPr lang="cs-CZ" dirty="0" smtClean="0"/>
              <a:t>je závazným právním předpisem, za jehož překročení hrozí vymahatelné sankce. Aby mohl existovat zákon, musí zde být někdo, kdo je schopen jej vymáhat.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894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 vlakem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Jste strojvůdce ve vlaku, kterému se pokazí brzdy a máte dvě možnosti – jedete rovně a přejedete pět lidí pracujících na kolejích. Nebo přehodíte výhybku a přejedete jen jednoho.</a:t>
            </a:r>
          </a:p>
          <a:p>
            <a:r>
              <a:rPr lang="cs-CZ" dirty="0" smtClean="0"/>
              <a:t>Jak je správné se zachovat?</a:t>
            </a:r>
          </a:p>
          <a:p>
            <a:endParaRPr lang="cs-CZ" dirty="0"/>
          </a:p>
          <a:p>
            <a:r>
              <a:rPr lang="cs-CZ" dirty="0" smtClean="0"/>
              <a:t>Polárníci a kanibalismus.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2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Deskriptivní etika </a:t>
            </a:r>
            <a:r>
              <a:rPr lang="cs-CZ" dirty="0" smtClean="0"/>
              <a:t>– popisuje mravní hodnoty a soudy na základě přesvědčení veřejnosti.</a:t>
            </a:r>
          </a:p>
          <a:p>
            <a:r>
              <a:rPr lang="cs-CZ" b="1" dirty="0" smtClean="0"/>
              <a:t>Analytická etika </a:t>
            </a:r>
            <a:r>
              <a:rPr lang="cs-CZ" dirty="0" smtClean="0"/>
              <a:t>– co znamená pojem dobrý?</a:t>
            </a:r>
          </a:p>
          <a:p>
            <a:r>
              <a:rPr lang="cs-CZ" b="1" dirty="0" smtClean="0"/>
              <a:t>Aplikovaná etika </a:t>
            </a:r>
            <a:r>
              <a:rPr lang="cs-CZ" dirty="0" smtClean="0"/>
              <a:t>– bioetika, manažerská etika, etika vědecké práce…</a:t>
            </a:r>
          </a:p>
          <a:p>
            <a:r>
              <a:rPr lang="cs-CZ" b="1" dirty="0" smtClean="0"/>
              <a:t>Normativní etika </a:t>
            </a:r>
            <a:r>
              <a:rPr lang="cs-CZ" dirty="0" smtClean="0"/>
              <a:t>– hledá normy a východiska podle kterých se máme chovat.</a:t>
            </a:r>
          </a:p>
          <a:p>
            <a:r>
              <a:rPr lang="cs-CZ" b="1" dirty="0" smtClean="0"/>
              <a:t>Teleologická etika </a:t>
            </a:r>
            <a:r>
              <a:rPr lang="cs-CZ" dirty="0" smtClean="0"/>
              <a:t>– popisuje chování z hlediska cíle.</a:t>
            </a:r>
          </a:p>
          <a:p>
            <a:r>
              <a:rPr lang="cs-CZ" b="1" dirty="0" smtClean="0"/>
              <a:t>Etika autonomní </a:t>
            </a:r>
            <a:r>
              <a:rPr lang="cs-CZ" dirty="0" smtClean="0"/>
              <a:t>– svědomí a svoboda vytvářejí rámec pro dobré chování. Dobré chování je takové, které je s nimi v souladu.</a:t>
            </a:r>
          </a:p>
          <a:p>
            <a:r>
              <a:rPr lang="cs-CZ" b="1" dirty="0" smtClean="0"/>
              <a:t>Etika odpovědnosti</a:t>
            </a:r>
            <a:r>
              <a:rPr lang="cs-CZ" dirty="0" smtClean="0"/>
              <a:t> – buď vůči člověku nebo Bohu. Člověk není se svým svědomím jediným autonomním pánem a hodnotou.</a:t>
            </a:r>
          </a:p>
          <a:p>
            <a:r>
              <a:rPr lang="cs-CZ" dirty="0" smtClean="0"/>
              <a:t>…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1208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etických pravidel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Profesní kodexy</a:t>
            </a:r>
          </a:p>
          <a:p>
            <a:r>
              <a:rPr lang="cs-CZ" dirty="0" smtClean="0"/>
              <a:t>Náboženské texty</a:t>
            </a:r>
          </a:p>
          <a:p>
            <a:r>
              <a:rPr lang="cs-CZ" dirty="0" smtClean="0"/>
              <a:t>Společenská konvence</a:t>
            </a:r>
          </a:p>
          <a:p>
            <a:r>
              <a:rPr lang="cs-CZ" dirty="0" smtClean="0"/>
              <a:t>Relativistická etika (?)</a:t>
            </a:r>
          </a:p>
          <a:p>
            <a:r>
              <a:rPr lang="cs-CZ" dirty="0" smtClean="0"/>
              <a:t>…</a:t>
            </a:r>
          </a:p>
          <a:p>
            <a:r>
              <a:rPr lang="cs-CZ" dirty="0" smtClean="0"/>
              <a:t>Obecně můžeme identifikovat dvě roviny eticky vědecké práce – obecnou (pro libovolnou vědu) a speciální (pro konkrétní obor)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28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Etika vědecké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Pseudověda</a:t>
            </a:r>
          </a:p>
          <a:p>
            <a:r>
              <a:rPr lang="cs-CZ" dirty="0" smtClean="0"/>
              <a:t>Pirátství ve vědě</a:t>
            </a:r>
          </a:p>
          <a:p>
            <a:r>
              <a:rPr lang="cs-CZ" dirty="0" smtClean="0"/>
              <a:t>Uvádění nepravdivých nebo neúplných výsledků</a:t>
            </a:r>
          </a:p>
          <a:p>
            <a:r>
              <a:rPr lang="cs-CZ" dirty="0" smtClean="0"/>
              <a:t>Upravování výsledků (viz Prof. Bezouška)</a:t>
            </a:r>
          </a:p>
          <a:p>
            <a:r>
              <a:rPr lang="cs-CZ" smtClean="0"/>
              <a:t>Citační bratrstva</a:t>
            </a:r>
            <a:endParaRPr lang="cs-CZ" dirty="0" smtClean="0"/>
          </a:p>
          <a:p>
            <a:r>
              <a:rPr lang="cs-CZ" dirty="0" smtClean="0"/>
              <a:t>Problémy praktických experimentů</a:t>
            </a:r>
          </a:p>
          <a:p>
            <a:r>
              <a:rPr lang="cs-CZ" dirty="0" smtClean="0"/>
              <a:t>Společenská zodpovědnost – LHC přišel na 8 miliard USD. Léčba rakoviny prsu stojí asi 5 tisíc USD za měsíc…</a:t>
            </a:r>
          </a:p>
        </p:txBody>
      </p:sp>
    </p:spTree>
    <p:extLst>
      <p:ext uri="{BB962C8B-B14F-4D97-AF65-F5344CB8AC3E}">
        <p14:creationId xmlns:p14="http://schemas.microsoft.com/office/powerpoint/2010/main" val="20054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Sokalova</a:t>
            </a:r>
            <a:r>
              <a:rPr lang="cs-CZ" dirty="0" smtClean="0"/>
              <a:t> </a:t>
            </a:r>
            <a:r>
              <a:rPr lang="cs-CZ" dirty="0" err="1" smtClean="0"/>
              <a:t>afera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Alan </a:t>
            </a:r>
            <a:r>
              <a:rPr lang="cs-CZ" dirty="0" err="1" smtClean="0"/>
              <a:t>Sokal</a:t>
            </a:r>
            <a:r>
              <a:rPr lang="cs-CZ" dirty="0" smtClean="0"/>
              <a:t> (prof. Fyziky)</a:t>
            </a:r>
          </a:p>
          <a:p>
            <a:r>
              <a:rPr lang="cs-CZ" dirty="0" smtClean="0"/>
              <a:t>1996:</a:t>
            </a:r>
            <a:r>
              <a:rPr lang="cs-CZ" i="1" dirty="0" smtClean="0"/>
              <a:t> </a:t>
            </a:r>
            <a:r>
              <a:rPr lang="cs-CZ" i="1" dirty="0" err="1" smtClean="0"/>
              <a:t>Transgressing</a:t>
            </a:r>
            <a:r>
              <a:rPr lang="cs-CZ" i="1" dirty="0" smtClean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Boundaries</a:t>
            </a:r>
            <a:r>
              <a:rPr lang="cs-CZ" i="1" dirty="0"/>
              <a:t> : </a:t>
            </a:r>
            <a:r>
              <a:rPr lang="cs-CZ" i="1" dirty="0" err="1"/>
              <a:t>Towards</a:t>
            </a:r>
            <a:r>
              <a:rPr lang="cs-CZ" i="1" dirty="0"/>
              <a:t> a </a:t>
            </a:r>
            <a:r>
              <a:rPr lang="cs-CZ" i="1" dirty="0" err="1"/>
              <a:t>Transformative</a:t>
            </a:r>
            <a:r>
              <a:rPr lang="cs-CZ" i="1" dirty="0"/>
              <a:t> </a:t>
            </a:r>
            <a:r>
              <a:rPr lang="cs-CZ" i="1" dirty="0" err="1"/>
              <a:t>Hermeneutics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Quantum</a:t>
            </a:r>
            <a:r>
              <a:rPr lang="cs-CZ" i="1" dirty="0"/>
              <a:t> </a:t>
            </a:r>
            <a:r>
              <a:rPr lang="cs-CZ" i="1" dirty="0" err="1"/>
              <a:t>Gravity</a:t>
            </a:r>
            <a:r>
              <a:rPr lang="cs-CZ" dirty="0"/>
              <a:t> (Překračování hranic : k transformativní hermeneutice kvantové gravitace</a:t>
            </a:r>
            <a:r>
              <a:rPr lang="cs-CZ" dirty="0" smtClean="0"/>
              <a:t>) v časopise </a:t>
            </a:r>
            <a:r>
              <a:rPr lang="cs-CZ" dirty="0" err="1" smtClean="0"/>
              <a:t>Social</a:t>
            </a:r>
            <a:r>
              <a:rPr lang="cs-CZ" dirty="0" smtClean="0"/>
              <a:t> Text</a:t>
            </a:r>
          </a:p>
          <a:p>
            <a:r>
              <a:rPr lang="cs-CZ" dirty="0" smtClean="0"/>
              <a:t>Gravitace (OTR) byla jen kapitalistickou fikcí, od které nás osvobodí kvantová gravitace.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vytvořit pseudovědce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BODGERS, </a:t>
            </a:r>
            <a:r>
              <a:rPr lang="en-US" dirty="0" smtClean="0"/>
              <a:t>Jonathan Christopher</a:t>
            </a:r>
            <a:r>
              <a:rPr lang="cs-CZ" dirty="0" smtClean="0"/>
              <a:t>. </a:t>
            </a:r>
            <a:r>
              <a:rPr lang="en-US" dirty="0" err="1" smtClean="0"/>
              <a:t>Uranin</a:t>
            </a:r>
            <a:r>
              <a:rPr lang="en-US" dirty="0" smtClean="0"/>
              <a:t>: </a:t>
            </a:r>
            <a:r>
              <a:rPr lang="en-US" dirty="0"/>
              <a:t>A Methodology for the Development of the Producer-Consumer </a:t>
            </a:r>
            <a:r>
              <a:rPr lang="en-US" dirty="0" smtClean="0"/>
              <a:t>Problem</a:t>
            </a:r>
            <a:r>
              <a:rPr lang="cs-CZ" dirty="0" smtClean="0"/>
              <a:t>. </a:t>
            </a:r>
            <a:r>
              <a:rPr lang="cs-CZ" i="1" dirty="0"/>
              <a:t>in</a:t>
            </a:r>
            <a:r>
              <a:rPr lang="cs-CZ" dirty="0"/>
              <a:t> NTT TECHNICAL REVIEW. 2015. Dostupné také z: </a:t>
            </a:r>
            <a:r>
              <a:rPr lang="cs-CZ" dirty="0">
                <a:hlinkClick r:id="rId2"/>
              </a:rPr>
              <a:t>https://www.researchgate.net/profile/Jonathan_Bodgers/publication/297857746_Uranin_A_Methodology_for_the_Development_of_the_Producer-Consumer_Problem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BODGERS, </a:t>
            </a:r>
            <a:r>
              <a:rPr lang="en-US" dirty="0"/>
              <a:t>Jonathan Christopher</a:t>
            </a:r>
            <a:r>
              <a:rPr lang="cs-CZ" dirty="0" smtClean="0"/>
              <a:t>. </a:t>
            </a:r>
            <a:r>
              <a:rPr lang="en-US" dirty="0"/>
              <a:t>Decoupling Kernels from Randomized Algorithms in Evolutionary </a:t>
            </a:r>
            <a:r>
              <a:rPr lang="en-US" dirty="0" smtClean="0"/>
              <a:t>Programming</a:t>
            </a:r>
            <a:r>
              <a:rPr lang="cs-CZ" dirty="0" smtClean="0"/>
              <a:t>. In</a:t>
            </a:r>
            <a:r>
              <a:rPr lang="cs-CZ" dirty="0"/>
              <a:t> </a:t>
            </a:r>
            <a:r>
              <a:rPr lang="cs-CZ" dirty="0" err="1"/>
              <a:t>Proceedings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SIGGRAPH. 2015. </a:t>
            </a:r>
            <a:r>
              <a:rPr lang="cs-CZ" dirty="0"/>
              <a:t>Dostupné také z: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www.researchgate.net/publication/297856719_Decoupling_Kernels_from_Randomized_Algorithms_in_Evolutionary_Programming</a:t>
            </a:r>
            <a:r>
              <a:rPr lang="cs-CZ" dirty="0" smtClean="0"/>
              <a:t> 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07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58b327a3ad71d5b9a53ed1cee779439da2aa"/>
</p:tagLst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259</TotalTime>
  <Words>946</Words>
  <Application>Microsoft Office PowerPoint</Application>
  <PresentationFormat>Širokoúhlá obrazovka</PresentationFormat>
  <Paragraphs>113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 Light</vt:lpstr>
      <vt:lpstr>Metropolitní</vt:lpstr>
      <vt:lpstr>Etika vědecké práce</vt:lpstr>
      <vt:lpstr>Publikuj nebo zhyň</vt:lpstr>
      <vt:lpstr>Etika, etiketa, morálka,…</vt:lpstr>
      <vt:lpstr>Příklad s vlakem</vt:lpstr>
      <vt:lpstr>Členění</vt:lpstr>
      <vt:lpstr>Zdroje etických pravidel</vt:lpstr>
      <vt:lpstr>Etika vědecké práce</vt:lpstr>
      <vt:lpstr>Sokalova afera</vt:lpstr>
      <vt:lpstr>Jak vytvořit pseudovědce</vt:lpstr>
      <vt:lpstr>Halík vs. Stodola</vt:lpstr>
      <vt:lpstr>Bezouškova aféra</vt:lpstr>
      <vt:lpstr>Plagiátorství</vt:lpstr>
      <vt:lpstr>Autorská práva</vt:lpstr>
      <vt:lpstr>Henryk Batuta (2004-2006)</vt:lpstr>
      <vt:lpstr>Morální kodex vědeckého pracovníka (P. Málek):</vt:lpstr>
      <vt:lpstr>Publikační etika</vt:lpstr>
      <vt:lpstr>10 norimberských pravidel</vt:lpstr>
      <vt:lpstr>Gender, rovné příležitosti, výzkum</vt:lpstr>
      <vt:lpstr>Pohled do historie</vt:lpstr>
      <vt:lpstr>Děkuji za pozornost.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běžném životě</dc:title>
  <dc:creator>Michal Černý</dc:creator>
  <cp:lastModifiedBy>Michal Černý</cp:lastModifiedBy>
  <cp:revision>23</cp:revision>
  <dcterms:created xsi:type="dcterms:W3CDTF">2013-09-16T09:06:27Z</dcterms:created>
  <dcterms:modified xsi:type="dcterms:W3CDTF">2016-03-15T08:11:43Z</dcterms:modified>
</cp:coreProperties>
</file>