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2"/>
  </p:notesMasterIdLst>
  <p:handoutMasterIdLst>
    <p:handoutMasterId r:id="rId23"/>
  </p:handoutMasterIdLst>
  <p:sldIdLst>
    <p:sldId id="256" r:id="rId4"/>
    <p:sldId id="320" r:id="rId5"/>
    <p:sldId id="321" r:id="rId6"/>
    <p:sldId id="322" r:id="rId7"/>
    <p:sldId id="324" r:id="rId8"/>
    <p:sldId id="328" r:id="rId9"/>
    <p:sldId id="323" r:id="rId10"/>
    <p:sldId id="331" r:id="rId11"/>
    <p:sldId id="340" r:id="rId12"/>
    <p:sldId id="329" r:id="rId13"/>
    <p:sldId id="330" r:id="rId14"/>
    <p:sldId id="341" r:id="rId15"/>
    <p:sldId id="332" r:id="rId16"/>
    <p:sldId id="334" r:id="rId17"/>
    <p:sldId id="336" r:id="rId18"/>
    <p:sldId id="337" r:id="rId19"/>
    <p:sldId id="325" r:id="rId20"/>
    <p:sldId id="281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7" autoAdjust="0"/>
    <p:restoredTop sz="94877" autoAdjust="0"/>
  </p:normalViewPr>
  <p:slideViewPr>
    <p:cSldViewPr snapToGrid="0">
      <p:cViewPr varScale="1">
        <p:scale>
          <a:sx n="82" d="100"/>
          <a:sy n="82" d="100"/>
        </p:scale>
        <p:origin x="66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148E50-153C-4A09-A243-4C6CE30C6B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1116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AFA847-285F-4979-AF57-FD8E0F5ED9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3756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Předběžné výsledky, poslat pak honzovi </a:t>
            </a:r>
            <a:r>
              <a:rPr lang="cs-CZ" smtClean="0"/>
              <a:t>pro schválení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388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Frontal</a:t>
            </a:r>
            <a:r>
              <a:rPr lang="cs-CZ" dirty="0" smtClean="0"/>
              <a:t> </a:t>
            </a:r>
            <a:r>
              <a:rPr lang="cs-CZ" dirty="0" err="1" smtClean="0"/>
              <a:t>spatne</a:t>
            </a:r>
            <a:r>
              <a:rPr lang="cs-CZ" dirty="0" smtClean="0"/>
              <a:t>, soc. </a:t>
            </a:r>
            <a:r>
              <a:rPr lang="cs-CZ" dirty="0" err="1" smtClean="0"/>
              <a:t>zadouci</a:t>
            </a:r>
            <a:r>
              <a:rPr lang="cs-CZ" dirty="0" smtClean="0"/>
              <a:t> , </a:t>
            </a:r>
            <a:r>
              <a:rPr lang="cs-CZ" dirty="0" err="1" smtClean="0"/>
              <a:t>kokretni</a:t>
            </a:r>
            <a:r>
              <a:rPr lang="cs-CZ" dirty="0" smtClean="0"/>
              <a:t> aktivity ve </a:t>
            </a:r>
            <a:r>
              <a:rPr lang="cs-CZ" dirty="0" err="1" smtClean="0"/>
              <a:t>tride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lzi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skore</a:t>
            </a:r>
            <a:r>
              <a:rPr lang="cs-CZ" baseline="0" dirty="0" smtClean="0"/>
              <a:t>, ze </a:t>
            </a:r>
            <a:r>
              <a:rPr lang="cs-CZ" baseline="0" dirty="0" err="1" smtClean="0"/>
              <a:t>uci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frontalne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presazani</a:t>
            </a:r>
            <a:r>
              <a:rPr lang="cs-CZ" baseline="0" dirty="0" smtClean="0"/>
              <a:t> jde </a:t>
            </a:r>
            <a:r>
              <a:rPr lang="cs-CZ" baseline="0" dirty="0" err="1" smtClean="0"/>
              <a:t>udeat</a:t>
            </a:r>
            <a:r>
              <a:rPr lang="cs-CZ" baseline="0" dirty="0" smtClean="0"/>
              <a:t> bez ohledu na </a:t>
            </a:r>
            <a:r>
              <a:rPr lang="cs-CZ" baseline="0" dirty="0" err="1" smtClean="0"/>
              <a:t>preferece</a:t>
            </a:r>
            <a:r>
              <a:rPr lang="cs-CZ" baseline="0" dirty="0" smtClean="0"/>
              <a:t>, f2 </a:t>
            </a:r>
            <a:r>
              <a:rPr lang="cs-CZ" baseline="0" dirty="0" err="1" smtClean="0"/>
              <a:t>ot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 byly dobry, prvek,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 jde </a:t>
            </a:r>
            <a:r>
              <a:rPr lang="cs-CZ" baseline="0" dirty="0" err="1" smtClean="0"/>
              <a:t>pouzit</a:t>
            </a:r>
            <a:r>
              <a:rPr lang="cs-CZ" baseline="0" dirty="0" smtClean="0"/>
              <a:t> s </a:t>
            </a:r>
            <a:r>
              <a:rPr lang="cs-CZ" baseline="0" dirty="0" err="1" smtClean="0"/>
              <a:t>ruznym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zamerem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2648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Původni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 doposud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nejvlivnějši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škalou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tzv. </a:t>
            </a:r>
            <a:r>
              <a:rPr kumimoji="1" lang="cs-CZ" sz="12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Need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Closure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Scale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(NFCS), vyvinuta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Websterovou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Kruglanskym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(1994). </a:t>
            </a:r>
          </a:p>
          <a:p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ač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největši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shodu modelu s daty vykazoval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jednofaktorovy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model,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jednotlive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položky mohou byt sdruženy do pěti kategorii – 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touha po řádu a struktuře 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Desire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Order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and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Structure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), 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znepokojení s nejednoznačností 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Discomfort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with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Ambiguity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), 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rozhodnost 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Decisiveness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), 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touha po předvídatelnosti budoucnosti 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Desire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Predictability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about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Future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 a </a:t>
            </a:r>
            <a:r>
              <a:rPr kumimoji="1" lang="cs-CZ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uzavřenost mysli 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</a:t>
            </a:r>
            <a:r>
              <a:rPr kumimoji="1" lang="cs-CZ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Closed-mindedness</a:t>
            </a:r>
            <a:r>
              <a:rPr kumimoji="1" lang="cs-CZ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647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err="1" smtClean="0"/>
              <a:t>ped</a:t>
            </a:r>
            <a:r>
              <a:rPr lang="cs-CZ" dirty="0" smtClean="0"/>
              <a:t> kontextu mají jiny </a:t>
            </a:r>
            <a:r>
              <a:rPr lang="cs-CZ" dirty="0" err="1" smtClean="0"/>
              <a:t>vyznym</a:t>
            </a:r>
            <a:r>
              <a:rPr lang="cs-CZ" dirty="0" smtClean="0"/>
              <a:t>, </a:t>
            </a:r>
            <a:r>
              <a:rPr lang="cs-CZ" dirty="0" err="1" smtClean="0"/>
              <a:t>porovnani</a:t>
            </a:r>
            <a:r>
              <a:rPr lang="cs-CZ" dirty="0" smtClean="0"/>
              <a:t> s normou bude, ale stud </a:t>
            </a:r>
            <a:r>
              <a:rPr lang="cs-CZ" dirty="0" err="1" smtClean="0"/>
              <a:t>nejsuo</a:t>
            </a:r>
            <a:r>
              <a:rPr lang="cs-CZ" dirty="0" smtClean="0"/>
              <a:t> </a:t>
            </a:r>
            <a:r>
              <a:rPr lang="cs-CZ" dirty="0" err="1" smtClean="0"/>
              <a:t>vyjimecni</a:t>
            </a:r>
            <a:r>
              <a:rPr lang="cs-CZ" dirty="0" smtClean="0"/>
              <a:t>, </a:t>
            </a:r>
            <a:r>
              <a:rPr lang="cs-CZ" dirty="0" err="1" smtClean="0"/>
              <a:t>sirucek</a:t>
            </a:r>
            <a:r>
              <a:rPr lang="cs-CZ" dirty="0" smtClean="0"/>
              <a:t> </a:t>
            </a:r>
            <a:r>
              <a:rPr lang="cs-CZ" dirty="0" err="1" smtClean="0"/>
              <a:t>uni</a:t>
            </a:r>
            <a:r>
              <a:rPr lang="cs-CZ" dirty="0" smtClean="0"/>
              <a:t> obrany, </a:t>
            </a:r>
            <a:r>
              <a:rPr lang="cs-CZ" dirty="0" err="1" smtClean="0"/>
              <a:t>stejne</a:t>
            </a:r>
            <a:r>
              <a:rPr lang="cs-CZ" dirty="0" smtClean="0"/>
              <a:t> </a:t>
            </a:r>
            <a:r>
              <a:rPr lang="cs-CZ" dirty="0" err="1" smtClean="0"/>
              <a:t>stari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0245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Učitel velká potřeba kg. </a:t>
            </a:r>
            <a:r>
              <a:rPr lang="cs-CZ" dirty="0" err="1" smtClean="0"/>
              <a:t>Uzavřeosti</a:t>
            </a:r>
            <a:r>
              <a:rPr lang="cs-CZ" dirty="0" smtClean="0"/>
              <a:t>, dbá na </a:t>
            </a:r>
            <a:r>
              <a:rPr lang="cs-CZ" dirty="0" err="1" smtClean="0"/>
              <a:t>formál</a:t>
            </a:r>
            <a:r>
              <a:rPr lang="cs-CZ" dirty="0" smtClean="0"/>
              <a:t>. Str. pravidel, dimenze nebo rys v </a:t>
            </a:r>
            <a:r>
              <a:rPr lang="cs-CZ" dirty="0" err="1" smtClean="0"/>
              <a:t>patol</a:t>
            </a:r>
            <a:r>
              <a:rPr lang="cs-CZ" dirty="0" smtClean="0"/>
              <a:t>. </a:t>
            </a:r>
            <a:r>
              <a:rPr lang="cs-CZ" dirty="0" err="1" smtClean="0"/>
              <a:t>Rovine</a:t>
            </a:r>
            <a:r>
              <a:rPr lang="cs-CZ" dirty="0" smtClean="0"/>
              <a:t>, lidé na praxi se </a:t>
            </a:r>
            <a:r>
              <a:rPr lang="cs-CZ" dirty="0" err="1" smtClean="0"/>
              <a:t>hledaji</a:t>
            </a:r>
            <a:r>
              <a:rPr lang="cs-CZ" dirty="0" smtClean="0"/>
              <a:t>, napodobuji, </a:t>
            </a:r>
            <a:r>
              <a:rPr lang="cs-CZ" dirty="0" err="1" smtClean="0"/>
              <a:t>otevreny</a:t>
            </a:r>
            <a:r>
              <a:rPr lang="cs-CZ" dirty="0" smtClean="0"/>
              <a:t> improvizaci, ale je to </a:t>
            </a:r>
            <a:r>
              <a:rPr lang="cs-CZ" dirty="0" err="1" smtClean="0"/>
              <a:t>steres</a:t>
            </a:r>
            <a:r>
              <a:rPr lang="cs-CZ" dirty="0" smtClean="0"/>
              <a:t> </a:t>
            </a:r>
            <a:r>
              <a:rPr lang="cs-CZ" dirty="0" err="1" smtClean="0"/>
              <a:t>sit</a:t>
            </a:r>
            <a:r>
              <a:rPr lang="cs-CZ" dirty="0" smtClean="0"/>
              <a:t>, </a:t>
            </a:r>
            <a:r>
              <a:rPr lang="cs-CZ" dirty="0" err="1" smtClean="0"/>
              <a:t>novvyhýba</a:t>
            </a:r>
            <a:r>
              <a:rPr lang="cs-CZ" dirty="0" smtClean="0"/>
              <a:t> se </a:t>
            </a:r>
            <a:r>
              <a:rPr lang="cs-CZ" dirty="0" err="1" smtClean="0"/>
              <a:t>sit</a:t>
            </a:r>
            <a:r>
              <a:rPr lang="cs-CZ" dirty="0" smtClean="0"/>
              <a:t>. Neciti se </a:t>
            </a:r>
            <a:r>
              <a:rPr lang="cs-CZ" dirty="0" err="1" smtClean="0"/>
              <a:t>vnich</a:t>
            </a:r>
            <a:r>
              <a:rPr lang="cs-CZ" dirty="0" smtClean="0"/>
              <a:t> dobře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282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humanitní (</a:t>
            </a:r>
            <a:r>
              <a:rPr kumimoji="1" lang="cs-CZ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dě</a:t>
            </a:r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kumimoji="1" lang="cs-CZ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vz</a:t>
            </a:r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ze, ov)</a:t>
            </a:r>
            <a:r>
              <a:rPr lang="cs-CZ" dirty="0" smtClean="0"/>
              <a:t> </a:t>
            </a:r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jazyky (včetně </a:t>
            </a:r>
            <a:r>
              <a:rPr kumimoji="1" lang="cs-CZ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čj</a:t>
            </a:r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</a:t>
            </a:r>
            <a:r>
              <a:rPr lang="cs-CZ" dirty="0" smtClean="0"/>
              <a:t> </a:t>
            </a:r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přírodovědné, technické (fy, mat, bio, informatika)</a:t>
            </a:r>
            <a:r>
              <a:rPr lang="cs-CZ" dirty="0" smtClean="0"/>
              <a:t> </a:t>
            </a:r>
            <a:r>
              <a:rPr kumimoji="1" lang="cs-CZ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výchovy (VV, HV)</a:t>
            </a:r>
            <a:r>
              <a:rPr lang="cs-CZ" dirty="0" smtClean="0"/>
              <a:t> </a:t>
            </a:r>
          </a:p>
          <a:p>
            <a:r>
              <a:rPr lang="cs-CZ" dirty="0" smtClean="0"/>
              <a:t>Zkontrolovat, zda je test ok, vhodný atd. chybí</a:t>
            </a:r>
            <a:r>
              <a:rPr lang="cs-CZ" baseline="0" dirty="0" smtClean="0"/>
              <a:t> post hoc testy</a:t>
            </a:r>
          </a:p>
          <a:p>
            <a:r>
              <a:rPr lang="cs-CZ" baseline="0" dirty="0" smtClean="0"/>
              <a:t>Když se </a:t>
            </a:r>
            <a:r>
              <a:rPr lang="cs-CZ" baseline="0" dirty="0" err="1" smtClean="0"/>
              <a:t>mluvi</a:t>
            </a:r>
            <a:r>
              <a:rPr lang="cs-CZ" baseline="0" dirty="0" smtClean="0"/>
              <a:t> o </a:t>
            </a:r>
            <a:r>
              <a:rPr lang="cs-CZ" baseline="0" dirty="0" err="1" smtClean="0"/>
              <a:t>sobonosti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ucitele</a:t>
            </a:r>
            <a:r>
              <a:rPr lang="cs-CZ" baseline="0" dirty="0" smtClean="0"/>
              <a:t>, tak se </a:t>
            </a:r>
            <a:r>
              <a:rPr lang="cs-CZ" baseline="0" dirty="0" err="1" smtClean="0"/>
              <a:t>mluvi</a:t>
            </a:r>
            <a:r>
              <a:rPr lang="cs-CZ" baseline="0" dirty="0" smtClean="0"/>
              <a:t> o big 5 aj., </a:t>
            </a:r>
            <a:r>
              <a:rPr lang="cs-CZ" baseline="0" dirty="0" err="1" smtClean="0"/>
              <a:t>cenny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napad</a:t>
            </a:r>
            <a:endParaRPr lang="cs-CZ" baseline="0" dirty="0" smtClean="0"/>
          </a:p>
          <a:p>
            <a:r>
              <a:rPr lang="cs-CZ" baseline="0" dirty="0" smtClean="0"/>
              <a:t>Jak </a:t>
            </a:r>
            <a:r>
              <a:rPr lang="cs-CZ" baseline="0" dirty="0" err="1" smtClean="0"/>
              <a:t>vnimam</a:t>
            </a:r>
            <a:r>
              <a:rPr lang="cs-CZ" baseline="0" dirty="0" smtClean="0"/>
              <a:t> prostor, </a:t>
            </a:r>
            <a:r>
              <a:rPr lang="cs-CZ" baseline="0" dirty="0" err="1" smtClean="0"/>
              <a:t>jaky</a:t>
            </a:r>
            <a:r>
              <a:rPr lang="cs-CZ" baseline="0" dirty="0" smtClean="0"/>
              <a:t> mi </a:t>
            </a:r>
            <a:r>
              <a:rPr lang="cs-CZ" baseline="0" dirty="0" err="1" smtClean="0"/>
              <a:t>ucitel</a:t>
            </a:r>
            <a:r>
              <a:rPr lang="cs-CZ" baseline="0" dirty="0" smtClean="0"/>
              <a:t> dal, když mam </a:t>
            </a:r>
            <a:r>
              <a:rPr lang="cs-CZ" baseline="0" dirty="0" err="1" smtClean="0"/>
              <a:t>velkkou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potrebu</a:t>
            </a:r>
            <a:r>
              <a:rPr lang="cs-CZ" baseline="0" dirty="0" smtClean="0"/>
              <a:t> struktury, tak ze mne </a:t>
            </a:r>
            <a:r>
              <a:rPr lang="cs-CZ" baseline="0" dirty="0" err="1" smtClean="0"/>
              <a:t>omezeil</a:t>
            </a:r>
            <a:r>
              <a:rPr lang="cs-CZ" baseline="0" dirty="0" smtClean="0"/>
              <a:t> je zisk, ale kombinace restrikce, tak by to mohli </a:t>
            </a:r>
            <a:r>
              <a:rPr lang="cs-CZ" baseline="0" dirty="0" err="1" smtClean="0"/>
              <a:t>videt</a:t>
            </a:r>
            <a:r>
              <a:rPr lang="cs-CZ" baseline="0" dirty="0" smtClean="0"/>
              <a:t> jinak, </a:t>
            </a:r>
            <a:r>
              <a:rPr lang="cs-CZ" baseline="0" dirty="0" err="1" smtClean="0"/>
              <a:t>hodne</a:t>
            </a:r>
            <a:r>
              <a:rPr lang="cs-CZ" baseline="0" dirty="0" smtClean="0"/>
              <a:t> kriticky, ale tady není…. </a:t>
            </a:r>
          </a:p>
          <a:p>
            <a:r>
              <a:rPr lang="cs-CZ" baseline="0" dirty="0" smtClean="0"/>
              <a:t>Pohled na osobnost, na </a:t>
            </a:r>
            <a:r>
              <a:rPr lang="cs-CZ" baseline="0" dirty="0" err="1" smtClean="0"/>
              <a:t>konkretni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uzce</a:t>
            </a:r>
            <a:r>
              <a:rPr lang="cs-CZ" baseline="0" dirty="0" smtClean="0"/>
              <a:t> vymezeny </a:t>
            </a:r>
            <a:r>
              <a:rPr lang="cs-CZ" baseline="0" dirty="0" err="1" smtClean="0"/>
              <a:t>aspoekt</a:t>
            </a:r>
            <a:r>
              <a:rPr lang="cs-CZ" baseline="0" dirty="0" smtClean="0"/>
              <a:t> a to je </a:t>
            </a:r>
            <a:r>
              <a:rPr lang="cs-CZ" baseline="0" dirty="0" err="1" smtClean="0"/>
              <a:t>cenne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vylsedky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ukazuji,ze</a:t>
            </a:r>
            <a:r>
              <a:rPr lang="cs-CZ" baseline="0" dirty="0" smtClean="0"/>
              <a:t> roli to hraje, hlavni </a:t>
            </a:r>
            <a:r>
              <a:rPr lang="cs-CZ" baseline="0" dirty="0" err="1" smtClean="0"/>
              <a:t>predpoklad</a:t>
            </a:r>
            <a:r>
              <a:rPr lang="cs-CZ" baseline="0" dirty="0" smtClean="0"/>
              <a:t>, jak se se </a:t>
            </a:r>
            <a:r>
              <a:rPr lang="cs-CZ" baseline="0" dirty="0" err="1" smtClean="0"/>
              <a:t>studnety</a:t>
            </a:r>
            <a:r>
              <a:rPr lang="cs-CZ" baseline="0" dirty="0" smtClean="0"/>
              <a:t> pracuje je jiné u lidi,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potrebuji</a:t>
            </a:r>
            <a:r>
              <a:rPr lang="cs-CZ" baseline="0" dirty="0" smtClean="0"/>
              <a:t> struktur a u </a:t>
            </a:r>
            <a:r>
              <a:rPr lang="cs-CZ" baseline="0" dirty="0" err="1" smtClean="0"/>
              <a:t>tech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. by </a:t>
            </a:r>
            <a:r>
              <a:rPr lang="cs-CZ" baseline="0" dirty="0" err="1" smtClean="0"/>
              <a:t>radi</a:t>
            </a:r>
            <a:r>
              <a:rPr lang="cs-CZ" baseline="0" dirty="0" smtClean="0"/>
              <a:t> improvizovali.</a:t>
            </a:r>
          </a:p>
          <a:p>
            <a:r>
              <a:rPr lang="cs-CZ" baseline="0" dirty="0" smtClean="0"/>
              <a:t>Existuje něco, co </a:t>
            </a:r>
            <a:r>
              <a:rPr lang="cs-CZ" baseline="0" dirty="0" err="1" smtClean="0"/>
              <a:t>ucitele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srovna</a:t>
            </a:r>
            <a:r>
              <a:rPr lang="cs-CZ" baseline="0" dirty="0" smtClean="0"/>
              <a:t> na </a:t>
            </a:r>
            <a:r>
              <a:rPr lang="cs-CZ" baseline="0" dirty="0" err="1" smtClean="0"/>
              <a:t>nejake</a:t>
            </a:r>
            <a:r>
              <a:rPr lang="cs-CZ" baseline="0" dirty="0" smtClean="0"/>
              <a:t> dimenzi, ti co </a:t>
            </a:r>
            <a:r>
              <a:rPr lang="cs-CZ" baseline="0" dirty="0" err="1" smtClean="0"/>
              <a:t>potrebuji</a:t>
            </a:r>
            <a:r>
              <a:rPr lang="cs-CZ" baseline="0" dirty="0" smtClean="0"/>
              <a:t> strukturu </a:t>
            </a:r>
            <a:r>
              <a:rPr lang="cs-CZ" baseline="0" dirty="0" err="1" smtClean="0"/>
              <a:t>chteji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konkretni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navrhy</a:t>
            </a:r>
            <a:r>
              <a:rPr lang="cs-CZ" baseline="0" dirty="0" smtClean="0"/>
              <a:t>, ti co ji </a:t>
            </a:r>
            <a:r>
              <a:rPr lang="cs-CZ" baseline="0" dirty="0" err="1" smtClean="0"/>
              <a:t>nepotrebuji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chteji</a:t>
            </a:r>
            <a:r>
              <a:rPr lang="cs-CZ" baseline="0" dirty="0" smtClean="0"/>
              <a:t> prostor pro </a:t>
            </a:r>
            <a:r>
              <a:rPr lang="cs-CZ" baseline="0" dirty="0" err="1" smtClean="0"/>
              <a:t>testovani</a:t>
            </a:r>
            <a:r>
              <a:rPr lang="cs-CZ" baseline="0" dirty="0" smtClean="0"/>
              <a:t> moznosti na </a:t>
            </a:r>
            <a:r>
              <a:rPr lang="cs-CZ" baseline="0" dirty="0" err="1" smtClean="0"/>
              <a:t>urovni</a:t>
            </a:r>
            <a:r>
              <a:rPr lang="cs-CZ" baseline="0" dirty="0" smtClean="0"/>
              <a:t> praxe, v </a:t>
            </a:r>
            <a:r>
              <a:rPr lang="cs-CZ" baseline="0" dirty="0" err="1" smtClean="0"/>
              <a:t>seminari</a:t>
            </a:r>
            <a:r>
              <a:rPr lang="cs-CZ" baseline="0" dirty="0" smtClean="0"/>
              <a:t> jsou </a:t>
            </a:r>
            <a:r>
              <a:rPr lang="cs-CZ" baseline="0" dirty="0" err="1" smtClean="0"/>
              <a:t>decka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. budou </a:t>
            </a:r>
            <a:r>
              <a:rPr lang="cs-CZ" baseline="0" dirty="0" err="1" smtClean="0"/>
              <a:t>radi</a:t>
            </a:r>
            <a:r>
              <a:rPr lang="cs-CZ" baseline="0" dirty="0" smtClean="0"/>
              <a:t> na </a:t>
            </a:r>
            <a:r>
              <a:rPr lang="cs-CZ" baseline="0" dirty="0" err="1" smtClean="0"/>
              <a:t>skole</a:t>
            </a:r>
            <a:r>
              <a:rPr lang="cs-CZ" baseline="0" dirty="0" smtClean="0"/>
              <a:t>, kde to </a:t>
            </a:r>
            <a:r>
              <a:rPr lang="cs-CZ" baseline="0" dirty="0" err="1" smtClean="0"/>
              <a:t>vypada</a:t>
            </a:r>
            <a:r>
              <a:rPr lang="cs-CZ" baseline="0" dirty="0" smtClean="0"/>
              <a:t> na </a:t>
            </a:r>
            <a:r>
              <a:rPr lang="cs-CZ" baseline="0" dirty="0" err="1" smtClean="0"/>
              <a:t>zamestnani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rozumi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strukture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chteji</a:t>
            </a:r>
            <a:r>
              <a:rPr lang="cs-CZ" baseline="0" dirty="0" smtClean="0"/>
              <a:t> byt </a:t>
            </a:r>
            <a:r>
              <a:rPr lang="cs-CZ" baseline="0" dirty="0" err="1" smtClean="0"/>
              <a:t>lepsi</a:t>
            </a:r>
            <a:r>
              <a:rPr lang="cs-CZ" baseline="0" dirty="0" smtClean="0"/>
              <a:t>, dobře, mam </a:t>
            </a:r>
            <a:r>
              <a:rPr lang="cs-CZ" baseline="0" dirty="0" err="1" smtClean="0"/>
              <a:t>vesnicou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skolu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prlnou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hodnych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deti</a:t>
            </a:r>
            <a:r>
              <a:rPr lang="cs-CZ" baseline="0" dirty="0" smtClean="0"/>
              <a:t>, tak </a:t>
            </a:r>
            <a:r>
              <a:rPr lang="cs-CZ" baseline="0" dirty="0" err="1" smtClean="0"/>
              <a:t>bratislavska</a:t>
            </a:r>
            <a:r>
              <a:rPr lang="cs-CZ" baseline="0" dirty="0" smtClean="0"/>
              <a:t>….? Otestovat moznosti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5989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Vypujcena</a:t>
            </a:r>
            <a:r>
              <a:rPr lang="cs-CZ" dirty="0" smtClean="0"/>
              <a:t> </a:t>
            </a:r>
            <a:r>
              <a:rPr lang="cs-CZ" dirty="0" err="1" smtClean="0"/>
              <a:t>sit</a:t>
            </a:r>
            <a:r>
              <a:rPr lang="cs-CZ" dirty="0" smtClean="0"/>
              <a:t> </a:t>
            </a:r>
            <a:r>
              <a:rPr lang="cs-CZ" dirty="0" err="1" smtClean="0"/>
              <a:t>delam</a:t>
            </a:r>
            <a:r>
              <a:rPr lang="cs-CZ" dirty="0" smtClean="0"/>
              <a:t> ve </a:t>
            </a:r>
            <a:r>
              <a:rPr lang="cs-CZ" dirty="0" err="1" smtClean="0"/>
              <a:t>tride</a:t>
            </a:r>
            <a:r>
              <a:rPr lang="cs-CZ" dirty="0" smtClean="0"/>
              <a:t> něco </a:t>
            </a:r>
            <a:r>
              <a:rPr lang="cs-CZ" dirty="0" err="1" smtClean="0"/>
              <a:t>jineho</a:t>
            </a:r>
            <a:r>
              <a:rPr lang="cs-CZ" dirty="0" smtClean="0"/>
              <a:t>, </a:t>
            </a:r>
            <a:r>
              <a:rPr lang="cs-CZ" dirty="0" err="1" smtClean="0"/>
              <a:t>zazitek</a:t>
            </a:r>
            <a:r>
              <a:rPr lang="cs-CZ" dirty="0" smtClean="0"/>
              <a:t> z </a:t>
            </a:r>
            <a:r>
              <a:rPr lang="cs-CZ" dirty="0" err="1" smtClean="0"/>
              <a:t>refl</a:t>
            </a:r>
            <a:r>
              <a:rPr lang="cs-CZ" dirty="0" smtClean="0"/>
              <a:t> </a:t>
            </a:r>
            <a:r>
              <a:rPr lang="cs-CZ" dirty="0" err="1" smtClean="0"/>
              <a:t>seminaru</a:t>
            </a:r>
            <a:endParaRPr lang="cs-CZ" dirty="0" smtClean="0"/>
          </a:p>
          <a:p>
            <a:r>
              <a:rPr lang="cs-CZ" dirty="0" smtClean="0"/>
              <a:t>Jak to </a:t>
            </a:r>
            <a:r>
              <a:rPr lang="cs-CZ" dirty="0" err="1" smtClean="0"/>
              <a:t>souvivi</a:t>
            </a:r>
            <a:r>
              <a:rPr lang="cs-CZ" dirty="0" smtClean="0"/>
              <a:t> s </a:t>
            </a:r>
            <a:r>
              <a:rPr lang="cs-CZ" dirty="0" err="1" smtClean="0"/>
              <a:t>uciteli</a:t>
            </a:r>
            <a:r>
              <a:rPr lang="cs-CZ" dirty="0" smtClean="0"/>
              <a:t>, </a:t>
            </a:r>
            <a:r>
              <a:rPr lang="cs-CZ" dirty="0" err="1" smtClean="0"/>
              <a:t>vypujcene</a:t>
            </a:r>
            <a:r>
              <a:rPr lang="cs-CZ" dirty="0" smtClean="0"/>
              <a:t> </a:t>
            </a:r>
            <a:r>
              <a:rPr lang="cs-CZ" dirty="0" err="1" smtClean="0"/>
              <a:t>sit</a:t>
            </a:r>
            <a:r>
              <a:rPr lang="cs-CZ" dirty="0" smtClean="0"/>
              <a:t> </a:t>
            </a:r>
            <a:r>
              <a:rPr lang="cs-CZ" dirty="0" err="1" smtClean="0"/>
              <a:t>jina</a:t>
            </a:r>
            <a:r>
              <a:rPr lang="cs-CZ" dirty="0" smtClean="0"/>
              <a:t>, na </a:t>
            </a:r>
            <a:r>
              <a:rPr lang="cs-CZ" dirty="0" err="1" smtClean="0"/>
              <a:t>ur</a:t>
            </a:r>
            <a:r>
              <a:rPr lang="cs-CZ" dirty="0" smtClean="0"/>
              <a:t> </a:t>
            </a:r>
            <a:r>
              <a:rPr lang="cs-CZ" dirty="0" err="1" smtClean="0"/>
              <a:t>emoc</a:t>
            </a:r>
            <a:r>
              <a:rPr lang="cs-CZ" dirty="0" smtClean="0"/>
              <a:t> hodnoceni,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libi</a:t>
            </a:r>
            <a:r>
              <a:rPr lang="cs-CZ" baseline="0" dirty="0" smtClean="0"/>
              <a:t> ne, , praxe dobra, k </a:t>
            </a:r>
            <a:r>
              <a:rPr lang="cs-CZ" baseline="0" dirty="0" err="1" smtClean="0"/>
              <a:t>nicemu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</a:t>
            </a:r>
            <a:r>
              <a:rPr lang="cs-CZ" baseline="0" dirty="0" smtClean="0"/>
              <a:t> nepustili</a:t>
            </a:r>
          </a:p>
          <a:p>
            <a:r>
              <a:rPr lang="cs-CZ" baseline="0" dirty="0" err="1" smtClean="0"/>
              <a:t>Ucitel</a:t>
            </a:r>
            <a:r>
              <a:rPr lang="cs-CZ" baseline="0" dirty="0" smtClean="0"/>
              <a:t> v </a:t>
            </a:r>
            <a:r>
              <a:rPr lang="cs-CZ" baseline="0" dirty="0" err="1" smtClean="0"/>
              <a:t>cinne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sluzbe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nechteli</a:t>
            </a:r>
            <a:r>
              <a:rPr lang="cs-CZ" baseline="0" dirty="0" smtClean="0"/>
              <a:t> na </a:t>
            </a:r>
            <a:r>
              <a:rPr lang="cs-CZ" baseline="0" dirty="0" err="1" smtClean="0"/>
              <a:t>otazky</a:t>
            </a:r>
            <a:r>
              <a:rPr lang="cs-CZ" baseline="0" dirty="0" smtClean="0"/>
              <a:t> NFC </a:t>
            </a:r>
            <a:r>
              <a:rPr lang="cs-CZ" baseline="0" dirty="0" err="1" smtClean="0"/>
              <a:t>odpovidat</a:t>
            </a:r>
            <a:r>
              <a:rPr lang="cs-CZ" baseline="0" dirty="0" smtClean="0"/>
              <a:t>, práce se </a:t>
            </a:r>
            <a:r>
              <a:rPr lang="cs-CZ" baseline="0" dirty="0" err="1" smtClean="0"/>
              <a:t>ridou</a:t>
            </a:r>
            <a:r>
              <a:rPr lang="cs-CZ" baseline="0" dirty="0" smtClean="0"/>
              <a:t>, NFC psychologie</a:t>
            </a:r>
          </a:p>
          <a:p>
            <a:r>
              <a:rPr lang="cs-CZ" baseline="0" dirty="0" smtClean="0"/>
              <a:t>Studenti,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 si to </a:t>
            </a:r>
            <a:r>
              <a:rPr lang="cs-CZ" baseline="0" dirty="0" err="1" smtClean="0"/>
              <a:t>radi</a:t>
            </a:r>
            <a:r>
              <a:rPr lang="cs-CZ" baseline="0" dirty="0" smtClean="0"/>
              <a:t> budou </a:t>
            </a:r>
            <a:r>
              <a:rPr lang="cs-CZ" baseline="0" dirty="0" err="1" smtClean="0"/>
              <a:t>zkouset</a:t>
            </a:r>
            <a:r>
              <a:rPr lang="cs-CZ" baseline="0" dirty="0" smtClean="0"/>
              <a:t> a </a:t>
            </a:r>
            <a:r>
              <a:rPr lang="cs-CZ" baseline="0" dirty="0" err="1" smtClean="0"/>
              <a:t>vsichni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kt</a:t>
            </a:r>
            <a:r>
              <a:rPr lang="cs-CZ" baseline="0" dirty="0" smtClean="0"/>
              <a:t>. absolvuji praxi na </a:t>
            </a:r>
            <a:r>
              <a:rPr lang="cs-CZ" baseline="0" dirty="0" err="1" smtClean="0"/>
              <a:t>jedne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skole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predvidatelne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prostredi</a:t>
            </a:r>
            <a:endParaRPr lang="cs-CZ" baseline="0" dirty="0" smtClean="0"/>
          </a:p>
          <a:p>
            <a:r>
              <a:rPr lang="cs-CZ" baseline="0" dirty="0" smtClean="0"/>
              <a:t>PhD projekt – zda </a:t>
            </a:r>
            <a:r>
              <a:rPr lang="cs-CZ" baseline="0" dirty="0" err="1" smtClean="0"/>
              <a:t>chodi</a:t>
            </a:r>
            <a:r>
              <a:rPr lang="cs-CZ" baseline="0" dirty="0" smtClean="0"/>
              <a:t> na stejnou </a:t>
            </a:r>
            <a:r>
              <a:rPr lang="cs-CZ" baseline="0" dirty="0" err="1" smtClean="0"/>
              <a:t>skolu</a:t>
            </a:r>
            <a:r>
              <a:rPr lang="cs-CZ" baseline="0" dirty="0" smtClean="0"/>
              <a:t> nebo ne, </a:t>
            </a:r>
            <a:r>
              <a:rPr lang="cs-CZ" baseline="0" dirty="0" err="1" smtClean="0"/>
              <a:t>dokt</a:t>
            </a:r>
            <a:r>
              <a:rPr lang="cs-CZ" baseline="0" dirty="0" smtClean="0"/>
              <a:t>. Projekt, </a:t>
            </a:r>
            <a:r>
              <a:rPr lang="cs-CZ" baseline="0" dirty="0" err="1" smtClean="0"/>
              <a:t>delaji</a:t>
            </a:r>
            <a:r>
              <a:rPr lang="cs-CZ" baseline="0" dirty="0" smtClean="0"/>
              <a:t> s </a:t>
            </a:r>
            <a:r>
              <a:rPr lang="cs-CZ" baseline="0" dirty="0" err="1" smtClean="0"/>
              <a:t>tim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holnadane</a:t>
            </a:r>
            <a:r>
              <a:rPr lang="cs-CZ" baseline="0" dirty="0" smtClean="0"/>
              <a:t>, jedna z </a:t>
            </a:r>
            <a:r>
              <a:rPr lang="cs-CZ" baseline="0" dirty="0" err="1" smtClean="0"/>
              <a:t>typickych</a:t>
            </a:r>
            <a:r>
              <a:rPr lang="cs-CZ" baseline="0" dirty="0" smtClean="0"/>
              <a:t> skupin </a:t>
            </a:r>
            <a:r>
              <a:rPr lang="cs-CZ" baseline="0" dirty="0" err="1" smtClean="0"/>
              <a:t>ucitele</a:t>
            </a:r>
            <a:r>
              <a:rPr lang="cs-CZ" baseline="0" dirty="0" smtClean="0"/>
              <a:t>, pravidla – improvizace</a:t>
            </a:r>
          </a:p>
          <a:p>
            <a:r>
              <a:rPr lang="cs-CZ" baseline="0" dirty="0" smtClean="0"/>
              <a:t>Dobry </a:t>
            </a:r>
            <a:r>
              <a:rPr lang="cs-CZ" baseline="0" dirty="0" err="1" smtClean="0"/>
              <a:t>ucitel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nebud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eextrem</a:t>
            </a:r>
            <a:r>
              <a:rPr lang="cs-CZ" baseline="0" dirty="0" smtClean="0"/>
              <a:t> ani v </a:t>
            </a:r>
            <a:r>
              <a:rPr lang="cs-CZ" baseline="0" dirty="0" err="1" smtClean="0"/>
              <a:t>jedom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smeru</a:t>
            </a:r>
            <a:r>
              <a:rPr lang="cs-CZ" baseline="0" dirty="0" smtClean="0"/>
              <a:t>, rutina super.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261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Chybelo</a:t>
            </a:r>
            <a:r>
              <a:rPr lang="cs-CZ" dirty="0" smtClean="0"/>
              <a:t> něco z osobnosti, </a:t>
            </a:r>
            <a:r>
              <a:rPr lang="cs-CZ" dirty="0" err="1" smtClean="0"/>
              <a:t>nfc</a:t>
            </a:r>
            <a:r>
              <a:rPr lang="cs-CZ" dirty="0" smtClean="0"/>
              <a:t> funguje ale </a:t>
            </a:r>
            <a:r>
              <a:rPr lang="cs-CZ" dirty="0" err="1" smtClean="0"/>
              <a:t>specif</a:t>
            </a:r>
            <a:r>
              <a:rPr lang="cs-CZ" dirty="0" smtClean="0"/>
              <a:t> situace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AFA847-285F-4979-AF57-FD8E0F5ED9AB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812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cs-CZ" alt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5B1D3-E6B6-44AE-A7A4-74256A2EAE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F531E-513D-41B3-8F31-D357EFB303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3A0B0-8800-4097-9380-571C4B9981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5B5D1-34B7-4632-97DC-242D556A1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95C0F-6F85-44E8-B0B2-265FB7A240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86B7D-3F7C-4297-A036-C5DDD984A9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CC02-F0C1-4932-ACE0-3B666D6737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3918D-D298-4DA7-BF87-67EA114118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07C58-BBB8-4FAB-A841-B685762E38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D9690-A210-4E2C-9AEC-A1DEC578E7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8AA2E-D8E9-4039-92C4-AEC3CD96B0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3709-D78A-413D-9033-D37E23459A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E48B-22E3-4EA6-959D-D885E1C3EA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156A-4659-4B92-ABE9-BD09923B23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371DB-3BA9-4840-84A5-CBF03458BA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486B-850C-4BA1-A4AA-0075ED829E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B17FA-1642-4B15-AE6D-571A3C9A9E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28B7D-9AC4-4B6C-A49F-58DD12DBD4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F9A8D-548C-4567-B2EE-7F3D84FDB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0C931-2AAB-47B9-8BD9-121F60BBE1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76EEF-5B4D-4A78-AF10-2C53FD71E6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5EB16-4FD6-4000-AAB8-2F97C7C18B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02B72-201B-44A0-86B1-E7EE42001A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304BB-8466-4C1A-AAF6-B554275101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1793F-3181-46DC-B683-7382A44A77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46975-9CE0-4E25-98BA-977AA7E7AB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F9FC8-76DA-4596-BA6A-185F09D541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EF7D0-FD78-47D7-980E-19E59573AD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9D5B6-D5D4-4784-973B-27D97E5DA8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79F37-428E-434C-B2E6-0C80ECD99F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029A2-23C8-43C7-ACB8-12EB202795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805E-50B4-4CF6-8A1C-1BD45E79F5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44953-9598-4D74-9AB2-610EB3F1B3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A16073-9941-4D8D-B8A1-E1A1273B75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332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7EA30E73-EECE-4516-8101-D260F8A452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5608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95F93196-8DCD-4A87-A3AC-F45C0726CC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91" r:id="rId3"/>
    <p:sldLayoutId id="2147483690" r:id="rId4"/>
    <p:sldLayoutId id="2147483689" r:id="rId5"/>
    <p:sldLayoutId id="2147483688" r:id="rId6"/>
    <p:sldLayoutId id="2147483687" r:id="rId7"/>
    <p:sldLayoutId id="2147483686" r:id="rId8"/>
    <p:sldLayoutId id="2147483685" r:id="rId9"/>
    <p:sldLayoutId id="2147483684" r:id="rId10"/>
    <p:sldLayoutId id="214748368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2459817" y="1734141"/>
            <a:ext cx="5727700" cy="46955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altLang="cs-CZ" sz="1800" dirty="0">
                <a:solidFill>
                  <a:schemeClr val="bg1"/>
                </a:solidFill>
              </a:rPr>
              <a:t>PEDAGOGICKÁ FAKULTA</a:t>
            </a:r>
          </a:p>
          <a:p>
            <a:r>
              <a:rPr lang="cs-CZ" altLang="cs-CZ" sz="1800" dirty="0" smtClean="0">
                <a:solidFill>
                  <a:schemeClr val="bg1"/>
                </a:solidFill>
              </a:rPr>
              <a:t>KATEDRA PEDAGOGIKY</a:t>
            </a:r>
            <a:r>
              <a:rPr lang="cs-CZ" altLang="cs-CZ" sz="1800" dirty="0">
                <a:solidFill>
                  <a:schemeClr val="bg1"/>
                </a:solidFill>
              </a:rPr>
              <a:t> </a:t>
            </a:r>
            <a:r>
              <a:rPr lang="cs-CZ" altLang="cs-CZ" sz="1800" dirty="0" smtClean="0">
                <a:solidFill>
                  <a:schemeClr val="bg1"/>
                </a:solidFill>
              </a:rPr>
              <a:t>A KATEDRA PSYCHOLOGIE</a:t>
            </a:r>
          </a:p>
        </p:txBody>
      </p:sp>
      <p:sp>
        <p:nvSpPr>
          <p:cNvPr id="39938" name="Rectangle 16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6B9B8E-BF98-45C8-B324-E705D0D6C5CA}" type="slidenum">
              <a:rPr lang="cs-CZ" altLang="cs-CZ" smtClean="0">
                <a:latin typeface="Calibri" panose="020F0502020204030204" pitchFamily="34" charset="0"/>
              </a:rPr>
              <a:pPr/>
              <a:t>1</a:t>
            </a:fld>
            <a:endParaRPr lang="cs-CZ" altLang="cs-CZ" dirty="0" smtClean="0">
              <a:latin typeface="Calibri" panose="020F0502020204030204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2825" y="2680095"/>
            <a:ext cx="5859689" cy="1621990"/>
          </a:xfrm>
        </p:spPr>
        <p:txBody>
          <a:bodyPr/>
          <a:lstStyle/>
          <a:p>
            <a:r>
              <a:rPr lang="cs-CZ" sz="2400" dirty="0">
                <a:latin typeface="Calibri" panose="020F0502020204030204" pitchFamily="34" charset="0"/>
              </a:rPr>
              <a:t>Strategie řízení třídy 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u </a:t>
            </a:r>
            <a:r>
              <a:rPr lang="cs-CZ" sz="2400" dirty="0">
                <a:latin typeface="Calibri" panose="020F0502020204030204" pitchFamily="34" charset="0"/>
              </a:rPr>
              <a:t>studentů učitelství na </a:t>
            </a:r>
            <a:r>
              <a:rPr lang="cs-CZ" sz="2400" dirty="0" smtClean="0">
                <a:latin typeface="Calibri" panose="020F0502020204030204" pitchFamily="34" charset="0"/>
              </a:rPr>
              <a:t>praxích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z</a:t>
            </a:r>
            <a:r>
              <a:rPr lang="cs-CZ" sz="2400" dirty="0">
                <a:latin typeface="Calibri" panose="020F0502020204030204" pitchFamily="34" charset="0"/>
              </a:rPr>
              <a:t> hlediska jejich otevřenosti vůči zkušenosti: dotazníkové šetření</a:t>
            </a:r>
          </a:p>
        </p:txBody>
      </p:sp>
      <p:sp>
        <p:nvSpPr>
          <p:cNvPr id="39940" name="TextovéPole 1"/>
          <p:cNvSpPr txBox="1">
            <a:spLocks noChangeArrowheads="1"/>
          </p:cNvSpPr>
          <p:nvPr/>
        </p:nvSpPr>
        <p:spPr bwMode="auto">
          <a:xfrm>
            <a:off x="2181224" y="4431884"/>
            <a:ext cx="75612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</a:rPr>
              <a:t>Kateřina Vlčková, Jan Mareš</a:t>
            </a:r>
          </a:p>
          <a:p>
            <a:r>
              <a:rPr lang="cs-CZ" sz="1400" i="1" dirty="0" smtClean="0">
                <a:latin typeface="Calibri" panose="020F0502020204030204" pitchFamily="34" charset="0"/>
              </a:rPr>
              <a:t>S velkým poděkováním Janu </a:t>
            </a:r>
            <a:r>
              <a:rPr lang="cs-CZ" sz="1400" i="1" dirty="0">
                <a:latin typeface="Calibri" panose="020F0502020204030204" pitchFamily="34" charset="0"/>
              </a:rPr>
              <a:t>Širůčkovi </a:t>
            </a:r>
            <a:r>
              <a:rPr lang="cs-CZ" sz="1400" i="1" dirty="0" smtClean="0">
                <a:latin typeface="Calibri" panose="020F0502020204030204" pitchFamily="34" charset="0"/>
              </a:rPr>
              <a:t>z FSS MU za </a:t>
            </a:r>
            <a:r>
              <a:rPr lang="cs-CZ" sz="1400" i="1" dirty="0">
                <a:latin typeface="Calibri" panose="020F0502020204030204" pitchFamily="34" charset="0"/>
              </a:rPr>
              <a:t>inspiraci </a:t>
            </a:r>
            <a:r>
              <a:rPr lang="cs-CZ" sz="1400" i="1" dirty="0" smtClean="0">
                <a:latin typeface="Calibri" panose="020F0502020204030204" pitchFamily="34" charset="0"/>
              </a:rPr>
              <a:t>pracovat s konstruktem NFC.</a:t>
            </a:r>
            <a:endParaRPr lang="cs-CZ" sz="1400" i="1" dirty="0">
              <a:latin typeface="Calibri" panose="020F0502020204030204" pitchFamily="34" charset="0"/>
            </a:endParaRPr>
          </a:p>
          <a:p>
            <a:endParaRPr lang="cs-CZ" sz="1400" dirty="0">
              <a:latin typeface="Calibri" panose="020F0502020204030204" pitchFamily="34" charset="0"/>
            </a:endParaRPr>
          </a:p>
          <a:p>
            <a:endParaRPr lang="cs-CZ" sz="1800" dirty="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39943" name="TextovéPole 5"/>
          <p:cNvSpPr txBox="1">
            <a:spLocks noChangeArrowheads="1"/>
          </p:cNvSpPr>
          <p:nvPr/>
        </p:nvSpPr>
        <p:spPr bwMode="auto">
          <a:xfrm>
            <a:off x="2181225" y="6457890"/>
            <a:ext cx="69627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ČAPV 2016 České Budějovice</a:t>
            </a:r>
            <a:endParaRPr lang="cs-CZ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4" y="5118613"/>
            <a:ext cx="6962775" cy="1234532"/>
          </a:xfrm>
          <a:prstGeom prst="rect">
            <a:avLst/>
          </a:prstGeom>
          <a:noFill/>
          <a:ln w="9525">
            <a:solidFill>
              <a:srgbClr val="00287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sběru dat: škála NFC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2017713"/>
            <a:ext cx="8752114" cy="1523773"/>
          </a:xfrm>
        </p:spPr>
        <p:txBody>
          <a:bodyPr/>
          <a:lstStyle/>
          <a:p>
            <a:pPr marL="0" indent="0">
              <a:buNone/>
            </a:pPr>
            <a:r>
              <a:rPr lang="cs-CZ" sz="2000" i="1" dirty="0" err="1" smtClean="0">
                <a:latin typeface="Calibri" panose="020F0502020204030204" pitchFamily="34" charset="0"/>
              </a:rPr>
              <a:t>Need</a:t>
            </a:r>
            <a:r>
              <a:rPr lang="cs-CZ" sz="2000" i="1" dirty="0" smtClean="0">
                <a:latin typeface="Calibri" panose="020F0502020204030204" pitchFamily="34" charset="0"/>
              </a:rPr>
              <a:t> </a:t>
            </a:r>
            <a:r>
              <a:rPr lang="cs-CZ" sz="2000" i="1" dirty="0" err="1">
                <a:latin typeface="Calibri" panose="020F0502020204030204" pitchFamily="34" charset="0"/>
              </a:rPr>
              <a:t>for</a:t>
            </a:r>
            <a:r>
              <a:rPr lang="cs-CZ" sz="2000" i="1" dirty="0">
                <a:latin typeface="Calibri" panose="020F0502020204030204" pitchFamily="34" charset="0"/>
              </a:rPr>
              <a:t> (</a:t>
            </a:r>
            <a:r>
              <a:rPr lang="cs-CZ" sz="2000" i="1" dirty="0" err="1">
                <a:latin typeface="Calibri" panose="020F0502020204030204" pitchFamily="34" charset="0"/>
              </a:rPr>
              <a:t>Cognitive</a:t>
            </a:r>
            <a:r>
              <a:rPr lang="cs-CZ" sz="2000" i="1" dirty="0">
                <a:latin typeface="Calibri" panose="020F0502020204030204" pitchFamily="34" charset="0"/>
              </a:rPr>
              <a:t>) </a:t>
            </a:r>
            <a:r>
              <a:rPr lang="cs-CZ" sz="2000" i="1" dirty="0" err="1">
                <a:latin typeface="Calibri" panose="020F0502020204030204" pitchFamily="34" charset="0"/>
              </a:rPr>
              <a:t>Closure</a:t>
            </a:r>
            <a:r>
              <a:rPr lang="cs-CZ" sz="2000" i="1" dirty="0">
                <a:latin typeface="Calibri" panose="020F0502020204030204" pitchFamily="34" charset="0"/>
              </a:rPr>
              <a:t> </a:t>
            </a:r>
            <a:r>
              <a:rPr lang="cs-CZ" sz="2000" i="1" dirty="0" err="1" smtClean="0">
                <a:latin typeface="Calibri" panose="020F0502020204030204" pitchFamily="34" charset="0"/>
              </a:rPr>
              <a:t>Scale</a:t>
            </a:r>
            <a:r>
              <a:rPr lang="cs-CZ" sz="2000" i="1" dirty="0" smtClean="0">
                <a:latin typeface="Calibri" panose="020F0502020204030204" pitchFamily="34" charset="0"/>
              </a:rPr>
              <a:t> – </a:t>
            </a:r>
            <a:r>
              <a:rPr lang="cs-CZ" sz="2000" dirty="0" smtClean="0">
                <a:latin typeface="Calibri" panose="020F0502020204030204" pitchFamily="34" charset="0"/>
              </a:rPr>
              <a:t>NFCS </a:t>
            </a:r>
            <a:r>
              <a:rPr lang="cs-CZ" sz="2000" dirty="0">
                <a:latin typeface="Calibri" panose="020F0502020204030204" pitchFamily="34" charset="0"/>
              </a:rPr>
              <a:t>(</a:t>
            </a:r>
            <a:r>
              <a:rPr lang="cs-CZ" sz="2000" dirty="0" err="1">
                <a:latin typeface="Calibri" panose="020F0502020204030204" pitchFamily="34" charset="0"/>
              </a:rPr>
              <a:t>Roets</a:t>
            </a:r>
            <a:r>
              <a:rPr lang="cs-CZ" sz="2000" dirty="0">
                <a:latin typeface="Calibri" panose="020F0502020204030204" pitchFamily="34" charset="0"/>
              </a:rPr>
              <a:t> &amp; Van </a:t>
            </a:r>
            <a:r>
              <a:rPr lang="cs-CZ" sz="2000" dirty="0" err="1">
                <a:latin typeface="Calibri" panose="020F0502020204030204" pitchFamily="34" charset="0"/>
              </a:rPr>
              <a:t>Hiel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dirty="0" smtClean="0">
                <a:latin typeface="Calibri" panose="020F0502020204030204" pitchFamily="34" charset="0"/>
              </a:rPr>
              <a:t>2011)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Česká </a:t>
            </a:r>
            <a:r>
              <a:rPr lang="cs-CZ" sz="2000" dirty="0">
                <a:latin typeface="Calibri" panose="020F0502020204030204" pitchFamily="34" charset="0"/>
              </a:rPr>
              <a:t>verze </a:t>
            </a:r>
            <a:r>
              <a:rPr lang="cs-CZ" sz="2000" dirty="0" smtClean="0">
                <a:latin typeface="Calibri" panose="020F0502020204030204" pitchFamily="34" charset="0"/>
              </a:rPr>
              <a:t>Širůček (2014) – 15 položek/tvrzení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Posuzovací </a:t>
            </a:r>
            <a:r>
              <a:rPr lang="cs-CZ" sz="2000" dirty="0">
                <a:latin typeface="Calibri" panose="020F0502020204030204" pitchFamily="34" charset="0"/>
              </a:rPr>
              <a:t>stupnice: vůbec mě nevystihuje (1) – spíše mě nevystihuje – vystihuje mě tak napůl – spíše mě vystihuje – zcela mě vystihuje (5)</a:t>
            </a: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023440"/>
              </p:ext>
            </p:extLst>
          </p:nvPr>
        </p:nvGraphicFramePr>
        <p:xfrm>
          <a:off x="4630056" y="3498626"/>
          <a:ext cx="4325257" cy="3265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Graph" r:id="rId4" imgW="5943600" imgH="4457880" progId="STATISTICA.Graph">
                  <p:embed/>
                </p:oleObj>
              </mc:Choice>
              <mc:Fallback>
                <p:oleObj name="Graph" r:id="rId4" imgW="5943600" imgH="4457880" progId="STATISTICA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056" y="3498626"/>
                        <a:ext cx="4325257" cy="326571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246743" y="3585939"/>
            <a:ext cx="4499428" cy="317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6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err="1" smtClean="0">
                <a:latin typeface="Calibri" panose="020F0502020204030204" pitchFamily="34" charset="0"/>
              </a:rPr>
              <a:t>Cronbachovo</a:t>
            </a:r>
            <a:r>
              <a:rPr lang="cs-CZ" sz="2000" kern="0" dirty="0" smtClean="0">
                <a:latin typeface="Calibri" panose="020F0502020204030204" pitchFamily="34" charset="0"/>
              </a:rPr>
              <a:t> alfa v našem výzkumu 0,84 (N = 135, 15 položek)</a:t>
            </a:r>
          </a:p>
          <a:p>
            <a:r>
              <a:rPr lang="cs-CZ" sz="2000" kern="0" dirty="0" smtClean="0">
                <a:latin typeface="Calibri" panose="020F0502020204030204" pitchFamily="34" charset="0"/>
              </a:rPr>
              <a:t>Jednotlivé položky nemají normální rozložení dat (K-S test, p &lt; 0,01).</a:t>
            </a:r>
          </a:p>
          <a:p>
            <a:pPr marL="0" indent="0">
              <a:buFont typeface="Wingdings" pitchFamily="2" charset="2"/>
              <a:buNone/>
            </a:pPr>
            <a:endParaRPr lang="cs-CZ" sz="2000" kern="0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cs-CZ" sz="2000" kern="0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cs-CZ" sz="2000" kern="0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cs-CZ" sz="2000" kern="0" dirty="0" smtClean="0">
              <a:latin typeface="Calibri" panose="020F0502020204030204" pitchFamily="34" charset="0"/>
            </a:endParaRPr>
          </a:p>
          <a:p>
            <a:endParaRPr lang="cs-CZ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5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Položky a faktorové zátěže: NFC (1 faktor)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55124" y="566285"/>
            <a:ext cx="8234363" cy="41148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80156"/>
              </p:ext>
            </p:extLst>
          </p:nvPr>
        </p:nvGraphicFramePr>
        <p:xfrm>
          <a:off x="0" y="1792250"/>
          <a:ext cx="9144000" cy="44692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143"/>
                <a:gridCol w="7946046"/>
                <a:gridCol w="544811"/>
              </a:tblGrid>
              <a:tr h="160393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 dirty="0">
                          <a:effectLst/>
                          <a:latin typeface="Calibri" panose="020F0502020204030204" pitchFamily="34" charset="0"/>
                        </a:rPr>
                        <a:t>NFC06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 dirty="0">
                          <a:effectLst/>
                          <a:latin typeface="Calibri" panose="020F0502020204030204" pitchFamily="34" charset="0"/>
                        </a:rPr>
                        <a:t>Nemám rád(a) nepředvídatelné situace.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-0,72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93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NFC03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 dirty="0">
                          <a:effectLst/>
                          <a:latin typeface="Calibri" panose="020F0502020204030204" pitchFamily="34" charset="0"/>
                        </a:rPr>
                        <a:t>Líbí se mi jasný a uspořádaný způsob života.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-0,72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7457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NFC05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Nerad(a) trávím čas ve společnosti lidí, kteří jsou schopni jednat nepředvídatelně.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-0,69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8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NFC04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 dirty="0">
                          <a:effectLst/>
                          <a:latin typeface="Calibri" panose="020F0502020204030204" pitchFamily="34" charset="0"/>
                        </a:rPr>
                        <a:t>Nerad(a) se vystavuji situacím, o nichž dopředu nevím, co mohu očekávat.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-0,69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4550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NFC02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u="none" strike="noStrike">
                          <a:effectLst/>
                          <a:latin typeface="Calibri" panose="020F0502020204030204" pitchFamily="34" charset="0"/>
                        </a:rPr>
                        <a:t>Stanovit si pevný režim mi pomáhá více si užívat života.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-0,68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8314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NFC13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Nemám rád(a) nejisté situace. 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-0,67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6628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NFC01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 dirty="0">
                          <a:effectLst/>
                          <a:latin typeface="Calibri" panose="020F0502020204030204" pitchFamily="34" charset="0"/>
                        </a:rPr>
                        <a:t>Žít dobře uspořádaný život s pravidelným denním rozvrhem mi prostě sedne. 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-0,64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2471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NFC07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700" u="none" strike="noStrike">
                          <a:effectLst/>
                          <a:latin typeface="Calibri" panose="020F0502020204030204" pitchFamily="34" charset="0"/>
                        </a:rPr>
                        <a:t>Obyčejně se mi uleví, jakmile se pro něco rozhodnu.</a:t>
                      </a:r>
                      <a:endParaRPr lang="it-IT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-0,50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6569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NFC14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Je mi nepříjemné, když nechápu důvod nějaké události, která se mi přihodila.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-0,46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8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NFC09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Nemám rád(a), když něčí výrok může znamenat spoustu různých věcí. 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-0,44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6628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NFC15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Nemám rád(a) otázky, na které lze odpovědět mnoha různými způsoby. 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-0,43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4445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NFC11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Nepotřebuji se zabývat všemi možnými úhly pohledu na to, abych si udělal(a) vlastní názor.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-0,42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679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NFC12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 dirty="0">
                          <a:effectLst/>
                          <a:latin typeface="Calibri" panose="020F0502020204030204" pitchFamily="34" charset="0"/>
                        </a:rPr>
                        <a:t>Pokud nemůžu přijít na řešení problému okamžitě, jsem netrpělivý(á) a podrážděný(á).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-0,41</a:t>
                      </a:r>
                      <a:endParaRPr lang="cs-CZ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9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NFC10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Obvykle mne dráždí, když jeden člověk nesouhlasí s něčím, co si myslí všichni ostatní.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-0,35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4406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NFC08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Když stojím před nějakým problémem, obvykle se snažím dojít k řešení co nejrychleji.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-0,32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6453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 err="1">
                          <a:effectLst/>
                          <a:latin typeface="Calibri" panose="020F0502020204030204" pitchFamily="34" charset="0"/>
                        </a:rPr>
                        <a:t>Expl.Var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b="1" u="none" strike="noStrike" dirty="0">
                          <a:effectLst/>
                          <a:latin typeface="Calibri" panose="020F0502020204030204" pitchFamily="34" charset="0"/>
                        </a:rPr>
                        <a:t>4,74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6453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u="none" strike="noStrike" dirty="0" err="1">
                          <a:effectLst/>
                          <a:latin typeface="Calibri" panose="020F0502020204030204" pitchFamily="34" charset="0"/>
                        </a:rPr>
                        <a:t>Prp.Totl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700" b="1" u="none" strike="noStrike" dirty="0"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178629" y="6396334"/>
            <a:ext cx="3497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alibri" panose="020F0502020204030204" pitchFamily="34" charset="0"/>
              </a:rPr>
              <a:t>FA – PCA/</a:t>
            </a:r>
            <a:r>
              <a:rPr lang="cs-CZ" sz="1400" dirty="0" err="1" smtClean="0">
                <a:latin typeface="Calibri" panose="020F0502020204030204" pitchFamily="34" charset="0"/>
              </a:rPr>
              <a:t>varimax</a:t>
            </a:r>
            <a:r>
              <a:rPr lang="cs-CZ" sz="1400" dirty="0" smtClean="0">
                <a:latin typeface="Calibri" panose="020F0502020204030204" pitchFamily="34" charset="0"/>
              </a:rPr>
              <a:t> </a:t>
            </a:r>
            <a:r>
              <a:rPr lang="cs-CZ" sz="1400" dirty="0" err="1" smtClean="0">
                <a:latin typeface="Calibri" panose="020F0502020204030204" pitchFamily="34" charset="0"/>
              </a:rPr>
              <a:t>norm</a:t>
            </a:r>
            <a:r>
              <a:rPr lang="cs-CZ" sz="1400" dirty="0" smtClean="0">
                <a:latin typeface="Calibri" panose="020F050202020403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82260"/>
              </p:ext>
            </p:extLst>
          </p:nvPr>
        </p:nvGraphicFramePr>
        <p:xfrm>
          <a:off x="57150" y="1981200"/>
          <a:ext cx="9086852" cy="3892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750"/>
                <a:gridCol w="7134225"/>
                <a:gridCol w="414338"/>
                <a:gridCol w="457201"/>
                <a:gridCol w="414338"/>
              </a:tblGrid>
              <a:tr h="377189"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Me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SD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92185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>
                          <a:effectLst/>
                          <a:latin typeface="Calibri" panose="020F0502020204030204" pitchFamily="34" charset="0"/>
                        </a:rPr>
                        <a:t>Obyčejně se mi uleví, jakmile se pro něco rozhodnu.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3,68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2156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NFC14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Je mi nepříjemné, když nechápu důvod nějaké události, která se mi přihodila.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3,67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546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Když stojím před nějakým problémem, obvykle se snažím dojít k řešení co nejrychleji.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3,64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0,91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4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NFC13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Nemám rád(a) nejisté situace. 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3,47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3489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NFC03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Líbí se mi jasný a uspořádaný způsob života.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3,46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8451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 dirty="0">
                          <a:effectLst/>
                          <a:latin typeface="Calibri" panose="020F0502020204030204" pitchFamily="34" charset="0"/>
                        </a:rPr>
                        <a:t>Nerad(a) se vystavuji situacím, o nichž dopředu nevím, co mohu očekávat.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3,35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525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Žít dobře uspořádaný život s pravidelným denním rozvrhem mi prostě sedne.  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3,31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0,97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3231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NFC09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Nemám rád(a), když něčí výrok může znamenat spoustu různých věcí. 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3,29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6571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NFC06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Nemám rád(a) nepředvídatelné situace. 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3,17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NFC02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>
                          <a:effectLst/>
                          <a:latin typeface="Calibri" panose="020F0502020204030204" pitchFamily="34" charset="0"/>
                        </a:rPr>
                        <a:t>Stanovit si pevný režim mi pomáhá více si užívat života.</a:t>
                      </a:r>
                      <a:endParaRPr lang="it-IT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3,09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8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NFC12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Pokud nemůžu přijít na řešení problému okamžitě, jsem netrpělivý(á) a podrážděný(á).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193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NFC05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Nerad(a) trávím čas ve společnosti lidí, kteří jsou schopni jednat nepředvídatelně.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2,88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NFC15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Nemám rád(a) otázky, na které lze odpovědět mnoha různými způsoby. 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2,67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526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NFC11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Nepotřebuji se zabývat všemi možnými úhly pohledu na to, abych si udělal(a) vlastní názor.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2,00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2,41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NFC10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Obvykle mne dráždí, když jeden člověk nesouhlasí s něčím, co si myslí všichni ostatní.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2,00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>
                          <a:effectLst/>
                          <a:latin typeface="Calibri" panose="020F0502020204030204" pitchFamily="34" charset="0"/>
                        </a:rPr>
                        <a:t>2,25</a:t>
                      </a:r>
                      <a:endParaRPr lang="cs-CZ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500" u="none" strike="noStrike" dirty="0">
                          <a:effectLst/>
                          <a:latin typeface="Calibri" panose="020F0502020204030204" pitchFamily="34" charset="0"/>
                        </a:rPr>
                        <a:t>1,01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728207" y="992188"/>
            <a:ext cx="7827963" cy="647700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Otevřenost vůči </a:t>
            </a:r>
            <a:r>
              <a:rPr lang="cs-CZ" dirty="0">
                <a:latin typeface="Calibri" panose="020F0502020204030204" pitchFamily="34" charset="0"/>
              </a:rPr>
              <a:t>zkušenosti </a:t>
            </a:r>
          </a:p>
        </p:txBody>
      </p:sp>
    </p:spTree>
    <p:extLst>
      <p:ext uri="{BB962C8B-B14F-4D97-AF65-F5344CB8AC3E}">
        <p14:creationId xmlns:p14="http://schemas.microsoft.com/office/powerpoint/2010/main" val="37530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8207" y="992188"/>
            <a:ext cx="7827963" cy="647700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Vztah otevřenosti vůči </a:t>
            </a:r>
            <a:r>
              <a:rPr lang="cs-CZ" dirty="0">
                <a:latin typeface="Calibri" panose="020F0502020204030204" pitchFamily="34" charset="0"/>
              </a:rPr>
              <a:t>zkušenosti a strategií řízení </a:t>
            </a:r>
            <a:r>
              <a:rPr lang="cs-CZ" dirty="0" smtClean="0">
                <a:latin typeface="Calibri" panose="020F0502020204030204" pitchFamily="34" charset="0"/>
              </a:rPr>
              <a:t>třídy</a:t>
            </a:r>
            <a:endParaRPr lang="cs-CZ" dirty="0">
              <a:latin typeface="Calibri" panose="020F0502020204030204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421565"/>
              </p:ext>
            </p:extLst>
          </p:nvPr>
        </p:nvGraphicFramePr>
        <p:xfrm>
          <a:off x="246743" y="2016947"/>
          <a:ext cx="8694057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5143"/>
                <a:gridCol w="885371"/>
                <a:gridCol w="653143"/>
                <a:gridCol w="2061029"/>
                <a:gridCol w="2409371"/>
              </a:tblGrid>
              <a:tr h="74553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proměnné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Průměr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SD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Strategie řízení třídy zaměřené na řízení, pravidla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Strategie řízení třídy zaměřené na aktivizaci žáků, decentralizaci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Potřeba otevřenosti </a:t>
                      </a:r>
                    </a:p>
                    <a:p>
                      <a:pPr algn="l" fontAlgn="ctr"/>
                      <a:r>
                        <a:rPr lang="cs-CZ" sz="18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vůči zkušenosti</a:t>
                      </a:r>
                    </a:p>
                    <a:p>
                      <a:pPr algn="l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  <a:latin typeface="Calibri" panose="020F0502020204030204" pitchFamily="34" charset="0"/>
                        </a:rPr>
                        <a:t>3,19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-0,07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Strategie řízení třídy zaměřené na řízení, pravidla</a:t>
                      </a:r>
                    </a:p>
                    <a:p>
                      <a:pPr algn="l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Strategie řízení třídy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zaměřené</a:t>
                      </a:r>
                      <a:r>
                        <a:rPr lang="cs-CZ" sz="18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na</a:t>
                      </a:r>
                      <a:r>
                        <a:rPr lang="cs-CZ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 aktivizaci žáků, decentralizaci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  <a:latin typeface="Calibri" panose="020F0502020204030204" pitchFamily="34" charset="0"/>
                        </a:rPr>
                        <a:t>4,19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>
                <a:latin typeface="Calibri" panose="020F0502020204030204" pitchFamily="34" charset="0"/>
              </a:rPr>
              <a:pPr>
                <a:defRPr/>
              </a:pPr>
              <a:t>13</a:t>
            </a:fld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833256" y="5553914"/>
            <a:ext cx="74458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cs-CZ" sz="1600" dirty="0" smtClean="0">
                <a:latin typeface="Calibri" panose="020F0502020204030204" pitchFamily="34" charset="0"/>
              </a:rPr>
              <a:t>Korelace. </a:t>
            </a:r>
          </a:p>
          <a:p>
            <a:pPr fontAlgn="t"/>
            <a:r>
              <a:rPr lang="cs-CZ" sz="1600" dirty="0" smtClean="0">
                <a:latin typeface="Calibri" panose="020F0502020204030204" pitchFamily="34" charset="0"/>
              </a:rPr>
              <a:t>Červeně vyznačené jsou signifikantní při p &lt; 0,05. </a:t>
            </a:r>
          </a:p>
          <a:p>
            <a:pPr fontAlgn="t"/>
            <a:r>
              <a:rPr lang="en-US" sz="1600" dirty="0" smtClean="0">
                <a:latin typeface="Calibri" panose="020F0502020204030204" pitchFamily="34" charset="0"/>
              </a:rPr>
              <a:t>N</a:t>
            </a:r>
            <a:r>
              <a:rPr lang="cs-CZ" sz="1600" dirty="0" smtClean="0"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</a:rPr>
              <a:t>=</a:t>
            </a:r>
            <a:r>
              <a:rPr lang="cs-CZ" sz="1600" dirty="0" smtClean="0"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</a:rPr>
              <a:t>143 (</a:t>
            </a:r>
            <a:r>
              <a:rPr lang="cs-CZ" sz="1600" dirty="0" smtClean="0">
                <a:latin typeface="Calibri" panose="020F0502020204030204" pitchFamily="34" charset="0"/>
              </a:rPr>
              <a:t>data vyřazena z analýzy po případech)</a:t>
            </a:r>
            <a:endParaRPr lang="cs-CZ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286" y="806225"/>
            <a:ext cx="9114746" cy="647700"/>
          </a:xfrm>
        </p:spPr>
        <p:txBody>
          <a:bodyPr/>
          <a:lstStyle/>
          <a:p>
            <a:r>
              <a:rPr lang="cs-CZ" dirty="0" smtClean="0"/>
              <a:t>Korelace potřeby otevřenosti se strategiemi řízení třídy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421410"/>
              </p:ext>
            </p:extLst>
          </p:nvPr>
        </p:nvGraphicFramePr>
        <p:xfrm>
          <a:off x="493487" y="1446810"/>
          <a:ext cx="8142513" cy="5411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770"/>
                <a:gridCol w="6923314"/>
                <a:gridCol w="435429"/>
              </a:tblGrid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BIMS02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Prostřednictvím  </a:t>
                      </a:r>
                      <a:r>
                        <a:rPr lang="cs-CZ" sz="16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frontální výuky </a:t>
                      </a:r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se mi lépe učí.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0,19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Rozhodně nenechávám žáky, aby si při vyučování povídali.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BIMS04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Téměř vždy ve výuce zařazuji aktivity, ve kterých </a:t>
                      </a:r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žáci spolupracují</a:t>
                      </a:r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Odměňuji žáky za dobré chování při výuce.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Zapojuji žáky do aktivní diskuse o tom, jak použít získané znalosti v běžném životě.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-0,09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Pokud se žák baví se sousedem, přesadím ho jinam.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Vytvořil/a jsem si ve výuce běžné postupy vyučování, kterých se držím.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Využívám podněty žáků k vytvoření pravidel ve třídě.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Většinou využívám ve vyučování skupinovou práci.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-0,15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68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Dovoluji žákům, aby </a:t>
                      </a:r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vstávali bez dovolení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cs-CZ" sz="1600" b="1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  <a:endParaRPr lang="cs-CZ" sz="16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Využívám náměty žáků k vytváření žákovských projektů.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-0,03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Jsem </a:t>
                      </a:r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přísný/á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 co se týká dodržování </a:t>
                      </a:r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kázně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 žáků ve vyučování.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0,22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Většinou vedu žáky k tomu, aby hledali řešení problému a kladli otázky.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-0,04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Usměrňuji činnost žáků, pokud se nevěnují zadanému úkolu.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Řídím přechod žáků mezi vzdělávacími aktivitami.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Trvám na tom, aby se žáci ve vyučování vždy </a:t>
                      </a:r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řídili pravidly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0,29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Většinou přizpůsobuji výuku individuálním potřebám žáků.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Důsledně kontroluji, jestli se žáci v hodině věnují zadaným úkolům.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375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Skoro pokaždé důsledně instruuji žáky při zadávání úkolu.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Využívám dodržování pravidel třídy pro zajištění kázně žáků.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3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Neodchyluji se od svého plánu 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vyučovací hodiny.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0,25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19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Pokud žák svým chováním vzdoruje, vyžaduji, aby dodržoval stanovená pravidla.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0,16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255656" y="3367315"/>
            <a:ext cx="169817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dirty="0" err="1" smtClean="0"/>
              <a:t>Spearmanův</a:t>
            </a:r>
            <a:r>
              <a:rPr lang="cs-CZ" sz="1200" dirty="0" smtClean="0"/>
              <a:t> koeficient pořadové korelace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0826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Vztahy strategií řízení a otevřenosti vůči zkušenosti: pohlaví, velikost třídy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2017713"/>
            <a:ext cx="8234363" cy="445565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Pohlaví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Deklarovaná </a:t>
            </a:r>
            <a:r>
              <a:rPr lang="cs-CZ" sz="2000" dirty="0">
                <a:latin typeface="Calibri" panose="020F0502020204030204" pitchFamily="34" charset="0"/>
              </a:rPr>
              <a:t>otevřenost vůči zkušenosti, ani deklarované používání strategií řízení třídy </a:t>
            </a:r>
            <a:r>
              <a:rPr lang="cs-CZ" sz="2000" dirty="0" smtClean="0">
                <a:latin typeface="Calibri" panose="020F0502020204030204" pitchFamily="34" charset="0"/>
              </a:rPr>
              <a:t>(zaměřených na řízení/pravidla či decentralizaci/aktivizaci žáků) není </a:t>
            </a:r>
            <a:r>
              <a:rPr lang="cs-CZ" sz="2000" dirty="0">
                <a:latin typeface="Calibri" panose="020F0502020204030204" pitchFamily="34" charset="0"/>
              </a:rPr>
              <a:t>se neliší dle pohlaví (t-test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Velikost třídy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Studenti </a:t>
            </a:r>
            <a:r>
              <a:rPr lang="cs-CZ" sz="2000" dirty="0">
                <a:latin typeface="Calibri" panose="020F0502020204030204" pitchFamily="34" charset="0"/>
              </a:rPr>
              <a:t>učitelství uplatňují více strategie řízení založené na řízení, pravidlech čím větší mají třídu (R = 0,25, p &lt; 0,05</a:t>
            </a:r>
            <a:r>
              <a:rPr lang="cs-CZ" sz="2000" dirty="0" smtClean="0">
                <a:latin typeface="Calibri" panose="020F0502020204030204" pitchFamily="34" charset="0"/>
              </a:rPr>
              <a:t>). Neukazuje </a:t>
            </a:r>
            <a:r>
              <a:rPr lang="cs-CZ" sz="2000" dirty="0">
                <a:latin typeface="Calibri" panose="020F0502020204030204" pitchFamily="34" charset="0"/>
              </a:rPr>
              <a:t>se vazba strategií založených na decentralizaci a aktivizaci žáků vzhledem k velikosti třídy</a:t>
            </a:r>
            <a:r>
              <a:rPr lang="cs-CZ" sz="2000" dirty="0" smtClean="0">
                <a:latin typeface="Calibri" panose="020F0502020204030204" pitchFamily="34" charset="0"/>
              </a:rPr>
              <a:t>. Obecně měřená potřeba </a:t>
            </a:r>
            <a:r>
              <a:rPr lang="cs-CZ" sz="2000" dirty="0">
                <a:latin typeface="Calibri" panose="020F0502020204030204" pitchFamily="34" charset="0"/>
              </a:rPr>
              <a:t>otevřenosti vůči zkušenosti nekoreluje s počtem žáků ve </a:t>
            </a:r>
            <a:r>
              <a:rPr lang="cs-CZ" sz="2000" dirty="0" smtClean="0">
                <a:latin typeface="Calibri" panose="020F0502020204030204" pitchFamily="34" charset="0"/>
              </a:rPr>
              <a:t>třídě.</a:t>
            </a: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Vyučované předměty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Nejsou rozdíly z hlediska otevřenosti vůči zkušenosti, ani ve strategiích řízení (ANOVA).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>
                <a:latin typeface="Calibri" panose="020F0502020204030204" pitchFamily="34" charset="0"/>
              </a:rPr>
              <a:pPr>
                <a:defRPr/>
              </a:pPr>
              <a:t>15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5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 dle vyučovaných předmětů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666691"/>
              </p:ext>
            </p:extLst>
          </p:nvPr>
        </p:nvGraphicFramePr>
        <p:xfrm>
          <a:off x="0" y="1905907"/>
          <a:ext cx="7334250" cy="4790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Graph" r:id="rId4" imgW="5943600" imgH="4457880" progId="STATISTICA.Graph">
                  <p:embed/>
                </p:oleObj>
              </mc:Choice>
              <mc:Fallback>
                <p:oleObj name="Graph" r:id="rId4" imgW="5943600" imgH="4457880" progId="STATISTICA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05907"/>
                        <a:ext cx="7334250" cy="479039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852915"/>
              </p:ext>
            </p:extLst>
          </p:nvPr>
        </p:nvGraphicFramePr>
        <p:xfrm>
          <a:off x="5039178" y="2564492"/>
          <a:ext cx="4968421" cy="3542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Graph" r:id="rId6" imgW="5943600" imgH="4457880" progId="STATISTICA.Graph">
                  <p:embed/>
                </p:oleObj>
              </mc:Choice>
              <mc:Fallback>
                <p:oleObj name="Graph" r:id="rId6" imgW="5943600" imgH="4457880" progId="STATISTICA.Graph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9178" y="2564492"/>
                        <a:ext cx="4968421" cy="354216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608277" y="1125538"/>
            <a:ext cx="1154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Výsledky jsou orientační, nejedná se o náhodný výběr.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44292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Calibri" panose="020F0502020204030204" pitchFamily="34" charset="0"/>
              </a:rPr>
              <a:t>Dotazník NFC vykazuje na vzorku studentů učitelství velmi dobré psychometrické vlastnosti. 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Dotazník BIMS vykazuje psychometrické problémy.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Studenti učitelství se v určitých aspektech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</a:rPr>
              <a:t>odlišují z hlediska jejich otevřenosti vůči zkušenosti od populační normy (Širůček</a:t>
            </a:r>
            <a:r>
              <a:rPr lang="cs-CZ" sz="2000" dirty="0">
                <a:latin typeface="Calibri" panose="020F0502020204030204" pitchFamily="34" charset="0"/>
              </a:rPr>
              <a:t>, 2014). </a:t>
            </a:r>
            <a:endParaRPr lang="cs-CZ" sz="20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342900" lvl="1" indent="-342900">
              <a:buClr>
                <a:srgbClr val="969696"/>
              </a:buClr>
            </a:pPr>
            <a:r>
              <a:rPr lang="cs-CZ" sz="2000" dirty="0">
                <a:latin typeface="Calibri" panose="020F0502020204030204" pitchFamily="34" charset="0"/>
              </a:rPr>
              <a:t>Student učitelství má třídu jen vypůjčenou, možná by ve své postupoval jinak</a:t>
            </a:r>
            <a:r>
              <a:rPr lang="cs-CZ" sz="2000" dirty="0" smtClean="0">
                <a:latin typeface="Calibri" panose="020F0502020204030204" pitchFamily="34" charset="0"/>
              </a:rPr>
              <a:t>. Je také ve stresové situaci, nové.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Předběžné </a:t>
            </a:r>
            <a:r>
              <a:rPr lang="cs-CZ" sz="2000" dirty="0">
                <a:latin typeface="Calibri" panose="020F0502020204030204" pitchFamily="34" charset="0"/>
              </a:rPr>
              <a:t>výsledky ukazují </a:t>
            </a:r>
            <a:r>
              <a:rPr lang="cs-CZ" sz="2000" dirty="0" smtClean="0">
                <a:latin typeface="Calibri" panose="020F0502020204030204" pitchFamily="34" charset="0"/>
              </a:rPr>
              <a:t>velmi omezenou vazbu </a:t>
            </a:r>
            <a:r>
              <a:rPr lang="cs-CZ" sz="2000" dirty="0">
                <a:latin typeface="Calibri" panose="020F0502020204030204" pitchFamily="34" charset="0"/>
              </a:rPr>
              <a:t>otevřenosti vůči zkušenosti a </a:t>
            </a:r>
            <a:r>
              <a:rPr lang="cs-CZ" sz="2000" dirty="0" smtClean="0">
                <a:latin typeface="Calibri" panose="020F0502020204030204" pitchFamily="34" charset="0"/>
              </a:rPr>
              <a:t>jednotlivými deklarovanými strategiemi </a:t>
            </a:r>
            <a:r>
              <a:rPr lang="cs-CZ" sz="2000" dirty="0">
                <a:latin typeface="Calibri" panose="020F0502020204030204" pitchFamily="34" charset="0"/>
              </a:rPr>
              <a:t>řízení třídy.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Výsledky budou využívány pro podporu reflexivní praxe studentů učitelství na </a:t>
            </a:r>
            <a:r>
              <a:rPr lang="cs-CZ" sz="2000" dirty="0" err="1">
                <a:latin typeface="Calibri" panose="020F0502020204030204" pitchFamily="34" charset="0"/>
              </a:rPr>
              <a:t>PdF</a:t>
            </a:r>
            <a:r>
              <a:rPr lang="cs-CZ" sz="2000" dirty="0">
                <a:latin typeface="Calibri" panose="020F0502020204030204" pitchFamily="34" charset="0"/>
              </a:rPr>
              <a:t> MU. 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238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sah 2"/>
          <p:cNvSpPr>
            <a:spLocks noGrp="1"/>
          </p:cNvSpPr>
          <p:nvPr>
            <p:ph idx="1"/>
          </p:nvPr>
        </p:nvSpPr>
        <p:spPr>
          <a:xfrm>
            <a:off x="391885" y="3103522"/>
            <a:ext cx="4862287" cy="69668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>
                <a:latin typeface="Calibri" panose="020F0502020204030204" pitchFamily="34" charset="0"/>
              </a:rPr>
              <a:t>Kateřina Vlčková: vlckova@ped.muni.cz </a:t>
            </a:r>
            <a:endParaRPr lang="cs-CZ" sz="1800" dirty="0" smtClean="0">
              <a:solidFill>
                <a:schemeClr val="bg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Calibri" panose="020F0502020204030204" pitchFamily="34" charset="0"/>
              </a:rPr>
              <a:t>Jan Mareš: mares@ped.muni.cz </a:t>
            </a:r>
          </a:p>
          <a:p>
            <a:pPr marL="0" indent="0">
              <a:buNone/>
            </a:pPr>
            <a:endParaRPr lang="cs-CZ" sz="1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Calibri" panose="020F0502020204030204" pitchFamily="34" charset="0"/>
              </a:rPr>
              <a:t>Poděkování J. Širůčkovi za inspiraci pracovat s NFC.</a:t>
            </a:r>
          </a:p>
          <a:p>
            <a:pPr marL="0" indent="0">
              <a:buNone/>
            </a:pPr>
            <a:endParaRPr lang="cs-CZ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Calibri" panose="020F0502020204030204" pitchFamily="34" charset="0"/>
              </a:rPr>
              <a:t>	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/>
            </a:r>
            <a:b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		</a:t>
            </a:r>
            <a:b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</a:rPr>
            </a:br>
            <a:endParaRPr lang="cs-CZ" sz="18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939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99802" y="6248400"/>
            <a:ext cx="1863197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A86F846-B64B-4823-B8B6-3CD8C83A64DB}" type="slidenum">
              <a:rPr lang="cs-CZ" altLang="cs-CZ" sz="1800" smtClean="0">
                <a:latin typeface="Calibri" panose="020F0502020204030204" pitchFamily="34" charset="0"/>
              </a:rPr>
              <a:pPr/>
              <a:t>18</a:t>
            </a:fld>
            <a:endParaRPr lang="cs-CZ" altLang="cs-CZ" sz="1800" smtClean="0">
              <a:latin typeface="Calibri" panose="020F0502020204030204" pitchFamily="34" charset="0"/>
            </a:endParaRPr>
          </a:p>
        </p:txBody>
      </p:sp>
      <p:sp>
        <p:nvSpPr>
          <p:cNvPr id="59397" name="Obdélník 6"/>
          <p:cNvSpPr>
            <a:spLocks noChangeArrowheads="1"/>
          </p:cNvSpPr>
          <p:nvPr/>
        </p:nvSpPr>
        <p:spPr bwMode="auto">
          <a:xfrm>
            <a:off x="261257" y="1107808"/>
            <a:ext cx="47026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</a:rPr>
              <a:t>Vzniklo s podporou projektu </a:t>
            </a:r>
            <a:r>
              <a:rPr lang="cs-CZ" sz="1800" smtClean="0">
                <a:latin typeface="Calibri" panose="020F0502020204030204" pitchFamily="34" charset="0"/>
              </a:rPr>
              <a:t>GAČR GA16-02177S </a:t>
            </a:r>
            <a:r>
              <a:rPr lang="cs-CZ" sz="1800" dirty="0" smtClean="0">
                <a:latin typeface="Calibri" panose="020F0502020204030204" pitchFamily="34" charset="0"/>
              </a:rPr>
              <a:t>Strategie řízení třídy u studentů učitelství a zkušených učitelů (jejich “cvičných učitelů”) 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na druhém stupni základní školy. 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Autoři děkují za poskytnutou podporu.</a:t>
            </a:r>
            <a:endParaRPr lang="cs-CZ" sz="1800" dirty="0"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155" y="2412179"/>
            <a:ext cx="3421186" cy="240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251035" y="5079857"/>
            <a:ext cx="1992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</a:rPr>
              <a:t>www.munispace.cz</a:t>
            </a:r>
            <a:endParaRPr lang="cs-CZ" sz="1800" dirty="0">
              <a:latin typeface="Calibri" panose="020F0502020204030204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261256" y="4709279"/>
            <a:ext cx="470263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</a:rPr>
              <a:t>Na výzkumném projektu spolupracují: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Kateřina Lojdová, Josef Lukas, 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Tomáš Kohoutek, Lucie Škarková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z Katedry pedagogiky 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a Katedry psychologie </a:t>
            </a:r>
            <a:r>
              <a:rPr lang="cs-CZ" sz="1800" dirty="0" err="1" smtClean="0">
                <a:latin typeface="Calibri" panose="020F0502020204030204" pitchFamily="34" charset="0"/>
              </a:rPr>
              <a:t>PdF</a:t>
            </a:r>
            <a:r>
              <a:rPr lang="cs-CZ" sz="1800" dirty="0" smtClean="0">
                <a:latin typeface="Calibri" panose="020F0502020204030204" pitchFamily="34" charset="0"/>
              </a:rPr>
              <a:t> MU</a:t>
            </a:r>
          </a:p>
          <a:p>
            <a:r>
              <a:rPr lang="cs-CZ" sz="1800" dirty="0" smtClean="0">
                <a:latin typeface="Calibri" panose="020F0502020204030204" pitchFamily="34" charset="0"/>
              </a:rPr>
              <a:t>a Stanislav Ježek z Katedry psychologie FSS MU</a:t>
            </a:r>
            <a:endParaRPr lang="cs-CZ" sz="1800" dirty="0"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251035" y="1640113"/>
            <a:ext cx="2045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smtClean="0">
                <a:latin typeface="Calibri" panose="020F0502020204030204" pitchFamily="34" charset="0"/>
              </a:rPr>
              <a:t>Moc ve školní třídě studentů učitelství</a:t>
            </a:r>
            <a:endParaRPr lang="cs-CZ" sz="1800" dirty="0">
              <a:latin typeface="Calibri" panose="020F0502020204030204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 bwMode="auto">
          <a:xfrm>
            <a:off x="5254172" y="1107808"/>
            <a:ext cx="0" cy="538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Záměr příspěvku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ředstavit </a:t>
            </a:r>
            <a:r>
              <a:rPr lang="cs-CZ" sz="2000" dirty="0">
                <a:latin typeface="Calibri" panose="020F0502020204030204" pitchFamily="34" charset="0"/>
              </a:rPr>
              <a:t>výsledky dotazníkového šetření strategií řízení třídy u studentů učitelství na praxích na </a:t>
            </a:r>
            <a:r>
              <a:rPr lang="cs-CZ" sz="2000" dirty="0" smtClean="0">
                <a:latin typeface="Calibri" panose="020F0502020204030204" pitchFamily="34" charset="0"/>
              </a:rPr>
              <a:t>2. st. ZŠ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ve </a:t>
            </a:r>
            <a:r>
              <a:rPr lang="cs-CZ" sz="2000" dirty="0">
                <a:latin typeface="Calibri" panose="020F0502020204030204" pitchFamily="34" charset="0"/>
              </a:rPr>
              <a:t>vztahu k jejich otevřenosti vůči </a:t>
            </a:r>
            <a:r>
              <a:rPr lang="cs-CZ" sz="2000" dirty="0" smtClean="0">
                <a:latin typeface="Calibri" panose="020F0502020204030204" pitchFamily="34" charset="0"/>
              </a:rPr>
              <a:t>zkušenosti</a:t>
            </a:r>
          </a:p>
          <a:p>
            <a:pPr lvl="2"/>
            <a:r>
              <a:rPr lang="cs-CZ" sz="1800" dirty="0" smtClean="0">
                <a:latin typeface="Calibri" panose="020F0502020204030204" pitchFamily="34" charset="0"/>
              </a:rPr>
              <a:t>resp</a:t>
            </a:r>
            <a:r>
              <a:rPr lang="cs-CZ" sz="1800" dirty="0">
                <a:latin typeface="Calibri" panose="020F0502020204030204" pitchFamily="34" charset="0"/>
              </a:rPr>
              <a:t>. kognitivní otevřenosti, jakožto jednou z klíčových osobnostních charakteristik ovlivňujících řízení </a:t>
            </a:r>
            <a:r>
              <a:rPr lang="cs-CZ" sz="1800" dirty="0" smtClean="0">
                <a:latin typeface="Calibri" panose="020F0502020204030204" pitchFamily="34" charset="0"/>
              </a:rPr>
              <a:t>třídy</a:t>
            </a:r>
            <a:endParaRPr lang="cs-CZ" sz="1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cs-CZ" sz="18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D</a:t>
            </a:r>
            <a:r>
              <a:rPr lang="cs-CZ" sz="2000" dirty="0" smtClean="0">
                <a:latin typeface="Calibri" panose="020F0502020204030204" pitchFamily="34" charset="0"/>
              </a:rPr>
              <a:t>iskutovat </a:t>
            </a:r>
            <a:r>
              <a:rPr lang="cs-CZ" sz="2000" dirty="0">
                <a:latin typeface="Calibri" panose="020F0502020204030204" pitchFamily="34" charset="0"/>
              </a:rPr>
              <a:t>o zkušenostech s použitím české verze </a:t>
            </a:r>
            <a:r>
              <a:rPr lang="cs-CZ" sz="2000" dirty="0" smtClean="0">
                <a:latin typeface="Calibri" panose="020F0502020204030204" pitchFamily="34" charset="0"/>
              </a:rPr>
              <a:t>dotazníku</a:t>
            </a:r>
          </a:p>
          <a:p>
            <a:pPr lvl="1"/>
            <a:r>
              <a:rPr lang="cs-CZ" sz="2000" i="1" dirty="0" err="1" smtClean="0">
                <a:latin typeface="Calibri" panose="020F0502020204030204" pitchFamily="34" charset="0"/>
              </a:rPr>
              <a:t>Behavioral</a:t>
            </a:r>
            <a:r>
              <a:rPr lang="cs-CZ" sz="2000" i="1" dirty="0" smtClean="0">
                <a:latin typeface="Calibri" panose="020F0502020204030204" pitchFamily="34" charset="0"/>
              </a:rPr>
              <a:t> </a:t>
            </a:r>
            <a:r>
              <a:rPr lang="cs-CZ" sz="2000" i="1" dirty="0">
                <a:latin typeface="Calibri" panose="020F0502020204030204" pitchFamily="34" charset="0"/>
              </a:rPr>
              <a:t>and </a:t>
            </a:r>
            <a:r>
              <a:rPr lang="cs-CZ" sz="2000" i="1" dirty="0" err="1">
                <a:latin typeface="Calibri" panose="020F0502020204030204" pitchFamily="34" charset="0"/>
              </a:rPr>
              <a:t>Instructional</a:t>
            </a:r>
            <a:r>
              <a:rPr lang="cs-CZ" sz="2000" i="1" dirty="0">
                <a:latin typeface="Calibri" panose="020F0502020204030204" pitchFamily="34" charset="0"/>
              </a:rPr>
              <a:t> Management </a:t>
            </a:r>
            <a:r>
              <a:rPr lang="cs-CZ" sz="2000" i="1" dirty="0" err="1">
                <a:latin typeface="Calibri" panose="020F0502020204030204" pitchFamily="34" charset="0"/>
              </a:rPr>
              <a:t>Scale</a:t>
            </a:r>
            <a:r>
              <a:rPr lang="cs-CZ" sz="2000" dirty="0">
                <a:latin typeface="Calibri" panose="020F0502020204030204" pitchFamily="34" charset="0"/>
              </a:rPr>
              <a:t>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lvl="3"/>
            <a:r>
              <a:rPr lang="cs-CZ" sz="1600" dirty="0" smtClean="0">
                <a:latin typeface="Calibri" panose="020F0502020204030204" pitchFamily="34" charset="0"/>
              </a:rPr>
              <a:t>BIMS </a:t>
            </a:r>
            <a:r>
              <a:rPr lang="cs-CZ" sz="1600" dirty="0">
                <a:latin typeface="Calibri" panose="020F0502020204030204" pitchFamily="34" charset="0"/>
              </a:rPr>
              <a:t>(Martin &amp; </a:t>
            </a:r>
            <a:r>
              <a:rPr lang="cs-CZ" sz="1600" dirty="0" err="1">
                <a:latin typeface="Calibri" panose="020F0502020204030204" pitchFamily="34" charset="0"/>
              </a:rPr>
              <a:t>Sass</a:t>
            </a:r>
            <a:r>
              <a:rPr lang="cs-CZ" sz="1600" dirty="0">
                <a:latin typeface="Calibri" panose="020F0502020204030204" pitchFamily="34" charset="0"/>
              </a:rPr>
              <a:t>, 2010) </a:t>
            </a:r>
            <a:endParaRPr lang="cs-CZ" sz="1600" dirty="0" smtClean="0">
              <a:latin typeface="Calibri" panose="020F0502020204030204" pitchFamily="34" charset="0"/>
            </a:endParaRPr>
          </a:p>
          <a:p>
            <a:pPr lvl="1"/>
            <a:r>
              <a:rPr lang="cs-CZ" sz="2000" i="1" dirty="0" err="1" smtClean="0">
                <a:latin typeface="Calibri" panose="020F0502020204030204" pitchFamily="34" charset="0"/>
              </a:rPr>
              <a:t>Need</a:t>
            </a:r>
            <a:r>
              <a:rPr lang="cs-CZ" sz="2000" i="1" dirty="0" smtClean="0">
                <a:latin typeface="Calibri" panose="020F0502020204030204" pitchFamily="34" charset="0"/>
              </a:rPr>
              <a:t> </a:t>
            </a:r>
            <a:r>
              <a:rPr lang="cs-CZ" sz="2000" i="1" dirty="0" err="1">
                <a:latin typeface="Calibri" panose="020F0502020204030204" pitchFamily="34" charset="0"/>
              </a:rPr>
              <a:t>for</a:t>
            </a:r>
            <a:r>
              <a:rPr lang="cs-CZ" sz="2000" i="1" dirty="0">
                <a:latin typeface="Calibri" panose="020F0502020204030204" pitchFamily="34" charset="0"/>
              </a:rPr>
              <a:t> (</a:t>
            </a:r>
            <a:r>
              <a:rPr lang="cs-CZ" sz="2000" i="1" dirty="0" err="1">
                <a:latin typeface="Calibri" panose="020F0502020204030204" pitchFamily="34" charset="0"/>
              </a:rPr>
              <a:t>Cognitive</a:t>
            </a:r>
            <a:r>
              <a:rPr lang="cs-CZ" sz="2000" i="1" dirty="0">
                <a:latin typeface="Calibri" panose="020F0502020204030204" pitchFamily="34" charset="0"/>
              </a:rPr>
              <a:t>) </a:t>
            </a:r>
            <a:r>
              <a:rPr lang="cs-CZ" sz="2000" i="1" dirty="0" err="1">
                <a:latin typeface="Calibri" panose="020F0502020204030204" pitchFamily="34" charset="0"/>
              </a:rPr>
              <a:t>Closure</a:t>
            </a:r>
            <a:r>
              <a:rPr lang="cs-CZ" sz="2000" i="1" dirty="0">
                <a:latin typeface="Calibri" panose="020F0502020204030204" pitchFamily="34" charset="0"/>
              </a:rPr>
              <a:t> </a:t>
            </a:r>
            <a:r>
              <a:rPr lang="cs-CZ" sz="2000" i="1" dirty="0" err="1" smtClean="0">
                <a:latin typeface="Calibri" panose="020F0502020204030204" pitchFamily="34" charset="0"/>
              </a:rPr>
              <a:t>Scale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lvl="3"/>
            <a:r>
              <a:rPr lang="cs-CZ" sz="1600" dirty="0" smtClean="0">
                <a:latin typeface="Calibri" panose="020F0502020204030204" pitchFamily="34" charset="0"/>
              </a:rPr>
              <a:t>NFCS </a:t>
            </a:r>
            <a:r>
              <a:rPr lang="cs-CZ" sz="1600" dirty="0">
                <a:latin typeface="Calibri" panose="020F0502020204030204" pitchFamily="34" charset="0"/>
              </a:rPr>
              <a:t>(</a:t>
            </a:r>
            <a:r>
              <a:rPr lang="cs-CZ" sz="1600" dirty="0" err="1">
                <a:latin typeface="Calibri" panose="020F0502020204030204" pitchFamily="34" charset="0"/>
              </a:rPr>
              <a:t>Roets</a:t>
            </a:r>
            <a:r>
              <a:rPr lang="cs-CZ" sz="1600" dirty="0">
                <a:latin typeface="Calibri" panose="020F0502020204030204" pitchFamily="34" charset="0"/>
              </a:rPr>
              <a:t> &amp; Van </a:t>
            </a:r>
            <a:r>
              <a:rPr lang="cs-CZ" sz="1600" dirty="0" err="1">
                <a:latin typeface="Calibri" panose="020F0502020204030204" pitchFamily="34" charset="0"/>
              </a:rPr>
              <a:t>Hiel</a:t>
            </a:r>
            <a:r>
              <a:rPr lang="cs-CZ" sz="1600" dirty="0">
                <a:latin typeface="Calibri" panose="020F0502020204030204" pitchFamily="34" charset="0"/>
              </a:rPr>
              <a:t>, 2011, česká verze Širůček, 2014).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>
                <a:latin typeface="Calibri" panose="020F0502020204030204" pitchFamily="34" charset="0"/>
              </a:rPr>
              <a:pPr>
                <a:defRPr/>
              </a:pPr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řízení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6" y="2017713"/>
            <a:ext cx="8278132" cy="4114800"/>
          </a:xfrm>
        </p:spPr>
        <p:txBody>
          <a:bodyPr/>
          <a:lstStyle/>
          <a:p>
            <a:r>
              <a:rPr lang="cs-CZ" sz="2000" dirty="0">
                <a:latin typeface="Calibri" panose="020F0502020204030204" pitchFamily="34" charset="0"/>
              </a:rPr>
              <a:t>Řízení třídy </a:t>
            </a:r>
            <a:r>
              <a:rPr lang="cs-CZ" sz="2000" dirty="0" smtClean="0">
                <a:latin typeface="Calibri" panose="020F0502020204030204" pitchFamily="34" charset="0"/>
              </a:rPr>
              <a:t>= systém </a:t>
            </a:r>
            <a:r>
              <a:rPr lang="cs-CZ" sz="2000" dirty="0">
                <a:latin typeface="Calibri" panose="020F0502020204030204" pitchFamily="34" charset="0"/>
              </a:rPr>
              <a:t>strategií používaných učitelem za účelem ovlivnění fyzického a psychosociálního prostředí třídy tak, aby posilovalo učení (</a:t>
            </a:r>
            <a:r>
              <a:rPr lang="cs-CZ" sz="2000" dirty="0" err="1">
                <a:latin typeface="Calibri" panose="020F0502020204030204" pitchFamily="34" charset="0"/>
              </a:rPr>
              <a:t>Christofferson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dirty="0" err="1">
                <a:latin typeface="Calibri" panose="020F0502020204030204" pitchFamily="34" charset="0"/>
              </a:rPr>
              <a:t>Sullivan</a:t>
            </a:r>
            <a:r>
              <a:rPr lang="cs-CZ" sz="2000" dirty="0">
                <a:latin typeface="Calibri" panose="020F0502020204030204" pitchFamily="34" charset="0"/>
              </a:rPr>
              <a:t>, &amp; </a:t>
            </a:r>
            <a:r>
              <a:rPr lang="cs-CZ" sz="2000" dirty="0" err="1">
                <a:latin typeface="Calibri" panose="020F0502020204030204" pitchFamily="34" charset="0"/>
              </a:rPr>
              <a:t>Bradley</a:t>
            </a:r>
            <a:r>
              <a:rPr lang="cs-CZ" sz="2000" dirty="0">
                <a:latin typeface="Calibri" panose="020F0502020204030204" pitchFamily="34" charset="0"/>
              </a:rPr>
              <a:t>, 2015) a žáci dosahovali dobrých výsledků. 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Klíčová dovednost </a:t>
            </a:r>
            <a:r>
              <a:rPr lang="cs-CZ" sz="2000" dirty="0">
                <a:latin typeface="Calibri" panose="020F0502020204030204" pitchFamily="34" charset="0"/>
              </a:rPr>
              <a:t>učitele (</a:t>
            </a:r>
            <a:r>
              <a:rPr lang="cs-CZ" sz="2000" dirty="0" err="1">
                <a:latin typeface="Calibri" panose="020F0502020204030204" pitchFamily="34" charset="0"/>
              </a:rPr>
              <a:t>Stronge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dirty="0" err="1">
                <a:latin typeface="Calibri" panose="020F0502020204030204" pitchFamily="34" charset="0"/>
              </a:rPr>
              <a:t>Ward</a:t>
            </a:r>
            <a:r>
              <a:rPr lang="cs-CZ" sz="2000" dirty="0">
                <a:latin typeface="Calibri" panose="020F0502020204030204" pitchFamily="34" charset="0"/>
              </a:rPr>
              <a:t>, &amp; Grant, 2011</a:t>
            </a:r>
            <a:r>
              <a:rPr lang="cs-CZ" sz="20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Pro </a:t>
            </a:r>
            <a:r>
              <a:rPr lang="cs-CZ" sz="2000" dirty="0">
                <a:latin typeface="Calibri" panose="020F0502020204030204" pitchFamily="34" charset="0"/>
              </a:rPr>
              <a:t>začínající učitele </a:t>
            </a:r>
            <a:r>
              <a:rPr lang="cs-CZ" sz="2000" dirty="0" smtClean="0">
                <a:latin typeface="Calibri" panose="020F0502020204030204" pitchFamily="34" charset="0"/>
              </a:rPr>
              <a:t>jsou výzvou </a:t>
            </a:r>
            <a:r>
              <a:rPr lang="cs-CZ" sz="2000" dirty="0">
                <a:latin typeface="Calibri" panose="020F0502020204030204" pitchFamily="34" charset="0"/>
              </a:rPr>
              <a:t>(</a:t>
            </a:r>
            <a:r>
              <a:rPr lang="cs-CZ" sz="2000" dirty="0" err="1">
                <a:latin typeface="Calibri" panose="020F0502020204030204" pitchFamily="34" charset="0"/>
              </a:rPr>
              <a:t>Bromfield</a:t>
            </a:r>
            <a:r>
              <a:rPr lang="cs-CZ" sz="2000" dirty="0">
                <a:latin typeface="Calibri" panose="020F0502020204030204" pitchFamily="34" charset="0"/>
              </a:rPr>
              <a:t>, 2006; </a:t>
            </a:r>
            <a:r>
              <a:rPr lang="cs-CZ" sz="2000" dirty="0" err="1">
                <a:latin typeface="Calibri" panose="020F0502020204030204" pitchFamily="34" charset="0"/>
              </a:rPr>
              <a:t>Dickson</a:t>
            </a:r>
            <a:r>
              <a:rPr lang="cs-CZ" sz="2000" dirty="0">
                <a:latin typeface="Calibri" panose="020F0502020204030204" pitchFamily="34" charset="0"/>
              </a:rPr>
              <a:t> et al., 2014), se kterou často bojují, </a:t>
            </a:r>
            <a:r>
              <a:rPr lang="cs-CZ" sz="2000" dirty="0" smtClean="0">
                <a:latin typeface="Calibri" panose="020F0502020204030204" pitchFamily="34" charset="0"/>
              </a:rPr>
              <a:t>ačkoli </a:t>
            </a:r>
            <a:r>
              <a:rPr lang="cs-CZ" sz="2000" dirty="0">
                <a:latin typeface="Calibri" panose="020F0502020204030204" pitchFamily="34" charset="0"/>
              </a:rPr>
              <a:t>umí zprostředkovat učivo (</a:t>
            </a:r>
            <a:r>
              <a:rPr lang="cs-CZ" sz="2000" dirty="0" err="1">
                <a:latin typeface="Calibri" panose="020F0502020204030204" pitchFamily="34" charset="0"/>
              </a:rPr>
              <a:t>Stoughton</a:t>
            </a:r>
            <a:r>
              <a:rPr lang="cs-CZ" sz="2000" dirty="0">
                <a:latin typeface="Calibri" panose="020F0502020204030204" pitchFamily="34" charset="0"/>
              </a:rPr>
              <a:t> et al., 2007). 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V </a:t>
            </a:r>
            <a:r>
              <a:rPr lang="cs-CZ" sz="2000" dirty="0">
                <a:latin typeface="Calibri" panose="020F0502020204030204" pitchFamily="34" charset="0"/>
              </a:rPr>
              <a:t>současnosti je důraz kladen na pozitivní podporu chování žáků spíše než na dílčí </a:t>
            </a:r>
            <a:r>
              <a:rPr lang="cs-CZ" sz="2000" dirty="0" err="1">
                <a:latin typeface="Calibri" panose="020F0502020204030204" pitchFamily="34" charset="0"/>
              </a:rPr>
              <a:t>disciplinační</a:t>
            </a:r>
            <a:r>
              <a:rPr lang="cs-CZ" sz="2000" dirty="0">
                <a:latin typeface="Calibri" panose="020F0502020204030204" pitchFamily="34" charset="0"/>
              </a:rPr>
              <a:t> opatření (reaktivní strategie řízení) s cílem podpořit pozitivní klima třídy (</a:t>
            </a:r>
            <a:r>
              <a:rPr lang="cs-CZ" sz="2000" dirty="0" err="1">
                <a:latin typeface="Calibri" panose="020F0502020204030204" pitchFamily="34" charset="0"/>
              </a:rPr>
              <a:t>Mitchell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dirty="0" err="1">
                <a:latin typeface="Calibri" panose="020F0502020204030204" pitchFamily="34" charset="0"/>
              </a:rPr>
              <a:t>Bradshaw</a:t>
            </a:r>
            <a:r>
              <a:rPr lang="cs-CZ" sz="2000" dirty="0">
                <a:latin typeface="Calibri" panose="020F0502020204030204" pitchFamily="34" charset="0"/>
              </a:rPr>
              <a:t>, &amp; </a:t>
            </a:r>
            <a:r>
              <a:rPr lang="cs-CZ" sz="2000" dirty="0" err="1">
                <a:latin typeface="Calibri" panose="020F0502020204030204" pitchFamily="34" charset="0"/>
              </a:rPr>
              <a:t>Knoff</a:t>
            </a:r>
            <a:r>
              <a:rPr lang="cs-CZ" sz="2000" dirty="0">
                <a:latin typeface="Calibri" panose="020F0502020204030204" pitchFamily="34" charset="0"/>
              </a:rPr>
              <a:t>, 2013).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Proaktivní </a:t>
            </a:r>
            <a:r>
              <a:rPr lang="cs-CZ" sz="2000" dirty="0">
                <a:latin typeface="Calibri" panose="020F0502020204030204" pitchFamily="34" charset="0"/>
              </a:rPr>
              <a:t>strategie jsou realizované pomocí výukových pokynů a podpory autoregulace žáků (</a:t>
            </a:r>
            <a:r>
              <a:rPr lang="cs-CZ" sz="2000" dirty="0" err="1">
                <a:latin typeface="Calibri" panose="020F0502020204030204" pitchFamily="34" charset="0"/>
              </a:rPr>
              <a:t>Wallace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dirty="0" err="1">
                <a:latin typeface="Calibri" panose="020F0502020204030204" pitchFamily="34" charset="0"/>
              </a:rPr>
              <a:t>Sung</a:t>
            </a:r>
            <a:r>
              <a:rPr lang="cs-CZ" sz="2000" dirty="0">
                <a:latin typeface="Calibri" panose="020F0502020204030204" pitchFamily="34" charset="0"/>
              </a:rPr>
              <a:t>, &amp; </a:t>
            </a:r>
            <a:r>
              <a:rPr lang="cs-CZ" sz="2000" dirty="0" err="1">
                <a:latin typeface="Calibri" panose="020F0502020204030204" pitchFamily="34" charset="0"/>
              </a:rPr>
              <a:t>Williams</a:t>
            </a:r>
            <a:r>
              <a:rPr lang="cs-CZ" sz="2000" dirty="0">
                <a:latin typeface="Calibri" panose="020F0502020204030204" pitchFamily="34" charset="0"/>
              </a:rPr>
              <a:t>, 2014).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30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Otevřenost učitele vůči zkušenosti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>
                <a:latin typeface="Calibri" panose="020F0502020204030204" pitchFamily="34" charset="0"/>
              </a:rPr>
              <a:t>Jedna z klíčových osobnostních charakteristik ovlivňujících management třídy.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Vychází z konceptu </a:t>
            </a:r>
            <a:r>
              <a:rPr lang="cs-CZ" sz="2000" i="1" dirty="0" smtClean="0">
                <a:latin typeface="Calibri" panose="020F0502020204030204" pitchFamily="34" charset="0"/>
              </a:rPr>
              <a:t>potřeby kognitivního uzavření </a:t>
            </a:r>
            <a:r>
              <a:rPr lang="cs-CZ" sz="2000" dirty="0" smtClean="0">
                <a:latin typeface="Calibri" panose="020F0502020204030204" pitchFamily="34" charset="0"/>
              </a:rPr>
              <a:t>(</a:t>
            </a:r>
            <a:r>
              <a:rPr lang="cs-CZ" sz="2000" dirty="0" err="1">
                <a:latin typeface="Calibri" panose="020F0502020204030204" pitchFamily="34" charset="0"/>
              </a:rPr>
              <a:t>Webster</a:t>
            </a:r>
            <a:r>
              <a:rPr lang="cs-CZ" sz="2000" dirty="0">
                <a:latin typeface="Calibri" panose="020F0502020204030204" pitchFamily="34" charset="0"/>
              </a:rPr>
              <a:t> a </a:t>
            </a:r>
            <a:r>
              <a:rPr lang="cs-CZ" sz="2000" dirty="0" err="1">
                <a:latin typeface="Calibri" panose="020F0502020204030204" pitchFamily="34" charset="0"/>
              </a:rPr>
              <a:t>Kruglanski</a:t>
            </a:r>
            <a:r>
              <a:rPr lang="cs-CZ" sz="2000" dirty="0">
                <a:latin typeface="Calibri" panose="020F0502020204030204" pitchFamily="34" charset="0"/>
              </a:rPr>
              <a:t>, 1994 </a:t>
            </a:r>
            <a:r>
              <a:rPr lang="cs-CZ" sz="2000" dirty="0" smtClean="0">
                <a:latin typeface="Calibri" panose="020F0502020204030204" pitchFamily="34" charset="0"/>
              </a:rPr>
              <a:t>, v ČR Širůček, 2014).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Individuální </a:t>
            </a:r>
            <a:r>
              <a:rPr lang="cs-CZ" sz="2000" dirty="0">
                <a:latin typeface="Calibri" panose="020F0502020204030204" pitchFamily="34" charset="0"/>
              </a:rPr>
              <a:t>rozdíly </a:t>
            </a:r>
            <a:r>
              <a:rPr lang="cs-CZ" sz="2000" dirty="0" smtClean="0">
                <a:latin typeface="Calibri" panose="020F0502020204030204" pitchFamily="34" charset="0"/>
              </a:rPr>
              <a:t>v motivaci </a:t>
            </a:r>
            <a:r>
              <a:rPr lang="cs-CZ" sz="2000" dirty="0">
                <a:latin typeface="Calibri" panose="020F0502020204030204" pitchFamily="34" charset="0"/>
              </a:rPr>
              <a:t>jednotlivců </a:t>
            </a:r>
            <a:r>
              <a:rPr lang="cs-CZ" sz="2000" dirty="0" smtClean="0">
                <a:latin typeface="Calibri" panose="020F0502020204030204" pitchFamily="34" charset="0"/>
              </a:rPr>
              <a:t> ke zpracovávání </a:t>
            </a:r>
            <a:r>
              <a:rPr lang="cs-CZ" sz="2000" dirty="0">
                <a:latin typeface="Calibri" panose="020F0502020204030204" pitchFamily="34" charset="0"/>
              </a:rPr>
              <a:t>informací a tvorbě </a:t>
            </a:r>
            <a:r>
              <a:rPr lang="cs-CZ" sz="2000" dirty="0" smtClean="0">
                <a:latin typeface="Calibri" panose="020F0502020204030204" pitchFamily="34" charset="0"/>
              </a:rPr>
              <a:t>úsudků, relativně </a:t>
            </a:r>
            <a:r>
              <a:rPr lang="cs-CZ" sz="2000" dirty="0">
                <a:latin typeface="Calibri" panose="020F0502020204030204" pitchFamily="34" charset="0"/>
              </a:rPr>
              <a:t>stabilní </a:t>
            </a:r>
            <a:r>
              <a:rPr lang="cs-CZ" sz="2000" dirty="0" smtClean="0">
                <a:latin typeface="Calibri" panose="020F0502020204030204" pitchFamily="34" charset="0"/>
              </a:rPr>
              <a:t>dispoziční charakteristika jedince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r>
              <a:rPr lang="cs-CZ" sz="2000" dirty="0" smtClean="0">
                <a:latin typeface="Calibri" panose="020F0502020204030204" pitchFamily="34" charset="0"/>
              </a:rPr>
              <a:t>ale může </a:t>
            </a:r>
            <a:r>
              <a:rPr lang="cs-CZ" sz="2000" dirty="0">
                <a:latin typeface="Calibri" panose="020F0502020204030204" pitchFamily="34" charset="0"/>
              </a:rPr>
              <a:t>být </a:t>
            </a:r>
            <a:r>
              <a:rPr lang="cs-CZ" sz="2000" dirty="0" smtClean="0">
                <a:latin typeface="Calibri" panose="020F0502020204030204" pitchFamily="34" charset="0"/>
              </a:rPr>
              <a:t>dočasně </a:t>
            </a:r>
            <a:r>
              <a:rPr lang="cs-CZ" sz="2000" dirty="0">
                <a:latin typeface="Calibri" panose="020F0502020204030204" pitchFamily="34" charset="0"/>
              </a:rPr>
              <a:t>situačními determinantami </a:t>
            </a:r>
            <a:r>
              <a:rPr lang="cs-CZ" sz="2000" dirty="0" smtClean="0">
                <a:latin typeface="Calibri" panose="020F0502020204030204" pitchFamily="34" charset="0"/>
              </a:rPr>
              <a:t>zvýšena (časový tlak, stres) či snížena (obava z chyby z rychlého úsudku) (</a:t>
            </a:r>
            <a:r>
              <a:rPr lang="cs-CZ" sz="2000" dirty="0" err="1" smtClean="0">
                <a:latin typeface="Calibri" panose="020F0502020204030204" pitchFamily="34" charset="0"/>
              </a:rPr>
              <a:t>Webster</a:t>
            </a:r>
            <a:r>
              <a:rPr lang="cs-CZ" sz="2000" dirty="0" smtClean="0">
                <a:latin typeface="Calibri" panose="020F0502020204030204" pitchFamily="34" charset="0"/>
              </a:rPr>
              <a:t> a </a:t>
            </a:r>
            <a:r>
              <a:rPr lang="cs-CZ" sz="2000" dirty="0" err="1">
                <a:latin typeface="Calibri" panose="020F0502020204030204" pitchFamily="34" charset="0"/>
              </a:rPr>
              <a:t>Kruglanski</a:t>
            </a:r>
            <a:r>
              <a:rPr lang="cs-CZ" sz="2000" dirty="0">
                <a:latin typeface="Calibri" panose="020F0502020204030204" pitchFamily="34" charset="0"/>
              </a:rPr>
              <a:t>, 1994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Nástroje ji měřící zahrnují položky na:</a:t>
            </a:r>
          </a:p>
          <a:p>
            <a:pPr lvl="1"/>
            <a:r>
              <a:rPr lang="cs-CZ" sz="1600" dirty="0" smtClean="0">
                <a:latin typeface="Calibri" panose="020F0502020204030204" pitchFamily="34" charset="0"/>
              </a:rPr>
              <a:t>touhu </a:t>
            </a:r>
            <a:r>
              <a:rPr lang="cs-CZ" sz="1600" dirty="0">
                <a:latin typeface="Calibri" panose="020F0502020204030204" pitchFamily="34" charset="0"/>
              </a:rPr>
              <a:t>po řádu a </a:t>
            </a:r>
            <a:r>
              <a:rPr lang="cs-CZ" sz="1600" dirty="0" smtClean="0">
                <a:latin typeface="Calibri" panose="020F0502020204030204" pitchFamily="34" charset="0"/>
              </a:rPr>
              <a:t>struktuře, </a:t>
            </a:r>
          </a:p>
          <a:p>
            <a:pPr lvl="1"/>
            <a:r>
              <a:rPr lang="cs-CZ" sz="1600" dirty="0" err="1" smtClean="0">
                <a:latin typeface="Calibri" panose="020F0502020204030204" pitchFamily="34" charset="0"/>
              </a:rPr>
              <a:t>diskomfort</a:t>
            </a:r>
            <a:r>
              <a:rPr lang="cs-CZ" sz="1600" dirty="0" smtClean="0">
                <a:latin typeface="Calibri" panose="020F0502020204030204" pitchFamily="34" charset="0"/>
              </a:rPr>
              <a:t> s nejednoznačností</a:t>
            </a:r>
          </a:p>
          <a:p>
            <a:pPr lvl="1"/>
            <a:r>
              <a:rPr lang="cs-CZ" sz="1600" dirty="0" smtClean="0">
                <a:latin typeface="Calibri" panose="020F0502020204030204" pitchFamily="34" charset="0"/>
              </a:rPr>
              <a:t>rozhodnost</a:t>
            </a:r>
          </a:p>
          <a:p>
            <a:pPr lvl="1"/>
            <a:r>
              <a:rPr lang="cs-CZ" sz="1600" dirty="0" smtClean="0">
                <a:latin typeface="Calibri" panose="020F0502020204030204" pitchFamily="34" charset="0"/>
              </a:rPr>
              <a:t>touha </a:t>
            </a:r>
            <a:r>
              <a:rPr lang="cs-CZ" sz="1600" dirty="0">
                <a:latin typeface="Calibri" panose="020F0502020204030204" pitchFamily="34" charset="0"/>
              </a:rPr>
              <a:t>po předvídatelnosti </a:t>
            </a:r>
            <a:r>
              <a:rPr lang="cs-CZ" sz="1600" dirty="0" smtClean="0">
                <a:latin typeface="Calibri" panose="020F0502020204030204" pitchFamily="34" charset="0"/>
              </a:rPr>
              <a:t>budoucnosti</a:t>
            </a:r>
          </a:p>
          <a:p>
            <a:pPr lvl="1"/>
            <a:r>
              <a:rPr lang="cs-CZ" sz="1600" dirty="0" smtClean="0">
                <a:latin typeface="Calibri" panose="020F0502020204030204" pitchFamily="34" charset="0"/>
              </a:rPr>
              <a:t>uzavřenost uvažování (</a:t>
            </a:r>
            <a:r>
              <a:rPr lang="cs-CZ" sz="1600" dirty="0" err="1" smtClean="0">
                <a:latin typeface="Calibri" panose="020F0502020204030204" pitchFamily="34" charset="0"/>
              </a:rPr>
              <a:t>closed-mindedness</a:t>
            </a:r>
            <a:r>
              <a:rPr lang="cs-CZ" sz="16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cs-CZ" sz="1900" dirty="0">
                <a:latin typeface="Calibri" panose="020F0502020204030204" pitchFamily="34" charset="0"/>
              </a:rPr>
              <a:t>Zkoumán i v kontextu školní výuky u studentů i učitelů v různých souvislostech (např. </a:t>
            </a:r>
            <a:r>
              <a:rPr lang="cs-CZ" sz="1900" dirty="0" err="1">
                <a:latin typeface="Calibri" panose="020F0502020204030204" pitchFamily="34" charset="0"/>
              </a:rPr>
              <a:t>DeBacker</a:t>
            </a:r>
            <a:r>
              <a:rPr lang="cs-CZ" sz="1900" dirty="0">
                <a:latin typeface="Calibri" panose="020F0502020204030204" pitchFamily="34" charset="0"/>
              </a:rPr>
              <a:t>, </a:t>
            </a:r>
            <a:r>
              <a:rPr lang="cs-CZ" sz="1900" dirty="0" err="1">
                <a:latin typeface="Calibri" panose="020F0502020204030204" pitchFamily="34" charset="0"/>
              </a:rPr>
              <a:t>Crowson</a:t>
            </a:r>
            <a:r>
              <a:rPr lang="cs-CZ" sz="1900" dirty="0">
                <a:latin typeface="Calibri" panose="020F0502020204030204" pitchFamily="34" charset="0"/>
              </a:rPr>
              <a:t> 2006, 2009 motivace, </a:t>
            </a:r>
            <a:r>
              <a:rPr lang="cs-CZ" sz="1900" dirty="0" err="1">
                <a:latin typeface="Calibri" panose="020F0502020204030204" pitchFamily="34" charset="0"/>
              </a:rPr>
              <a:t>Cheng</a:t>
            </a:r>
            <a:r>
              <a:rPr lang="cs-CZ" sz="1900" dirty="0">
                <a:latin typeface="Calibri" panose="020F0502020204030204" pitchFamily="34" charset="0"/>
              </a:rPr>
              <a:t>, 2003 </a:t>
            </a:r>
            <a:r>
              <a:rPr lang="cs-CZ" sz="1900" dirty="0" err="1">
                <a:latin typeface="Calibri" panose="020F0502020204030204" pitchFamily="34" charset="0"/>
              </a:rPr>
              <a:t>coping</a:t>
            </a:r>
            <a:r>
              <a:rPr lang="cs-CZ" sz="1900" dirty="0">
                <a:latin typeface="Calibri" panose="020F0502020204030204" pitchFamily="34" charset="0"/>
              </a:rPr>
              <a:t>, postoje k obsahu výuky u specifických témat Kudrna, 2015 aj. </a:t>
            </a:r>
            <a:r>
              <a:rPr lang="cs-CZ" sz="1900" dirty="0" smtClean="0">
                <a:latin typeface="Calibri" panose="020F0502020204030204" pitchFamily="34" charset="0"/>
              </a:rPr>
              <a:t>)</a:t>
            </a:r>
            <a:endParaRPr lang="cs-CZ" sz="1900" dirty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69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100" y="982663"/>
            <a:ext cx="7827963" cy="647700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Vzorek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550" y="1684338"/>
            <a:ext cx="8934450" cy="4114800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>
                <a:latin typeface="Calibri" panose="020F0502020204030204" pitchFamily="34" charset="0"/>
              </a:rPr>
              <a:t>První ročník navazujícího magisterského studia učitelství všeobecně vzdělávacích předmětů na </a:t>
            </a:r>
            <a:r>
              <a:rPr lang="cs-CZ" sz="2000" dirty="0" err="1" smtClean="0">
                <a:latin typeface="Calibri" panose="020F0502020204030204" pitchFamily="34" charset="0"/>
              </a:rPr>
              <a:t>PdF</a:t>
            </a:r>
            <a:r>
              <a:rPr lang="cs-CZ" sz="2000" dirty="0" smtClean="0">
                <a:latin typeface="Calibri" panose="020F0502020204030204" pitchFamily="34" charset="0"/>
              </a:rPr>
              <a:t> MU 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Oslovených 231 studentů - úplný </a:t>
            </a:r>
            <a:r>
              <a:rPr lang="cs-CZ" sz="2000" dirty="0">
                <a:latin typeface="Calibri" panose="020F0502020204030204" pitchFamily="34" charset="0"/>
              </a:rPr>
              <a:t>výběr daného </a:t>
            </a:r>
            <a:r>
              <a:rPr lang="cs-CZ" sz="2000" dirty="0" smtClean="0">
                <a:latin typeface="Calibri" panose="020F0502020204030204" pitchFamily="34" charset="0"/>
              </a:rPr>
              <a:t>ročníku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Návratnost 62 % (N = 143), vyřazeny 3 případy s duplicitou, 1 praktická škola a 2 neuvedli </a:t>
            </a:r>
            <a:r>
              <a:rPr lang="cs-CZ" sz="2000" dirty="0" err="1" smtClean="0">
                <a:latin typeface="Calibri" panose="020F0502020204030204" pitchFamily="34" charset="0"/>
              </a:rPr>
              <a:t>učo</a:t>
            </a:r>
            <a:r>
              <a:rPr lang="cs-CZ" sz="2000" dirty="0" smtClean="0">
                <a:latin typeface="Calibri" panose="020F0502020204030204" pitchFamily="34" charset="0"/>
              </a:rPr>
              <a:t> (nejisté čí data)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Byli </a:t>
            </a:r>
            <a:r>
              <a:rPr lang="cs-CZ" sz="2000" dirty="0">
                <a:latin typeface="Calibri" panose="020F0502020204030204" pitchFamily="34" charset="0"/>
              </a:rPr>
              <a:t>na prvních formálních praxích na druhém stupni základních škol v jarním semestru </a:t>
            </a:r>
            <a:r>
              <a:rPr lang="cs-CZ" sz="2000" dirty="0" smtClean="0">
                <a:latin typeface="Calibri" panose="020F0502020204030204" pitchFamily="34" charset="0"/>
              </a:rPr>
              <a:t>2016 (dlouhodobá praxe každý pátek).</a:t>
            </a:r>
          </a:p>
          <a:p>
            <a:r>
              <a:rPr lang="cs-CZ" sz="2000" dirty="0">
                <a:latin typeface="Calibri" panose="020F0502020204030204" pitchFamily="34" charset="0"/>
              </a:rPr>
              <a:t>Data sbírána on-line v březnu-červnu </a:t>
            </a:r>
            <a:r>
              <a:rPr lang="cs-CZ" sz="2000" dirty="0" smtClean="0">
                <a:latin typeface="Calibri" panose="020F0502020204030204" pitchFamily="34" charset="0"/>
              </a:rPr>
              <a:t>2016.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Srovnávací data</a:t>
            </a:r>
          </a:p>
          <a:p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Stejná data (strategie řízení třídy, otevřenost vůči zkušenosti) máme i u jejich cvičných učitelů.</a:t>
            </a:r>
          </a:p>
          <a:p>
            <a:pPr lvl="1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Tištěné dotazníky, data sbírána březen – červen 2016, doručena výjimečně  až do září 2016.</a:t>
            </a:r>
          </a:p>
          <a:p>
            <a:pPr lvl="1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Nejsou zde prezentována – v přípravě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>
                <a:latin typeface="Calibri" panose="020F0502020204030204" pitchFamily="34" charset="0"/>
              </a:rPr>
              <a:pPr>
                <a:defRPr/>
              </a:pPr>
              <a:t>5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Deskripce vzorku studentů učitelství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6" y="2017713"/>
            <a:ext cx="4957403" cy="4114800"/>
          </a:xfrm>
        </p:spPr>
        <p:txBody>
          <a:bodyPr/>
          <a:lstStyle/>
          <a:p>
            <a:r>
              <a:rPr lang="cs-CZ" sz="2000" dirty="0" smtClean="0">
                <a:latin typeface="Calibri" panose="020F0502020204030204" pitchFamily="34" charset="0"/>
              </a:rPr>
              <a:t>121 žen (85 %), 22 mužů (15 %)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Vyučovaný předmět (N = 141)</a:t>
            </a:r>
          </a:p>
          <a:p>
            <a:pPr lvl="1"/>
            <a:r>
              <a:rPr lang="cs-CZ" sz="2000" dirty="0" smtClean="0">
                <a:latin typeface="Calibri" panose="020F0502020204030204" pitchFamily="34" charset="0"/>
              </a:rPr>
              <a:t>Jazyky (49 %, bez češtiny 40 %), přírodovědné/technické (23 %) humanitní (včetně VV, HV) 28 %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77 % studentů učitelství vyučovalo v 6. až 9. ročníku, zbytek na gymnáziích či ve sloučených ročnících.</a:t>
            </a:r>
          </a:p>
          <a:p>
            <a:r>
              <a:rPr lang="cs-CZ" sz="2000" dirty="0">
                <a:latin typeface="Calibri" panose="020F0502020204030204" pitchFamily="34" charset="0"/>
              </a:rPr>
              <a:t>Na třídu bylo průměrně </a:t>
            </a:r>
            <a:r>
              <a:rPr lang="cs-CZ" sz="2000" dirty="0" smtClean="0">
                <a:latin typeface="Calibri" panose="020F0502020204030204" pitchFamily="34" charset="0"/>
              </a:rPr>
              <a:t>19,43 </a:t>
            </a:r>
            <a:r>
              <a:rPr lang="cs-CZ" sz="2000" dirty="0">
                <a:latin typeface="Calibri" panose="020F0502020204030204" pitchFamily="34" charset="0"/>
              </a:rPr>
              <a:t>žáků (min. 5, max. 32, </a:t>
            </a:r>
            <a:r>
              <a:rPr lang="cs-CZ" sz="2000" dirty="0" err="1" smtClean="0">
                <a:latin typeface="Calibri" panose="020F0502020204030204" pitchFamily="34" charset="0"/>
              </a:rPr>
              <a:t>Me</a:t>
            </a:r>
            <a:r>
              <a:rPr lang="cs-CZ" sz="2000" dirty="0" smtClean="0">
                <a:latin typeface="Calibri" panose="020F0502020204030204" pitchFamily="34" charset="0"/>
              </a:rPr>
              <a:t> = </a:t>
            </a:r>
            <a:r>
              <a:rPr lang="cs-CZ" sz="2000" dirty="0">
                <a:latin typeface="Calibri" panose="020F0502020204030204" pitchFamily="34" charset="0"/>
              </a:rPr>
              <a:t>19,5, SD = 6, 60)</a:t>
            </a: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>
                <a:latin typeface="Calibri" panose="020F0502020204030204" pitchFamily="34" charset="0"/>
              </a:rPr>
              <a:pPr>
                <a:defRPr/>
              </a:pPr>
              <a:t>6</a:t>
            </a:fld>
            <a:endParaRPr lang="cs-CZ" altLang="cs-CZ">
              <a:latin typeface="Calibri" panose="020F05020202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100" y="2251497"/>
            <a:ext cx="2939317" cy="312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7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sběru dat: škála BIMS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287" y="2017713"/>
            <a:ext cx="8853714" cy="1233488"/>
          </a:xfrm>
        </p:spPr>
        <p:txBody>
          <a:bodyPr/>
          <a:lstStyle/>
          <a:p>
            <a:pPr marL="0" indent="0">
              <a:buNone/>
            </a:pPr>
            <a:r>
              <a:rPr lang="cs-CZ" sz="2000" i="1" dirty="0" err="1">
                <a:latin typeface="Calibri" panose="020F0502020204030204" pitchFamily="34" charset="0"/>
              </a:rPr>
              <a:t>Behavioral</a:t>
            </a:r>
            <a:r>
              <a:rPr lang="cs-CZ" sz="2000" i="1" dirty="0">
                <a:latin typeface="Calibri" panose="020F0502020204030204" pitchFamily="34" charset="0"/>
              </a:rPr>
              <a:t> and </a:t>
            </a:r>
            <a:r>
              <a:rPr lang="cs-CZ" sz="2000" i="1" dirty="0" err="1">
                <a:latin typeface="Calibri" panose="020F0502020204030204" pitchFamily="34" charset="0"/>
              </a:rPr>
              <a:t>Instructional</a:t>
            </a:r>
            <a:r>
              <a:rPr lang="cs-CZ" sz="2000" i="1" dirty="0">
                <a:latin typeface="Calibri" panose="020F0502020204030204" pitchFamily="34" charset="0"/>
              </a:rPr>
              <a:t> Management </a:t>
            </a:r>
            <a:r>
              <a:rPr lang="cs-CZ" sz="2000" i="1" dirty="0" err="1">
                <a:latin typeface="Calibri" panose="020F0502020204030204" pitchFamily="34" charset="0"/>
              </a:rPr>
              <a:t>Scale</a:t>
            </a:r>
            <a:r>
              <a:rPr lang="cs-CZ" sz="2000" dirty="0"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</a:rPr>
              <a:t>– BIMS </a:t>
            </a:r>
            <a:r>
              <a:rPr lang="cs-CZ" sz="2000" dirty="0">
                <a:latin typeface="Calibri" panose="020F0502020204030204" pitchFamily="34" charset="0"/>
              </a:rPr>
              <a:t>(Martin &amp; </a:t>
            </a:r>
            <a:r>
              <a:rPr lang="cs-CZ" sz="2000" dirty="0" err="1">
                <a:latin typeface="Calibri" panose="020F0502020204030204" pitchFamily="34" charset="0"/>
              </a:rPr>
              <a:t>Sass</a:t>
            </a:r>
            <a:r>
              <a:rPr lang="cs-CZ" sz="2000" dirty="0">
                <a:latin typeface="Calibri" panose="020F0502020204030204" pitchFamily="34" charset="0"/>
              </a:rPr>
              <a:t>, 2010) 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Česká verze Vlčková, Lojdová, Mareš, Ježek, Lukas, Kohoutek, </a:t>
            </a:r>
            <a:r>
              <a:rPr lang="cs-CZ" sz="2000" dirty="0">
                <a:latin typeface="Calibri" panose="020F0502020204030204" pitchFamily="34" charset="0"/>
              </a:rPr>
              <a:t>&amp; </a:t>
            </a:r>
            <a:r>
              <a:rPr lang="cs-CZ" sz="2000" dirty="0" smtClean="0">
                <a:latin typeface="Calibri" panose="020F0502020204030204" pitchFamily="34" charset="0"/>
              </a:rPr>
              <a:t>Škarková, 2016, v přípravě),  22-24 položek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763680"/>
              </p:ext>
            </p:extLst>
          </p:nvPr>
        </p:nvGraphicFramePr>
        <p:xfrm>
          <a:off x="5283199" y="3875313"/>
          <a:ext cx="3676651" cy="2873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199" y="3875313"/>
                        <a:ext cx="3676651" cy="287382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275772" y="3106509"/>
            <a:ext cx="5239658" cy="467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smtClean="0">
                <a:latin typeface="Calibri" panose="020F0502020204030204" pitchFamily="34" charset="0"/>
              </a:rPr>
              <a:t>Posuzovací stupnice: naprosto souhlasím (6) – souhlasím – spíš souhlasím – spíš nesouhlasím – nesouhlasím – naprosto nesouhlasím (1)</a:t>
            </a:r>
          </a:p>
          <a:p>
            <a:r>
              <a:rPr lang="cs-CZ" sz="2000" kern="0" dirty="0" err="1" smtClean="0">
                <a:latin typeface="Calibri" panose="020F0502020204030204" pitchFamily="34" charset="0"/>
              </a:rPr>
              <a:t>Cronbachovo</a:t>
            </a:r>
            <a:r>
              <a:rPr lang="cs-CZ" sz="2000" kern="0" dirty="0" smtClean="0">
                <a:latin typeface="Calibri" panose="020F0502020204030204" pitchFamily="34" charset="0"/>
              </a:rPr>
              <a:t> alfa v prezentovaném výzkumu</a:t>
            </a:r>
          </a:p>
          <a:p>
            <a:pPr lvl="1"/>
            <a:r>
              <a:rPr lang="cs-CZ" sz="2000" kern="0" dirty="0">
                <a:latin typeface="Calibri" panose="020F0502020204030204" pitchFamily="34" charset="0"/>
              </a:rPr>
              <a:t>F</a:t>
            </a:r>
            <a:r>
              <a:rPr lang="cs-CZ" sz="2000" kern="0" dirty="0" smtClean="0">
                <a:latin typeface="Calibri" panose="020F0502020204030204" pitchFamily="34" charset="0"/>
              </a:rPr>
              <a:t>aktor 1: </a:t>
            </a:r>
            <a:r>
              <a:rPr lang="cs-CZ" sz="2000" i="1" kern="0" dirty="0" smtClean="0">
                <a:latin typeface="Calibri" panose="020F0502020204030204" pitchFamily="34" charset="0"/>
              </a:rPr>
              <a:t>řízení třídy, pravidla </a:t>
            </a:r>
            <a:r>
              <a:rPr lang="cs-CZ" sz="2000" kern="0" dirty="0" smtClean="0">
                <a:latin typeface="Calibri" panose="020F0502020204030204" pitchFamily="34" charset="0"/>
              </a:rPr>
              <a:t>(0,76; 10 položek)</a:t>
            </a:r>
          </a:p>
          <a:p>
            <a:pPr lvl="1"/>
            <a:r>
              <a:rPr lang="cs-CZ" sz="2000" kern="0" dirty="0" smtClean="0">
                <a:latin typeface="Calibri" panose="020F0502020204030204" pitchFamily="34" charset="0"/>
              </a:rPr>
              <a:t>Faktor 2: </a:t>
            </a:r>
            <a:r>
              <a:rPr lang="cs-CZ" sz="2000" i="1" kern="0" dirty="0" smtClean="0">
                <a:latin typeface="Calibri" panose="020F0502020204030204" pitchFamily="34" charset="0"/>
              </a:rPr>
              <a:t>zohledňování žáka/ů, decentralizace </a:t>
            </a:r>
            <a:r>
              <a:rPr lang="cs-CZ" sz="2000" kern="0" dirty="0" smtClean="0">
                <a:latin typeface="Calibri" panose="020F0502020204030204" pitchFamily="34" charset="0"/>
              </a:rPr>
              <a:t>(0,73;  8 položek)</a:t>
            </a:r>
          </a:p>
          <a:p>
            <a:r>
              <a:rPr lang="cs-CZ" sz="2000" kern="0" dirty="0" smtClean="0">
                <a:latin typeface="Calibri" panose="020F0502020204030204" pitchFamily="34" charset="0"/>
              </a:rPr>
              <a:t>Všechny položky nemají normální rozložení dat (K-S test, p &lt; 0,01).</a:t>
            </a:r>
          </a:p>
          <a:p>
            <a:endParaRPr lang="cs-CZ" sz="2000" kern="0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cs-CZ" sz="2000" kern="0" dirty="0" smtClean="0">
              <a:latin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cs-CZ" sz="2000" kern="0" dirty="0" smtClean="0">
              <a:latin typeface="Calibri" panose="020F0502020204030204" pitchFamily="34" charset="0"/>
            </a:endParaRPr>
          </a:p>
          <a:p>
            <a:endParaRPr lang="cs-CZ" sz="20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40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BIMS: faktorové zátěže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99820"/>
              </p:ext>
            </p:extLst>
          </p:nvPr>
        </p:nvGraphicFramePr>
        <p:xfrm>
          <a:off x="379139" y="1931070"/>
          <a:ext cx="7008631" cy="2835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116"/>
                <a:gridCol w="5905630"/>
                <a:gridCol w="391885"/>
              </a:tblGrid>
              <a:tr h="27510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BIMS13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Jsem přísný/á co se týká dodržování kázně žáků ve vyučování.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417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BIMS23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Pokud žák svým chováním vzdoruje, vyžaduji, aby dodržoval stanovená pravidla.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0,67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3498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BIMS17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Trvám na tom, aby se žáci ve vyučování vždy řídili pravidly.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0,64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364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Rozhodně nenechávám žáky, aby si při vyučování povídali.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0,56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799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Důsledně kontroluji, jestli se žáci v hodině věnují zadaným úkolům.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332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BIMS08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Vytvořil/a jsem si ve výuce běžné postupy vyučování, kterých se držím.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059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Skoro pokaždé důsledně instruuji žáky při zadávání úkolu.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848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BIMS22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Neodchyluji se od svého plánu vyučovací hodiny.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0,45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735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Usměrňuji činnost žáků, pokud se nevěnují zadanému úkolu.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0,44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365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sngStrike">
                          <a:effectLst/>
                          <a:latin typeface="Calibri" panose="020F0502020204030204" pitchFamily="34" charset="0"/>
                        </a:rPr>
                        <a:t>BIMS07</a:t>
                      </a:r>
                      <a:endParaRPr lang="cs-CZ" sz="1400" b="1" i="0" u="none" strike="sng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sngStrike" dirty="0">
                          <a:effectLst/>
                          <a:latin typeface="Calibri" panose="020F0502020204030204" pitchFamily="34" charset="0"/>
                        </a:rPr>
                        <a:t>Pokud se žák baví se sousedem, přesadím ho jinam.</a:t>
                      </a:r>
                      <a:endParaRPr lang="cs-CZ" sz="1400" b="1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606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BIMS16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Řídím přechod žáků mezi vzdělávacími aktivitami.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0,32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04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sngStrike">
                          <a:effectLst/>
                          <a:latin typeface="Calibri" panose="020F0502020204030204" pitchFamily="34" charset="0"/>
                        </a:rPr>
                        <a:t>BIMS02</a:t>
                      </a:r>
                      <a:endParaRPr lang="cs-CZ" sz="1400" b="1" i="0" u="none" strike="sng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sngStrike" dirty="0">
                          <a:effectLst/>
                          <a:latin typeface="Calibri" panose="020F0502020204030204" pitchFamily="34" charset="0"/>
                        </a:rPr>
                        <a:t>Prostřednictvím  frontální výuky se mi lépe učí.</a:t>
                      </a:r>
                      <a:endParaRPr lang="cs-CZ" sz="1400" b="1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0,26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123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sngStrike">
                          <a:effectLst/>
                          <a:latin typeface="Calibri" panose="020F0502020204030204" pitchFamily="34" charset="0"/>
                        </a:rPr>
                        <a:t>BIMS11</a:t>
                      </a:r>
                      <a:endParaRPr lang="cs-CZ" sz="1400" b="1" i="0" u="none" strike="sng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sngStrike" dirty="0">
                          <a:effectLst/>
                          <a:latin typeface="Calibri" panose="020F0502020204030204" pitchFamily="34" charset="0"/>
                        </a:rPr>
                        <a:t>Dovoluji žákům, aby vstávali bez dovolení.</a:t>
                      </a:r>
                      <a:endParaRPr lang="cs-CZ" sz="1400" b="1" i="0" u="none" strike="sng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-0,54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966858" y="1522511"/>
            <a:ext cx="2177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alibri" panose="020F0502020204030204" pitchFamily="34" charset="0"/>
              </a:rPr>
              <a:t>FA – PCA/</a:t>
            </a:r>
            <a:r>
              <a:rPr lang="cs-CZ" sz="1400" dirty="0" err="1" smtClean="0">
                <a:latin typeface="Calibri" panose="020F0502020204030204" pitchFamily="34" charset="0"/>
              </a:rPr>
              <a:t>varimax</a:t>
            </a:r>
            <a:r>
              <a:rPr lang="cs-CZ" sz="1400" dirty="0" smtClean="0">
                <a:latin typeface="Calibri" panose="020F0502020204030204" pitchFamily="34" charset="0"/>
              </a:rPr>
              <a:t> </a:t>
            </a:r>
            <a:r>
              <a:rPr lang="cs-CZ" sz="1400" dirty="0" err="1" smtClean="0">
                <a:latin typeface="Calibri" panose="020F0502020204030204" pitchFamily="34" charset="0"/>
              </a:rPr>
              <a:t>norm</a:t>
            </a:r>
            <a:r>
              <a:rPr lang="cs-CZ" sz="1400" dirty="0" smtClean="0">
                <a:latin typeface="Calibri" panose="020F050202020403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461189"/>
              </p:ext>
            </p:extLst>
          </p:nvPr>
        </p:nvGraphicFramePr>
        <p:xfrm>
          <a:off x="1509486" y="4953109"/>
          <a:ext cx="7344229" cy="1745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715"/>
                <a:gridCol w="6081486"/>
                <a:gridCol w="537028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BIMS12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Využívám náměty žáků k vytváření žákovských projektů.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0,75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188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BIMS09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Využívám podněty žáků k vytvoření pravidel ve třídě.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172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BIMS04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Téměř vždy ve výuce zařazuji aktivity, ve kterých žáci spolupracují.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413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BIMS10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Většinou využívám ve vyučování skupinovou práci.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96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BIMS05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Odměňuji žáky za dobré chování při výuce.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0,58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06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BIMS06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Zapojuji žáky do aktivní diskuse o tom, jak použít získané znalosti v běžném životě.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0,57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2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Většinou vedu žáky k tomu, aby hledali řešení problému a kladli otázky.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0,46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868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BIMS18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</a:rPr>
                        <a:t>Většinou přizpůsobuji výuku individuálním potřebám žáků.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</a:rPr>
                        <a:t>0,38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605486" y="2583543"/>
            <a:ext cx="139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Faktor 1: řízení třídy, pravidla</a:t>
            </a:r>
            <a:endParaRPr lang="cs-CZ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5246915"/>
            <a:ext cx="13933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Faktor 2: aktivizace žáků, decentralizace</a:t>
            </a:r>
            <a:endParaRPr lang="cs-CZ" sz="1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01971"/>
              </p:ext>
            </p:extLst>
          </p:nvPr>
        </p:nvGraphicFramePr>
        <p:xfrm>
          <a:off x="50800" y="934956"/>
          <a:ext cx="9093200" cy="5815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/>
                <a:gridCol w="6883400"/>
                <a:gridCol w="508000"/>
                <a:gridCol w="469900"/>
                <a:gridCol w="469900"/>
              </a:tblGrid>
              <a:tr h="36568"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Strategie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2400" b="1" i="0" u="none" strike="noStrike" baseline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řízení třídy </a:t>
                      </a:r>
                      <a:r>
                        <a:rPr lang="cs-CZ" sz="1600" b="0" i="0" u="none" strike="noStrike" baseline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(škála 1-6)</a:t>
                      </a:r>
                      <a:endParaRPr lang="cs-CZ" sz="16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Me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SD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Usměrňuji činnost žáků, pokud se nevěnují zadanému úkolu.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5,03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0,70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Skoro pokaždé důsledně instruuji žáky při zadávání úkolu.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4,81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64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Většinou vedu žáky k tomu, aby hledali řešení problému a kladli otázky.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Řídím přechod žáků mezi vzdělávacími aktivitami.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4,61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43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Důsledně kontroluji, jestli se žáci v hodině věnují zadaným úkolům.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4,59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57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Zapojuji žáky do aktivní diskuse o tom, jak použít získané znalosti v běžném životě.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4,56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61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BIMS23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Pokud žák svým chováním vzdoruje, vyžaduji, aby dodržoval stanovená pravidla.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4,48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Trvám na tom, aby se žáci ve vyučování vždy řídili pravidly.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0,80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Téměř vždy ve výuce zařazuji aktivity, ve kterých žáci spolupracují.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5,00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Většinou přizpůsobuji výuku individuálním potřebám žáků.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4,35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Využívám dodržování pravidel třídy pro zajištění kázně žáků.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4,30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0,93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Prostřednictvím  frontální výuky se mi lépe učí.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Využívám podněty žáků k vytvoření pravidel ve třídě.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Jsem přísný/á co se týká dodržování kázně žáků ve vyučování.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0,93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2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Využívám náměty žáků k vytváření žákovských projektů.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Rozhodně nenechávám žáky, aby si při vyučování povídali.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3,80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43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Vytvořil/a jsem si ve výuce běžné postupy vyučování, kterých se držím.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3,77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Většinou využívám ve vyučování skupinovou práci.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3,76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076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Neodchyluji se od svého plánu vyučovací hodiny.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3,73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896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Odměňuji žáky za dobré chování při výuce.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4,00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3,63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896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BIMS07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Pokud se žák baví se sousedem, přesadím ho jinam.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3,06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4641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BIMS11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Dovoluji žákům, aby vstávali bez dovolení.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3,00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2,95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1,22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73709-D78A-413D-9033-D37E23459A65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97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V_2013_adaptace_nastroje_vnimana_MOC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CAPV_2013_adaptace_nastroje_vnimana_MOC</Template>
  <TotalTime>2785</TotalTime>
  <Words>2841</Words>
  <Application>Microsoft Office PowerPoint</Application>
  <PresentationFormat>Předvádění na obrazovce (4:3)</PresentationFormat>
  <Paragraphs>558</Paragraphs>
  <Slides>18</Slides>
  <Notes>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Tahoma</vt:lpstr>
      <vt:lpstr>Wingdings</vt:lpstr>
      <vt:lpstr>CAPV_2013_adaptace_nastroje_vnimana_MOC</vt:lpstr>
      <vt:lpstr>1_Směsi</vt:lpstr>
      <vt:lpstr>2_Směsi</vt:lpstr>
      <vt:lpstr>Graph</vt:lpstr>
      <vt:lpstr>Strategie řízení třídy  u studentů učitelství na praxích z hlediska jejich otevřenosti vůči zkušenosti: dotazníkové šetření</vt:lpstr>
      <vt:lpstr>Záměr příspěvku</vt:lpstr>
      <vt:lpstr>Strategie řízení třídy</vt:lpstr>
      <vt:lpstr>Otevřenost učitele vůči zkušenosti</vt:lpstr>
      <vt:lpstr>Vzorek</vt:lpstr>
      <vt:lpstr>Deskripce vzorku studentů učitelství</vt:lpstr>
      <vt:lpstr>Metoda sběru dat: škála BIMS</vt:lpstr>
      <vt:lpstr>BIMS: faktorové zátěže</vt:lpstr>
      <vt:lpstr>Prezentace aplikace PowerPoint</vt:lpstr>
      <vt:lpstr>Metoda sběru dat: škála NFC</vt:lpstr>
      <vt:lpstr>Položky a faktorové zátěže: NFC (1 faktor)</vt:lpstr>
      <vt:lpstr>Otevřenost vůči zkušenosti </vt:lpstr>
      <vt:lpstr>Vztah otevřenosti vůči zkušenosti a strategií řízení třídy</vt:lpstr>
      <vt:lpstr>Korelace potřeby otevřenosti se strategiemi řízení třídy</vt:lpstr>
      <vt:lpstr>Vztahy strategií řízení a otevřenosti vůči zkušenosti: pohlaví, velikost třídy</vt:lpstr>
      <vt:lpstr>Rozdíly dle vyučovaných předmětů</vt:lpstr>
      <vt:lpstr>Diskuse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Vnímaná moc učitele ve školní třídě: adaptace dotazníku Teacher Power Use Scale</dc:title>
  <dc:creator>Vlckova</dc:creator>
  <cp:lastModifiedBy>vlckova</cp:lastModifiedBy>
  <cp:revision>165</cp:revision>
  <cp:lastPrinted>1601-01-01T00:00:00Z</cp:lastPrinted>
  <dcterms:created xsi:type="dcterms:W3CDTF">2013-09-16T06:42:47Z</dcterms:created>
  <dcterms:modified xsi:type="dcterms:W3CDTF">2017-02-27T15:11:31Z</dcterms:modified>
</cp:coreProperties>
</file>