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256" r:id="rId4"/>
    <p:sldId id="259" r:id="rId5"/>
    <p:sldId id="260" r:id="rId6"/>
    <p:sldId id="257" r:id="rId7"/>
    <p:sldId id="261" r:id="rId8"/>
    <p:sldId id="262" r:id="rId9"/>
    <p:sldId id="258" r:id="rId10"/>
    <p:sldId id="263" r:id="rId11"/>
    <p:sldId id="264" r:id="rId12"/>
    <p:sldId id="272" r:id="rId13"/>
    <p:sldId id="271" r:id="rId14"/>
    <p:sldId id="273" r:id="rId15"/>
    <p:sldId id="265" r:id="rId16"/>
    <p:sldId id="266" r:id="rId17"/>
    <p:sldId id="275" r:id="rId18"/>
    <p:sldId id="276" r:id="rId19"/>
    <p:sldId id="277" r:id="rId20"/>
    <p:sldId id="268" r:id="rId21"/>
    <p:sldId id="270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3" autoAdjust="0"/>
    <p:restoredTop sz="86347" autoAdjust="0"/>
  </p:normalViewPr>
  <p:slideViewPr>
    <p:cSldViewPr snapToGrid="0">
      <p:cViewPr varScale="1">
        <p:scale>
          <a:sx n="109" d="100"/>
          <a:sy n="109" d="100"/>
        </p:scale>
        <p:origin x="34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148E50-153C-4A09-A243-4C6CE30C6B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1116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AFA847-285F-4979-AF57-FD8E0F5ED9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3756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FA847-285F-4979-AF57-FD8E0F5ED9AB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38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FA847-285F-4979-AF57-FD8E0F5ED9AB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4782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Počty úkolů se lišily – graf pouze </a:t>
            </a:r>
            <a:r>
              <a:rPr lang="cs-CZ" smtClean="0"/>
              <a:t>pro ilustraci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9C825-F807-464E-AC0E-635543812D6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924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Typické – nejčetnější</a:t>
            </a:r>
          </a:p>
          <a:p>
            <a:r>
              <a:rPr lang="cs-CZ" dirty="0" smtClean="0"/>
              <a:t>U mluvení a psaní</a:t>
            </a:r>
            <a:r>
              <a:rPr lang="cs-CZ" baseline="0" dirty="0" smtClean="0"/>
              <a:t> se fáze po neukázala jako typická</a:t>
            </a:r>
          </a:p>
          <a:p>
            <a:r>
              <a:rPr lang="cs-CZ" baseline="0" dirty="0" err="1" smtClean="0"/>
              <a:t>Subj</a:t>
            </a:r>
            <a:r>
              <a:rPr lang="cs-CZ" baseline="0" dirty="0" smtClean="0"/>
              <a:t>. Hodnocení – kontextový údaj, žáci hodnotili obtížnost úkolu (hlavně u produktivních d.) – ačkoli byli ve skutečnosti neúspěšní v produktivních dovednostech, hodnotili tyto úkoly jako snadné</a:t>
            </a:r>
          </a:p>
          <a:p>
            <a:endParaRPr lang="cs-CZ" baseline="0" dirty="0" smtClean="0"/>
          </a:p>
          <a:p>
            <a:r>
              <a:rPr lang="cs-CZ" baseline="0" dirty="0" smtClean="0"/>
              <a:t>Kompenzační u </a:t>
            </a:r>
            <a:r>
              <a:rPr lang="cs-CZ" baseline="0" dirty="0" err="1" smtClean="0"/>
              <a:t>rec</a:t>
            </a:r>
            <a:r>
              <a:rPr lang="cs-CZ" baseline="0" dirty="0" smtClean="0"/>
              <a:t>. do 2 %, </a:t>
            </a:r>
            <a:r>
              <a:rPr lang="cs-CZ" baseline="0" dirty="0" err="1" smtClean="0"/>
              <a:t>prod</a:t>
            </a:r>
            <a:r>
              <a:rPr lang="cs-CZ" baseline="0" dirty="0" smtClean="0"/>
              <a:t>. 8 a 18 %, </a:t>
            </a:r>
            <a:r>
              <a:rPr lang="cs-CZ" baseline="0" dirty="0" err="1" smtClean="0"/>
              <a:t>sh</a:t>
            </a:r>
            <a:r>
              <a:rPr lang="cs-CZ" baseline="0" dirty="0" smtClean="0"/>
              <a:t> u </a:t>
            </a:r>
            <a:r>
              <a:rPr lang="cs-CZ" baseline="0" dirty="0" err="1" smtClean="0"/>
              <a:t>prod</a:t>
            </a:r>
            <a:r>
              <a:rPr lang="cs-CZ" baseline="0" dirty="0" smtClean="0"/>
              <a:t>. Nad 16 % </a:t>
            </a:r>
            <a:r>
              <a:rPr lang="cs-CZ" baseline="0" smtClean="0"/>
              <a:t>(poslech 16, čtení 12)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9C825-F807-464E-AC0E-635543812D6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924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Sekvence – k ilustraci postupů k vyřešení úkolu, sled strategií složený ze tří a více částí (deklarovaných strategií)</a:t>
            </a:r>
          </a:p>
          <a:p>
            <a:r>
              <a:rPr lang="cs-CZ" dirty="0" smtClean="0"/>
              <a:t>Nelze hledat společné znaky</a:t>
            </a:r>
          </a:p>
          <a:p>
            <a:r>
              <a:rPr lang="cs-CZ" dirty="0" smtClean="0"/>
              <a:t>Nejčastější tříčlenné,</a:t>
            </a:r>
            <a:r>
              <a:rPr lang="cs-CZ" baseline="0" dirty="0" smtClean="0"/>
              <a:t> nejdelší osmičlenná (kompenzační strategie – mluvení)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9C825-F807-464E-AC0E-635543812D6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21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cs-CZ" alt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B1D3-E6B6-44AE-A7A4-74256A2EAE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F531E-513D-41B3-8F31-D357EFB303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3A0B0-8800-4097-9380-571C4B9981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5B5D1-34B7-4632-97DC-242D556A1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95C0F-6F85-44E8-B0B2-265FB7A240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86B7D-3F7C-4297-A036-C5DDD984A9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9CC02-F0C1-4932-ACE0-3B666D6737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3918D-D298-4DA7-BF87-67EA114118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7C58-BBB8-4FAB-A841-B685762E38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D9690-A210-4E2C-9AEC-A1DEC578E7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8AA2E-D8E9-4039-92C4-AEC3CD96B0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73709-D78A-413D-9033-D37E23459A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E48B-22E3-4EA6-959D-D885E1C3EA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156A-4659-4B92-ABE9-BD09923B23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371DB-3BA9-4840-84A5-CBF03458BA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486B-850C-4BA1-A4AA-0075ED829E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B17FA-1642-4B15-AE6D-571A3C9A9E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28B7D-9AC4-4B6C-A49F-58DD12DBD4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F9A8D-548C-4567-B2EE-7F3D84FDBE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0C931-2AAB-47B9-8BD9-121F60BBE1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76EEF-5B4D-4A78-AF10-2C53FD71E6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5EB16-4FD6-4000-AAB8-2F97C7C18B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02B72-201B-44A0-86B1-E7EE42001A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304BB-8466-4C1A-AAF6-B554275101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1793F-3181-46DC-B683-7382A44A77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46975-9CE0-4E25-98BA-977AA7E7AB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F9FC8-76DA-4596-BA6A-185F09D541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F7D0-FD78-47D7-980E-19E59573AD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D5B6-D5D4-4784-973B-27D97E5DA8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79F37-428E-434C-B2E6-0C80ECD99F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029A2-23C8-43C7-ACB8-12EB202795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805E-50B4-4CF6-8A1C-1BD45E79F5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44953-9598-4D74-9AB2-610EB3F1B3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A16073-9941-4D8D-B8A1-E1A1273B75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332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7EA30E73-EECE-4516-8101-D260F8A452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5608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95F93196-8DCD-4A87-A3AC-F45C0726CC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52913" y="1422400"/>
            <a:ext cx="6560457" cy="76678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dirty="0">
                <a:solidFill>
                  <a:schemeClr val="bg1"/>
                </a:solidFill>
                <a:latin typeface="Calibri" panose="020F0502020204030204" pitchFamily="34" charset="0"/>
              </a:rPr>
              <a:t>Pedagogická fakulta</a:t>
            </a:r>
          </a:p>
          <a:p>
            <a:r>
              <a:rPr lang="cs-CZ" altLang="cs-CZ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Institut výzkumu školního vzdělávání a Katedra pedagogiky</a:t>
            </a:r>
          </a:p>
        </p:txBody>
      </p:sp>
      <p:sp>
        <p:nvSpPr>
          <p:cNvPr id="39938" name="Rectangle 16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6B9B8E-BF98-45C8-B324-E705D0D6C5CA}" type="slidenum">
              <a:rPr lang="cs-CZ" altLang="cs-CZ" smtClean="0">
                <a:latin typeface="Calibri" panose="020F0502020204030204" pitchFamily="34" charset="0"/>
              </a:rPr>
              <a:pPr/>
              <a:t>1</a:t>
            </a:fld>
            <a:endParaRPr lang="cs-CZ" altLang="cs-CZ" dirty="0" smtClean="0">
              <a:latin typeface="Calibri" panose="020F050202020403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6800" y="2491410"/>
            <a:ext cx="6807200" cy="1621990"/>
          </a:xfrm>
        </p:spPr>
        <p:txBody>
          <a:bodyPr/>
          <a:lstStyle/>
          <a:p>
            <a:r>
              <a:rPr lang="cs-CZ" sz="2400" dirty="0">
                <a:latin typeface="Calibri" panose="020F0502020204030204" pitchFamily="34" charset="0"/>
              </a:rPr>
              <a:t>Výsledky žáků v anglickém jazyce 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na </a:t>
            </a:r>
            <a:r>
              <a:rPr lang="cs-CZ" sz="2400" dirty="0">
                <a:latin typeface="Calibri" panose="020F0502020204030204" pitchFamily="34" charset="0"/>
              </a:rPr>
              <a:t>konci základního </a:t>
            </a:r>
            <a:r>
              <a:rPr lang="cs-CZ" sz="2400" dirty="0" smtClean="0">
                <a:latin typeface="Calibri" panose="020F0502020204030204" pitchFamily="34" charset="0"/>
              </a:rPr>
              <a:t>vzdělávání v JMK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9940" name="TextovéPole 1"/>
          <p:cNvSpPr txBox="1">
            <a:spLocks noChangeArrowheads="1"/>
          </p:cNvSpPr>
          <p:nvPr/>
        </p:nvSpPr>
        <p:spPr bwMode="auto">
          <a:xfrm>
            <a:off x="2307771" y="4108719"/>
            <a:ext cx="7434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</a:rPr>
              <a:t>Kateřina Vlčková, Karolína </a:t>
            </a:r>
            <a:r>
              <a:rPr lang="cs-CZ" sz="1800" dirty="0" smtClean="0">
                <a:latin typeface="Calibri" panose="020F0502020204030204" pitchFamily="34" charset="0"/>
              </a:rPr>
              <a:t>Pešková</a:t>
            </a:r>
            <a:endParaRPr lang="cs-CZ" sz="1800" dirty="0">
              <a:latin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56338" y="239619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000" dirty="0" smtClean="0">
              <a:latin typeface="Calibri" panose="020F0502020204030204" pitchFamily="34" charset="0"/>
            </a:endParaRPr>
          </a:p>
          <a:p>
            <a:pPr algn="ctr"/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2307771" y="4798147"/>
            <a:ext cx="66765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dirty="0">
                <a:latin typeface="Calibri" panose="020F0502020204030204" pitchFamily="34" charset="0"/>
              </a:rPr>
              <a:t>Na výzkumu spolupracovali</a:t>
            </a:r>
          </a:p>
          <a:p>
            <a:r>
              <a:rPr lang="cs-CZ" sz="1600" dirty="0">
                <a:latin typeface="Calibri" panose="020F0502020204030204" pitchFamily="34" charset="0"/>
              </a:rPr>
              <a:t>Klára Uličná (</a:t>
            </a:r>
            <a:r>
              <a:rPr lang="cs-CZ" sz="1600" dirty="0" err="1">
                <a:latin typeface="Calibri" panose="020F0502020204030204" pitchFamily="34" charset="0"/>
              </a:rPr>
              <a:t>roz</a:t>
            </a:r>
            <a:r>
              <a:rPr lang="cs-CZ" sz="1600" dirty="0">
                <a:latin typeface="Calibri" panose="020F0502020204030204" pitchFamily="34" charset="0"/>
              </a:rPr>
              <a:t>. Kostková), Miroslav Janík, </a:t>
            </a:r>
            <a:r>
              <a:rPr lang="cs-CZ" sz="1600" dirty="0" smtClean="0">
                <a:latin typeface="Calibri" panose="020F0502020204030204" pitchFamily="34" charset="0"/>
              </a:rPr>
              <a:t>Kateřina </a:t>
            </a:r>
            <a:r>
              <a:rPr lang="cs-CZ" sz="1600" dirty="0">
                <a:latin typeface="Calibri" panose="020F0502020204030204" pitchFamily="34" charset="0"/>
              </a:rPr>
              <a:t>Sýkorová (</a:t>
            </a:r>
            <a:r>
              <a:rPr lang="cs-CZ" sz="1600" dirty="0" err="1">
                <a:latin typeface="Calibri" panose="020F0502020204030204" pitchFamily="34" charset="0"/>
              </a:rPr>
              <a:t>roz</a:t>
            </a:r>
            <a:r>
              <a:rPr lang="cs-CZ" sz="1600" dirty="0">
                <a:latin typeface="Calibri" panose="020F0502020204030204" pitchFamily="34" charset="0"/>
              </a:rPr>
              <a:t>. </a:t>
            </a:r>
            <a:r>
              <a:rPr lang="cs-CZ" sz="1600" dirty="0" err="1">
                <a:latin typeface="Calibri" panose="020F0502020204030204" pitchFamily="34" charset="0"/>
              </a:rPr>
              <a:t>Švejdíková</a:t>
            </a:r>
            <a:r>
              <a:rPr lang="cs-CZ" sz="1600" dirty="0">
                <a:latin typeface="Calibri" panose="020F0502020204030204" pitchFamily="34" charset="0"/>
              </a:rPr>
              <a:t>), Jarmila Bradová, Marie Doskočilová</a:t>
            </a:r>
          </a:p>
        </p:txBody>
      </p:sp>
      <p:sp>
        <p:nvSpPr>
          <p:cNvPr id="10" name="TextovéPole 1"/>
          <p:cNvSpPr txBox="1">
            <a:spLocks noChangeArrowheads="1"/>
          </p:cNvSpPr>
          <p:nvPr/>
        </p:nvSpPr>
        <p:spPr bwMode="auto">
          <a:xfrm>
            <a:off x="0" y="6002056"/>
            <a:ext cx="20610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ČAPV 2016 </a:t>
            </a:r>
          </a:p>
          <a:p>
            <a:pPr algn="r"/>
            <a:r>
              <a:rPr lang="cs-CZ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České Budějovice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2242455" y="5847334"/>
            <a:ext cx="698137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Prezentace vznikla v rámci projektu Školní </a:t>
            </a:r>
            <a:r>
              <a:rPr lang="cs-CZ" sz="1600" i="1" dirty="0">
                <a:solidFill>
                  <a:schemeClr val="tx1"/>
                </a:solidFill>
                <a:latin typeface="Calibri" panose="020F0502020204030204" pitchFamily="34" charset="0"/>
              </a:rPr>
              <a:t>vzdělávání: Výzkum učebních podmínek, výukových metod, didaktických prostředků a kurikula (MUNI/A/0985/2015</a:t>
            </a:r>
            <a:r>
              <a:rPr lang="cs-CZ" sz="1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). Výsledky vznikly v rámci projektu </a:t>
            </a:r>
            <a:r>
              <a:rPr lang="cs-CZ" sz="1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GA </a:t>
            </a:r>
            <a:r>
              <a:rPr lang="cs-CZ" sz="1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ČR GAP407/12/0432 Strategie učení se cizímu jazyku a výsledky vzdělávání: Analýza shluků a sekvencí strategií</a:t>
            </a:r>
            <a:r>
              <a:rPr lang="cs-CZ" sz="16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cs-CZ" sz="1600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Postoje k předmětu a předpoklady pro výkon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</a:rPr>
              <a:t>AJ oblíbený, středně obtížný, významný až velmi významný předmět, pro který mají střední nadání a jsou k němu středně motivovaní, pracují v něm se střední pílí a dosahují spíše lepších známek na vysvědčení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Vs. referenční norma pro ČR (Hrabal, Pavelková, 2005-7) vzrostla obliba AJ ze středně oblíbeného na oblíbený, klesla obtížnost, zlepšily se známky, snížila se významnost (stále ale významný), žáci se považují za méně nadané na AJ, méně motivované a pilné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Postoje (význam, obliba, obtížnost) souvisí s předpoklady (nadání, motivace, píle)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Čím větší nadání, motivace, píle, význam, tím nižší obtížnost.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Čím významnější, oblíbenější, tím větší nadání, motivace.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Čím větší nadání, tím vyšší oblíbenost.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Nejsou rozdíly mezi školami (vyjma významu AJ), dle genderu (vyjma vyšší píle u dívek).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10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Učební a výkonová motivace v AJ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50" y="2017712"/>
            <a:ext cx="8743949" cy="4840287"/>
          </a:xfrm>
        </p:spPr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</a:rPr>
              <a:t>Vyšší touha po vyniknutí a prestiži a nižší obavy ze selhání než referenční norma.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Čím více žáky motivuje jedna pohnutka, tím více i další.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V učební motivaci nejsou rozdíly dle škol.</a:t>
            </a:r>
          </a:p>
          <a:p>
            <a:pPr marL="0" indent="0">
              <a:buNone/>
            </a:pPr>
            <a:r>
              <a:rPr lang="cs-CZ" sz="2000" b="1" dirty="0">
                <a:latin typeface="Calibri" panose="020F0502020204030204" pitchFamily="34" charset="0"/>
              </a:rPr>
              <a:t>V</a:t>
            </a:r>
            <a:r>
              <a:rPr lang="cs-CZ" sz="2000" b="1" dirty="0" smtClean="0">
                <a:latin typeface="Calibri" panose="020F0502020204030204" pitchFamily="34" charset="0"/>
              </a:rPr>
              <a:t>ýkonová motivace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Čím vyšší potřeba úspěšného výkonu, tím nižší potřeba vyhnutí se neúspěchu.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PÚV (spíše silnější) převažuje nad PVN (slabší, středně silná).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Většina žáků chce být vynikajícím žákem v AJ a dobré známky pro ně mají vysokou hodnotu.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1/2 žáků se daří soustřeďovat při výuce, 1/2 je středně pečlivá při učení.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1/2 má strach při zkoušení, 1/5 jen někdy; předmětu se žáci spíše nebojí.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Školy se neliší v PÚV, ale liší se v PVN.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Chlapci mají vyšší potřebu PÚV i PVN.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11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Strategie učících se AJ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9775" y="2093913"/>
            <a:ext cx="8234363" cy="4114800"/>
          </a:xfrm>
        </p:spPr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</a:rPr>
              <a:t>Nejvíce využívají strategie překladu (ze 72 %), poslech (66 %), čtení (55 %), mluvení (55 %), psaní (52 %), nejméně slovní zásoby (38 %, srov. Vlčková, 2007, 2010).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Používají 38 z 64 zjišťovaných strategií učení a užívání jazyka (56 %).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Dívky používají strategie více a širší spektrum (výsledky stabilní v ČR).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Neukazují se rozdíly dle školy či učitele v míře používání strategií či jejich podpory.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12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8825" y="1201738"/>
            <a:ext cx="7827963" cy="647700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Strategie a výsledky, postoje, předpoklady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</a:rPr>
              <a:t>KET skóre nekoreluje s mírou používání strategií.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Průměrná míra používání strategií slabě koreluje se známkou z AJ (srov. Vlčková, 2010).</a:t>
            </a:r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Vyšší míra používání strategií – oblíbenější, významnější AJ, nadanější, motivovanější, pilnější.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Čím vyšší učební motivace, tím více používají strategií.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Míra používání strategií roste s PÚV, nezávisí však na PVN.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Učitelé strategie podporují více (z 68 %) než je používají žáci (z 56 %), vyjma strategií překladu (žáci 72 %, učitel 32 %).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Podpora a používání strategií spolu slabě korelují.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13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Typy žáků podle motivace, strategií a výsledků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4474527"/>
          </a:xfrm>
        </p:spPr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</a:rPr>
              <a:t>Nejvíce žáků s převažující PÚV, používající strategie více než z poloviny (širší spektrum), s dobrou známkou z AJ (1, 2) a neúspěšných v testu KET (1/4) nebo úspěšných v KET (necelá 1/5).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Nevyskytuje se skupina úspěšní v KET, převažující PVN, bez ohledu na používání strategií.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Více než 1/3 žáků úspěšní v AJ (známka 1, 2), ale neúspěšní v KET.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Jak se liší od úspěšných v KET? Postoje (vyšší obliba, význam), předpoklady (vyšší nadání motivace, píle), neliší se ve strategiích a učební motivaci.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Čím se liší úspěšní v KET se špatnou známkou? </a:t>
            </a: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Postoje (oblíbenější AJ, méně obtížný, významnější), předpoklady (větší nadání, motivace, píle), větší PÚV, nižší PVN, větší učební motivace, ne strategie, ne předpoklady pro výkon.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14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Typické strategie užívané žáky při řešení jazykových úkolů KET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700" dirty="0" smtClean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86" y="2852935"/>
            <a:ext cx="7861754" cy="2704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4"/>
          <p:cNvSpPr>
            <a:spLocks noGrp="1"/>
          </p:cNvSpPr>
          <p:nvPr>
            <p:ph sz="half" idx="1"/>
          </p:nvPr>
        </p:nvSpPr>
        <p:spPr>
          <a:xfrm>
            <a:off x="611560" y="1772816"/>
            <a:ext cx="8435280" cy="2312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Celkem 2167 jednotek analýzy, z toho 295 v rámci kategorie </a:t>
            </a:r>
            <a:r>
              <a:rPr lang="cs-CZ" sz="2000" i="1" dirty="0" smtClean="0"/>
              <a:t>subjektivní hodnocení: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60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8121" y="1125538"/>
            <a:ext cx="9159240" cy="6477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Typické strategie užívané žáky při řešení jazykových úkolů KET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26720" y="1920240"/>
            <a:ext cx="8435280" cy="51411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4900" dirty="0" smtClean="0"/>
              <a:t>Sledovány v rámci jednotlivých fází řešení úkolu a ve vztahu k úspěšnosti v úkolu:</a:t>
            </a:r>
          </a:p>
          <a:p>
            <a:pPr marL="0" indent="0">
              <a:buNone/>
            </a:pPr>
            <a:endParaRPr lang="cs-CZ" sz="3700" dirty="0" smtClean="0"/>
          </a:p>
          <a:p>
            <a:r>
              <a:rPr lang="cs-CZ" sz="4900" b="1" dirty="0" smtClean="0"/>
              <a:t>Poslech (3 úkoly): </a:t>
            </a:r>
          </a:p>
          <a:p>
            <a:pPr lvl="1"/>
            <a:r>
              <a:rPr lang="cs-CZ" sz="4300" dirty="0" smtClean="0"/>
              <a:t>Před: </a:t>
            </a:r>
            <a:r>
              <a:rPr lang="cs-CZ" sz="4300" dirty="0">
                <a:solidFill>
                  <a:srgbClr val="0070C0"/>
                </a:solidFill>
              </a:rPr>
              <a:t>čtení textu a prohlížení obrázků (úspěšní</a:t>
            </a:r>
            <a:r>
              <a:rPr lang="cs-CZ" sz="4300" dirty="0" smtClean="0">
                <a:solidFill>
                  <a:srgbClr val="0070C0"/>
                </a:solidFill>
              </a:rPr>
              <a:t>) (3 %)</a:t>
            </a:r>
            <a:endParaRPr lang="cs-CZ" sz="4300" dirty="0">
              <a:solidFill>
                <a:srgbClr val="0070C0"/>
              </a:solidFill>
            </a:endParaRPr>
          </a:p>
          <a:p>
            <a:pPr lvl="1"/>
            <a:r>
              <a:rPr lang="cs-CZ" sz="4300" dirty="0" smtClean="0"/>
              <a:t>Během: zaměření na specifické informace (6 %) , </a:t>
            </a:r>
            <a:r>
              <a:rPr lang="cs-CZ" sz="4300" dirty="0" smtClean="0">
                <a:solidFill>
                  <a:srgbClr val="0070C0"/>
                </a:solidFill>
              </a:rPr>
              <a:t>kontrola (neúspěšní) (6 %)</a:t>
            </a:r>
          </a:p>
          <a:p>
            <a:pPr lvl="1"/>
            <a:r>
              <a:rPr lang="cs-CZ" sz="4300" dirty="0" smtClean="0"/>
              <a:t>Po: </a:t>
            </a:r>
            <a:r>
              <a:rPr lang="cs-CZ" sz="4300" dirty="0" smtClean="0">
                <a:solidFill>
                  <a:srgbClr val="0070C0"/>
                </a:solidFill>
              </a:rPr>
              <a:t>kontrola (neúspěšní) (4 %)</a:t>
            </a:r>
          </a:p>
          <a:p>
            <a:r>
              <a:rPr lang="cs-CZ" sz="4900" b="1" dirty="0" smtClean="0"/>
              <a:t>Čtení (4 úkoly): </a:t>
            </a:r>
          </a:p>
          <a:p>
            <a:pPr lvl="1"/>
            <a:r>
              <a:rPr lang="cs-CZ" sz="4300" dirty="0" smtClean="0"/>
              <a:t>Před: čtení textu a prohlížení obrázků (5 %)</a:t>
            </a:r>
          </a:p>
          <a:p>
            <a:pPr lvl="1"/>
            <a:r>
              <a:rPr lang="cs-CZ" sz="4300" dirty="0" smtClean="0"/>
              <a:t>Během: zaměření na specifické informace (3 %), žáky nediferencované čtení (23 %), </a:t>
            </a:r>
            <a:r>
              <a:rPr lang="cs-CZ" sz="4300" dirty="0" smtClean="0">
                <a:solidFill>
                  <a:srgbClr val="0070C0"/>
                </a:solidFill>
              </a:rPr>
              <a:t>překlad (úspěšní) (12 %)</a:t>
            </a:r>
            <a:r>
              <a:rPr lang="cs-CZ" sz="4300" dirty="0" smtClean="0"/>
              <a:t>, zpracování obsahu čteného textu (35 %)</a:t>
            </a:r>
          </a:p>
          <a:p>
            <a:pPr lvl="1"/>
            <a:r>
              <a:rPr lang="cs-CZ" sz="4300" dirty="0" smtClean="0"/>
              <a:t>Po: </a:t>
            </a:r>
            <a:r>
              <a:rPr lang="cs-CZ" sz="4300" dirty="0" smtClean="0">
                <a:solidFill>
                  <a:srgbClr val="0070C0"/>
                </a:solidFill>
              </a:rPr>
              <a:t>kontrola (úspěšní) (5 %)</a:t>
            </a:r>
            <a:r>
              <a:rPr lang="cs-CZ" sz="4300" dirty="0" smtClean="0"/>
              <a:t>	</a:t>
            </a:r>
          </a:p>
          <a:p>
            <a:r>
              <a:rPr lang="cs-CZ" sz="4900" b="1" dirty="0" smtClean="0"/>
              <a:t>Mluvení (2 úkoly): </a:t>
            </a:r>
          </a:p>
          <a:p>
            <a:pPr lvl="1"/>
            <a:r>
              <a:rPr lang="cs-CZ" sz="4300" dirty="0" smtClean="0"/>
              <a:t>Před: čtení textu a prohlížení obrázků (10 %), příprava promluvy (15 %)</a:t>
            </a:r>
          </a:p>
          <a:p>
            <a:pPr lvl="1"/>
            <a:r>
              <a:rPr lang="cs-CZ" sz="4300" dirty="0" smtClean="0"/>
              <a:t>Během: promyšlená promluva (10 %), žákem nediferencované mluvení (8 %), </a:t>
            </a:r>
            <a:r>
              <a:rPr lang="cs-CZ" sz="4300" dirty="0" smtClean="0">
                <a:solidFill>
                  <a:srgbClr val="0070C0"/>
                </a:solidFill>
              </a:rPr>
              <a:t>zaměření na plynulost/přesnost sdělení (neúspěšní (7 %),</a:t>
            </a:r>
            <a:r>
              <a:rPr lang="cs-CZ" sz="4300" dirty="0" smtClean="0"/>
              <a:t> </a:t>
            </a:r>
            <a:r>
              <a:rPr lang="cs-CZ" sz="4300" dirty="0" smtClean="0">
                <a:solidFill>
                  <a:srgbClr val="0070C0"/>
                </a:solidFill>
              </a:rPr>
              <a:t>spolupráce se spolužákem (neúspěšní) (7 %)</a:t>
            </a:r>
            <a:r>
              <a:rPr lang="cs-CZ" sz="4300" dirty="0" smtClean="0"/>
              <a:t>	</a:t>
            </a:r>
          </a:p>
          <a:p>
            <a:r>
              <a:rPr lang="cs-CZ" sz="4900" b="1" dirty="0" smtClean="0"/>
              <a:t>Psaní (1 úkol): </a:t>
            </a:r>
          </a:p>
          <a:p>
            <a:pPr lvl="1"/>
            <a:r>
              <a:rPr lang="cs-CZ" sz="4300" dirty="0" smtClean="0"/>
              <a:t>Před: </a:t>
            </a:r>
            <a:r>
              <a:rPr lang="cs-CZ" sz="4300" dirty="0" smtClean="0">
                <a:solidFill>
                  <a:srgbClr val="0070C0"/>
                </a:solidFill>
              </a:rPr>
              <a:t>příprava psaného sdělení (zaměření na obsah u úspěšných na formu u neúspěšných) (16 %)</a:t>
            </a:r>
            <a:r>
              <a:rPr lang="cs-CZ" sz="4300" dirty="0" smtClean="0"/>
              <a:t>, aktivizace kontextových a jazykových znalostí a zkušeností (11 %)</a:t>
            </a:r>
          </a:p>
          <a:p>
            <a:pPr lvl="1"/>
            <a:r>
              <a:rPr lang="cs-CZ" sz="4300" dirty="0" smtClean="0"/>
              <a:t>Během: psaní již promyšleného textu (11 %), žákem nediferencované psaní (8 %)</a:t>
            </a:r>
          </a:p>
          <a:p>
            <a:pPr lvl="1"/>
            <a:r>
              <a:rPr lang="cs-CZ" sz="4300" dirty="0" smtClean="0"/>
              <a:t>Další kompenzační strategie (při řešení jazykového problému) (7 %)</a:t>
            </a:r>
          </a:p>
          <a:p>
            <a:pPr lvl="1"/>
            <a:endParaRPr lang="cs-CZ" sz="4300" b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4900" b="1" dirty="0" smtClean="0"/>
              <a:t>Receptivní x produktivní dovednosti: </a:t>
            </a:r>
            <a:r>
              <a:rPr lang="cs-CZ" sz="4300" dirty="0" smtClean="0"/>
              <a:t>kompenzační strategie, výskyt tzv. subjektivního hodnocení úkolu </a:t>
            </a:r>
            <a:r>
              <a:rPr lang="cs-CZ" dirty="0" smtClean="0"/>
              <a:t>	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6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198" y="973138"/>
            <a:ext cx="7827963" cy="647700"/>
          </a:xfrm>
        </p:spPr>
        <p:txBody>
          <a:bodyPr/>
          <a:lstStyle/>
          <a:p>
            <a:r>
              <a:rPr lang="cs-CZ" dirty="0" smtClean="0"/>
              <a:t>Sekvence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6240" y="1744216"/>
            <a:ext cx="8291264" cy="4925144"/>
          </a:xfrm>
        </p:spPr>
        <p:txBody>
          <a:bodyPr/>
          <a:lstStyle/>
          <a:p>
            <a:r>
              <a:rPr lang="cs-CZ" sz="2000" dirty="0" smtClean="0"/>
              <a:t>vysoká míra </a:t>
            </a:r>
            <a:r>
              <a:rPr lang="cs-CZ" sz="2000" dirty="0" err="1" smtClean="0"/>
              <a:t>individualizovanosti</a:t>
            </a:r>
            <a:r>
              <a:rPr lang="cs-CZ" sz="2000" dirty="0" smtClean="0"/>
              <a:t> postupů</a:t>
            </a:r>
          </a:p>
          <a:p>
            <a:r>
              <a:rPr lang="cs-CZ" sz="2000" dirty="0" smtClean="0"/>
              <a:t>Ilustrace postupů k vyřešení úkolu</a:t>
            </a:r>
          </a:p>
          <a:p>
            <a:endParaRPr lang="cs-CZ" sz="2000" dirty="0" smtClean="0"/>
          </a:p>
          <a:p>
            <a:r>
              <a:rPr lang="cs-CZ" sz="1800" i="1" dirty="0"/>
              <a:t>Příklad čtyřčlenné sekvence strategií užitých k řešení úkolu KET1 na čtení (Ž46</a:t>
            </a:r>
            <a:r>
              <a:rPr lang="cs-CZ" sz="1800" i="1" dirty="0" smtClean="0"/>
              <a:t>):</a:t>
            </a:r>
          </a:p>
          <a:p>
            <a:endParaRPr lang="cs-CZ" sz="2000" i="1" dirty="0"/>
          </a:p>
          <a:p>
            <a:endParaRPr lang="cs-CZ" sz="2000" i="1" dirty="0" smtClean="0"/>
          </a:p>
          <a:p>
            <a:endParaRPr lang="cs-CZ" sz="2000" i="1" dirty="0"/>
          </a:p>
          <a:p>
            <a:endParaRPr lang="cs-CZ" sz="2000" i="1" dirty="0" smtClean="0"/>
          </a:p>
          <a:p>
            <a:r>
              <a:rPr lang="cs-CZ" sz="1800" i="1" dirty="0"/>
              <a:t>Příklad čtyřčlenné sekvence strategií užitých k řešení úkolu KET5 na psaní (Ž61</a:t>
            </a:r>
            <a:r>
              <a:rPr lang="cs-CZ" sz="1800" i="1" dirty="0" smtClean="0"/>
              <a:t>):</a:t>
            </a:r>
            <a:endParaRPr lang="cs-CZ" sz="1800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568" y="3310875"/>
            <a:ext cx="66770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392" y="5210175"/>
            <a:ext cx="64293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2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Diskuse 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</a:rPr>
              <a:t>Jak zlepšovat výsledky žáků? Chceme po žácích příliš?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Slabá vazba strategií na výsledky – otázka měření se jako faktor neukazuje.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18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83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82" y="1161142"/>
            <a:ext cx="7700962" cy="5326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212114" y="4468998"/>
            <a:ext cx="293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www.munispace.cz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Výzkumný úkol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Více </a:t>
            </a:r>
            <a:r>
              <a:rPr lang="cs-CZ" sz="2000" dirty="0">
                <a:latin typeface="Calibri" panose="020F0502020204030204" pitchFamily="34" charset="0"/>
              </a:rPr>
              <a:t>než </a:t>
            </a:r>
            <a:r>
              <a:rPr lang="cs-CZ" sz="2000" dirty="0" smtClean="0">
                <a:latin typeface="Calibri" panose="020F0502020204030204" pitchFamily="34" charset="0"/>
              </a:rPr>
              <a:t>1/3 </a:t>
            </a:r>
            <a:r>
              <a:rPr lang="cs-CZ" sz="2000" dirty="0">
                <a:latin typeface="Calibri" panose="020F0502020204030204" pitchFamily="34" charset="0"/>
              </a:rPr>
              <a:t>žáků nedosahovala po 11 letech učení se angličtině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požadované </a:t>
            </a:r>
            <a:r>
              <a:rPr lang="cs-CZ" sz="2000" dirty="0">
                <a:latin typeface="Calibri" panose="020F0502020204030204" pitchFamily="34" charset="0"/>
              </a:rPr>
              <a:t>úrovně pro daný stupeň vzdělávání (tj. B1, B2 dle SERR)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snížené </a:t>
            </a:r>
            <a:r>
              <a:rPr lang="cs-CZ" sz="2000" dirty="0">
                <a:latin typeface="Calibri" panose="020F0502020204030204" pitchFamily="34" charset="0"/>
              </a:rPr>
              <a:t>na 40 </a:t>
            </a:r>
            <a:r>
              <a:rPr lang="cs-CZ" sz="2000" dirty="0" smtClean="0">
                <a:latin typeface="Calibri" panose="020F0502020204030204" pitchFamily="34" charset="0"/>
              </a:rPr>
              <a:t>% (CERMAT, 2011).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Příčinu </a:t>
            </a:r>
            <a:r>
              <a:rPr lang="cs-CZ" sz="2000" dirty="0">
                <a:latin typeface="Calibri" panose="020F0502020204030204" pitchFamily="34" charset="0"/>
              </a:rPr>
              <a:t>lze vidět v kombinaci různých </a:t>
            </a:r>
            <a:r>
              <a:rPr lang="cs-CZ" sz="2000" dirty="0" smtClean="0">
                <a:latin typeface="Calibri" panose="020F0502020204030204" pitchFamily="34" charset="0"/>
              </a:rPr>
              <a:t>faktorů:</a:t>
            </a:r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charakteristiky </a:t>
            </a:r>
            <a:r>
              <a:rPr lang="cs-CZ" sz="2000" dirty="0" smtClean="0">
                <a:latin typeface="Calibri" panose="020F0502020204030204" pitchFamily="34" charset="0"/>
              </a:rPr>
              <a:t>žáka </a:t>
            </a:r>
            <a:r>
              <a:rPr lang="cs-CZ" sz="2000" dirty="0">
                <a:latin typeface="Calibri" panose="020F0502020204030204" pitchFamily="34" charset="0"/>
              </a:rPr>
              <a:t>(učební a výkonová motivace, </a:t>
            </a:r>
            <a:r>
              <a:rPr lang="cs-CZ" sz="2000" dirty="0" smtClean="0">
                <a:latin typeface="Calibri" panose="020F0502020204030204" pitchFamily="34" charset="0"/>
              </a:rPr>
              <a:t>zájem o předmět, strategie učení, styly učení, …),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kvalita výuky,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další </a:t>
            </a:r>
            <a:r>
              <a:rPr lang="cs-CZ" sz="2000" dirty="0">
                <a:latin typeface="Calibri" panose="020F0502020204030204" pitchFamily="34" charset="0"/>
              </a:rPr>
              <a:t>sociální </a:t>
            </a:r>
            <a:r>
              <a:rPr lang="cs-CZ" sz="2000" dirty="0" smtClean="0">
                <a:latin typeface="Calibri" panose="020F0502020204030204" pitchFamily="34" charset="0"/>
              </a:rPr>
              <a:t>aj. faktory.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2</a:t>
            </a:fld>
            <a:endParaRPr lang="cs-CZ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Zaměření našeho výzkumu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4600801"/>
          </a:xfrm>
        </p:spPr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</a:rPr>
              <a:t>Dosahují žáci na konci povinného vzdělávání v JMK požadované úrovně </a:t>
            </a:r>
            <a:r>
              <a:rPr lang="cs-CZ" sz="2000" dirty="0"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</a:rPr>
              <a:t>komunikační kompetence A2 (dle SERR) v anglickém jazyce? 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Souvisí používání určitých strategií řešení úkolu s úspěšností řešení daného jazykového úkolu testu KET? 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Jaké proměnné souvisí s úspěšností žáka (známka, skóre v KET) v anglickém jazyce?</a:t>
            </a: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Strategie učení a používání jazyka u </a:t>
            </a:r>
            <a:r>
              <a:rPr lang="cs-CZ" sz="2000" dirty="0">
                <a:latin typeface="Calibri" panose="020F0502020204030204" pitchFamily="34" charset="0"/>
              </a:rPr>
              <a:t>řečových dovedností (čtení, psaní, mluvení a poslechu)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Strategie řešení úkolu, testové strategie (4 řečové dovednosti)</a:t>
            </a: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Styly učení</a:t>
            </a:r>
          </a:p>
          <a:p>
            <a:pPr lvl="2"/>
            <a:r>
              <a:rPr lang="cs-CZ" sz="2000" dirty="0">
                <a:latin typeface="Calibri" panose="020F0502020204030204" pitchFamily="34" charset="0"/>
              </a:rPr>
              <a:t>U</a:t>
            </a:r>
            <a:r>
              <a:rPr lang="cs-CZ" sz="2000" dirty="0" smtClean="0">
                <a:latin typeface="Calibri" panose="020F0502020204030204" pitchFamily="34" charset="0"/>
              </a:rPr>
              <a:t>čební a výkonová motivace, zájem o předmět</a:t>
            </a: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Učitelova podpora strategií učení a kvalita výuky</a:t>
            </a:r>
          </a:p>
          <a:p>
            <a:pPr lvl="2"/>
            <a:r>
              <a:rPr lang="cs-CZ" sz="2000" dirty="0">
                <a:latin typeface="Calibri" panose="020F0502020204030204" pitchFamily="34" charset="0"/>
              </a:rPr>
              <a:t>D</a:t>
            </a:r>
            <a:r>
              <a:rPr lang="cs-CZ" sz="2000" dirty="0" smtClean="0">
                <a:latin typeface="Calibri" panose="020F0502020204030204" pitchFamily="34" charset="0"/>
              </a:rPr>
              <a:t>emografické charakteristiky žáka, rodiny, školy, učitele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3</a:t>
            </a:fld>
            <a:endParaRPr lang="cs-CZ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6687" y="1125538"/>
            <a:ext cx="7852002" cy="647700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Metody sběru dat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8387" y="2206399"/>
            <a:ext cx="8565613" cy="4114800"/>
          </a:xfrm>
        </p:spPr>
        <p:txBody>
          <a:bodyPr/>
          <a:lstStyle/>
          <a:p>
            <a:r>
              <a:rPr lang="cs-CZ" sz="2000" dirty="0">
                <a:latin typeface="Calibri" panose="020F0502020204030204" pitchFamily="34" charset="0"/>
              </a:rPr>
              <a:t>Jazykový test KET </a:t>
            </a:r>
            <a:r>
              <a:rPr lang="cs-CZ" sz="2000" dirty="0" smtClean="0">
                <a:latin typeface="Calibri" panose="020F0502020204030204" pitchFamily="34" charset="0"/>
              </a:rPr>
              <a:t>(dovednost čtení</a:t>
            </a:r>
            <a:r>
              <a:rPr lang="cs-CZ" sz="2000" dirty="0">
                <a:latin typeface="Calibri" panose="020F0502020204030204" pitchFamily="34" charset="0"/>
              </a:rPr>
              <a:t>, psaní, mluvení a poslechu) </a:t>
            </a:r>
          </a:p>
          <a:p>
            <a:pPr lvl="1"/>
            <a:r>
              <a:rPr lang="cs-CZ" sz="1600" dirty="0" smtClean="0">
                <a:latin typeface="Calibri" panose="020F0502020204030204" pitchFamily="34" charset="0"/>
              </a:rPr>
              <a:t>Videonahrávky </a:t>
            </a:r>
            <a:r>
              <a:rPr lang="cs-CZ" sz="1600" dirty="0">
                <a:latin typeface="Calibri" panose="020F0502020204030204" pitchFamily="34" charset="0"/>
              </a:rPr>
              <a:t>úkolu na mluvení, psaný test z úkolu na </a:t>
            </a:r>
            <a:r>
              <a:rPr lang="cs-CZ" sz="1600" dirty="0" smtClean="0">
                <a:latin typeface="Calibri" panose="020F0502020204030204" pitchFamily="34" charset="0"/>
              </a:rPr>
              <a:t>psaní (shoda posuzovatelů)</a:t>
            </a:r>
          </a:p>
          <a:p>
            <a:pPr lvl="1"/>
            <a:r>
              <a:rPr lang="cs-CZ" sz="1600" dirty="0" smtClean="0">
                <a:latin typeface="Calibri" panose="020F0502020204030204" pitchFamily="34" charset="0"/>
              </a:rPr>
              <a:t>Reliabilita, položková analýza</a:t>
            </a:r>
            <a:endParaRPr lang="cs-CZ" sz="1600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Písemné popisy používání strategií u testových úloh KET</a:t>
            </a:r>
          </a:p>
          <a:p>
            <a:pPr lvl="1"/>
            <a:r>
              <a:rPr lang="cs-CZ" sz="1600" dirty="0">
                <a:latin typeface="Calibri" panose="020F0502020204030204" pitchFamily="34" charset="0"/>
              </a:rPr>
              <a:t>Bublinové schéma</a:t>
            </a:r>
          </a:p>
          <a:p>
            <a:r>
              <a:rPr lang="cs-CZ" sz="2000" dirty="0">
                <a:latin typeface="Calibri" panose="020F0502020204030204" pitchFamily="34" charset="0"/>
              </a:rPr>
              <a:t>Dotazníky pro žáky</a:t>
            </a:r>
          </a:p>
          <a:p>
            <a:pPr lvl="1"/>
            <a:r>
              <a:rPr lang="cs-CZ" sz="1600" dirty="0">
                <a:latin typeface="Calibri" panose="020F0502020204030204" pitchFamily="34" charset="0"/>
              </a:rPr>
              <a:t>Strategie učení, styl učení, výkonová a učební motivace, zájem o předmět, demografický</a:t>
            </a:r>
          </a:p>
          <a:p>
            <a:r>
              <a:rPr lang="cs-CZ" sz="2000" dirty="0">
                <a:latin typeface="Calibri" panose="020F0502020204030204" pitchFamily="34" charset="0"/>
              </a:rPr>
              <a:t>Dotazník pro učitele</a:t>
            </a:r>
          </a:p>
          <a:p>
            <a:pPr lvl="1"/>
            <a:r>
              <a:rPr lang="cs-CZ" sz="1600" dirty="0">
                <a:latin typeface="Calibri" panose="020F0502020204030204" pitchFamily="34" charset="0"/>
              </a:rPr>
              <a:t>Podpora strategií</a:t>
            </a:r>
          </a:p>
          <a:p>
            <a:r>
              <a:rPr lang="cs-CZ" sz="2000" dirty="0">
                <a:latin typeface="Calibri" panose="020F0502020204030204" pitchFamily="34" charset="0"/>
              </a:rPr>
              <a:t>Kontextové informace z různých zdrojů (dokumenty, </a:t>
            </a:r>
            <a:r>
              <a:rPr lang="cs-CZ" sz="2000" dirty="0" smtClean="0">
                <a:latin typeface="Calibri" panose="020F0502020204030204" pitchFamily="34" charset="0"/>
              </a:rPr>
              <a:t>interview, terénní zápisky)</a:t>
            </a:r>
            <a:endParaRPr lang="cs-CZ" sz="2000" dirty="0">
              <a:latin typeface="Calibri" panose="020F0502020204030204" pitchFamily="34" charset="0"/>
            </a:endParaRPr>
          </a:p>
          <a:p>
            <a:pPr lvl="1"/>
            <a:r>
              <a:rPr lang="cs-CZ" sz="1600" dirty="0">
                <a:latin typeface="Calibri" panose="020F0502020204030204" pitchFamily="34" charset="0"/>
              </a:rPr>
              <a:t>O škole, učiteli, třídě, učebnici, žácích atd.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2150" y="6248400"/>
            <a:ext cx="1910850" cy="457200"/>
          </a:xfrm>
        </p:spPr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4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2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675" y="1220929"/>
            <a:ext cx="7827963" cy="647700"/>
          </a:xfrm>
        </p:spPr>
        <p:txBody>
          <a:bodyPr/>
          <a:lstStyle/>
          <a:p>
            <a:r>
              <a:rPr lang="cs-CZ" dirty="0" err="1">
                <a:latin typeface="Calibri" panose="020F0502020204030204" pitchFamily="34" charset="0"/>
              </a:rPr>
              <a:t>Key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English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Test </a:t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ukázka úkolu na poslech 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9754" y="2206312"/>
            <a:ext cx="3444875" cy="4114800"/>
          </a:xfrm>
        </p:spPr>
        <p:txBody>
          <a:bodyPr/>
          <a:lstStyle/>
          <a:p>
            <a:r>
              <a:rPr lang="cs-CZ" sz="2000" dirty="0">
                <a:latin typeface="Calibri" panose="020F0502020204030204" pitchFamily="34" charset="0"/>
              </a:rPr>
              <a:t>Standardizovaný jazykový test </a:t>
            </a:r>
            <a:r>
              <a:rPr lang="cs-CZ" sz="2000" dirty="0" err="1" smtClean="0">
                <a:latin typeface="Calibri" panose="020F0502020204030204" pitchFamily="34" charset="0"/>
              </a:rPr>
              <a:t>Key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</a:rPr>
              <a:t>English</a:t>
            </a:r>
            <a:r>
              <a:rPr lang="cs-CZ" sz="2000" dirty="0">
                <a:latin typeface="Calibri" panose="020F0502020204030204" pitchFamily="34" charset="0"/>
              </a:rPr>
              <a:t> Test 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úroveň A1</a:t>
            </a:r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ESOL </a:t>
            </a:r>
            <a:r>
              <a:rPr lang="cs-CZ" sz="2000" dirty="0" err="1">
                <a:latin typeface="Calibri" panose="020F0502020204030204" pitchFamily="34" charset="0"/>
              </a:rPr>
              <a:t>Examinations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1600" dirty="0" smtClean="0">
              <a:latin typeface="Calibri" panose="020F0502020204030204" pitchFamily="34" charset="0"/>
            </a:endParaRPr>
          </a:p>
          <a:p>
            <a:endParaRPr lang="cs-CZ" sz="1600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1600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600" i="1" dirty="0" smtClean="0">
                <a:latin typeface="Calibri" panose="020F0502020204030204" pitchFamily="34" charset="0"/>
              </a:rPr>
              <a:t>KET </a:t>
            </a:r>
            <a:r>
              <a:rPr lang="cs-CZ" sz="1600" i="1" dirty="0" err="1">
                <a:latin typeface="Calibri" panose="020F0502020204030204" pitchFamily="34" charset="0"/>
              </a:rPr>
              <a:t>for</a:t>
            </a:r>
            <a:r>
              <a:rPr lang="cs-CZ" sz="1600" i="1" dirty="0">
                <a:latin typeface="Calibri" panose="020F0502020204030204" pitchFamily="34" charset="0"/>
              </a:rPr>
              <a:t> </a:t>
            </a:r>
            <a:r>
              <a:rPr lang="cs-CZ" sz="1600" i="1" dirty="0" err="1">
                <a:latin typeface="Calibri" panose="020F0502020204030204" pitchFamily="34" charset="0"/>
              </a:rPr>
              <a:t>Schools</a:t>
            </a:r>
            <a:r>
              <a:rPr lang="cs-CZ" sz="1600" dirty="0">
                <a:latin typeface="Calibri" panose="020F0502020204030204" pitchFamily="34" charset="0"/>
              </a:rPr>
              <a:t> (2008). </a:t>
            </a:r>
            <a:r>
              <a:rPr lang="cs-CZ" sz="1600" dirty="0" smtClean="0">
                <a:latin typeface="Calibri" panose="020F0502020204030204" pitchFamily="34" charset="0"/>
              </a:rPr>
              <a:t>Cambridge</a:t>
            </a:r>
            <a:r>
              <a:rPr lang="cs-CZ" sz="1600" dirty="0">
                <a:latin typeface="Calibri" panose="020F0502020204030204" pitchFamily="34" charset="0"/>
              </a:rPr>
              <a:t>: </a:t>
            </a:r>
            <a:r>
              <a:rPr lang="cs-CZ" sz="1600" dirty="0" err="1">
                <a:latin typeface="Calibri" panose="020F0502020204030204" pitchFamily="34" charset="0"/>
              </a:rPr>
              <a:t>British</a:t>
            </a:r>
            <a:r>
              <a:rPr lang="cs-CZ" sz="1600" dirty="0">
                <a:latin typeface="Calibri" panose="020F0502020204030204" pitchFamily="34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</a:rPr>
              <a:t>Council</a:t>
            </a:r>
            <a:r>
              <a:rPr lang="cs-CZ" sz="1600" dirty="0">
                <a:latin typeface="Calibri" panose="020F0502020204030204" pitchFamily="34" charset="0"/>
              </a:rPr>
              <a:t>, </a:t>
            </a:r>
            <a:r>
              <a:rPr lang="cs-CZ" sz="1600" dirty="0" smtClean="0">
                <a:latin typeface="Calibri" panose="020F0502020204030204" pitchFamily="34" charset="0"/>
              </a:rPr>
              <a:t>University </a:t>
            </a:r>
            <a:r>
              <a:rPr lang="cs-CZ" sz="1600" dirty="0" err="1">
                <a:latin typeface="Calibri" panose="020F0502020204030204" pitchFamily="34" charset="0"/>
              </a:rPr>
              <a:t>of</a:t>
            </a:r>
            <a:r>
              <a:rPr lang="cs-CZ" sz="1600" dirty="0">
                <a:latin typeface="Calibri" panose="020F0502020204030204" pitchFamily="34" charset="0"/>
              </a:rPr>
              <a:t> Cambridge</a:t>
            </a:r>
            <a:r>
              <a:rPr lang="cs-CZ" sz="1600" dirty="0" smtClean="0">
                <a:latin typeface="Calibri" panose="020F0502020204030204" pitchFamily="34" charset="0"/>
              </a:rPr>
              <a:t>.</a:t>
            </a:r>
          </a:p>
          <a:p>
            <a:endParaRPr lang="cs-CZ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600" i="1" dirty="0">
                <a:latin typeface="Calibri" panose="020F0502020204030204" pitchFamily="34" charset="0"/>
              </a:rPr>
              <a:t>SERR – </a:t>
            </a:r>
            <a:r>
              <a:rPr lang="cs-CZ" sz="1600" i="1" dirty="0" err="1">
                <a:latin typeface="Calibri" panose="020F0502020204030204" pitchFamily="34" charset="0"/>
              </a:rPr>
              <a:t>Common</a:t>
            </a:r>
            <a:r>
              <a:rPr lang="cs-CZ" sz="1600" i="1" dirty="0">
                <a:latin typeface="Calibri" panose="020F0502020204030204" pitchFamily="34" charset="0"/>
              </a:rPr>
              <a:t> </a:t>
            </a:r>
            <a:r>
              <a:rPr lang="cs-CZ" sz="1600" i="1" dirty="0" err="1">
                <a:latin typeface="Calibri" panose="020F0502020204030204" pitchFamily="34" charset="0"/>
              </a:rPr>
              <a:t>European</a:t>
            </a:r>
            <a:r>
              <a:rPr lang="cs-CZ" sz="1600" i="1" dirty="0">
                <a:latin typeface="Calibri" panose="020F0502020204030204" pitchFamily="34" charset="0"/>
              </a:rPr>
              <a:t> Framework </a:t>
            </a:r>
            <a:r>
              <a:rPr lang="cs-CZ" sz="1600" i="1" dirty="0" err="1">
                <a:latin typeface="Calibri" panose="020F0502020204030204" pitchFamily="34" charset="0"/>
              </a:rPr>
              <a:t>of</a:t>
            </a:r>
            <a:r>
              <a:rPr lang="cs-CZ" sz="1600" i="1" dirty="0">
                <a:latin typeface="Calibri" panose="020F0502020204030204" pitchFamily="34" charset="0"/>
              </a:rPr>
              <a:t> Reference </a:t>
            </a:r>
            <a:r>
              <a:rPr lang="cs-CZ" sz="1600" i="1" dirty="0" err="1">
                <a:latin typeface="Calibri" panose="020F0502020204030204" pitchFamily="34" charset="0"/>
              </a:rPr>
              <a:t>for</a:t>
            </a:r>
            <a:r>
              <a:rPr lang="cs-CZ" sz="1600" i="1" dirty="0">
                <a:latin typeface="Calibri" panose="020F0502020204030204" pitchFamily="34" charset="0"/>
              </a:rPr>
              <a:t> </a:t>
            </a:r>
            <a:r>
              <a:rPr lang="cs-CZ" sz="1600" i="1" dirty="0" err="1">
                <a:latin typeface="Calibri" panose="020F0502020204030204" pitchFamily="34" charset="0"/>
              </a:rPr>
              <a:t>Languages</a:t>
            </a:r>
            <a:r>
              <a:rPr lang="cs-CZ" sz="1600" i="1" dirty="0">
                <a:latin typeface="Calibri" panose="020F0502020204030204" pitchFamily="34" charset="0"/>
              </a:rPr>
              <a:t> </a:t>
            </a:r>
            <a:r>
              <a:rPr lang="cs-CZ" sz="1600" dirty="0">
                <a:latin typeface="Calibri" panose="020F0502020204030204" pitchFamily="34" charset="0"/>
              </a:rPr>
              <a:t>(2010). Cambridge: Cambridge University </a:t>
            </a:r>
            <a:r>
              <a:rPr lang="cs-CZ" sz="1600" dirty="0" err="1">
                <a:latin typeface="Calibri" panose="020F0502020204030204" pitchFamily="34" charset="0"/>
              </a:rPr>
              <a:t>Press</a:t>
            </a:r>
            <a:r>
              <a:rPr lang="cs-CZ" sz="1600" dirty="0">
                <a:latin typeface="Calibri" panose="020F0502020204030204" pitchFamily="34" charset="0"/>
              </a:rPr>
              <a:t>.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6213162"/>
            <a:ext cx="1905000" cy="457200"/>
          </a:xfrm>
        </p:spPr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5</a:t>
            </a:fld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6553200" y="6321112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F4E7EBFF-1372-43EB-A32E-8FA608AA2503}" type="slidenum">
              <a:rPr lang="cs-CZ" smtClean="0">
                <a:latin typeface="Calibri" panose="020F0502020204030204" pitchFamily="34" charset="0"/>
              </a:rPr>
              <a:pPr/>
              <a:t>5</a:t>
            </a:fld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657" y="759466"/>
            <a:ext cx="4252686" cy="6063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2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125538"/>
            <a:ext cx="8553904" cy="647700"/>
          </a:xfrm>
        </p:spPr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</a:rPr>
              <a:t>Komixové</a:t>
            </a:r>
            <a:r>
              <a:rPr lang="cs-CZ" dirty="0" smtClean="0">
                <a:latin typeface="Calibri" panose="020F0502020204030204" pitchFamily="34" charset="0"/>
              </a:rPr>
              <a:t> šablony </a:t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pro strategie při řešení jazykového úkolu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6</a:t>
            </a:fld>
            <a:endParaRPr lang="cs-CZ" altLang="cs-CZ">
              <a:latin typeface="Calibri" panose="020F05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6778" y="1944914"/>
            <a:ext cx="7145336" cy="478835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942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67186" y="1673296"/>
            <a:ext cx="4152123" cy="421653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libri" panose="020F0502020204030204" pitchFamily="34" charset="0"/>
              </a:rPr>
              <a:t>Celý projekt</a:t>
            </a:r>
          </a:p>
          <a:p>
            <a:endParaRPr lang="cs-CZ" sz="2400" b="1" dirty="0" smtClean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Základní soubor</a:t>
            </a:r>
            <a:endParaRPr lang="cs-CZ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Náhodný výběr na úrovni školy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Úplný výběr na úrovni třídy a žáků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Jihomoravský kraj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9. ročník ZŠ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Výběrový soubor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Osloveno </a:t>
            </a:r>
            <a:r>
              <a:rPr lang="cs-CZ" sz="2000" dirty="0">
                <a:latin typeface="Calibri" panose="020F0502020204030204" pitchFamily="34" charset="0"/>
              </a:rPr>
              <a:t>26 škol, </a:t>
            </a:r>
            <a:r>
              <a:rPr lang="cs-CZ" sz="2000" dirty="0" smtClean="0">
                <a:latin typeface="Calibri" panose="020F0502020204030204" pitchFamily="34" charset="0"/>
              </a:rPr>
              <a:t>16 </a:t>
            </a:r>
            <a:r>
              <a:rPr lang="cs-CZ" sz="2000" dirty="0">
                <a:latin typeface="Calibri" panose="020F0502020204030204" pitchFamily="34" charset="0"/>
              </a:rPr>
              <a:t>ve výzkumu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25 tříd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462 žáků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19 učitelů (s odpověďmi)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773574" y="2115971"/>
            <a:ext cx="4095755" cy="452431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libri" panose="020F0502020204030204" pitchFamily="34" charset="0"/>
              </a:rPr>
              <a:t>Výběr pro kvalitativní analýzu</a:t>
            </a: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79 žáků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KET </a:t>
            </a:r>
            <a:r>
              <a:rPr lang="cs-CZ" sz="2000" dirty="0">
                <a:latin typeface="Calibri" panose="020F0502020204030204" pitchFamily="34" charset="0"/>
              </a:rPr>
              <a:t>skóre celkové </a:t>
            </a:r>
            <a:r>
              <a:rPr lang="cs-CZ" sz="2000" dirty="0" smtClean="0">
                <a:latin typeface="Calibri" panose="020F0502020204030204" pitchFamily="34" charset="0"/>
              </a:rPr>
              <a:t>(70 % úspěšnost), bez limitu ve 4 řečových dovednostech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a jednotlivých úlohách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Úplná data (komplet vyplněné KET úlohy a kompletní ostatní nástroje)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&gt; 70% skóre KET úspěšní 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&lt; 70 % skóre KET </a:t>
            </a:r>
            <a:r>
              <a:rPr lang="cs-CZ" dirty="0">
                <a:latin typeface="Calibri" panose="020F0502020204030204" pitchFamily="34" charset="0"/>
              </a:rPr>
              <a:t>neúspěšní</a:t>
            </a:r>
            <a:endParaRPr lang="cs-CZ" sz="2400" dirty="0" smtClean="0">
              <a:latin typeface="Calibri" panose="020F0502020204030204" pitchFamily="34" charset="0"/>
            </a:endParaRPr>
          </a:p>
        </p:txBody>
      </p:sp>
      <p:sp>
        <p:nvSpPr>
          <p:cNvPr id="7" name="Šipka dolů 1"/>
          <p:cNvSpPr>
            <a:spLocks noChangeArrowheads="1"/>
          </p:cNvSpPr>
          <p:nvPr/>
        </p:nvSpPr>
        <p:spPr bwMode="auto">
          <a:xfrm rot="16200000">
            <a:off x="3941290" y="4847068"/>
            <a:ext cx="549644" cy="1114923"/>
          </a:xfrm>
          <a:prstGeom prst="downArrow">
            <a:avLst>
              <a:gd name="adj1" fmla="val 50000"/>
              <a:gd name="adj2" fmla="val 49932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77182" y="864281"/>
            <a:ext cx="7827963" cy="64770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Calibri" panose="020F0502020204030204" pitchFamily="34" charset="0"/>
              </a:rPr>
              <a:t>Vzorek</a:t>
            </a:r>
            <a:endParaRPr lang="cs-CZ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Dosahují žáci očekávané úrovně komunikační kompetence?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9657" y="2017713"/>
            <a:ext cx="8984343" cy="4114800"/>
          </a:xfrm>
        </p:spPr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</a:rPr>
              <a:t>Úrovně A2 dle SERR (2001) v 9. roč. dosahuje jen 33 % žáků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Jen 13 % z nich bylo úspěšných ve všech řečových dovednostech (=&gt; 70 %)</a:t>
            </a: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Srov. ČŠI (2014) 8. roč. 2/5 žáků dosáhli úrovně nad 60 % požadavků min. standardu (poslech 46 %, čtení 62 %, slovní zásoba 59 %, gramatika 51 %). ČŠI (2012, NIQES, úspěšnost &gt; 80 % jen 5 % žáků)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Nejsnazší poslech (60 % </a:t>
            </a:r>
            <a:r>
              <a:rPr lang="cs-CZ" sz="2000" dirty="0">
                <a:latin typeface="Calibri" panose="020F0502020204030204" pitchFamily="34" charset="0"/>
              </a:rPr>
              <a:t>ú</a:t>
            </a:r>
            <a:r>
              <a:rPr lang="cs-CZ" sz="2000" dirty="0" smtClean="0">
                <a:latin typeface="Calibri" panose="020F0502020204030204" pitchFamily="34" charset="0"/>
              </a:rPr>
              <a:t>spěšných) než mluvení (38 %)/čtení (31 %)/psaní (28 %).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Uvedené pořadí neodpovídá tomu, jak se hodnotili žáci (nejlepší ve čtení, psaní, mluvení, nejslabší poslech)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Úspěšnost v dovednostech korelovaná: nejvíce čtení a poslech, psaní a čtení = integrované pojetí řečových dovedností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KET skóre koreluje se známkou (R = -0,57, p &lt; 0,05), podobně </a:t>
            </a:r>
            <a:r>
              <a:rPr lang="cs-CZ" sz="2000" dirty="0" err="1" smtClean="0">
                <a:latin typeface="Calibri" panose="020F0502020204030204" pitchFamily="34" charset="0"/>
              </a:rPr>
              <a:t>Scio</a:t>
            </a:r>
            <a:r>
              <a:rPr lang="cs-CZ" sz="2000" dirty="0" smtClean="0">
                <a:latin typeface="Calibri" panose="020F0502020204030204" pitchFamily="34" charset="0"/>
              </a:rPr>
              <a:t> (2014)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Rozdíly mezi školami (u skóre z mluvení konkrétně)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Genderové rozdíly nebyly (jen u psaní vyšší skóre dívky) vs. Eurydice (2010) – dívky lepší vs. </a:t>
            </a:r>
            <a:r>
              <a:rPr lang="cs-CZ" sz="2000" dirty="0" err="1" smtClean="0">
                <a:latin typeface="Calibri" panose="020F0502020204030204" pitchFamily="34" charset="0"/>
              </a:rPr>
              <a:t>Scio</a:t>
            </a:r>
            <a:r>
              <a:rPr lang="cs-CZ" sz="2000" dirty="0" smtClean="0">
                <a:latin typeface="Calibri" panose="020F0502020204030204" pitchFamily="34" charset="0"/>
              </a:rPr>
              <a:t> (2012) – chlapci horší známky, ale lepší v testu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8</a:t>
            </a:fld>
            <a:endParaRPr lang="cs-CZ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23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Podmínky žáků při učení se AJ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1" y="1941513"/>
            <a:ext cx="8915400" cy="4668837"/>
          </a:xfrm>
        </p:spPr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</a:rPr>
              <a:t>Většinu žáků AJ ve škole baví 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vs. </a:t>
            </a:r>
            <a:r>
              <a:rPr lang="cs-CZ" sz="2000" dirty="0" err="1" smtClean="0">
                <a:latin typeface="Calibri" panose="020F0502020204030204" pitchFamily="34" charset="0"/>
              </a:rPr>
              <a:t>Scio</a:t>
            </a:r>
            <a:r>
              <a:rPr lang="cs-CZ" sz="2000" dirty="0" smtClean="0">
                <a:latin typeface="Calibri" panose="020F0502020204030204" pitchFamily="34" charset="0"/>
              </a:rPr>
              <a:t> 2013 během 2.st. baví stále méně žáků, zejm. chlapců =&gt; 9. roč. 1/5 chlapců a 1/3 dívek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Uvádí, že se hodně naučili  (podobně </a:t>
            </a:r>
            <a:r>
              <a:rPr lang="cs-CZ" sz="2000" dirty="0" err="1" smtClean="0">
                <a:latin typeface="Calibri" panose="020F0502020204030204" pitchFamily="34" charset="0"/>
              </a:rPr>
              <a:t>Scio</a:t>
            </a:r>
            <a:r>
              <a:rPr lang="cs-CZ" sz="2000" dirty="0" smtClean="0">
                <a:latin typeface="Calibri" panose="020F0502020204030204" pitchFamily="34" charset="0"/>
              </a:rPr>
              <a:t> 2014),  uvádí, že jim AJ jde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Prakticky všichni uvádí, že se chtějí AJ pořádně naučit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1/3 neví, jak se učit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2/3 učitel radí, jak se učit; se 2/3 to i procvičuje</a:t>
            </a: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To má (slabý) pozitivní vliv na deklarovanou míru používání strategií (srov. Vlčková, 2007, 2010)</a:t>
            </a: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Žáci mají současně lepší známky z AJ</a:t>
            </a: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Nekoreluje ale s výsledky z testu KET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U většiny žáků doma někdo AJ mluví, ale většině žáků nepomáhají při učení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Žáci až na výjimky nechodí na další výuku po škole.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Nejzdatnější se cítí v AJ.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9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V_2013_adaptace_nastroje_vnimana_MOC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CAPV_2013_adaptace_nastroje_vnimana_MOC</Template>
  <TotalTime>1322</TotalTime>
  <Words>1863</Words>
  <Application>Microsoft Office PowerPoint</Application>
  <PresentationFormat>Předvádění na obrazovce (4:3)</PresentationFormat>
  <Paragraphs>213</Paragraphs>
  <Slides>19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Tahoma</vt:lpstr>
      <vt:lpstr>Wingdings</vt:lpstr>
      <vt:lpstr>CAPV_2013_adaptace_nastroje_vnimana_MOC</vt:lpstr>
      <vt:lpstr>1_Směsi</vt:lpstr>
      <vt:lpstr>2_Směsi</vt:lpstr>
      <vt:lpstr>Výsledky žáků v anglickém jazyce  na konci základního vzdělávání v JMK</vt:lpstr>
      <vt:lpstr>Výzkumný úkol</vt:lpstr>
      <vt:lpstr>Zaměření našeho výzkumu</vt:lpstr>
      <vt:lpstr>Metody sběru dat</vt:lpstr>
      <vt:lpstr>Key English Test  ukázka úkolu na poslech </vt:lpstr>
      <vt:lpstr>Komixové šablony  pro strategie při řešení jazykového úkolu</vt:lpstr>
      <vt:lpstr>Vzorek</vt:lpstr>
      <vt:lpstr>Dosahují žáci očekávané úrovně komunikační kompetence?</vt:lpstr>
      <vt:lpstr>Podmínky žáků při učení se AJ</vt:lpstr>
      <vt:lpstr>Postoje k předmětu a předpoklady pro výkon</vt:lpstr>
      <vt:lpstr>Učební a výkonová motivace v AJ</vt:lpstr>
      <vt:lpstr>Strategie učících se AJ</vt:lpstr>
      <vt:lpstr>Strategie a výsledky, postoje, předpoklady</vt:lpstr>
      <vt:lpstr>Typy žáků podle motivace, strategií a výsledků</vt:lpstr>
      <vt:lpstr>Typické strategie užívané žáky při řešení jazykových úkolů KET </vt:lpstr>
      <vt:lpstr>Typické strategie užívané žáky při řešení jazykových úkolů KET </vt:lpstr>
      <vt:lpstr>Sekvence strategií</vt:lpstr>
      <vt:lpstr>Diskuse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Vnímaná moc učitele ve školní třídě: adaptace dotazníku Teacher Power Use Scale</dc:title>
  <dc:creator>Vlckova</dc:creator>
  <cp:lastModifiedBy>vlckova</cp:lastModifiedBy>
  <cp:revision>129</cp:revision>
  <cp:lastPrinted>1601-01-01T00:00:00Z</cp:lastPrinted>
  <dcterms:created xsi:type="dcterms:W3CDTF">2013-09-16T06:42:47Z</dcterms:created>
  <dcterms:modified xsi:type="dcterms:W3CDTF">2016-10-10T17:15:14Z</dcterms:modified>
</cp:coreProperties>
</file>