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3" r:id="rId3"/>
    <p:sldId id="270" r:id="rId4"/>
    <p:sldId id="271" r:id="rId5"/>
    <p:sldId id="257" r:id="rId6"/>
    <p:sldId id="260" r:id="rId7"/>
    <p:sldId id="261" r:id="rId8"/>
    <p:sldId id="266" r:id="rId9"/>
    <p:sldId id="262" r:id="rId10"/>
    <p:sldId id="264" r:id="rId11"/>
    <p:sldId id="272" r:id="rId12"/>
    <p:sldId id="265" r:id="rId13"/>
    <p:sldId id="268" r:id="rId14"/>
    <p:sldId id="263" r:id="rId15"/>
    <p:sldId id="26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85" d="100"/>
          <a:sy n="85" d="100"/>
        </p:scale>
        <p:origin x="1644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en-GB" altLang="cs-CZ" noProof="0" dirty="0" err="1"/>
              <a:t>Kliknutím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</a:t>
            </a:r>
            <a:r>
              <a:rPr lang="en-GB" altLang="cs-CZ" noProof="0" dirty="0"/>
              <a:t>.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/>
              <a:t>Klepnutím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předlohy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nadpisů</a:t>
            </a:r>
            <a:r>
              <a:rPr lang="en-GB" altLang="cs-CZ" noProof="0" dirty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/>
              <a:t>Klepnutím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předlohy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textu</a:t>
            </a:r>
            <a:r>
              <a:rPr lang="en-GB" altLang="cs-CZ" noProof="0" dirty="0"/>
              <a:t>.</a:t>
            </a:r>
          </a:p>
          <a:p>
            <a:pPr lvl="1"/>
            <a:r>
              <a:rPr lang="en-GB" altLang="cs-CZ" noProof="0" dirty="0" err="1"/>
              <a:t>Druhá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úroveň</a:t>
            </a:r>
            <a:endParaRPr lang="en-GB" altLang="cs-CZ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7599" y="1309511"/>
            <a:ext cx="7483475" cy="3919715"/>
          </a:xfrm>
        </p:spPr>
        <p:txBody>
          <a:bodyPr/>
          <a:lstStyle/>
          <a:p>
            <a:pPr algn="ctr"/>
            <a:r>
              <a:rPr lang="en-US" dirty="0"/>
              <a:t>Enhancing learner autonomy and responsibility in an EAP class</a:t>
            </a:r>
            <a:br>
              <a:rPr lang="en-US" dirty="0"/>
            </a:br>
            <a:br>
              <a:rPr lang="en-US" dirty="0"/>
            </a:br>
            <a:r>
              <a:rPr lang="en-US" sz="2800" dirty="0"/>
              <a:t>Petra </a:t>
            </a:r>
            <a:r>
              <a:rPr lang="en-US" sz="2800" dirty="0" err="1"/>
              <a:t>Trávníková</a:t>
            </a:r>
            <a:br>
              <a:rPr lang="en-US" dirty="0"/>
            </a:br>
            <a:br>
              <a:rPr lang="en-US" dirty="0"/>
            </a:br>
            <a:r>
              <a:rPr lang="en-US" sz="2000" dirty="0"/>
              <a:t>IATEFL LASIG Conference</a:t>
            </a:r>
            <a:br>
              <a:rPr lang="en-US" sz="2000" dirty="0"/>
            </a:br>
            <a:r>
              <a:rPr lang="en-US" sz="2000" dirty="0"/>
              <a:t>Brno 22 September 2018</a:t>
            </a:r>
            <a:br>
              <a:rPr lang="en-US" dirty="0"/>
            </a:br>
            <a:endParaRPr lang="en-US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0738F1-C138-4950-92E2-BAD8133AD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Portfolio assessment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A6D7E9-99F5-492D-889A-8CE5FC4E3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2017712"/>
            <a:ext cx="8086635" cy="4687887"/>
          </a:xfrm>
        </p:spPr>
        <p:txBody>
          <a:bodyPr/>
          <a:lstStyle/>
          <a:p>
            <a:r>
              <a:rPr lang="en-US" sz="2200" dirty="0"/>
              <a:t>* in the 1990s</a:t>
            </a:r>
          </a:p>
          <a:p>
            <a:r>
              <a:rPr lang="en-US" sz="2200" dirty="0"/>
              <a:t>Opportunity to </a:t>
            </a:r>
            <a:r>
              <a:rPr lang="en-US" sz="2200" b="1" dirty="0"/>
              <a:t>reflect</a:t>
            </a:r>
            <a:r>
              <a:rPr lang="en-US" sz="2200" dirty="0"/>
              <a:t> on Ss’ growth, progress and academic goals over a period of time</a:t>
            </a:r>
          </a:p>
          <a:p>
            <a:r>
              <a:rPr lang="en-US" sz="2200" dirty="0" err="1"/>
              <a:t>assesment</a:t>
            </a:r>
            <a:r>
              <a:rPr lang="en-US" sz="2200" dirty="0"/>
              <a:t>: teacher, peers (encourage Ss to become teachers- Nunan 2003) and self-evaluation</a:t>
            </a:r>
          </a:p>
          <a:p>
            <a:r>
              <a:rPr lang="en-US" sz="2200" dirty="0"/>
              <a:t>interrelated with the </a:t>
            </a:r>
            <a:r>
              <a:rPr lang="en-US" sz="2200" b="1" dirty="0"/>
              <a:t>content</a:t>
            </a:r>
            <a:r>
              <a:rPr lang="en-US" sz="2200" dirty="0"/>
              <a:t> of the course</a:t>
            </a:r>
            <a:r>
              <a:rPr lang="cs-CZ" sz="2200" dirty="0"/>
              <a:t>: p</a:t>
            </a:r>
            <a:r>
              <a:rPr lang="en-US" sz="2200" dirty="0" err="1"/>
              <a:t>erforming</a:t>
            </a:r>
            <a:r>
              <a:rPr lang="en-US" sz="2200" dirty="0"/>
              <a:t>- </a:t>
            </a:r>
            <a:r>
              <a:rPr lang="en-US" sz="2200" b="1" dirty="0"/>
              <a:t>learning by doing</a:t>
            </a:r>
          </a:p>
          <a:p>
            <a:r>
              <a:rPr lang="en-US" sz="2200" dirty="0"/>
              <a:t>“successful task completion”</a:t>
            </a:r>
          </a:p>
          <a:p>
            <a:r>
              <a:rPr lang="en-US" dirty="0"/>
              <a:t>authenticity of tasks: emphasis on skills: they can apply them “outside the immediate context of learning” (Little)</a:t>
            </a:r>
          </a:p>
          <a:p>
            <a:endParaRPr lang="en-US" sz="2200" b="1" dirty="0"/>
          </a:p>
          <a:p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3DADF04-02E7-4D1B-9550-03CAAA41B6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BCD70E-5C96-489A-AFBF-4AE95037EE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21044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CAD44B3-2318-445D-ADC8-201811781C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779296F-BD43-42DF-BDEB-72F0710E0D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633F8673-B443-4C74-8996-5420A1001D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807555"/>
              </p:ext>
            </p:extLst>
          </p:nvPr>
        </p:nvGraphicFramePr>
        <p:xfrm>
          <a:off x="1061156" y="1422400"/>
          <a:ext cx="6809193" cy="3637512"/>
        </p:xfrm>
        <a:graphic>
          <a:graphicData uri="http://schemas.openxmlformats.org/drawingml/2006/table">
            <a:tbl>
              <a:tblPr firstRow="1" firstCol="1" bandRow="1"/>
              <a:tblGrid>
                <a:gridCol w="3051269">
                  <a:extLst>
                    <a:ext uri="{9D8B030D-6E8A-4147-A177-3AD203B41FA5}">
                      <a16:colId xmlns:a16="http://schemas.microsoft.com/office/drawing/2014/main" val="2774525746"/>
                    </a:ext>
                  </a:extLst>
                </a:gridCol>
                <a:gridCol w="3085791">
                  <a:extLst>
                    <a:ext uri="{9D8B030D-6E8A-4147-A177-3AD203B41FA5}">
                      <a16:colId xmlns:a16="http://schemas.microsoft.com/office/drawing/2014/main" val="1827097029"/>
                    </a:ext>
                  </a:extLst>
                </a:gridCol>
                <a:gridCol w="672133">
                  <a:extLst>
                    <a:ext uri="{9D8B030D-6E8A-4147-A177-3AD203B41FA5}">
                      <a16:colId xmlns:a16="http://schemas.microsoft.com/office/drawing/2014/main" val="3837812878"/>
                    </a:ext>
                  </a:extLst>
                </a:gridCol>
              </a:tblGrid>
              <a:tr h="29118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CJVA402 portfolio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points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7276518"/>
                  </a:ext>
                </a:extLst>
              </a:tr>
              <a:tr h="3177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in-</a:t>
                      </a:r>
                      <a:r>
                        <a:rPr lang="cs-CZ" sz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class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presentations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lead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8496381"/>
                  </a:ext>
                </a:extLst>
              </a:tr>
              <a:tr h="3177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minipresentation I 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0800951"/>
                  </a:ext>
                </a:extLst>
              </a:tr>
              <a:tr h="3177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improvisation 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19690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Bc thesis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–quick fire presentation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145763"/>
                  </a:ext>
                </a:extLst>
              </a:tr>
              <a:tr h="3177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in-</a:t>
                      </a:r>
                      <a:r>
                        <a:rPr lang="cs-CZ" sz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class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written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assignments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summary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of a TED talk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9463978"/>
                  </a:ext>
                </a:extLst>
              </a:tr>
              <a:tr h="3177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reflection- questionnaire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1451447"/>
                  </a:ext>
                </a:extLst>
              </a:tr>
              <a:tr h="3177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exam period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position paper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4022915"/>
                  </a:ext>
                </a:extLst>
              </a:tr>
              <a:tr h="3177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final abstract 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5212964"/>
                  </a:ext>
                </a:extLst>
              </a:tr>
              <a:tr h="3177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final presentation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9690870"/>
                  </a:ext>
                </a:extLst>
              </a:tr>
              <a:tr h="3177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final presentation summary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2093344"/>
                  </a:ext>
                </a:extLst>
              </a:tr>
              <a:tr h="291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6624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4046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75F127-6C40-4330-8FAB-1A41348C4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From students’ feedback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2DAD2E0-859D-4CD1-9E55-E9DE91B7A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275" y="2017712"/>
            <a:ext cx="8086635" cy="4840287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Experiential learning: </a:t>
            </a:r>
          </a:p>
          <a:p>
            <a:r>
              <a:rPr lang="en-US" sz="2000" i="1" dirty="0"/>
              <a:t>It was a hand-on experience- very useful…</a:t>
            </a:r>
          </a:p>
          <a:p>
            <a:r>
              <a:rPr lang="en-US" sz="2000" i="1" dirty="0"/>
              <a:t>We had lots of opportunities to try everything ourselves.</a:t>
            </a:r>
          </a:p>
          <a:p>
            <a:r>
              <a:rPr lang="en-US" sz="2000" i="1" dirty="0"/>
              <a:t>We were not told what is right or wrong but we found it out ourselves.</a:t>
            </a:r>
          </a:p>
          <a:p>
            <a:endParaRPr lang="en-US" sz="2000" i="1" dirty="0"/>
          </a:p>
          <a:p>
            <a:pPr marL="0" indent="0">
              <a:buNone/>
            </a:pPr>
            <a:r>
              <a:rPr lang="en-US" sz="2000" b="1" dirty="0"/>
              <a:t>Portfolio assessment: </a:t>
            </a:r>
          </a:p>
          <a:p>
            <a:r>
              <a:rPr lang="en-US" sz="2000" i="1" dirty="0"/>
              <a:t>It’s not the collection of points but the verbal feedback that matters.</a:t>
            </a:r>
            <a:endParaRPr lang="cs-CZ" sz="2000" i="1" dirty="0"/>
          </a:p>
          <a:p>
            <a:r>
              <a:rPr lang="en-US" sz="2000" i="1" dirty="0"/>
              <a:t>The load is spread throughout the whole term.</a:t>
            </a:r>
          </a:p>
          <a:p>
            <a:r>
              <a:rPr lang="en-US" sz="2000" i="1" dirty="0"/>
              <a:t>Much better than a normal exam- not that stressful.  </a:t>
            </a:r>
          </a:p>
          <a:p>
            <a:r>
              <a:rPr lang="en-US" sz="2000" i="1" dirty="0"/>
              <a:t>I liked the teacher’s individual approach.</a:t>
            </a:r>
          </a:p>
          <a:p>
            <a:r>
              <a:rPr lang="en-US" sz="2000" i="1" dirty="0"/>
              <a:t>It corresponds to the course and presentation skills. </a:t>
            </a:r>
          </a:p>
          <a:p>
            <a:endParaRPr lang="en-US" sz="1400" i="1" dirty="0"/>
          </a:p>
          <a:p>
            <a:pPr marL="0" indent="0">
              <a:buNone/>
            </a:pPr>
            <a:endParaRPr lang="en-US" sz="1400" i="1" dirty="0"/>
          </a:p>
          <a:p>
            <a:pPr marL="0" indent="0">
              <a:buNone/>
            </a:pPr>
            <a:endParaRPr lang="en-US" sz="1400" i="1" dirty="0"/>
          </a:p>
          <a:p>
            <a:endParaRPr lang="en-US" sz="1400" i="1" dirty="0"/>
          </a:p>
          <a:p>
            <a:endParaRPr lang="en-US" sz="1400" i="1" dirty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588C77F-0CD4-4DE6-AE87-510FFF5B57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1EC347-253D-4E73-BA27-5EC420561F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04653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ACE810-6286-4297-829F-555CA167B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Some</a:t>
            </a:r>
            <a:r>
              <a:rPr lang="cs-CZ" dirty="0"/>
              <a:t> more </a:t>
            </a:r>
            <a:r>
              <a:rPr lang="cs-CZ" dirty="0" err="1"/>
              <a:t>Ss</a:t>
            </a:r>
            <a:r>
              <a:rPr lang="en-US" dirty="0"/>
              <a:t>’ feedback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0078F7-2D03-4C23-AA7D-04D05E081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/>
              <a:t>Materials and learning strategies:</a:t>
            </a:r>
          </a:p>
          <a:p>
            <a:r>
              <a:rPr lang="en-US" sz="2000" i="1" dirty="0"/>
              <a:t>the materials were always up-to-date which I really liked</a:t>
            </a:r>
          </a:p>
          <a:p>
            <a:r>
              <a:rPr lang="en-US" sz="2000" i="1" dirty="0"/>
              <a:t>We could choose our own activities, which helped us learn as much as we could.</a:t>
            </a:r>
          </a:p>
          <a:p>
            <a:endParaRPr lang="en-US" sz="2000" i="1" dirty="0"/>
          </a:p>
          <a:p>
            <a:pPr marL="0" lvl="0" indent="0">
              <a:buNone/>
            </a:pPr>
            <a:r>
              <a:rPr lang="en-US" sz="2000" b="1" dirty="0">
                <a:solidFill>
                  <a:srgbClr val="000000"/>
                </a:solidFill>
              </a:rPr>
              <a:t>Overcoming fear of public speaking:</a:t>
            </a:r>
          </a:p>
          <a:p>
            <a:pPr lvl="0"/>
            <a:r>
              <a:rPr lang="en-US" sz="2000" i="1" dirty="0">
                <a:solidFill>
                  <a:srgbClr val="000000"/>
                </a:solidFill>
              </a:rPr>
              <a:t>I got out of my comfort zone a lot- it was scary but now I am grateful for that. </a:t>
            </a:r>
          </a:p>
          <a:p>
            <a:pPr lvl="0"/>
            <a:r>
              <a:rPr lang="en-US" sz="2000" i="1" dirty="0">
                <a:solidFill>
                  <a:srgbClr val="000000"/>
                </a:solidFill>
              </a:rPr>
              <a:t>Friendly and relaxing atmosphere, which was a good “breeding ground” for learning</a:t>
            </a:r>
          </a:p>
          <a:p>
            <a:pPr lvl="0"/>
            <a:r>
              <a:rPr lang="en-US" sz="2000" i="1" dirty="0">
                <a:solidFill>
                  <a:srgbClr val="000000"/>
                </a:solidFill>
              </a:rPr>
              <a:t>I became much more confident when speaking English.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D809080-2C54-4E4B-A4B6-7B4CC957DC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CF2EF9-7A67-4772-AA70-185581E6C7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62854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4B21F0-B5A1-4857-ACA3-D0E24058D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Final conclusions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295418-0E6D-46C2-ADC8-A1B779F74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2017713"/>
            <a:ext cx="8211717" cy="4416954"/>
          </a:xfrm>
        </p:spPr>
        <p:txBody>
          <a:bodyPr/>
          <a:lstStyle/>
          <a:p>
            <a:r>
              <a:rPr lang="en-US" sz="2000" dirty="0"/>
              <a:t>Taking </a:t>
            </a:r>
            <a:r>
              <a:rPr lang="en-US" sz="2000" b="1" dirty="0"/>
              <a:t>responsibility</a:t>
            </a:r>
            <a:r>
              <a:rPr lang="en-US" sz="2000" dirty="0"/>
              <a:t> for their own learning ( Ss in charge of the learning process)</a:t>
            </a:r>
          </a:p>
          <a:p>
            <a:endParaRPr lang="en-US" sz="2000" dirty="0"/>
          </a:p>
          <a:p>
            <a:r>
              <a:rPr lang="en-US" sz="2000" dirty="0"/>
              <a:t>Setting the learning objectives, “giving learners a voice” (Nunan 2003): allowing Ss to set their own goals</a:t>
            </a:r>
          </a:p>
          <a:p>
            <a:endParaRPr lang="en-US" sz="2000" dirty="0"/>
          </a:p>
          <a:p>
            <a:r>
              <a:rPr lang="en-US" sz="2000" dirty="0"/>
              <a:t>Targeted to Ss’ needs:  individualization – adapted to </a:t>
            </a:r>
            <a:r>
              <a:rPr lang="en-US" sz="2000" dirty="0" err="1"/>
              <a:t>Ss</a:t>
            </a:r>
            <a:r>
              <a:rPr lang="en-US" sz="2000" dirty="0"/>
              <a:t> abilities, level of English, field of study, academic career x employability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Constant interaction student-teacher and group interaction- soft skills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675A99A-E088-4607-83A7-162DE56AB7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B10C5D-29DD-40D9-AD0C-3B01AE92D7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335101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C6373D-6930-48CF-B210-4C2102239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Final conclusions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DA74FC1-5B03-4C4E-B708-D0567E2E5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Raising students’ awareness about the learning process itself</a:t>
            </a:r>
          </a:p>
          <a:p>
            <a:endParaRPr lang="en-US" dirty="0"/>
          </a:p>
          <a:p>
            <a:r>
              <a:rPr lang="en-US" dirty="0" err="1"/>
              <a:t>Ss</a:t>
            </a:r>
            <a:r>
              <a:rPr lang="en-US" dirty="0"/>
              <a:t> become more confident and get rid of fear of public  speaking </a:t>
            </a:r>
          </a:p>
          <a:p>
            <a:endParaRPr lang="en-US" dirty="0"/>
          </a:p>
          <a:p>
            <a:r>
              <a:rPr lang="en-US" b="1" dirty="0"/>
              <a:t>Further research</a:t>
            </a:r>
            <a:r>
              <a:rPr lang="en-US" dirty="0"/>
              <a:t>: action research on motivation and portfolio assessment</a:t>
            </a:r>
          </a:p>
          <a:p>
            <a:endParaRPr lang="en-US" dirty="0"/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0F7E877-F845-4769-B35B-17CC5D0F19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E6ECB6-99A1-4E5B-8163-2B089093EA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85644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Outline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personal history</a:t>
            </a:r>
          </a:p>
          <a:p>
            <a:endParaRPr lang="en-US" dirty="0"/>
          </a:p>
          <a:p>
            <a:r>
              <a:rPr lang="en-US" dirty="0"/>
              <a:t>English autonomously – counselling and portfolio</a:t>
            </a:r>
          </a:p>
          <a:p>
            <a:endParaRPr lang="en-US" dirty="0"/>
          </a:p>
          <a:p>
            <a:r>
              <a:rPr lang="en-US" dirty="0"/>
              <a:t>Students’ feedback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59423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AFBAE6-670E-4D9A-B068-60CC3DC96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 err="1"/>
              <a:t>Looking</a:t>
            </a:r>
            <a:r>
              <a:rPr lang="cs-CZ" altLang="cs-CZ" dirty="0"/>
              <a:t> </a:t>
            </a:r>
            <a:r>
              <a:rPr lang="cs-CZ" altLang="cs-CZ" dirty="0" err="1"/>
              <a:t>back</a:t>
            </a:r>
            <a:r>
              <a:rPr lang="cs-CZ" altLang="cs-CZ" dirty="0"/>
              <a:t>… </a:t>
            </a:r>
            <a:endParaRPr lang="en-GB" dirty="0"/>
          </a:p>
        </p:txBody>
      </p:sp>
      <p:pic>
        <p:nvPicPr>
          <p:cNvPr id="7" name="Zástupný symbol pro obsah 6" descr="Obsah obrázku text, kniha&#10;&#10;Popis vygenerován s velmi vysokou mírou spolehlivosti">
            <a:extLst>
              <a:ext uri="{FF2B5EF4-FFF2-40B4-BE49-F238E27FC236}">
                <a16:creationId xmlns:a16="http://schemas.microsoft.com/office/drawing/2014/main" id="{0483A683-9B7B-45B4-B4CF-BB55DBD24E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886" y="2017713"/>
            <a:ext cx="2925365" cy="4114800"/>
          </a:xfrm>
        </p:spPr>
      </p:pic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B599299-29DE-4775-92A7-8F42F1949F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2606CA-8BF6-47BE-9824-7E6ACE71AE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9589" y="6376987"/>
            <a:ext cx="6305910" cy="457200"/>
          </a:xfrm>
        </p:spPr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40471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7D27272-1A37-489A-9968-55F47C9082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D4EA489-9F1B-4CC8-8A5C-6CDD37E44D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C18DD24-90BE-4321-897C-31AE6E2B1D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482" y="2167467"/>
            <a:ext cx="8035258" cy="249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659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5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725487"/>
            <a:ext cx="8086635" cy="647700"/>
          </a:xfrm>
        </p:spPr>
        <p:txBody>
          <a:bodyPr/>
          <a:lstStyle/>
          <a:p>
            <a:pPr algn="ctr"/>
            <a:r>
              <a:rPr lang="en-US" altLang="cs-CZ" dirty="0"/>
              <a:t>Learning to teach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1591733"/>
            <a:ext cx="8634411" cy="4540780"/>
          </a:xfrm>
        </p:spPr>
        <p:txBody>
          <a:bodyPr/>
          <a:lstStyle/>
          <a:p>
            <a:r>
              <a:rPr lang="cs-CZ" altLang="cs-CZ" dirty="0" err="1"/>
              <a:t>Teacher</a:t>
            </a:r>
            <a:r>
              <a:rPr lang="cs-CZ" altLang="cs-CZ" dirty="0"/>
              <a:t> </a:t>
            </a:r>
            <a:r>
              <a:rPr lang="cs-CZ" altLang="cs-CZ" dirty="0" err="1"/>
              <a:t>training</a:t>
            </a:r>
            <a:r>
              <a:rPr lang="cs-CZ" altLang="cs-CZ" dirty="0"/>
              <a:t> </a:t>
            </a:r>
            <a:r>
              <a:rPr lang="en-US" altLang="cs-CZ" dirty="0"/>
              <a:t>- </a:t>
            </a:r>
            <a:r>
              <a:rPr lang="cs-CZ" altLang="cs-CZ" dirty="0"/>
              <a:t>university   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endParaRPr lang="en-US" altLang="cs-CZ" dirty="0"/>
          </a:p>
          <a:p>
            <a:pPr marL="0" indent="0">
              <a:buNone/>
            </a:pPr>
            <a:endParaRPr lang="cs-CZ" altLang="cs-CZ" dirty="0"/>
          </a:p>
          <a:p>
            <a:endParaRPr lang="en-US" altLang="cs-CZ" dirty="0"/>
          </a:p>
          <a:p>
            <a:r>
              <a:rPr lang="cs-CZ" altLang="cs-CZ" dirty="0"/>
              <a:t>MU </a:t>
            </a:r>
            <a:r>
              <a:rPr lang="cs-CZ" altLang="cs-CZ" dirty="0" err="1"/>
              <a:t>Language</a:t>
            </a:r>
            <a:r>
              <a:rPr lang="cs-CZ" altLang="cs-CZ" dirty="0"/>
              <a:t> Centre- </a:t>
            </a:r>
            <a:r>
              <a:rPr lang="cs-CZ" altLang="cs-CZ" dirty="0" err="1"/>
              <a:t>English</a:t>
            </a:r>
            <a:r>
              <a:rPr lang="cs-CZ" altLang="cs-CZ" dirty="0"/>
              <a:t> </a:t>
            </a:r>
            <a:r>
              <a:rPr lang="cs-CZ" altLang="cs-CZ" dirty="0" err="1"/>
              <a:t>Autonomously</a:t>
            </a:r>
            <a:r>
              <a:rPr lang="en-US" altLang="cs-CZ" dirty="0"/>
              <a:t>-</a:t>
            </a:r>
          </a:p>
          <a:p>
            <a:pPr marL="0" indent="0">
              <a:buNone/>
            </a:pPr>
            <a:r>
              <a:rPr lang="en-US" altLang="cs-CZ" dirty="0"/>
              <a:t>Modules/showers   …………….. Counselling sessions</a:t>
            </a:r>
            <a:endParaRPr lang="cs-CZ" altLang="cs-CZ" dirty="0"/>
          </a:p>
          <a:p>
            <a:endParaRPr lang="cs-CZ" alt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B58C1944-FA0F-4BAD-95C5-19A430ED68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660" y="2235200"/>
            <a:ext cx="3584491" cy="207077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622ECC-8F8B-40CD-8FF4-87B2D31EA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English</a:t>
            </a:r>
            <a:r>
              <a:rPr lang="cs-CZ" dirty="0"/>
              <a:t> </a:t>
            </a:r>
            <a:r>
              <a:rPr lang="cs-CZ" dirty="0" err="1"/>
              <a:t>autonomously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2991D1B-A2E7-487F-AD69-31AEB5F43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Counselling sessions</a:t>
            </a:r>
          </a:p>
          <a:p>
            <a:pPr marL="0" indent="0">
              <a:buNone/>
            </a:pPr>
            <a:endParaRPr lang="en-GB" dirty="0"/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Choosing one’s own learning strategies</a:t>
            </a:r>
            <a:endParaRPr lang="cs-CZ" dirty="0"/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Setting goals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Claiming responsibility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B</a:t>
            </a:r>
            <a:r>
              <a:rPr lang="en-GB" dirty="0" err="1"/>
              <a:t>uilding</a:t>
            </a:r>
            <a:r>
              <a:rPr lang="en-GB" dirty="0"/>
              <a:t> personal relationship with the student</a:t>
            </a:r>
            <a:endParaRPr lang="cs-CZ" dirty="0"/>
          </a:p>
          <a:p>
            <a:pPr marL="914400" lvl="1" indent="-457200">
              <a:buFont typeface="+mj-lt"/>
              <a:buAutoNum type="arabicPeriod"/>
            </a:pPr>
            <a:endParaRPr lang="cs-CZ" dirty="0"/>
          </a:p>
          <a:p>
            <a:r>
              <a:rPr lang="cs-CZ" dirty="0"/>
              <a:t>Portfolio</a:t>
            </a:r>
          </a:p>
          <a:p>
            <a:endParaRPr lang="en-GB" dirty="0"/>
          </a:p>
          <a:p>
            <a:pPr lvl="2"/>
            <a:r>
              <a:rPr lang="en-US" dirty="0"/>
              <a:t>	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EE34C81-73AB-4943-B23B-2B339313AD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38C20F-CA89-4E0A-AD75-AAA1F023F0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9132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BF1067-853C-4195-A2B4-5A05D8EF1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9" y="880533"/>
            <a:ext cx="8086635" cy="892706"/>
          </a:xfrm>
        </p:spPr>
        <p:txBody>
          <a:bodyPr/>
          <a:lstStyle/>
          <a:p>
            <a:pPr algn="ctr"/>
            <a:r>
              <a:rPr lang="cs-CZ" dirty="0"/>
              <a:t>E</a:t>
            </a:r>
            <a:r>
              <a:rPr lang="en-US" dirty="0"/>
              <a:t>AP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a </a:t>
            </a:r>
            <a:r>
              <a:rPr lang="cs-CZ" dirty="0" err="1"/>
              <a:t>Focus</a:t>
            </a:r>
            <a:r>
              <a:rPr lang="cs-CZ" dirty="0"/>
              <a:t> on </a:t>
            </a:r>
            <a:r>
              <a:rPr lang="cs-CZ" dirty="0" err="1"/>
              <a:t>Presentations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CB1990-5F9C-4EAA-9CF4-28B8D68EE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2017713"/>
            <a:ext cx="8086635" cy="4450820"/>
          </a:xfrm>
        </p:spPr>
        <p:txBody>
          <a:bodyPr/>
          <a:lstStyle/>
          <a:p>
            <a:r>
              <a:rPr lang="cs-CZ" dirty="0"/>
              <a:t>master</a:t>
            </a:r>
            <a:r>
              <a:rPr lang="en-US" dirty="0"/>
              <a:t>’s study </a:t>
            </a:r>
            <a:r>
              <a:rPr lang="en-US" dirty="0" err="1"/>
              <a:t>programme</a:t>
            </a:r>
            <a:r>
              <a:rPr lang="en-US" dirty="0"/>
              <a:t>: language competence</a:t>
            </a:r>
          </a:p>
          <a:p>
            <a:r>
              <a:rPr lang="en-US" dirty="0"/>
              <a:t>s</a:t>
            </a:r>
            <a:r>
              <a:rPr lang="cs-CZ" dirty="0" err="1"/>
              <a:t>peaking</a:t>
            </a:r>
            <a:r>
              <a:rPr lang="cs-CZ" dirty="0"/>
              <a:t> as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skill</a:t>
            </a:r>
            <a:r>
              <a:rPr lang="cs-CZ" dirty="0"/>
              <a:t> (</a:t>
            </a:r>
            <a:r>
              <a:rPr lang="cs-CZ" dirty="0" err="1"/>
              <a:t>writing</a:t>
            </a:r>
            <a:r>
              <a:rPr lang="cs-CZ" dirty="0"/>
              <a:t>: </a:t>
            </a:r>
            <a:r>
              <a:rPr lang="cs-CZ" dirty="0" err="1"/>
              <a:t>presentation</a:t>
            </a:r>
            <a:r>
              <a:rPr lang="cs-CZ" dirty="0"/>
              <a:t> </a:t>
            </a:r>
            <a:r>
              <a:rPr lang="cs-CZ" dirty="0" err="1"/>
              <a:t>abstract</a:t>
            </a:r>
            <a:r>
              <a:rPr lang="cs-CZ" dirty="0"/>
              <a:t>, </a:t>
            </a:r>
            <a:r>
              <a:rPr lang="cs-CZ" dirty="0" err="1"/>
              <a:t>position</a:t>
            </a:r>
            <a:r>
              <a:rPr lang="cs-CZ" dirty="0"/>
              <a:t> </a:t>
            </a:r>
            <a:r>
              <a:rPr lang="cs-CZ" dirty="0" err="1"/>
              <a:t>paper</a:t>
            </a:r>
            <a:r>
              <a:rPr lang="cs-CZ" dirty="0"/>
              <a:t>, </a:t>
            </a:r>
            <a:r>
              <a:rPr lang="cs-CZ" dirty="0" err="1"/>
              <a:t>reading</a:t>
            </a:r>
            <a:r>
              <a:rPr lang="cs-CZ" dirty="0"/>
              <a:t>: </a:t>
            </a:r>
            <a:r>
              <a:rPr lang="cs-CZ" dirty="0" err="1"/>
              <a:t>books</a:t>
            </a:r>
            <a:r>
              <a:rPr lang="cs-CZ" dirty="0"/>
              <a:t> on </a:t>
            </a:r>
            <a:r>
              <a:rPr lang="cs-CZ" dirty="0" err="1"/>
              <a:t>presentation</a:t>
            </a:r>
            <a:r>
              <a:rPr lang="cs-CZ" dirty="0"/>
              <a:t> </a:t>
            </a:r>
            <a:r>
              <a:rPr lang="cs-CZ" dirty="0" err="1"/>
              <a:t>skills</a:t>
            </a:r>
            <a:r>
              <a:rPr lang="cs-CZ" dirty="0"/>
              <a:t>, </a:t>
            </a:r>
            <a:r>
              <a:rPr lang="cs-CZ" dirty="0" err="1"/>
              <a:t>listening</a:t>
            </a:r>
            <a:r>
              <a:rPr lang="cs-CZ" dirty="0"/>
              <a:t>: TED </a:t>
            </a:r>
            <a:r>
              <a:rPr lang="cs-CZ" dirty="0" err="1"/>
              <a:t>talks</a:t>
            </a:r>
            <a:r>
              <a:rPr lang="cs-CZ" dirty="0"/>
              <a:t>)</a:t>
            </a:r>
            <a:endParaRPr lang="en-US" dirty="0"/>
          </a:p>
          <a:p>
            <a:r>
              <a:rPr lang="en-US" dirty="0"/>
              <a:t>B2/C1 CEFR</a:t>
            </a:r>
          </a:p>
          <a:p>
            <a:r>
              <a:rPr lang="en-US" dirty="0"/>
              <a:t>1 (90 min.) seminar every week</a:t>
            </a:r>
          </a:p>
          <a:p>
            <a:r>
              <a:rPr lang="en-US" dirty="0"/>
              <a:t>15 students per seminar group</a:t>
            </a:r>
            <a:endParaRPr lang="cs-CZ" dirty="0"/>
          </a:p>
          <a:p>
            <a:r>
              <a:rPr lang="en-US" dirty="0"/>
              <a:t>Spring term 2016: new </a:t>
            </a:r>
            <a:r>
              <a:rPr lang="cs-CZ" dirty="0" err="1"/>
              <a:t>conception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2366656-EF8B-4514-A4F9-7015507AF4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233055-01AD-440A-A686-CDFC04B6DB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09928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19E2B9-8D70-4CDC-9D97-35FEACFEA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Broader context: Faculty of Social Studies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09CBF4-B5F1-4D94-A37A-D39612278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Students of humanities- political science, psychology, sociology, environmentalism, journalism, international relations, social work</a:t>
            </a:r>
            <a:r>
              <a:rPr lang="cs-CZ" sz="2000" dirty="0"/>
              <a:t>+ Erasmus </a:t>
            </a:r>
            <a:r>
              <a:rPr lang="en-US" sz="2000" dirty="0" err="1"/>
              <a:t>Ss</a:t>
            </a:r>
            <a:r>
              <a:rPr lang="en-US" sz="2000" dirty="0"/>
              <a:t> </a:t>
            </a:r>
            <a:endParaRPr lang="cs-CZ" sz="2000" dirty="0"/>
          </a:p>
          <a:p>
            <a:pPr marL="0" indent="0">
              <a:buNone/>
            </a:pPr>
            <a:endParaRPr lang="cs-CZ" sz="2200" dirty="0"/>
          </a:p>
          <a:p>
            <a:r>
              <a:rPr lang="en-US" sz="2000" dirty="0"/>
              <a:t>Autonomy- imported from politics and philosophy</a:t>
            </a:r>
          </a:p>
          <a:p>
            <a:pPr marL="0" indent="0">
              <a:buNone/>
            </a:pPr>
            <a:r>
              <a:rPr lang="en-US" sz="2000" dirty="0"/>
              <a:t>Henri </a:t>
            </a:r>
            <a:r>
              <a:rPr lang="en-US" sz="2000" dirty="0" err="1"/>
              <a:t>Holec</a:t>
            </a:r>
            <a:r>
              <a:rPr lang="en-US" sz="2000" dirty="0"/>
              <a:t> (1981): learner’s freedom=  developing skills that will “enable him act more responsibly in running the affairs of the </a:t>
            </a:r>
            <a:r>
              <a:rPr lang="en-US" sz="2000" b="1" dirty="0"/>
              <a:t>society</a:t>
            </a:r>
            <a:r>
              <a:rPr lang="en-US" sz="2000" dirty="0"/>
              <a:t>…”</a:t>
            </a:r>
          </a:p>
          <a:p>
            <a:endParaRPr lang="en-US" sz="2200" dirty="0"/>
          </a:p>
          <a:p>
            <a:r>
              <a:rPr lang="en-US" sz="2000" dirty="0"/>
              <a:t>“a capacity and willingness to act independently </a:t>
            </a:r>
            <a:r>
              <a:rPr lang="en-US" sz="2000" i="1" dirty="0"/>
              <a:t>and</a:t>
            </a:r>
            <a:r>
              <a:rPr lang="en-US" sz="2000" dirty="0"/>
              <a:t> in </a:t>
            </a:r>
            <a:r>
              <a:rPr lang="en-US" sz="2000" b="1" dirty="0"/>
              <a:t>cooperation</a:t>
            </a:r>
            <a:r>
              <a:rPr lang="en-US" sz="2000" dirty="0"/>
              <a:t> with others, as a </a:t>
            </a:r>
            <a:r>
              <a:rPr lang="en-US" sz="2000" b="1" dirty="0"/>
              <a:t>social</a:t>
            </a:r>
            <a:r>
              <a:rPr lang="en-US" sz="2000" dirty="0"/>
              <a:t>, responsible person” (Dam et al. 1990)</a:t>
            </a:r>
          </a:p>
          <a:p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34F024C-4A45-452B-B4F0-2B05C9FFB9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4E8CF6-C38A-428A-B18A-D17A93158F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76769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C258BF-0647-468F-8209-77C784E00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‘</a:t>
            </a:r>
            <a:r>
              <a:rPr lang="cs-CZ" dirty="0" err="1"/>
              <a:t>minicounsellings</a:t>
            </a:r>
            <a:r>
              <a:rPr lang="en-US" dirty="0"/>
              <a:t>’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E919DC-9ECE-4BEE-85B2-9DCD47867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Help learners identify their preferred styles and strategies (Nunan 2003)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 class- 5-minute slots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mid-term- in teacher’s office hours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 the exam period- after completing all assignments- final evaluation</a:t>
            </a:r>
          </a:p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3EA7EC8-7184-4F9D-A04B-2D5FFEE4F0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5A1D7B-5218-41A9-8F11-5666B8B9E6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6740996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3636</TotalTime>
  <Words>888</Words>
  <Application>Microsoft Office PowerPoint</Application>
  <PresentationFormat>Předvádění na obrazovce (4:3)</PresentationFormat>
  <Paragraphs>172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Tahoma</vt:lpstr>
      <vt:lpstr>Times New Roman</vt:lpstr>
      <vt:lpstr>Wingdings</vt:lpstr>
      <vt:lpstr>Prezentace_MU_CZ</vt:lpstr>
      <vt:lpstr>Enhancing learner autonomy and responsibility in an EAP class  Petra Trávníková  IATEFL LASIG Conference Brno 22 September 2018 </vt:lpstr>
      <vt:lpstr>Outline</vt:lpstr>
      <vt:lpstr>Looking back… </vt:lpstr>
      <vt:lpstr>Prezentace aplikace PowerPoint</vt:lpstr>
      <vt:lpstr>Learning to teach</vt:lpstr>
      <vt:lpstr>English autonomously</vt:lpstr>
      <vt:lpstr>EAP with a Focus on Presentations</vt:lpstr>
      <vt:lpstr>Broader context: Faculty of Social Studies</vt:lpstr>
      <vt:lpstr>‘minicounsellings’</vt:lpstr>
      <vt:lpstr>Portfolio assessment</vt:lpstr>
      <vt:lpstr>Prezentace aplikace PowerPoint</vt:lpstr>
      <vt:lpstr>From students’ feedback</vt:lpstr>
      <vt:lpstr>Some more Ss’ feedback</vt:lpstr>
      <vt:lpstr>Final conclusions</vt:lpstr>
      <vt:lpstr>Final 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Šindelář</dc:creator>
  <cp:lastModifiedBy>Petra</cp:lastModifiedBy>
  <cp:revision>65</cp:revision>
  <cp:lastPrinted>1601-01-01T00:00:00Z</cp:lastPrinted>
  <dcterms:created xsi:type="dcterms:W3CDTF">2015-11-23T07:04:47Z</dcterms:created>
  <dcterms:modified xsi:type="dcterms:W3CDTF">2018-09-22T20:04:17Z</dcterms:modified>
</cp:coreProperties>
</file>