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5"/>
  </p:handout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90" r:id="rId14"/>
    <p:sldId id="291" r:id="rId15"/>
    <p:sldId id="292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82" r:id="rId25"/>
    <p:sldId id="283" r:id="rId26"/>
    <p:sldId id="280" r:id="rId27"/>
    <p:sldId id="281" r:id="rId28"/>
    <p:sldId id="284" r:id="rId29"/>
    <p:sldId id="285" r:id="rId30"/>
    <p:sldId id="286" r:id="rId31"/>
    <p:sldId id="259" r:id="rId32"/>
    <p:sldId id="287" r:id="rId33"/>
    <p:sldId id="288" r:id="rId34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0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521C2-14F4-4887-8D7D-BF2CA03C70C2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2EF858-810E-4714-BCFE-64DF5D314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679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1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38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405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302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342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74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7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498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5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931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77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E39E7-4B2D-4C31-A6ED-A7A42B69A1DD}" type="datetimeFigureOut">
              <a:rPr lang="en-US" smtClean="0"/>
              <a:t>10/17/2019</a:t>
            </a:fld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CD89D-691D-43A8-8710-ABB4BA0074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119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New </a:t>
            </a:r>
            <a:r>
              <a:rPr lang="cs-CZ" b="1" dirty="0" err="1" smtClean="0"/>
              <a:t>Challenges</a:t>
            </a:r>
            <a:r>
              <a:rPr lang="cs-CZ" b="1" dirty="0" smtClean="0"/>
              <a:t> </a:t>
            </a:r>
            <a:br>
              <a:rPr lang="cs-CZ" b="1" dirty="0" smtClean="0"/>
            </a:br>
            <a:r>
              <a:rPr lang="cs-CZ" b="1" dirty="0" smtClean="0"/>
              <a:t>in HR Management</a:t>
            </a:r>
            <a:r>
              <a:rPr lang="cs-CZ" dirty="0"/>
              <a:t/>
            </a:r>
            <a:br>
              <a:rPr lang="cs-CZ" dirty="0"/>
            </a:br>
            <a:endParaRPr lang="cs-CZ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Josef </a:t>
            </a:r>
            <a:r>
              <a:rPr lang="cs-CZ" dirty="0" err="1" smtClean="0"/>
              <a:t>Hornacek</a:t>
            </a:r>
            <a:endParaRPr lang="cs-CZ" dirty="0" smtClean="0"/>
          </a:p>
          <a:p>
            <a:r>
              <a:rPr lang="cs-CZ" dirty="0" smtClean="0"/>
              <a:t>KSPSP FSS MU Brno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419234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CME case</a:t>
            </a:r>
          </a:p>
          <a:p>
            <a:pPr marL="0" indent="0">
              <a:buNone/>
            </a:pPr>
            <a:endParaRPr lang="cs-CZ" sz="26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89" y="900332"/>
            <a:ext cx="6831106" cy="5863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0517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New HR Marketing: Challenge on Creativity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Needs</a:t>
            </a:r>
            <a:r>
              <a:rPr lang="cs-CZ" sz="2600" b="1" dirty="0" smtClean="0"/>
              <a:t> to </a:t>
            </a:r>
            <a:r>
              <a:rPr lang="cs-CZ" sz="2600" b="1" dirty="0" err="1" smtClean="0"/>
              <a:t>put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together</a:t>
            </a:r>
            <a:r>
              <a:rPr lang="cs-CZ" sz="2600" b="1" dirty="0" smtClean="0"/>
              <a:t> (</a:t>
            </a:r>
            <a:r>
              <a:rPr lang="cs-CZ" sz="2600" b="1" dirty="0" err="1" smtClean="0"/>
              <a:t>coordination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issues</a:t>
            </a:r>
            <a:r>
              <a:rPr lang="cs-CZ" sz="2600" b="1" dirty="0" smtClean="0"/>
              <a:t>)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    </a:t>
            </a:r>
            <a:r>
              <a:rPr lang="en-US" sz="2600" b="1" dirty="0" smtClean="0"/>
              <a:t> </a:t>
            </a:r>
            <a:endParaRPr lang="cs-CZ" sz="2600" b="1" dirty="0" smtClean="0"/>
          </a:p>
        </p:txBody>
      </p:sp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12353"/>
              </p:ext>
            </p:extLst>
          </p:nvPr>
        </p:nvGraphicFramePr>
        <p:xfrm>
          <a:off x="838200" y="1435539"/>
          <a:ext cx="10849494" cy="4582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4747">
                  <a:extLst>
                    <a:ext uri="{9D8B030D-6E8A-4147-A177-3AD203B41FA5}">
                      <a16:colId xmlns:a16="http://schemas.microsoft.com/office/drawing/2014/main" val="2895966553"/>
                    </a:ext>
                  </a:extLst>
                </a:gridCol>
                <a:gridCol w="5424747">
                  <a:extLst>
                    <a:ext uri="{9D8B030D-6E8A-4147-A177-3AD203B41FA5}">
                      <a16:colId xmlns:a16="http://schemas.microsoft.com/office/drawing/2014/main" val="2908656015"/>
                    </a:ext>
                  </a:extLst>
                </a:gridCol>
              </a:tblGrid>
              <a:tr h="916575">
                <a:tc>
                  <a:txBody>
                    <a:bodyPr/>
                    <a:lstStyle/>
                    <a:p>
                      <a:r>
                        <a:rPr lang="cs-CZ" sz="4000" dirty="0" smtClean="0"/>
                        <a:t>LME </a:t>
                      </a:r>
                      <a:r>
                        <a:rPr lang="cs-CZ" sz="2400" dirty="0" err="1" smtClean="0"/>
                        <a:t>external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coordination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4000" dirty="0" smtClean="0"/>
                        <a:t>CME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smtClean="0"/>
                        <a:t>internal </a:t>
                      </a:r>
                      <a:r>
                        <a:rPr lang="cs-CZ" sz="2400" dirty="0" err="1" smtClean="0"/>
                        <a:t>coordination</a:t>
                      </a:r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8366794"/>
                  </a:ext>
                </a:extLst>
              </a:tr>
              <a:tr h="916575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Decisions</a:t>
                      </a:r>
                      <a:r>
                        <a:rPr lang="cs-CZ" sz="2400" dirty="0" smtClean="0"/>
                        <a:t> are made on </a:t>
                      </a:r>
                      <a:r>
                        <a:rPr lang="cs-CZ" sz="2400" dirty="0" err="1" smtClean="0"/>
                        <a:t>the</a:t>
                      </a:r>
                      <a:r>
                        <a:rPr lang="cs-CZ" sz="2400" dirty="0" smtClean="0"/>
                        <a:t> base </a:t>
                      </a:r>
                      <a:r>
                        <a:rPr lang="cs-CZ" sz="2400" dirty="0" err="1" smtClean="0"/>
                        <a:t>of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current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earnings</a:t>
                      </a:r>
                      <a:r>
                        <a:rPr lang="cs-CZ" sz="2400" dirty="0" smtClean="0"/>
                        <a:t>, </a:t>
                      </a:r>
                      <a:r>
                        <a:rPr lang="cs-CZ" sz="2400" dirty="0" err="1" smtClean="0"/>
                        <a:t>price</a:t>
                      </a:r>
                      <a:r>
                        <a:rPr lang="cs-CZ" sz="2400" dirty="0" smtClean="0"/>
                        <a:t> and </a:t>
                      </a:r>
                      <a:r>
                        <a:rPr lang="cs-CZ" sz="2400" dirty="0" err="1" smtClean="0"/>
                        <a:t>share</a:t>
                      </a:r>
                      <a:r>
                        <a:rPr lang="cs-CZ" sz="2400" baseline="0" dirty="0" smtClean="0"/>
                        <a:t> rating.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Patient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capital</a:t>
                      </a:r>
                      <a:r>
                        <a:rPr lang="cs-CZ" sz="2400" dirty="0" smtClean="0"/>
                        <a:t>, </a:t>
                      </a:r>
                      <a:r>
                        <a:rPr lang="cs-CZ" sz="2400" dirty="0" err="1" smtClean="0"/>
                        <a:t>investment</a:t>
                      </a:r>
                      <a:r>
                        <a:rPr lang="cs-CZ" sz="2400" dirty="0" smtClean="0"/>
                        <a:t> in </a:t>
                      </a:r>
                      <a:r>
                        <a:rPr lang="cs-CZ" sz="2400" dirty="0" err="1" smtClean="0"/>
                        <a:t>projects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generating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returns</a:t>
                      </a:r>
                      <a:r>
                        <a:rPr lang="cs-CZ" sz="2400" dirty="0" smtClean="0"/>
                        <a:t> in long run.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9204516"/>
                  </a:ext>
                </a:extLst>
              </a:tr>
              <a:tr h="916575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Free </a:t>
                      </a:r>
                      <a:r>
                        <a:rPr lang="cs-CZ" sz="2400" dirty="0" err="1" smtClean="0"/>
                        <a:t>hiring</a:t>
                      </a:r>
                      <a:r>
                        <a:rPr lang="cs-CZ" sz="2400" dirty="0" smtClean="0"/>
                        <a:t> and </a:t>
                      </a:r>
                      <a:r>
                        <a:rPr lang="cs-CZ" sz="2400" dirty="0" err="1" smtClean="0"/>
                        <a:t>firing</a:t>
                      </a:r>
                      <a:r>
                        <a:rPr lang="cs-CZ" sz="2400" dirty="0" smtClean="0"/>
                        <a:t>. </a:t>
                      </a:r>
                      <a:r>
                        <a:rPr lang="cs-CZ" sz="2400" dirty="0" err="1" smtClean="0"/>
                        <a:t>Downsizing</a:t>
                      </a:r>
                      <a:r>
                        <a:rPr lang="cs-CZ" sz="2400" dirty="0" smtClean="0"/>
                        <a:t>, outsourcing,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terminated</a:t>
                      </a:r>
                      <a:r>
                        <a:rPr lang="cs-CZ" sz="2400" baseline="0" dirty="0" smtClean="0"/>
                        <a:t> </a:t>
                      </a:r>
                      <a:r>
                        <a:rPr lang="cs-CZ" sz="2400" baseline="0" dirty="0" err="1" smtClean="0"/>
                        <a:t>jobs</a:t>
                      </a:r>
                      <a:r>
                        <a:rPr lang="cs-CZ" sz="2400" baseline="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Long-term </a:t>
                      </a:r>
                      <a:r>
                        <a:rPr lang="cs-CZ" sz="2400" dirty="0" err="1" smtClean="0"/>
                        <a:t>contracts</a:t>
                      </a:r>
                      <a:r>
                        <a:rPr lang="cs-CZ" sz="2400" dirty="0" smtClean="0"/>
                        <a:t>, </a:t>
                      </a:r>
                      <a:r>
                        <a:rPr lang="cs-CZ" sz="2400" dirty="0" err="1" smtClean="0"/>
                        <a:t>job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security</a:t>
                      </a:r>
                      <a:r>
                        <a:rPr lang="cs-CZ" sz="2400" dirty="0" smtClean="0"/>
                        <a:t>, </a:t>
                      </a:r>
                      <a:r>
                        <a:rPr lang="cs-CZ" sz="2400" dirty="0" err="1" smtClean="0"/>
                        <a:t>durable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workplaces</a:t>
                      </a:r>
                      <a:r>
                        <a:rPr lang="cs-CZ" sz="2400" dirty="0" smtClean="0"/>
                        <a:t>…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4617231"/>
                  </a:ext>
                </a:extLst>
              </a:tr>
              <a:tr h="916575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Formal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contracts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with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employees</a:t>
                      </a:r>
                      <a:r>
                        <a:rPr lang="cs-CZ" sz="2400" dirty="0" smtClean="0"/>
                        <a:t>, </a:t>
                      </a:r>
                      <a:r>
                        <a:rPr lang="cs-CZ" sz="2400" dirty="0" err="1" smtClean="0"/>
                        <a:t>prefarably</a:t>
                      </a:r>
                      <a:r>
                        <a:rPr lang="cs-CZ" sz="2400" dirty="0" smtClean="0"/>
                        <a:t>  </a:t>
                      </a:r>
                      <a:r>
                        <a:rPr lang="cs-CZ" sz="2400" dirty="0" err="1" smtClean="0"/>
                        <a:t>individual</a:t>
                      </a:r>
                      <a:r>
                        <a:rPr lang="cs-CZ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High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capable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institutions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of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employers</a:t>
                      </a:r>
                      <a:r>
                        <a:rPr lang="cs-CZ" sz="2400" dirty="0" smtClean="0"/>
                        <a:t> and </a:t>
                      </a:r>
                      <a:r>
                        <a:rPr lang="cs-CZ" sz="2400" dirty="0" err="1" smtClean="0"/>
                        <a:t>employees</a:t>
                      </a:r>
                      <a:r>
                        <a:rPr lang="cs-CZ" sz="2400" dirty="0" smtClean="0"/>
                        <a:t>, </a:t>
                      </a:r>
                      <a:r>
                        <a:rPr lang="cs-CZ" sz="2400" dirty="0" err="1" smtClean="0"/>
                        <a:t>collective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contracts</a:t>
                      </a:r>
                      <a:r>
                        <a:rPr lang="cs-CZ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1732300"/>
                  </a:ext>
                </a:extLst>
              </a:tr>
              <a:tr h="916575"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Company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stragies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focused</a:t>
                      </a:r>
                      <a:r>
                        <a:rPr lang="cs-CZ" sz="2400" dirty="0" smtClean="0"/>
                        <a:t> on </a:t>
                      </a:r>
                      <a:r>
                        <a:rPr lang="cs-CZ" sz="2400" dirty="0" err="1" smtClean="0"/>
                        <a:t>marginal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product</a:t>
                      </a:r>
                      <a:r>
                        <a:rPr lang="cs-CZ" sz="2400" dirty="0" smtClean="0"/>
                        <a:t> and profit.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400" dirty="0" err="1" smtClean="0"/>
                        <a:t>Company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strategies</a:t>
                      </a:r>
                      <a:r>
                        <a:rPr lang="cs-CZ" sz="2400" dirty="0" smtClean="0"/>
                        <a:t> </a:t>
                      </a:r>
                      <a:r>
                        <a:rPr lang="cs-CZ" sz="2400" dirty="0" err="1" smtClean="0"/>
                        <a:t>focused</a:t>
                      </a:r>
                      <a:r>
                        <a:rPr lang="cs-CZ" sz="2400" dirty="0" smtClean="0"/>
                        <a:t> on market </a:t>
                      </a:r>
                      <a:r>
                        <a:rPr lang="cs-CZ" sz="2400" dirty="0" err="1" smtClean="0"/>
                        <a:t>share</a:t>
                      </a:r>
                      <a:r>
                        <a:rPr lang="cs-CZ" sz="2400" dirty="0" smtClean="0"/>
                        <a:t>.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2402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0105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LME/CME </a:t>
            </a:r>
            <a:r>
              <a:rPr lang="cs-CZ" sz="2600" b="1" dirty="0" err="1" smtClean="0"/>
              <a:t>education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skills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subsystems</a:t>
            </a: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LME:  </a:t>
            </a:r>
            <a:r>
              <a:rPr lang="cs-CZ" sz="2600" dirty="0" err="1" smtClean="0"/>
              <a:t>Firms</a:t>
            </a:r>
            <a:r>
              <a:rPr lang="cs-CZ" sz="2600" dirty="0" smtClean="0"/>
              <a:t> </a:t>
            </a:r>
            <a:r>
              <a:rPr lang="cs-CZ" sz="2600" dirty="0" err="1" smtClean="0"/>
              <a:t>rely</a:t>
            </a:r>
            <a:r>
              <a:rPr lang="cs-CZ" sz="2600" dirty="0" smtClean="0"/>
              <a:t> more on </a:t>
            </a:r>
            <a:r>
              <a:rPr lang="cs-CZ" sz="2600" dirty="0" err="1" smtClean="0"/>
              <a:t>external</a:t>
            </a:r>
            <a:r>
              <a:rPr lang="cs-CZ" sz="2600" dirty="0" smtClean="0"/>
              <a:t> LM to </a:t>
            </a:r>
            <a:r>
              <a:rPr lang="cs-CZ" sz="2600" dirty="0" err="1" smtClean="0"/>
              <a:t>recruit</a:t>
            </a:r>
            <a:r>
              <a:rPr lang="cs-CZ" sz="2600" dirty="0" smtClean="0"/>
              <a:t>, </a:t>
            </a:r>
            <a:r>
              <a:rPr lang="cs-CZ" sz="2600" dirty="0" err="1" smtClean="0"/>
              <a:t>motivate</a:t>
            </a:r>
            <a:r>
              <a:rPr lang="cs-CZ" sz="2600" dirty="0" smtClean="0"/>
              <a:t> and </a:t>
            </a:r>
            <a:r>
              <a:rPr lang="cs-CZ" sz="2600" dirty="0" err="1" smtClean="0"/>
              <a:t>compensate</a:t>
            </a:r>
            <a:r>
              <a:rPr lang="cs-CZ" sz="2600" dirty="0" smtClean="0"/>
              <a:t>  </a:t>
            </a:r>
            <a:r>
              <a:rPr lang="cs-CZ" sz="2600" dirty="0" err="1" smtClean="0"/>
              <a:t>labor</a:t>
            </a:r>
            <a:r>
              <a:rPr lang="cs-CZ" sz="2600" dirty="0" smtClean="0"/>
              <a:t> to </a:t>
            </a:r>
            <a:r>
              <a:rPr lang="cs-CZ" sz="2600" dirty="0" err="1" smtClean="0"/>
              <a:t>find</a:t>
            </a:r>
            <a:r>
              <a:rPr lang="cs-CZ" sz="2600" dirty="0" smtClean="0"/>
              <a:t> </a:t>
            </a:r>
            <a:r>
              <a:rPr lang="cs-CZ" sz="2600" dirty="0" err="1" smtClean="0"/>
              <a:t>needed</a:t>
            </a:r>
            <a:r>
              <a:rPr lang="cs-CZ" sz="2600" dirty="0" smtClean="0"/>
              <a:t> </a:t>
            </a:r>
            <a:r>
              <a:rPr lang="cs-CZ" sz="2600" dirty="0" err="1" smtClean="0"/>
              <a:t>skills</a:t>
            </a:r>
            <a:r>
              <a:rPr lang="cs-CZ" sz="2600" dirty="0" smtClean="0"/>
              <a:t>. </a:t>
            </a:r>
            <a:r>
              <a:rPr lang="cs-CZ" sz="2600" dirty="0" err="1" smtClean="0"/>
              <a:t>Larger</a:t>
            </a:r>
            <a:r>
              <a:rPr lang="cs-CZ" sz="2600" dirty="0" smtClean="0"/>
              <a:t> </a:t>
            </a:r>
            <a:r>
              <a:rPr lang="cs-CZ" sz="2600" dirty="0" err="1" smtClean="0"/>
              <a:t>inflow</a:t>
            </a:r>
            <a:r>
              <a:rPr lang="cs-CZ" sz="2600" dirty="0" smtClean="0"/>
              <a:t> and </a:t>
            </a:r>
            <a:r>
              <a:rPr lang="cs-CZ" sz="2600" dirty="0" err="1" smtClean="0"/>
              <a:t>outflow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, </a:t>
            </a:r>
            <a:r>
              <a:rPr lang="cs-CZ" sz="2600" dirty="0" err="1" smtClean="0"/>
              <a:t>hire</a:t>
            </a:r>
            <a:r>
              <a:rPr lang="cs-CZ" sz="2600" dirty="0" smtClean="0"/>
              <a:t>-and-</a:t>
            </a:r>
            <a:r>
              <a:rPr lang="cs-CZ" sz="2600" dirty="0" err="1" smtClean="0"/>
              <a:t>fire</a:t>
            </a:r>
            <a:r>
              <a:rPr lang="cs-CZ" sz="2600" dirty="0" smtClean="0"/>
              <a:t> </a:t>
            </a:r>
            <a:r>
              <a:rPr lang="cs-CZ" sz="2600" dirty="0" err="1" smtClean="0"/>
              <a:t>stuffing</a:t>
            </a:r>
            <a:r>
              <a:rPr lang="cs-CZ" sz="2600" dirty="0" smtClean="0"/>
              <a:t> </a:t>
            </a:r>
            <a:r>
              <a:rPr lang="cs-CZ" sz="2600" dirty="0" err="1" smtClean="0"/>
              <a:t>methods</a:t>
            </a:r>
            <a:r>
              <a:rPr lang="cs-CZ" sz="2600" dirty="0" smtClean="0"/>
              <a:t>. Market has a </a:t>
            </a:r>
            <a:r>
              <a:rPr lang="cs-CZ" sz="2600" dirty="0" err="1" smtClean="0"/>
              <a:t>larger</a:t>
            </a:r>
            <a:r>
              <a:rPr lang="cs-CZ" sz="2600" dirty="0" smtClean="0"/>
              <a:t> role in  </a:t>
            </a:r>
            <a:r>
              <a:rPr lang="cs-CZ" sz="2600" dirty="0" err="1" smtClean="0"/>
              <a:t>setting</a:t>
            </a:r>
            <a:r>
              <a:rPr lang="cs-CZ" sz="2600" dirty="0" smtClean="0"/>
              <a:t> </a:t>
            </a:r>
            <a:r>
              <a:rPr lang="cs-CZ" sz="2600" dirty="0" err="1" smtClean="0"/>
              <a:t>pay</a:t>
            </a:r>
            <a:r>
              <a:rPr lang="cs-CZ" sz="2600" dirty="0" smtClean="0"/>
              <a:t> </a:t>
            </a:r>
            <a:r>
              <a:rPr lang="cs-CZ" sz="2600" dirty="0" err="1" smtClean="0"/>
              <a:t>rates</a:t>
            </a:r>
            <a:r>
              <a:rPr lang="cs-CZ" sz="2600" dirty="0" smtClean="0"/>
              <a:t> and </a:t>
            </a:r>
            <a:r>
              <a:rPr lang="cs-CZ" sz="2600" dirty="0" err="1" smtClean="0"/>
              <a:t>motivating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 to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hard.Buy</a:t>
            </a:r>
            <a:r>
              <a:rPr lang="cs-CZ" sz="2600" dirty="0" smtClean="0"/>
              <a:t> </a:t>
            </a:r>
            <a:r>
              <a:rPr lang="cs-CZ" sz="2600" dirty="0" err="1" smtClean="0"/>
              <a:t>low</a:t>
            </a:r>
            <a:r>
              <a:rPr lang="cs-CZ" sz="2600" dirty="0" smtClean="0"/>
              <a:t>/</a:t>
            </a:r>
            <a:r>
              <a:rPr lang="cs-CZ" sz="2600" dirty="0" err="1" smtClean="0"/>
              <a:t>sell</a:t>
            </a:r>
            <a:r>
              <a:rPr lang="cs-CZ" sz="2600" dirty="0" smtClean="0"/>
              <a:t> </a:t>
            </a:r>
            <a:r>
              <a:rPr lang="cs-CZ" sz="2600" dirty="0" err="1" smtClean="0"/>
              <a:t>high</a:t>
            </a:r>
            <a:r>
              <a:rPr lang="cs-CZ" sz="2600" dirty="0" smtClean="0"/>
              <a:t> and </a:t>
            </a:r>
            <a:r>
              <a:rPr lang="cs-CZ" sz="2600" dirty="0" err="1" smtClean="0"/>
              <a:t>win</a:t>
            </a:r>
            <a:r>
              <a:rPr lang="cs-CZ" sz="2600" dirty="0" smtClean="0"/>
              <a:t>/lose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culture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smtClean="0"/>
              <a:t>CME: </a:t>
            </a:r>
            <a:r>
              <a:rPr lang="cs-CZ" sz="2600" dirty="0" err="1" smtClean="0"/>
              <a:t>Firms</a:t>
            </a:r>
            <a:r>
              <a:rPr lang="cs-CZ" sz="2600" dirty="0" smtClean="0"/>
              <a:t> </a:t>
            </a:r>
            <a:r>
              <a:rPr lang="cs-CZ" sz="2600" dirty="0" err="1" smtClean="0"/>
              <a:t>rely</a:t>
            </a:r>
            <a:r>
              <a:rPr lang="cs-CZ" sz="2600" dirty="0" smtClean="0"/>
              <a:t> more on </a:t>
            </a:r>
            <a:r>
              <a:rPr lang="cs-CZ" sz="2600" dirty="0" err="1" smtClean="0"/>
              <a:t>on</a:t>
            </a:r>
            <a:r>
              <a:rPr lang="cs-CZ" sz="2600" dirty="0" smtClean="0"/>
              <a:t> </a:t>
            </a:r>
            <a:r>
              <a:rPr lang="cs-CZ" sz="2600" dirty="0" err="1" smtClean="0"/>
              <a:t>internal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 </a:t>
            </a:r>
            <a:r>
              <a:rPr lang="cs-CZ" sz="2600" dirty="0" err="1" smtClean="0"/>
              <a:t>markets</a:t>
            </a:r>
            <a:r>
              <a:rPr lang="cs-CZ" sz="2600" dirty="0" smtClean="0"/>
              <a:t>. </a:t>
            </a:r>
            <a:r>
              <a:rPr lang="cs-CZ" sz="2600" dirty="0" err="1" smtClean="0"/>
              <a:t>Recruit</a:t>
            </a:r>
            <a:r>
              <a:rPr lang="cs-CZ" sz="2600" dirty="0" smtClean="0"/>
              <a:t> </a:t>
            </a:r>
            <a:r>
              <a:rPr lang="cs-CZ" sz="2600" dirty="0" err="1" smtClean="0"/>
              <a:t>new</a:t>
            </a:r>
            <a:r>
              <a:rPr lang="cs-CZ" sz="2600" dirty="0" smtClean="0"/>
              <a:t> </a:t>
            </a:r>
            <a:r>
              <a:rPr lang="cs-CZ" sz="2600" dirty="0" err="1" smtClean="0"/>
              <a:t>entry-level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 </a:t>
            </a:r>
            <a:r>
              <a:rPr lang="cs-CZ" sz="2600" dirty="0" err="1" smtClean="0"/>
              <a:t>from</a:t>
            </a:r>
            <a:r>
              <a:rPr lang="cs-CZ" sz="2600" dirty="0" smtClean="0"/>
              <a:t> </a:t>
            </a:r>
            <a:r>
              <a:rPr lang="cs-CZ" sz="2600" dirty="0" err="1" smtClean="0"/>
              <a:t>external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 market. </a:t>
            </a:r>
            <a:r>
              <a:rPr lang="cs-CZ" sz="2600" dirty="0" err="1" smtClean="0"/>
              <a:t>Traing</a:t>
            </a:r>
            <a:r>
              <a:rPr lang="cs-CZ" sz="2600" dirty="0" smtClean="0"/>
              <a:t> </a:t>
            </a:r>
            <a:r>
              <a:rPr lang="cs-CZ" sz="2600" dirty="0" err="1" smtClean="0"/>
              <a:t>avoid</a:t>
            </a:r>
            <a:r>
              <a:rPr lang="cs-CZ" sz="2600" dirty="0" smtClean="0"/>
              <a:t> 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force</a:t>
            </a:r>
            <a:r>
              <a:rPr lang="cs-CZ" sz="2600" dirty="0" smtClean="0"/>
              <a:t> </a:t>
            </a:r>
            <a:r>
              <a:rPr lang="cs-CZ" sz="2600" dirty="0" err="1" smtClean="0"/>
              <a:t>from</a:t>
            </a:r>
            <a:r>
              <a:rPr lang="cs-CZ" sz="2600" dirty="0" smtClean="0"/>
              <a:t> </a:t>
            </a:r>
            <a:r>
              <a:rPr lang="cs-CZ" sz="2600" dirty="0" err="1" smtClean="0"/>
              <a:t>short</a:t>
            </a:r>
            <a:r>
              <a:rPr lang="cs-CZ" sz="2600" dirty="0" smtClean="0"/>
              <a:t>-term market </a:t>
            </a:r>
            <a:r>
              <a:rPr lang="cs-CZ" sz="2600" dirty="0" err="1" smtClean="0"/>
              <a:t>fluctuations</a:t>
            </a:r>
            <a:r>
              <a:rPr lang="cs-CZ" sz="2600" dirty="0" smtClean="0"/>
              <a:t> and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threat</a:t>
            </a:r>
            <a:r>
              <a:rPr lang="cs-CZ" sz="2600" dirty="0" smtClean="0"/>
              <a:t> 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unemployment</a:t>
            </a:r>
            <a:r>
              <a:rPr lang="cs-CZ" sz="2600" dirty="0" smtClean="0"/>
              <a:t>. </a:t>
            </a:r>
            <a:r>
              <a:rPr lang="cs-CZ" sz="2600" dirty="0" err="1" smtClean="0"/>
              <a:t>Workers</a:t>
            </a:r>
            <a:r>
              <a:rPr lang="cs-CZ" sz="2600" dirty="0" smtClean="0"/>
              <a:t> </a:t>
            </a:r>
            <a:r>
              <a:rPr lang="cs-CZ" sz="2600" dirty="0" err="1" smtClean="0"/>
              <a:t>get</a:t>
            </a:r>
            <a:r>
              <a:rPr lang="cs-CZ" sz="2600" dirty="0" smtClean="0"/>
              <a:t> </a:t>
            </a:r>
            <a:r>
              <a:rPr lang="cs-CZ" sz="2600" dirty="0" err="1" smtClean="0"/>
              <a:t>actra</a:t>
            </a:r>
            <a:r>
              <a:rPr lang="cs-CZ" sz="2600" dirty="0" smtClean="0"/>
              <a:t> </a:t>
            </a:r>
            <a:r>
              <a:rPr lang="cs-CZ" sz="2600" dirty="0" err="1" smtClean="0"/>
              <a:t>skills</a:t>
            </a:r>
            <a:r>
              <a:rPr lang="cs-CZ" sz="2600" dirty="0" smtClean="0"/>
              <a:t> and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 by </a:t>
            </a:r>
            <a:r>
              <a:rPr lang="cs-CZ" sz="2600" dirty="0" err="1" smtClean="0"/>
              <a:t>moving</a:t>
            </a:r>
            <a:r>
              <a:rPr lang="cs-CZ" sz="2600" dirty="0" smtClean="0"/>
              <a:t> up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ladders</a:t>
            </a:r>
            <a:r>
              <a:rPr lang="cs-CZ" sz="2600" dirty="0" smtClean="0"/>
              <a:t> and </a:t>
            </a:r>
            <a:r>
              <a:rPr lang="cs-CZ" sz="2600" dirty="0" err="1" smtClean="0"/>
              <a:t>rotating</a:t>
            </a:r>
            <a:r>
              <a:rPr lang="cs-CZ" sz="2600" dirty="0" smtClean="0"/>
              <a:t> </a:t>
            </a:r>
            <a:r>
              <a:rPr lang="cs-CZ" sz="2600" dirty="0" err="1" smtClean="0"/>
              <a:t>among</a:t>
            </a:r>
            <a:r>
              <a:rPr lang="cs-CZ" sz="2600" dirty="0" smtClean="0"/>
              <a:t> </a:t>
            </a:r>
            <a:r>
              <a:rPr lang="cs-CZ" sz="2600" dirty="0" err="1" smtClean="0"/>
              <a:t>positions</a:t>
            </a:r>
            <a:r>
              <a:rPr lang="cs-CZ" sz="2600" dirty="0" smtClean="0"/>
              <a:t>. </a:t>
            </a:r>
            <a:r>
              <a:rPr lang="cs-CZ" sz="2600" dirty="0" err="1" smtClean="0"/>
              <a:t>Firms</a:t>
            </a:r>
            <a:r>
              <a:rPr lang="cs-CZ" sz="2600" dirty="0" smtClean="0"/>
              <a:t> </a:t>
            </a:r>
            <a:r>
              <a:rPr lang="cs-CZ" sz="2600" dirty="0" err="1" smtClean="0"/>
              <a:t>provide</a:t>
            </a:r>
            <a:r>
              <a:rPr lang="cs-CZ" sz="2600" dirty="0" smtClean="0"/>
              <a:t> </a:t>
            </a:r>
            <a:r>
              <a:rPr lang="cs-CZ" sz="2600" dirty="0" err="1" smtClean="0"/>
              <a:t>substantial</a:t>
            </a:r>
            <a:r>
              <a:rPr lang="cs-CZ" sz="2600" dirty="0" smtClean="0"/>
              <a:t>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security</a:t>
            </a:r>
            <a:r>
              <a:rPr lang="cs-CZ" sz="2600" dirty="0" smtClean="0"/>
              <a:t>, more </a:t>
            </a:r>
            <a:r>
              <a:rPr lang="cs-CZ" sz="2600" dirty="0" err="1" smtClean="0"/>
              <a:t>mechanism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participation</a:t>
            </a:r>
            <a:r>
              <a:rPr lang="cs-CZ" sz="2600" dirty="0" smtClean="0"/>
              <a:t>, and </a:t>
            </a:r>
            <a:r>
              <a:rPr lang="cs-CZ" sz="2600" dirty="0" err="1" smtClean="0"/>
              <a:t>standardizad</a:t>
            </a:r>
            <a:r>
              <a:rPr lang="cs-CZ" sz="2600" dirty="0" smtClean="0"/>
              <a:t> </a:t>
            </a:r>
            <a:r>
              <a:rPr lang="cs-CZ" sz="2600" dirty="0" err="1" smtClean="0"/>
              <a:t>wage</a:t>
            </a:r>
            <a:r>
              <a:rPr lang="cs-CZ" sz="2600" dirty="0" smtClean="0"/>
              <a:t> and </a:t>
            </a:r>
            <a:r>
              <a:rPr lang="cs-CZ" sz="2600" dirty="0" err="1" smtClean="0"/>
              <a:t>benefits</a:t>
            </a:r>
            <a:r>
              <a:rPr lang="cs-CZ" sz="2600" dirty="0" smtClean="0"/>
              <a:t>. </a:t>
            </a:r>
            <a:r>
              <a:rPr lang="cs-CZ" sz="2600" dirty="0" err="1" smtClean="0"/>
              <a:t>Extensive</a:t>
            </a:r>
            <a:r>
              <a:rPr lang="cs-CZ" sz="2600" dirty="0" smtClean="0"/>
              <a:t> </a:t>
            </a:r>
            <a:r>
              <a:rPr lang="cs-CZ" sz="2600" dirty="0" err="1" smtClean="0"/>
              <a:t>industry-wide</a:t>
            </a:r>
            <a:r>
              <a:rPr lang="cs-CZ" sz="2600" dirty="0" smtClean="0"/>
              <a:t> union </a:t>
            </a:r>
            <a:r>
              <a:rPr lang="cs-CZ" sz="2600" dirty="0" err="1" smtClean="0"/>
              <a:t>coverage</a:t>
            </a:r>
            <a:r>
              <a:rPr lang="cs-CZ" sz="2600" dirty="0" smtClean="0"/>
              <a:t>. </a:t>
            </a:r>
            <a:r>
              <a:rPr lang="cs-CZ" sz="2600" dirty="0" err="1" smtClean="0"/>
              <a:t>Stronger</a:t>
            </a:r>
            <a:r>
              <a:rPr lang="cs-CZ" sz="2600" dirty="0" smtClean="0"/>
              <a:t> </a:t>
            </a:r>
            <a:r>
              <a:rPr lang="cs-CZ" sz="2600" dirty="0" err="1" smtClean="0"/>
              <a:t>emphasis</a:t>
            </a:r>
            <a:r>
              <a:rPr lang="cs-CZ" sz="2600" dirty="0" smtClean="0"/>
              <a:t> on </a:t>
            </a:r>
            <a:r>
              <a:rPr lang="cs-CZ" sz="2600" dirty="0" err="1" smtClean="0"/>
              <a:t>stability,mutuality</a:t>
            </a:r>
            <a:r>
              <a:rPr lang="cs-CZ" sz="2600" dirty="0" smtClean="0"/>
              <a:t>, long-term </a:t>
            </a:r>
            <a:r>
              <a:rPr lang="cs-CZ" sz="2600" dirty="0" err="1" smtClean="0"/>
              <a:t>obligations</a:t>
            </a:r>
            <a:r>
              <a:rPr lang="cs-CZ" sz="2600" dirty="0" smtClean="0"/>
              <a:t> and </a:t>
            </a:r>
            <a:r>
              <a:rPr lang="cs-CZ" sz="2600" dirty="0" err="1" smtClean="0"/>
              <a:t>win-win</a:t>
            </a:r>
            <a:r>
              <a:rPr lang="cs-CZ" sz="2600" dirty="0" smtClean="0"/>
              <a:t> </a:t>
            </a:r>
            <a:r>
              <a:rPr lang="cs-CZ" sz="2600" dirty="0" err="1" smtClean="0"/>
              <a:t>outcomes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smtClean="0"/>
              <a:t>LME and CME </a:t>
            </a:r>
            <a:r>
              <a:rPr lang="cs-CZ" sz="2600" b="1" dirty="0" err="1" smtClean="0"/>
              <a:t>both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have</a:t>
            </a:r>
            <a:r>
              <a:rPr lang="cs-CZ" sz="2600" b="1" dirty="0" smtClean="0"/>
              <a:t> performance </a:t>
            </a:r>
            <a:r>
              <a:rPr lang="cs-CZ" sz="2600" b="1" dirty="0" err="1" smtClean="0"/>
              <a:t>advantages</a:t>
            </a:r>
            <a:r>
              <a:rPr lang="cs-CZ" sz="2600" b="1" dirty="0" smtClean="0"/>
              <a:t> and </a:t>
            </a:r>
            <a:r>
              <a:rPr lang="cs-CZ" sz="2600" b="1" dirty="0" err="1" smtClean="0"/>
              <a:t>disadvantages</a:t>
            </a:r>
            <a:r>
              <a:rPr lang="cs-CZ" sz="2600" b="1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72722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sz="24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2542" y="900331"/>
            <a:ext cx="11971606" cy="6879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Skill formation</a:t>
            </a:r>
          </a:p>
          <a:p>
            <a:pPr marL="0" indent="0">
              <a:buNone/>
            </a:pPr>
            <a:r>
              <a:rPr lang="en-US" sz="2600" b="1" dirty="0" smtClean="0"/>
              <a:t>Structural differences between various systems of skill formation:</a:t>
            </a:r>
          </a:p>
          <a:p>
            <a:pPr>
              <a:buFontTx/>
              <a:buChar char="-"/>
            </a:pPr>
            <a:r>
              <a:rPr lang="en-US" sz="2600" dirty="0" smtClean="0"/>
              <a:t>the extent and nature of the state´s coordinating role  in economic development;</a:t>
            </a:r>
          </a:p>
          <a:p>
            <a:pPr>
              <a:buFontTx/>
              <a:buChar char="-"/>
            </a:pPr>
            <a:r>
              <a:rPr lang="en-US" sz="2600" dirty="0" smtClean="0"/>
              <a:t>the organizational basis, and </a:t>
            </a:r>
            <a:r>
              <a:rPr lang="en-US" sz="2600" dirty="0" smtClean="0"/>
              <a:t>particularly</a:t>
            </a:r>
            <a:r>
              <a:rPr lang="cs-CZ" sz="2600" dirty="0" smtClean="0"/>
              <a:t> </a:t>
            </a:r>
            <a:r>
              <a:rPr lang="en-US" sz="2600" dirty="0" smtClean="0"/>
              <a:t>the </a:t>
            </a:r>
            <a:r>
              <a:rPr lang="en-US" sz="2600" dirty="0" smtClean="0"/>
              <a:t>cohesion of business associations;</a:t>
            </a:r>
          </a:p>
          <a:p>
            <a:pPr>
              <a:buFontTx/>
              <a:buChar char="-"/>
            </a:pPr>
            <a:r>
              <a:rPr lang="en-US" sz="2600" dirty="0" smtClean="0"/>
              <a:t>the </a:t>
            </a:r>
            <a:r>
              <a:rPr lang="en-US" sz="2600" dirty="0" err="1" smtClean="0"/>
              <a:t>strenght</a:t>
            </a:r>
            <a:r>
              <a:rPr lang="en-US" sz="2600" dirty="0" smtClean="0"/>
              <a:t> of the market for corporate control;</a:t>
            </a:r>
          </a:p>
          <a:p>
            <a:pPr>
              <a:buFontTx/>
              <a:buChar char="-"/>
            </a:pPr>
            <a:r>
              <a:rPr lang="en-US" sz="2600" dirty="0" smtClean="0"/>
              <a:t>the organization and effectiveness of the public training system;</a:t>
            </a:r>
          </a:p>
          <a:p>
            <a:pPr>
              <a:buFontTx/>
              <a:buChar char="-"/>
            </a:pPr>
            <a:r>
              <a:rPr lang="en-US" sz="2600" dirty="0" smtClean="0"/>
              <a:t>the extent and form of labor market regulation.</a:t>
            </a:r>
          </a:p>
          <a:p>
            <a:pPr marL="0" indent="0">
              <a:buNone/>
            </a:pPr>
            <a:r>
              <a:rPr lang="en-US" sz="2600" b="1" dirty="0" smtClean="0"/>
              <a:t>Different models of vocational education and training (VET):</a:t>
            </a:r>
            <a:r>
              <a:rPr lang="en-US" sz="2600" dirty="0" smtClean="0"/>
              <a:t> US, Japan, Germany.</a:t>
            </a:r>
          </a:p>
          <a:p>
            <a:pPr marL="0" indent="0">
              <a:buNone/>
            </a:pPr>
            <a:r>
              <a:rPr lang="en-US" sz="2600" b="1" dirty="0" smtClean="0"/>
              <a:t>Main issues: </a:t>
            </a:r>
            <a:r>
              <a:rPr lang="en-US" sz="2600" dirty="0" smtClean="0"/>
              <a:t>Voluntarism and regulation, competitive and co-operative relations, products and product markets, firm level choices, trade unions and </a:t>
            </a:r>
            <a:r>
              <a:rPr lang="en-US" sz="2600" dirty="0" err="1" smtClean="0"/>
              <a:t>sklil</a:t>
            </a:r>
            <a:r>
              <a:rPr lang="en-US" sz="2600" dirty="0" smtClean="0"/>
              <a:t> formation within firms.</a:t>
            </a:r>
          </a:p>
          <a:p>
            <a:pPr marL="0" indent="0">
              <a:buNone/>
            </a:pPr>
            <a:r>
              <a:rPr lang="en-US" sz="2600" b="1" dirty="0" smtClean="0"/>
              <a:t>The problem of quality of the jobs: </a:t>
            </a:r>
            <a:r>
              <a:rPr lang="en-US" sz="2600" dirty="0" smtClean="0"/>
              <a:t>low skills equilibrium. Front-line service work with low skills, low pay and low prospects.</a:t>
            </a:r>
          </a:p>
        </p:txBody>
      </p:sp>
    </p:spTree>
    <p:extLst>
      <p:ext uri="{BB962C8B-B14F-4D97-AF65-F5344CB8AC3E}">
        <p14:creationId xmlns:p14="http://schemas.microsoft.com/office/powerpoint/2010/main" val="22298987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err="1" smtClean="0"/>
              <a:t>Education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skills</a:t>
            </a:r>
            <a:r>
              <a:rPr lang="cs-CZ" sz="2600" b="1" dirty="0" smtClean="0"/>
              <a:t> in CEE </a:t>
            </a:r>
          </a:p>
          <a:p>
            <a:pPr marL="0" indent="0">
              <a:buNone/>
            </a:pPr>
            <a:r>
              <a:rPr lang="cs-CZ" sz="2600" b="1" dirty="0" err="1" smtClean="0"/>
              <a:t>Task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content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jobs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Demands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non-</a:t>
            </a:r>
            <a:r>
              <a:rPr lang="cs-CZ" sz="2600" dirty="0" err="1" smtClean="0"/>
              <a:t>routine</a:t>
            </a:r>
            <a:r>
              <a:rPr lang="cs-CZ" sz="2600" dirty="0" smtClean="0"/>
              <a:t> </a:t>
            </a:r>
            <a:r>
              <a:rPr lang="cs-CZ" sz="2600" dirty="0" err="1" smtClean="0"/>
              <a:t>cognitive</a:t>
            </a:r>
            <a:r>
              <a:rPr lang="cs-CZ" sz="2600" dirty="0" smtClean="0"/>
              <a:t> </a:t>
            </a:r>
            <a:r>
              <a:rPr lang="cs-CZ" sz="2600" dirty="0" err="1" smtClean="0"/>
              <a:t>task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increasing</a:t>
            </a:r>
            <a:r>
              <a:rPr lang="cs-CZ" sz="2600" dirty="0" smtClean="0"/>
              <a:t>,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routine</a:t>
            </a:r>
            <a:r>
              <a:rPr lang="cs-CZ" sz="2600" dirty="0" smtClean="0"/>
              <a:t> </a:t>
            </a:r>
            <a:r>
              <a:rPr lang="cs-CZ" sz="2600" dirty="0" err="1" smtClean="0"/>
              <a:t>cognitive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still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same</a:t>
            </a:r>
            <a:r>
              <a:rPr lang="cs-CZ" sz="2600" dirty="0" smtClean="0"/>
              <a:t>, </a:t>
            </a:r>
            <a:r>
              <a:rPr lang="cs-CZ" sz="2600" dirty="0" err="1" smtClean="0"/>
              <a:t>for</a:t>
            </a:r>
            <a:r>
              <a:rPr lang="cs-CZ" sz="2600" dirty="0" smtClean="0"/>
              <a:t> non-</a:t>
            </a:r>
            <a:r>
              <a:rPr lang="cs-CZ" sz="2600" dirty="0" err="1" smtClean="0"/>
              <a:t>routine</a:t>
            </a:r>
            <a:r>
              <a:rPr lang="cs-CZ" sz="2600" dirty="0" smtClean="0"/>
              <a:t> </a:t>
            </a:r>
            <a:r>
              <a:rPr lang="cs-CZ" sz="2600" dirty="0" err="1" smtClean="0"/>
              <a:t>manual</a:t>
            </a:r>
            <a:r>
              <a:rPr lang="cs-CZ" sz="2600" dirty="0" smtClean="0"/>
              <a:t> </a:t>
            </a:r>
            <a:r>
              <a:rPr lang="cs-CZ" sz="2600" dirty="0" err="1" smtClean="0"/>
              <a:t>personal</a:t>
            </a:r>
            <a:r>
              <a:rPr lang="cs-CZ" sz="2600" dirty="0" smtClean="0"/>
              <a:t> and </a:t>
            </a:r>
            <a:r>
              <a:rPr lang="cs-CZ" sz="2600" dirty="0" err="1" smtClean="0"/>
              <a:t>routine</a:t>
            </a:r>
            <a:r>
              <a:rPr lang="cs-CZ" sz="2600" dirty="0" smtClean="0"/>
              <a:t> </a:t>
            </a:r>
            <a:r>
              <a:rPr lang="cs-CZ" sz="2600" dirty="0" err="1" smtClean="0"/>
              <a:t>manual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decreasing</a:t>
            </a:r>
            <a:r>
              <a:rPr lang="cs-CZ" sz="2600" dirty="0" smtClean="0"/>
              <a:t>. </a:t>
            </a:r>
          </a:p>
          <a:p>
            <a:pPr marL="0" indent="0">
              <a:buNone/>
            </a:pPr>
            <a:r>
              <a:rPr lang="cs-CZ" sz="2600" b="1" dirty="0" smtClean="0"/>
              <a:t>Age </a:t>
            </a:r>
            <a:r>
              <a:rPr lang="cs-CZ" sz="2600" b="1" dirty="0" err="1" smtClean="0"/>
              <a:t>cohorts</a:t>
            </a:r>
            <a:r>
              <a:rPr lang="cs-CZ" sz="2600" b="1" dirty="0" smtClean="0"/>
              <a:t>: </a:t>
            </a:r>
            <a:r>
              <a:rPr lang="en-US" sz="2600" dirty="0"/>
              <a:t>The pace of the shift from highly manual toward non-routine cognitive jobs was significantly faster for younger cohorts, while older cohorts experienced much slower changes. The gap between generations was the smallest in the evolution of routine cognitive tasks. </a:t>
            </a:r>
            <a:endParaRPr lang="cs-CZ" sz="2600" dirty="0" smtClean="0"/>
          </a:p>
          <a:p>
            <a:pPr marL="0" indent="0">
              <a:buNone/>
            </a:pPr>
            <a:r>
              <a:rPr lang="cs-CZ" sz="2600" b="1" dirty="0" err="1" smtClean="0"/>
              <a:t>Tertiary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education</a:t>
            </a:r>
            <a:r>
              <a:rPr lang="cs-CZ" sz="2600" b="1" dirty="0" smtClean="0"/>
              <a:t> as independent </a:t>
            </a:r>
            <a:r>
              <a:rPr lang="cs-CZ" sz="2600" b="1" dirty="0" err="1" smtClean="0"/>
              <a:t>variable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changes</a:t>
            </a:r>
            <a:r>
              <a:rPr lang="cs-CZ" sz="2600" dirty="0" smtClean="0"/>
              <a:t> in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tasks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positivelly</a:t>
            </a:r>
            <a:r>
              <a:rPr lang="cs-CZ" sz="2600" dirty="0" smtClean="0"/>
              <a:t> </a:t>
            </a:r>
            <a:r>
              <a:rPr lang="cs-CZ" sz="2600" dirty="0" err="1" smtClean="0"/>
              <a:t>corelated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tertiary</a:t>
            </a:r>
            <a:r>
              <a:rPr lang="cs-CZ" sz="2600" dirty="0" smtClean="0"/>
              <a:t> </a:t>
            </a:r>
            <a:r>
              <a:rPr lang="cs-CZ" sz="2600" dirty="0" err="1" smtClean="0"/>
              <a:t>education</a:t>
            </a:r>
            <a:r>
              <a:rPr lang="cs-CZ" sz="2600" dirty="0" smtClean="0"/>
              <a:t> (more </a:t>
            </a:r>
            <a:r>
              <a:rPr lang="cs-CZ" sz="2600" dirty="0" err="1" smtClean="0"/>
              <a:t>tertiary</a:t>
            </a:r>
            <a:r>
              <a:rPr lang="cs-CZ" sz="2600" dirty="0" smtClean="0"/>
              <a:t> </a:t>
            </a:r>
            <a:r>
              <a:rPr lang="cs-CZ" sz="2600" dirty="0" err="1" smtClean="0"/>
              <a:t>educated</a:t>
            </a:r>
            <a:r>
              <a:rPr lang="cs-CZ" sz="2600" dirty="0" smtClean="0"/>
              <a:t>, more non </a:t>
            </a:r>
            <a:r>
              <a:rPr lang="cs-CZ" sz="2600" dirty="0" err="1" smtClean="0"/>
              <a:t>routine</a:t>
            </a:r>
            <a:r>
              <a:rPr lang="cs-CZ" sz="2600" dirty="0" smtClean="0"/>
              <a:t> </a:t>
            </a:r>
            <a:r>
              <a:rPr lang="cs-CZ" sz="2600" dirty="0" err="1" smtClean="0"/>
              <a:t>cognitive</a:t>
            </a:r>
            <a:r>
              <a:rPr lang="cs-CZ" sz="2600" dirty="0" smtClean="0"/>
              <a:t> </a:t>
            </a:r>
            <a:r>
              <a:rPr lang="cs-CZ" sz="2600" dirty="0" err="1" smtClean="0"/>
              <a:t>task</a:t>
            </a:r>
            <a:r>
              <a:rPr lang="cs-CZ" sz="2600" dirty="0" smtClean="0"/>
              <a:t> </a:t>
            </a:r>
            <a:r>
              <a:rPr lang="cs-CZ" sz="2600" dirty="0" err="1" smtClean="0"/>
              <a:t>job</a:t>
            </a:r>
            <a:r>
              <a:rPr lang="cs-CZ" sz="2600" dirty="0" smtClean="0"/>
              <a:t>)</a:t>
            </a:r>
          </a:p>
          <a:p>
            <a:pPr marL="0" indent="0">
              <a:buNone/>
            </a:pPr>
            <a:r>
              <a:rPr lang="cs-CZ" sz="2600" b="1" dirty="0" err="1" smtClean="0"/>
              <a:t>Skills</a:t>
            </a:r>
            <a:r>
              <a:rPr lang="cs-CZ" sz="2600" b="1" dirty="0" smtClean="0"/>
              <a:t> are instrument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power</a:t>
            </a:r>
            <a:r>
              <a:rPr lang="cs-CZ" sz="2600" b="1" dirty="0" smtClean="0"/>
              <a:t> by </a:t>
            </a:r>
            <a:r>
              <a:rPr lang="cs-CZ" sz="2600" b="1" dirty="0" err="1" smtClean="0"/>
              <a:t>labor</a:t>
            </a:r>
            <a:r>
              <a:rPr lang="cs-CZ" sz="2600" b="1" dirty="0" smtClean="0"/>
              <a:t> relations point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view</a:t>
            </a:r>
            <a:r>
              <a:rPr lang="cs-CZ" sz="2600" b="1" dirty="0" smtClean="0"/>
              <a:t>: </a:t>
            </a:r>
            <a:r>
              <a:rPr lang="en-US" sz="2600" dirty="0" smtClean="0"/>
              <a:t>factor</a:t>
            </a:r>
            <a:r>
              <a:rPr lang="cs-CZ" sz="2600" dirty="0" smtClean="0"/>
              <a:t> </a:t>
            </a:r>
            <a:r>
              <a:rPr lang="en-US" sz="2600" dirty="0" smtClean="0"/>
              <a:t>changing </a:t>
            </a:r>
            <a:r>
              <a:rPr lang="en-US" sz="2600" dirty="0"/>
              <a:t>the situation of </a:t>
            </a:r>
            <a:r>
              <a:rPr lang="en-US" sz="2600" dirty="0" smtClean="0"/>
              <a:t>labor </a:t>
            </a:r>
            <a:r>
              <a:rPr lang="en-US" sz="2600" dirty="0"/>
              <a:t>may be the need for innovation </a:t>
            </a:r>
            <a:r>
              <a:rPr lang="en-US" sz="2600" dirty="0" smtClean="0"/>
              <a:t>and</a:t>
            </a:r>
            <a:r>
              <a:rPr lang="cs-CZ" sz="2600" dirty="0" smtClean="0"/>
              <a:t> </a:t>
            </a:r>
            <a:r>
              <a:rPr lang="en-US" sz="2600" dirty="0" smtClean="0"/>
              <a:t>for </a:t>
            </a:r>
            <a:r>
              <a:rPr lang="en-US" sz="2600" dirty="0"/>
              <a:t>higher skills. This would shift the balance of power to the advantage of </a:t>
            </a:r>
            <a:r>
              <a:rPr lang="en-US" sz="2600" dirty="0" smtClean="0"/>
              <a:t>employees,</a:t>
            </a:r>
            <a:r>
              <a:rPr lang="cs-CZ" sz="2600" dirty="0" smtClean="0"/>
              <a:t> </a:t>
            </a:r>
            <a:r>
              <a:rPr lang="en-US" sz="2600" dirty="0" smtClean="0"/>
              <a:t>with </a:t>
            </a:r>
            <a:r>
              <a:rPr lang="en-US" sz="2600" dirty="0"/>
              <a:t>a need for more stability (less flexibility of employment) to enable training and </a:t>
            </a:r>
            <a:r>
              <a:rPr lang="en-US" sz="2600" dirty="0" smtClean="0"/>
              <a:t>to</a:t>
            </a:r>
            <a:r>
              <a:rPr lang="cs-CZ" sz="2600" dirty="0" smtClean="0"/>
              <a:t> </a:t>
            </a:r>
            <a:r>
              <a:rPr lang="en-US" sz="2600" dirty="0" smtClean="0"/>
              <a:t>reap </a:t>
            </a:r>
            <a:r>
              <a:rPr lang="en-US" sz="2600" dirty="0"/>
              <a:t>its results.</a:t>
            </a:r>
            <a:endParaRPr lang="cs-CZ" sz="2600" b="1" dirty="0" smtClean="0"/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endParaRPr lang="cs-CZ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2985543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926" y="77188"/>
            <a:ext cx="9015664" cy="6952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355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Strategic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human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resources</a:t>
            </a:r>
            <a:r>
              <a:rPr lang="cs-CZ" sz="2600" b="1" dirty="0" smtClean="0"/>
              <a:t> management </a:t>
            </a:r>
          </a:p>
          <a:p>
            <a:pPr marL="0" indent="0">
              <a:buNone/>
            </a:pPr>
            <a:r>
              <a:rPr lang="cs-CZ" sz="2600" b="1" dirty="0" smtClean="0"/>
              <a:t>HRM </a:t>
            </a:r>
            <a:r>
              <a:rPr lang="cs-CZ" sz="2600" b="1" dirty="0" err="1" smtClean="0"/>
              <a:t>shaped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during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period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 (2nd) </a:t>
            </a:r>
            <a:r>
              <a:rPr lang="cs-CZ" sz="2600" b="1" dirty="0" err="1" smtClean="0"/>
              <a:t>industrial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revolution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changing</a:t>
            </a:r>
            <a:r>
              <a:rPr lang="cs-CZ" sz="2600" dirty="0" smtClean="0"/>
              <a:t> </a:t>
            </a:r>
            <a:r>
              <a:rPr lang="cs-CZ" sz="2600" dirty="0" err="1" smtClean="0"/>
              <a:t>technological</a:t>
            </a:r>
            <a:r>
              <a:rPr lang="cs-CZ" sz="2600" dirty="0" smtClean="0"/>
              <a:t>, market, </a:t>
            </a:r>
            <a:r>
              <a:rPr lang="cs-CZ" sz="2600" dirty="0" err="1" smtClean="0"/>
              <a:t>political</a:t>
            </a:r>
            <a:r>
              <a:rPr lang="cs-CZ" sz="2600" dirty="0" smtClean="0"/>
              <a:t>/</a:t>
            </a:r>
            <a:r>
              <a:rPr lang="cs-CZ" sz="2600" dirty="0" err="1" smtClean="0"/>
              <a:t>legal</a:t>
            </a:r>
            <a:r>
              <a:rPr lang="cs-CZ" sz="2600" dirty="0" smtClean="0"/>
              <a:t>, </a:t>
            </a:r>
            <a:r>
              <a:rPr lang="cs-CZ" sz="2600" dirty="0" err="1" smtClean="0"/>
              <a:t>social</a:t>
            </a:r>
            <a:r>
              <a:rPr lang="cs-CZ" sz="2600" dirty="0" smtClean="0"/>
              <a:t> and business </a:t>
            </a:r>
            <a:r>
              <a:rPr lang="cs-CZ" sz="2600" dirty="0" err="1" smtClean="0"/>
              <a:t>environments</a:t>
            </a:r>
            <a:r>
              <a:rPr lang="cs-CZ" sz="2600" dirty="0" smtClean="0"/>
              <a:t>. </a:t>
            </a:r>
            <a:r>
              <a:rPr lang="cs-CZ" sz="2600" dirty="0" err="1" smtClean="0"/>
              <a:t>Movement</a:t>
            </a:r>
            <a:r>
              <a:rPr lang="cs-CZ" sz="2600" dirty="0" smtClean="0"/>
              <a:t>  </a:t>
            </a:r>
            <a:r>
              <a:rPr lang="cs-CZ" sz="2600" dirty="0" err="1" smtClean="0"/>
              <a:t>over</a:t>
            </a:r>
            <a:r>
              <a:rPr lang="cs-CZ" sz="2600" dirty="0" smtClean="0"/>
              <a:t> </a:t>
            </a:r>
            <a:r>
              <a:rPr lang="cs-CZ" sz="2600" dirty="0" err="1" smtClean="0"/>
              <a:t>time</a:t>
            </a:r>
            <a:r>
              <a:rPr lang="cs-CZ" sz="2600" dirty="0" smtClean="0"/>
              <a:t> </a:t>
            </a:r>
            <a:r>
              <a:rPr lang="cs-CZ" sz="2600" dirty="0" err="1" smtClean="0"/>
              <a:t>from</a:t>
            </a:r>
            <a:r>
              <a:rPr lang="cs-CZ" sz="2600" dirty="0" smtClean="0"/>
              <a:t>  </a:t>
            </a:r>
            <a:r>
              <a:rPr lang="cs-CZ" sz="2600" dirty="0" err="1" smtClean="0"/>
              <a:t>from</a:t>
            </a:r>
            <a:r>
              <a:rPr lang="cs-CZ" sz="2600" dirty="0" smtClean="0"/>
              <a:t> </a:t>
            </a:r>
            <a:r>
              <a:rPr lang="cs-CZ" sz="2600" dirty="0" err="1" smtClean="0"/>
              <a:t>artisan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craft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 to </a:t>
            </a:r>
            <a:r>
              <a:rPr lang="cs-CZ" sz="2600" dirty="0" err="1" smtClean="0"/>
              <a:t>mass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. </a:t>
            </a:r>
            <a:r>
              <a:rPr lang="cs-CZ" sz="2600" dirty="0" err="1" smtClean="0"/>
              <a:t>Assembly</a:t>
            </a:r>
            <a:r>
              <a:rPr lang="cs-CZ" sz="2600" dirty="0" smtClean="0"/>
              <a:t>-line </a:t>
            </a:r>
            <a:r>
              <a:rPr lang="cs-CZ" sz="2600" dirty="0" err="1" smtClean="0"/>
              <a:t>industries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Strategic</a:t>
            </a:r>
            <a:r>
              <a:rPr lang="cs-CZ" sz="2600" b="1" dirty="0" smtClean="0"/>
              <a:t> HRM (</a:t>
            </a:r>
            <a:r>
              <a:rPr lang="cs-CZ" sz="2600" b="1" dirty="0" err="1" smtClean="0"/>
              <a:t>definition</a:t>
            </a:r>
            <a:r>
              <a:rPr lang="cs-CZ" sz="2600" b="1" dirty="0" smtClean="0"/>
              <a:t>): </a:t>
            </a:r>
            <a:r>
              <a:rPr lang="cs-CZ" sz="2600" dirty="0" smtClean="0"/>
              <a:t>(1)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pattern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planned</a:t>
            </a:r>
            <a:r>
              <a:rPr lang="cs-CZ" sz="2600" dirty="0" smtClean="0"/>
              <a:t> </a:t>
            </a:r>
            <a:r>
              <a:rPr lang="cs-CZ" sz="2600" dirty="0" err="1" smtClean="0"/>
              <a:t>human</a:t>
            </a:r>
            <a:r>
              <a:rPr lang="cs-CZ" sz="2600" dirty="0" smtClean="0"/>
              <a:t> </a:t>
            </a:r>
            <a:r>
              <a:rPr lang="cs-CZ" sz="2600" dirty="0" err="1" smtClean="0"/>
              <a:t>resource</a:t>
            </a:r>
            <a:r>
              <a:rPr lang="cs-CZ" sz="2600" dirty="0" smtClean="0"/>
              <a:t> </a:t>
            </a:r>
            <a:r>
              <a:rPr lang="cs-CZ" sz="2600" dirty="0" err="1" smtClean="0"/>
              <a:t>deployments</a:t>
            </a:r>
            <a:r>
              <a:rPr lang="cs-CZ" sz="2600" dirty="0" smtClean="0"/>
              <a:t> and </a:t>
            </a:r>
            <a:r>
              <a:rPr lang="cs-CZ" sz="2600" dirty="0" err="1" smtClean="0"/>
              <a:t>activities</a:t>
            </a:r>
            <a:r>
              <a:rPr lang="cs-CZ" sz="2600" dirty="0" smtClean="0"/>
              <a:t> </a:t>
            </a:r>
            <a:r>
              <a:rPr lang="cs-CZ" sz="2600" dirty="0" err="1" smtClean="0"/>
              <a:t>intended</a:t>
            </a:r>
            <a:r>
              <a:rPr lang="cs-CZ" sz="2600" dirty="0" smtClean="0"/>
              <a:t> to </a:t>
            </a:r>
            <a:r>
              <a:rPr lang="cs-CZ" sz="2600" dirty="0" err="1" smtClean="0"/>
              <a:t>enable</a:t>
            </a:r>
            <a:r>
              <a:rPr lang="cs-CZ" sz="2600" dirty="0" smtClean="0"/>
              <a:t>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organisation</a:t>
            </a:r>
            <a:r>
              <a:rPr lang="cs-CZ" sz="2600" dirty="0" smtClean="0"/>
              <a:t> </a:t>
            </a:r>
            <a:r>
              <a:rPr lang="cs-CZ" sz="2600" dirty="0" err="1" smtClean="0"/>
              <a:t>achieve</a:t>
            </a:r>
            <a:r>
              <a:rPr lang="cs-CZ" sz="2600" dirty="0" smtClean="0"/>
              <a:t> </a:t>
            </a:r>
            <a:r>
              <a:rPr lang="cs-CZ" sz="2600" dirty="0" err="1" smtClean="0"/>
              <a:t>its</a:t>
            </a:r>
            <a:r>
              <a:rPr lang="cs-CZ" sz="2600" dirty="0" smtClean="0"/>
              <a:t> </a:t>
            </a:r>
            <a:r>
              <a:rPr lang="cs-CZ" sz="2600" dirty="0" err="1" smtClean="0"/>
              <a:t>goals</a:t>
            </a:r>
            <a:r>
              <a:rPr lang="cs-CZ" sz="2600" dirty="0" smtClean="0"/>
              <a:t>. (2) </a:t>
            </a:r>
            <a:r>
              <a:rPr lang="cs-CZ" sz="2600" dirty="0" err="1" smtClean="0"/>
              <a:t>Organisational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systems</a:t>
            </a:r>
            <a:r>
              <a:rPr lang="cs-CZ" sz="2600" dirty="0" smtClean="0"/>
              <a:t>  </a:t>
            </a:r>
            <a:r>
              <a:rPr lang="cs-CZ" sz="2600" dirty="0" err="1" smtClean="0"/>
              <a:t>designed</a:t>
            </a:r>
            <a:r>
              <a:rPr lang="cs-CZ" sz="2600" dirty="0" smtClean="0"/>
              <a:t> </a:t>
            </a:r>
            <a:r>
              <a:rPr lang="cs-CZ" sz="2600" dirty="0" smtClean="0"/>
              <a:t>to </a:t>
            </a:r>
            <a:r>
              <a:rPr lang="cs-CZ" sz="2600" dirty="0" err="1" smtClean="0"/>
              <a:t>achieve</a:t>
            </a:r>
            <a:r>
              <a:rPr lang="cs-CZ" sz="2600" dirty="0" smtClean="0"/>
              <a:t> </a:t>
            </a:r>
            <a:r>
              <a:rPr lang="cs-CZ" sz="2600" dirty="0" err="1" smtClean="0"/>
              <a:t>competitive</a:t>
            </a:r>
            <a:r>
              <a:rPr lang="cs-CZ" sz="2600" dirty="0" smtClean="0"/>
              <a:t> </a:t>
            </a:r>
            <a:r>
              <a:rPr lang="cs-CZ" sz="2600" dirty="0" err="1" smtClean="0"/>
              <a:t>advantage</a:t>
            </a:r>
            <a:r>
              <a:rPr lang="cs-CZ" sz="2600" dirty="0" smtClean="0"/>
              <a:t> </a:t>
            </a:r>
            <a:r>
              <a:rPr lang="cs-CZ" sz="2600" dirty="0" err="1" smtClean="0"/>
              <a:t>through</a:t>
            </a:r>
            <a:r>
              <a:rPr lang="cs-CZ" sz="2600" dirty="0" smtClean="0"/>
              <a:t> </a:t>
            </a:r>
            <a:r>
              <a:rPr lang="cs-CZ" sz="2600" dirty="0" err="1" smtClean="0"/>
              <a:t>people</a:t>
            </a:r>
            <a:r>
              <a:rPr lang="cs-CZ" sz="2600" dirty="0" smtClean="0"/>
              <a:t>. HRM </a:t>
            </a:r>
            <a:r>
              <a:rPr lang="cs-CZ" sz="2600" dirty="0" err="1" smtClean="0"/>
              <a:t>practices</a:t>
            </a:r>
            <a:r>
              <a:rPr lang="cs-CZ" sz="2600" dirty="0" smtClean="0"/>
              <a:t> </a:t>
            </a:r>
            <a:r>
              <a:rPr lang="cs-CZ" sz="2600" dirty="0" err="1" smtClean="0"/>
              <a:t>create</a:t>
            </a:r>
            <a:r>
              <a:rPr lang="cs-CZ" sz="2600" dirty="0" smtClean="0"/>
              <a:t> </a:t>
            </a:r>
            <a:r>
              <a:rPr lang="cs-CZ" sz="2600" dirty="0" err="1" smtClean="0"/>
              <a:t>valuable</a:t>
            </a:r>
            <a:r>
              <a:rPr lang="cs-CZ" sz="2600" dirty="0" smtClean="0"/>
              <a:t> </a:t>
            </a:r>
            <a:r>
              <a:rPr lang="cs-CZ" sz="2600" dirty="0" err="1" smtClean="0"/>
              <a:t>resources</a:t>
            </a:r>
            <a:r>
              <a:rPr lang="cs-CZ" sz="2600" dirty="0" smtClean="0"/>
              <a:t> </a:t>
            </a:r>
            <a:r>
              <a:rPr lang="cs-CZ" sz="2600" dirty="0" err="1" smtClean="0"/>
              <a:t>within</a:t>
            </a:r>
            <a:r>
              <a:rPr lang="cs-CZ" sz="2600" dirty="0" smtClean="0"/>
              <a:t> 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firm</a:t>
            </a:r>
            <a:r>
              <a:rPr lang="cs-CZ" sz="2600" dirty="0" smtClean="0"/>
              <a:t> </a:t>
            </a:r>
            <a:r>
              <a:rPr lang="cs-CZ" sz="2600" dirty="0" err="1" smtClean="0"/>
              <a:t>that</a:t>
            </a:r>
            <a:r>
              <a:rPr lang="cs-CZ" sz="2600" dirty="0" smtClean="0"/>
              <a:t> are </a:t>
            </a:r>
            <a:r>
              <a:rPr lang="cs-CZ" sz="2600" dirty="0" err="1" smtClean="0"/>
              <a:t>capable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producing</a:t>
            </a:r>
            <a:r>
              <a:rPr lang="cs-CZ" sz="2600" dirty="0" smtClean="0"/>
              <a:t> </a:t>
            </a:r>
            <a:r>
              <a:rPr lang="cs-CZ" sz="2600" dirty="0" err="1" smtClean="0"/>
              <a:t>competitive</a:t>
            </a:r>
            <a:r>
              <a:rPr lang="cs-CZ" sz="2600" dirty="0" smtClean="0"/>
              <a:t> </a:t>
            </a:r>
            <a:r>
              <a:rPr lang="cs-CZ" sz="2600" dirty="0" err="1" smtClean="0"/>
              <a:t>advantage</a:t>
            </a:r>
            <a:r>
              <a:rPr lang="cs-CZ" sz="2600" dirty="0" smtClean="0"/>
              <a:t> </a:t>
            </a:r>
            <a:r>
              <a:rPr lang="cs-CZ" sz="2600" dirty="0" err="1" smtClean="0"/>
              <a:t>through</a:t>
            </a:r>
            <a:r>
              <a:rPr lang="cs-CZ" sz="2600" dirty="0" smtClean="0"/>
              <a:t> </a:t>
            </a:r>
            <a:r>
              <a:rPr lang="cs-CZ" sz="2600" dirty="0" err="1" smtClean="0"/>
              <a:t>people</a:t>
            </a:r>
            <a:r>
              <a:rPr lang="cs-CZ" sz="2600" dirty="0" smtClean="0"/>
              <a:t>. </a:t>
            </a:r>
            <a:r>
              <a:rPr lang="cs-CZ" sz="2600" dirty="0" err="1" smtClean="0"/>
              <a:t>Lead</a:t>
            </a:r>
            <a:r>
              <a:rPr lang="cs-CZ" sz="2600" dirty="0" smtClean="0"/>
              <a:t> to </a:t>
            </a:r>
            <a:r>
              <a:rPr lang="cs-CZ" sz="2600" dirty="0" err="1" smtClean="0"/>
              <a:t>better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</a:t>
            </a:r>
            <a:r>
              <a:rPr lang="cs-CZ" sz="2600" dirty="0" smtClean="0"/>
              <a:t>,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and </a:t>
            </a:r>
            <a:r>
              <a:rPr lang="cs-CZ" sz="2600" dirty="0" err="1" smtClean="0"/>
              <a:t>financial</a:t>
            </a:r>
            <a:r>
              <a:rPr lang="cs-CZ" sz="2600" dirty="0" smtClean="0"/>
              <a:t> </a:t>
            </a:r>
            <a:r>
              <a:rPr lang="cs-CZ" sz="2600" dirty="0" err="1" smtClean="0"/>
              <a:t>outcomes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Strategy</a:t>
            </a:r>
            <a:r>
              <a:rPr lang="cs-CZ" sz="2600" b="1" dirty="0" smtClean="0"/>
              <a:t>: </a:t>
            </a:r>
            <a:r>
              <a:rPr lang="cs-CZ" sz="2600" dirty="0" smtClean="0"/>
              <a:t>Type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behaviour</a:t>
            </a:r>
            <a:r>
              <a:rPr lang="cs-CZ" sz="2600" dirty="0" smtClean="0"/>
              <a:t>. (1)</a:t>
            </a:r>
            <a:r>
              <a:rPr lang="cs-CZ" sz="2600" dirty="0" err="1" smtClean="0"/>
              <a:t>The</a:t>
            </a:r>
            <a:r>
              <a:rPr lang="cs-CZ" sz="2600" dirty="0" smtClean="0"/>
              <a:t> model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prospector</a:t>
            </a:r>
            <a:r>
              <a:rPr lang="cs-CZ" sz="2600" dirty="0" smtClean="0"/>
              <a:t>, </a:t>
            </a:r>
            <a:r>
              <a:rPr lang="cs-CZ" sz="2600" dirty="0" err="1" smtClean="0"/>
              <a:t>defender</a:t>
            </a:r>
            <a:r>
              <a:rPr lang="cs-CZ" sz="2600" dirty="0" smtClean="0"/>
              <a:t>, and </a:t>
            </a:r>
            <a:r>
              <a:rPr lang="cs-CZ" sz="2600" dirty="0" err="1" smtClean="0"/>
              <a:t>analyzer</a:t>
            </a:r>
            <a:r>
              <a:rPr lang="cs-CZ" sz="2600" dirty="0" smtClean="0"/>
              <a:t> </a:t>
            </a:r>
            <a:r>
              <a:rPr lang="cs-CZ" sz="2600" dirty="0" err="1" smtClean="0"/>
              <a:t>companies</a:t>
            </a:r>
            <a:r>
              <a:rPr lang="cs-CZ" sz="2600" dirty="0" smtClean="0"/>
              <a:t>. (2) </a:t>
            </a:r>
            <a:r>
              <a:rPr lang="cs-CZ" sz="2600" dirty="0" err="1" smtClean="0"/>
              <a:t>Cost</a:t>
            </a:r>
            <a:r>
              <a:rPr lang="cs-CZ" sz="2600" dirty="0" smtClean="0"/>
              <a:t> </a:t>
            </a:r>
            <a:r>
              <a:rPr lang="cs-CZ" sz="2600" dirty="0" err="1" smtClean="0"/>
              <a:t>leadership</a:t>
            </a:r>
            <a:r>
              <a:rPr lang="cs-CZ" sz="2600" dirty="0" smtClean="0"/>
              <a:t> (</a:t>
            </a:r>
            <a:r>
              <a:rPr lang="cs-CZ" sz="2600" dirty="0" err="1" smtClean="0"/>
              <a:t>control</a:t>
            </a:r>
            <a:r>
              <a:rPr lang="cs-CZ" sz="2600" dirty="0" smtClean="0"/>
              <a:t>, </a:t>
            </a:r>
            <a:r>
              <a:rPr lang="cs-CZ" sz="2600" dirty="0" err="1" smtClean="0"/>
              <a:t>cost</a:t>
            </a:r>
            <a:r>
              <a:rPr lang="cs-CZ" sz="2600" dirty="0" smtClean="0"/>
              <a:t> </a:t>
            </a:r>
            <a:r>
              <a:rPr lang="cs-CZ" sz="2600" dirty="0" err="1" smtClean="0"/>
              <a:t>reduction</a:t>
            </a:r>
            <a:r>
              <a:rPr lang="cs-CZ" sz="2600" dirty="0" smtClean="0"/>
              <a:t>)/</a:t>
            </a:r>
            <a:r>
              <a:rPr lang="cs-CZ" sz="2600" dirty="0" err="1" smtClean="0"/>
              <a:t>differentiation</a:t>
            </a:r>
            <a:r>
              <a:rPr lang="cs-CZ" sz="2600" dirty="0" smtClean="0"/>
              <a:t> </a:t>
            </a:r>
            <a:r>
              <a:rPr lang="cs-CZ" sz="2600" dirty="0" err="1" smtClean="0"/>
              <a:t>strategy</a:t>
            </a:r>
            <a:r>
              <a:rPr lang="cs-CZ" sz="2600" dirty="0" smtClean="0"/>
              <a:t> (</a:t>
            </a:r>
            <a:r>
              <a:rPr lang="cs-CZ" sz="2600" dirty="0" err="1" smtClean="0"/>
              <a:t>commitment</a:t>
            </a:r>
            <a:r>
              <a:rPr lang="cs-CZ" sz="2600" dirty="0" smtClean="0"/>
              <a:t> HRM, </a:t>
            </a:r>
            <a:r>
              <a:rPr lang="cs-CZ" sz="2600" dirty="0" err="1" smtClean="0"/>
              <a:t>supporting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</a:t>
            </a:r>
            <a:r>
              <a:rPr lang="cs-CZ" sz="2600" dirty="0" smtClean="0"/>
              <a:t> </a:t>
            </a:r>
            <a:r>
              <a:rPr lang="cs-CZ" sz="2600" dirty="0" err="1" smtClean="0"/>
              <a:t>innovation</a:t>
            </a:r>
            <a:r>
              <a:rPr lang="cs-CZ" sz="2600" dirty="0" smtClean="0"/>
              <a:t>). </a:t>
            </a:r>
          </a:p>
        </p:txBody>
      </p:sp>
    </p:spTree>
    <p:extLst>
      <p:ext uri="{BB962C8B-B14F-4D97-AF65-F5344CB8AC3E}">
        <p14:creationId xmlns:p14="http://schemas.microsoft.com/office/powerpoint/2010/main" val="29388849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err="1" smtClean="0"/>
              <a:t>Strategic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human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resources</a:t>
            </a:r>
            <a:r>
              <a:rPr lang="cs-CZ" sz="2600" b="1" dirty="0" smtClean="0"/>
              <a:t> management – </a:t>
            </a:r>
            <a:r>
              <a:rPr lang="cs-CZ" sz="2600" b="1" dirty="0" err="1" smtClean="0"/>
              <a:t>high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road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strategy</a:t>
            </a: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err="1" smtClean="0"/>
              <a:t>Alternative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strategies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Employers</a:t>
            </a:r>
            <a:r>
              <a:rPr lang="cs-CZ" sz="2600" dirty="0" smtClean="0"/>
              <a:t> face </a:t>
            </a:r>
            <a:r>
              <a:rPr lang="cs-CZ" sz="2600" dirty="0" err="1" smtClean="0"/>
              <a:t>alternative</a:t>
            </a:r>
            <a:r>
              <a:rPr lang="cs-CZ" sz="2600" dirty="0" smtClean="0"/>
              <a:t> </a:t>
            </a:r>
            <a:r>
              <a:rPr lang="cs-CZ" sz="2600" dirty="0" err="1" smtClean="0"/>
              <a:t>paths</a:t>
            </a:r>
            <a:r>
              <a:rPr lang="cs-CZ" sz="2600" dirty="0" smtClean="0"/>
              <a:t> to </a:t>
            </a:r>
            <a:r>
              <a:rPr lang="cs-CZ" sz="2600" dirty="0" err="1" smtClean="0"/>
              <a:t>competitive</a:t>
            </a:r>
            <a:r>
              <a:rPr lang="cs-CZ" sz="2600" dirty="0" smtClean="0"/>
              <a:t> </a:t>
            </a:r>
            <a:r>
              <a:rPr lang="cs-CZ" sz="2600" dirty="0" err="1" smtClean="0"/>
              <a:t>advantage</a:t>
            </a:r>
            <a:r>
              <a:rPr lang="cs-CZ" sz="2600" dirty="0" smtClean="0"/>
              <a:t>. </a:t>
            </a:r>
            <a:r>
              <a:rPr lang="cs-CZ" sz="2600" dirty="0" err="1" smtClean="0"/>
              <a:t>High</a:t>
            </a:r>
            <a:r>
              <a:rPr lang="cs-CZ" sz="2600" dirty="0" smtClean="0"/>
              <a:t> </a:t>
            </a:r>
            <a:r>
              <a:rPr lang="cs-CZ" sz="2600" dirty="0" err="1" smtClean="0"/>
              <a:t>road</a:t>
            </a:r>
            <a:r>
              <a:rPr lang="cs-CZ" sz="2600" dirty="0" smtClean="0"/>
              <a:t>: </a:t>
            </a:r>
            <a:r>
              <a:rPr lang="cs-CZ" sz="2600" dirty="0" err="1" smtClean="0"/>
              <a:t>value</a:t>
            </a:r>
            <a:r>
              <a:rPr lang="cs-CZ" sz="2600" dirty="0" smtClean="0"/>
              <a:t> </a:t>
            </a:r>
            <a:r>
              <a:rPr lang="cs-CZ" sz="2600" dirty="0" err="1" smtClean="0"/>
              <a:t>added</a:t>
            </a:r>
            <a:r>
              <a:rPr lang="cs-CZ" sz="2600" dirty="0" smtClean="0"/>
              <a:t> </a:t>
            </a:r>
            <a:r>
              <a:rPr lang="cs-CZ" sz="2600" dirty="0" err="1" smtClean="0"/>
              <a:t>strategy</a:t>
            </a:r>
            <a:r>
              <a:rPr lang="cs-CZ" sz="2600" dirty="0" smtClean="0"/>
              <a:t>. </a:t>
            </a:r>
            <a:r>
              <a:rPr lang="cs-CZ" sz="2600" dirty="0" err="1" smtClean="0"/>
              <a:t>Low</a:t>
            </a:r>
            <a:r>
              <a:rPr lang="cs-CZ" sz="2600" dirty="0" smtClean="0"/>
              <a:t> </a:t>
            </a:r>
            <a:r>
              <a:rPr lang="cs-CZ" sz="2600" dirty="0" err="1" smtClean="0"/>
              <a:t>road</a:t>
            </a:r>
            <a:r>
              <a:rPr lang="cs-CZ" sz="2600" dirty="0" smtClean="0"/>
              <a:t>: </a:t>
            </a:r>
            <a:r>
              <a:rPr lang="cs-CZ" sz="2600" dirty="0" err="1" smtClean="0"/>
              <a:t>cost-based</a:t>
            </a:r>
            <a:r>
              <a:rPr lang="cs-CZ" sz="2600" dirty="0" smtClean="0"/>
              <a:t> </a:t>
            </a:r>
            <a:r>
              <a:rPr lang="cs-CZ" sz="2600" dirty="0" err="1" smtClean="0"/>
              <a:t>strategy</a:t>
            </a:r>
            <a:r>
              <a:rPr lang="cs-CZ" sz="2600" dirty="0" smtClean="0"/>
              <a:t>. </a:t>
            </a:r>
          </a:p>
          <a:p>
            <a:pPr marL="0" indent="0">
              <a:buNone/>
            </a:pPr>
            <a:r>
              <a:rPr lang="cs-CZ" sz="2600" b="1" dirty="0" err="1" smtClean="0"/>
              <a:t>High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road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strategy</a:t>
            </a:r>
            <a:r>
              <a:rPr lang="cs-CZ" sz="2600" b="1" dirty="0" smtClean="0"/>
              <a:t> (</a:t>
            </a:r>
            <a:r>
              <a:rPr lang="cs-CZ" sz="2600" b="1" dirty="0" err="1" smtClean="0"/>
              <a:t>Osterman</a:t>
            </a:r>
            <a:r>
              <a:rPr lang="cs-CZ" sz="2600" b="1" dirty="0" smtClean="0"/>
              <a:t>, 1994): </a:t>
            </a:r>
            <a:r>
              <a:rPr lang="cs-CZ" sz="2600" dirty="0" err="1" smtClean="0"/>
              <a:t>Implementing</a:t>
            </a:r>
            <a:r>
              <a:rPr lang="cs-CZ" sz="2600" dirty="0" smtClean="0"/>
              <a:t> </a:t>
            </a:r>
            <a:r>
              <a:rPr lang="cs-CZ" sz="2600" dirty="0" err="1" smtClean="0"/>
              <a:t>innovative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practices</a:t>
            </a:r>
            <a:r>
              <a:rPr lang="cs-CZ" sz="2600" dirty="0" smtClean="0"/>
              <a:t> such as </a:t>
            </a:r>
            <a:r>
              <a:rPr lang="cs-CZ" sz="2600" dirty="0" err="1" smtClean="0"/>
              <a:t>quality</a:t>
            </a:r>
            <a:r>
              <a:rPr lang="cs-CZ" sz="2600" dirty="0" smtClean="0"/>
              <a:t> </a:t>
            </a:r>
            <a:r>
              <a:rPr lang="cs-CZ" sz="2600" dirty="0" err="1" smtClean="0"/>
              <a:t>circles</a:t>
            </a:r>
            <a:r>
              <a:rPr lang="cs-CZ" sz="2600" dirty="0" smtClean="0"/>
              <a:t>,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rotation</a:t>
            </a:r>
            <a:r>
              <a:rPr lang="cs-CZ" sz="2600" dirty="0" smtClean="0"/>
              <a:t> </a:t>
            </a:r>
            <a:r>
              <a:rPr lang="cs-CZ" sz="2600" dirty="0" err="1" smtClean="0"/>
              <a:t>schemes</a:t>
            </a:r>
            <a:r>
              <a:rPr lang="cs-CZ" sz="2600" dirty="0" smtClean="0"/>
              <a:t>, and team </a:t>
            </a:r>
            <a:r>
              <a:rPr lang="cs-CZ" sz="2600" dirty="0" err="1" smtClean="0"/>
              <a:t>based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.</a:t>
            </a:r>
            <a:r>
              <a:rPr lang="cs-CZ" sz="2600" b="1" dirty="0" smtClean="0"/>
              <a:t> </a:t>
            </a:r>
            <a:r>
              <a:rPr lang="cs-CZ" sz="2600" dirty="0" err="1" smtClean="0"/>
              <a:t>Cooperative</a:t>
            </a:r>
            <a:r>
              <a:rPr lang="cs-CZ" sz="2600" dirty="0" smtClean="0"/>
              <a:t>/</a:t>
            </a:r>
            <a:r>
              <a:rPr lang="cs-CZ" sz="2600" dirty="0" err="1" smtClean="0"/>
              <a:t>mutual</a:t>
            </a:r>
            <a:r>
              <a:rPr lang="cs-CZ" sz="2600" dirty="0" smtClean="0"/>
              <a:t> </a:t>
            </a:r>
            <a:r>
              <a:rPr lang="cs-CZ" sz="2600" dirty="0" err="1" smtClean="0"/>
              <a:t>gains</a:t>
            </a:r>
            <a:r>
              <a:rPr lang="cs-CZ" sz="2600" dirty="0" smtClean="0"/>
              <a:t>, </a:t>
            </a:r>
            <a:r>
              <a:rPr lang="cs-CZ" sz="2600" dirty="0" err="1" smtClean="0"/>
              <a:t>high</a:t>
            </a:r>
            <a:r>
              <a:rPr lang="cs-CZ" sz="2600" dirty="0" smtClean="0"/>
              <a:t> </a:t>
            </a:r>
            <a:r>
              <a:rPr lang="cs-CZ" sz="2600" dirty="0" err="1" smtClean="0"/>
              <a:t>involvement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systems</a:t>
            </a:r>
            <a:r>
              <a:rPr lang="cs-CZ" sz="2600" dirty="0" smtClean="0"/>
              <a:t> (</a:t>
            </a:r>
            <a:r>
              <a:rPr lang="cs-CZ" sz="2600" dirty="0" err="1" smtClean="0"/>
              <a:t>employee</a:t>
            </a:r>
            <a:r>
              <a:rPr lang="cs-CZ" sz="2600" dirty="0" smtClean="0"/>
              <a:t> </a:t>
            </a:r>
            <a:r>
              <a:rPr lang="cs-CZ" sz="2600" dirty="0" err="1" smtClean="0"/>
              <a:t>participation</a:t>
            </a:r>
            <a:r>
              <a:rPr lang="cs-CZ" sz="2600" dirty="0" smtClean="0"/>
              <a:t>, </a:t>
            </a:r>
            <a:r>
              <a:rPr lang="cs-CZ" sz="2600" dirty="0" err="1" smtClean="0"/>
              <a:t>gain-sharing</a:t>
            </a:r>
            <a:r>
              <a:rPr lang="cs-CZ" sz="2600" dirty="0" smtClean="0"/>
              <a:t> </a:t>
            </a:r>
            <a:r>
              <a:rPr lang="cs-CZ" sz="2600" dirty="0" err="1" smtClean="0"/>
              <a:t>pay</a:t>
            </a:r>
            <a:r>
              <a:rPr lang="cs-CZ" sz="2600" dirty="0" smtClean="0"/>
              <a:t>, </a:t>
            </a:r>
            <a:r>
              <a:rPr lang="cs-CZ" sz="2600" dirty="0" err="1" smtClean="0"/>
              <a:t>high</a:t>
            </a:r>
            <a:r>
              <a:rPr lang="cs-CZ" sz="2600" dirty="0" smtClean="0"/>
              <a:t>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,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security</a:t>
            </a:r>
            <a:r>
              <a:rPr lang="cs-CZ" sz="2600" dirty="0" smtClean="0"/>
              <a:t>). </a:t>
            </a:r>
          </a:p>
          <a:p>
            <a:pPr marL="0" indent="0">
              <a:buNone/>
            </a:pPr>
            <a:r>
              <a:rPr lang="cs-CZ" sz="2600" b="1" dirty="0" err="1" smtClean="0"/>
              <a:t>Low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road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strategy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Adversarial</a:t>
            </a:r>
            <a:r>
              <a:rPr lang="cs-CZ" sz="2600" dirty="0" smtClean="0"/>
              <a:t>, </a:t>
            </a:r>
            <a:r>
              <a:rPr lang="cs-CZ" sz="2600" dirty="0" err="1" smtClean="0"/>
              <a:t>zero</a:t>
            </a:r>
            <a:r>
              <a:rPr lang="cs-CZ" sz="2600" dirty="0" smtClean="0"/>
              <a:t> sum, </a:t>
            </a:r>
            <a:r>
              <a:rPr lang="cs-CZ" sz="2600" dirty="0" err="1" smtClean="0"/>
              <a:t>low</a:t>
            </a:r>
            <a:r>
              <a:rPr lang="cs-CZ" sz="2600" dirty="0" smtClean="0"/>
              <a:t> </a:t>
            </a:r>
            <a:r>
              <a:rPr lang="cs-CZ" sz="2600" dirty="0" err="1" smtClean="0"/>
              <a:t>investment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system</a:t>
            </a:r>
            <a:r>
              <a:rPr lang="cs-CZ" sz="2600" dirty="0" smtClean="0"/>
              <a:t>, </a:t>
            </a:r>
            <a:r>
              <a:rPr lang="cs-CZ" sz="2600" dirty="0" err="1" smtClean="0"/>
              <a:t>labor</a:t>
            </a:r>
            <a:r>
              <a:rPr lang="cs-CZ" sz="2600" dirty="0" smtClean="0"/>
              <a:t> as </a:t>
            </a:r>
            <a:r>
              <a:rPr lang="cs-CZ" sz="2600" dirty="0" err="1" smtClean="0"/>
              <a:t>commodity</a:t>
            </a:r>
            <a:r>
              <a:rPr lang="cs-CZ" sz="2600" dirty="0" smtClean="0"/>
              <a:t> (</a:t>
            </a:r>
            <a:r>
              <a:rPr lang="cs-CZ" sz="2600" dirty="0" err="1" smtClean="0"/>
              <a:t>narrow</a:t>
            </a:r>
            <a:r>
              <a:rPr lang="cs-CZ" sz="2600" dirty="0" smtClean="0"/>
              <a:t> and </a:t>
            </a:r>
            <a:r>
              <a:rPr lang="cs-CZ" sz="2600" dirty="0" err="1" smtClean="0"/>
              <a:t>deskilled</a:t>
            </a:r>
            <a:r>
              <a:rPr lang="cs-CZ" sz="2600" dirty="0" smtClean="0"/>
              <a:t>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tasks</a:t>
            </a:r>
            <a:r>
              <a:rPr lang="cs-CZ" sz="2600" dirty="0" smtClean="0"/>
              <a:t>, </a:t>
            </a:r>
            <a:r>
              <a:rPr lang="cs-CZ" sz="2600" dirty="0" err="1" smtClean="0"/>
              <a:t>hire</a:t>
            </a:r>
            <a:r>
              <a:rPr lang="cs-CZ" sz="2600" dirty="0" smtClean="0"/>
              <a:t> and </a:t>
            </a:r>
            <a:r>
              <a:rPr lang="cs-CZ" sz="2600" dirty="0" err="1" smtClean="0"/>
              <a:t>fire</a:t>
            </a:r>
            <a:r>
              <a:rPr lang="cs-CZ" sz="2600" dirty="0" smtClean="0"/>
              <a:t> </a:t>
            </a:r>
            <a:r>
              <a:rPr lang="cs-CZ" sz="2600" dirty="0" err="1" smtClean="0"/>
              <a:t>staffing</a:t>
            </a:r>
            <a:r>
              <a:rPr lang="cs-CZ" sz="2600" dirty="0" smtClean="0"/>
              <a:t>, </a:t>
            </a:r>
            <a:r>
              <a:rPr lang="cs-CZ" sz="2600" dirty="0" err="1" smtClean="0"/>
              <a:t>command</a:t>
            </a:r>
            <a:r>
              <a:rPr lang="cs-CZ" sz="2600" dirty="0" smtClean="0"/>
              <a:t> and </a:t>
            </a:r>
            <a:r>
              <a:rPr lang="cs-CZ" sz="2600" dirty="0" err="1" smtClean="0"/>
              <a:t>control</a:t>
            </a:r>
            <a:r>
              <a:rPr lang="cs-CZ" sz="2600" dirty="0" smtClean="0"/>
              <a:t> management, minimum </a:t>
            </a:r>
            <a:r>
              <a:rPr lang="cs-CZ" sz="2600" dirty="0" err="1" smtClean="0"/>
              <a:t>pay</a:t>
            </a:r>
            <a:r>
              <a:rPr lang="cs-CZ" sz="2600" dirty="0" smtClean="0"/>
              <a:t> and </a:t>
            </a:r>
            <a:r>
              <a:rPr lang="cs-CZ" sz="2600" dirty="0" err="1" smtClean="0"/>
              <a:t>benefits</a:t>
            </a:r>
            <a:r>
              <a:rPr lang="cs-CZ" sz="2600" dirty="0" smtClean="0"/>
              <a:t>, </a:t>
            </a:r>
            <a:r>
              <a:rPr lang="cs-CZ" sz="2600" dirty="0" err="1" smtClean="0"/>
              <a:t>contingent</a:t>
            </a:r>
            <a:r>
              <a:rPr lang="cs-CZ" sz="2600" dirty="0" smtClean="0"/>
              <a:t> </a:t>
            </a:r>
            <a:r>
              <a:rPr lang="cs-CZ" sz="2600" dirty="0" err="1" smtClean="0"/>
              <a:t>workers</a:t>
            </a:r>
            <a:r>
              <a:rPr lang="cs-CZ" sz="2600" dirty="0" smtClean="0"/>
              <a:t>).</a:t>
            </a:r>
          </a:p>
          <a:p>
            <a:pPr marL="0" indent="0">
              <a:buNone/>
            </a:pPr>
            <a:r>
              <a:rPr lang="cs-CZ" sz="2600" b="1" dirty="0" smtClean="0"/>
              <a:t>Independent </a:t>
            </a:r>
            <a:r>
              <a:rPr lang="cs-CZ" sz="2600" b="1" dirty="0" err="1" smtClean="0"/>
              <a:t>variables</a:t>
            </a:r>
            <a:r>
              <a:rPr lang="cs-CZ" sz="2600" b="1" dirty="0" smtClean="0"/>
              <a:t>: </a:t>
            </a:r>
            <a:r>
              <a:rPr lang="cs-CZ" sz="2600" dirty="0" smtClean="0"/>
              <a:t>(1)  </a:t>
            </a:r>
            <a:r>
              <a:rPr lang="cs-CZ" sz="2600" dirty="0" err="1" smtClean="0"/>
              <a:t>Nation</a:t>
            </a:r>
            <a:r>
              <a:rPr lang="cs-CZ" sz="2600" dirty="0" smtClean="0"/>
              <a:t>: </a:t>
            </a:r>
            <a:r>
              <a:rPr lang="cs-CZ" sz="2600" dirty="0" err="1" smtClean="0"/>
              <a:t>national</a:t>
            </a:r>
            <a:r>
              <a:rPr lang="cs-CZ" sz="2600" dirty="0" smtClean="0"/>
              <a:t> business </a:t>
            </a:r>
            <a:r>
              <a:rPr lang="cs-CZ" sz="2600" dirty="0" err="1" smtClean="0"/>
              <a:t>systems</a:t>
            </a:r>
            <a:r>
              <a:rPr lang="cs-CZ" sz="2600" dirty="0" smtClean="0"/>
              <a:t> </a:t>
            </a:r>
            <a:r>
              <a:rPr lang="cs-CZ" sz="2600" dirty="0" err="1" smtClean="0"/>
              <a:t>develop</a:t>
            </a:r>
            <a:r>
              <a:rPr lang="cs-CZ" sz="2600" dirty="0" smtClean="0"/>
              <a:t>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institutional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comparative</a:t>
            </a:r>
            <a:r>
              <a:rPr lang="cs-CZ" sz="2600" dirty="0" smtClean="0"/>
              <a:t> </a:t>
            </a:r>
            <a:r>
              <a:rPr lang="cs-CZ" sz="2600" dirty="0" err="1" smtClean="0"/>
              <a:t>advantage</a:t>
            </a:r>
            <a:r>
              <a:rPr lang="cs-CZ" sz="2600" dirty="0" smtClean="0"/>
              <a:t> and </a:t>
            </a:r>
            <a:r>
              <a:rPr lang="cs-CZ" sz="2600" dirty="0" err="1" smtClean="0"/>
              <a:t>path-dependency</a:t>
            </a:r>
            <a:r>
              <a:rPr lang="cs-CZ" sz="2600" dirty="0" smtClean="0"/>
              <a:t> </a:t>
            </a:r>
            <a:r>
              <a:rPr lang="cs-CZ" sz="2600" dirty="0" err="1" smtClean="0"/>
              <a:t>trajectory</a:t>
            </a:r>
            <a:r>
              <a:rPr lang="cs-CZ" sz="2600" dirty="0" smtClean="0"/>
              <a:t> (LME/CME). (2) </a:t>
            </a:r>
            <a:r>
              <a:rPr lang="cs-CZ" sz="2600" dirty="0" err="1" smtClean="0"/>
              <a:t>Industry</a:t>
            </a:r>
            <a:r>
              <a:rPr lang="cs-CZ" sz="2600" dirty="0" smtClean="0"/>
              <a:t>: </a:t>
            </a:r>
            <a:r>
              <a:rPr lang="cs-CZ" sz="2600" dirty="0" err="1" smtClean="0"/>
              <a:t>characteristic</a:t>
            </a:r>
            <a:r>
              <a:rPr lang="cs-CZ" sz="2600" dirty="0" smtClean="0"/>
              <a:t> as </a:t>
            </a:r>
            <a:r>
              <a:rPr lang="cs-CZ" sz="2600" dirty="0" err="1" smtClean="0"/>
              <a:t>capital</a:t>
            </a:r>
            <a:r>
              <a:rPr lang="cs-CZ" sz="2600" dirty="0" smtClean="0"/>
              <a:t> intensity, </a:t>
            </a:r>
            <a:r>
              <a:rPr lang="cs-CZ" sz="2600" dirty="0" err="1" smtClean="0"/>
              <a:t>industry</a:t>
            </a:r>
            <a:r>
              <a:rPr lang="cs-CZ" sz="2600" dirty="0" smtClean="0"/>
              <a:t> </a:t>
            </a:r>
            <a:r>
              <a:rPr lang="cs-CZ" sz="2600" dirty="0" err="1" smtClean="0"/>
              <a:t>growth</a:t>
            </a:r>
            <a:r>
              <a:rPr lang="cs-CZ" sz="2600" dirty="0" smtClean="0"/>
              <a:t>, </a:t>
            </a:r>
            <a:r>
              <a:rPr lang="cs-CZ" sz="2600" dirty="0" err="1" smtClean="0"/>
              <a:t>product</a:t>
            </a:r>
            <a:r>
              <a:rPr lang="cs-CZ" sz="2600" dirty="0" smtClean="0"/>
              <a:t> </a:t>
            </a:r>
            <a:r>
              <a:rPr lang="cs-CZ" sz="2600" dirty="0" err="1" smtClean="0"/>
              <a:t>differentiation</a:t>
            </a:r>
            <a:r>
              <a:rPr lang="cs-CZ" sz="2600" dirty="0" smtClean="0"/>
              <a:t> and </a:t>
            </a:r>
            <a:r>
              <a:rPr lang="cs-CZ" sz="2600" dirty="0" err="1" smtClean="0"/>
              <a:t>dynamism</a:t>
            </a:r>
            <a:r>
              <a:rPr lang="cs-CZ" sz="2600" dirty="0" smtClean="0"/>
              <a:t> show </a:t>
            </a:r>
            <a:r>
              <a:rPr lang="cs-CZ" sz="2600" dirty="0" err="1" smtClean="0"/>
              <a:t>different</a:t>
            </a:r>
            <a:r>
              <a:rPr lang="cs-CZ" sz="2600" dirty="0" smtClean="0"/>
              <a:t> HRM </a:t>
            </a:r>
            <a:r>
              <a:rPr lang="cs-CZ" sz="2600" dirty="0" err="1" smtClean="0"/>
              <a:t>practices</a:t>
            </a:r>
            <a:r>
              <a:rPr lang="cs-CZ" sz="2600" dirty="0" smtClean="0"/>
              <a:t>. </a:t>
            </a:r>
            <a:r>
              <a:rPr lang="cs-CZ" sz="2600" dirty="0" err="1" smtClean="0"/>
              <a:t>Advanced</a:t>
            </a:r>
            <a:r>
              <a:rPr lang="cs-CZ" sz="2600" dirty="0" smtClean="0"/>
              <a:t> </a:t>
            </a:r>
            <a:r>
              <a:rPr lang="cs-CZ" sz="2600" dirty="0" err="1" smtClean="0"/>
              <a:t>industries</a:t>
            </a:r>
            <a:r>
              <a:rPr lang="cs-CZ" sz="2600" dirty="0" smtClean="0"/>
              <a:t> </a:t>
            </a:r>
            <a:r>
              <a:rPr lang="cs-CZ" sz="2600" dirty="0" err="1" smtClean="0"/>
              <a:t>tend</a:t>
            </a:r>
            <a:r>
              <a:rPr lang="cs-CZ" sz="2600" dirty="0" smtClean="0"/>
              <a:t> to </a:t>
            </a:r>
            <a:r>
              <a:rPr lang="cs-CZ" sz="2600" dirty="0" err="1" smtClean="0"/>
              <a:t>require</a:t>
            </a:r>
            <a:r>
              <a:rPr lang="cs-CZ" sz="2600" dirty="0" smtClean="0"/>
              <a:t> </a:t>
            </a:r>
            <a:r>
              <a:rPr lang="cs-CZ" sz="2600" dirty="0" err="1" smtClean="0"/>
              <a:t>high</a:t>
            </a:r>
            <a:r>
              <a:rPr lang="cs-CZ" sz="2600" dirty="0" smtClean="0"/>
              <a:t>-performance HRM </a:t>
            </a:r>
            <a:r>
              <a:rPr lang="cs-CZ" sz="2600" dirty="0" err="1" smtClean="0"/>
              <a:t>systems</a:t>
            </a:r>
            <a:r>
              <a:rPr lang="cs-CZ" sz="2600" dirty="0" smtClean="0"/>
              <a:t>.  </a:t>
            </a:r>
          </a:p>
          <a:p>
            <a:pPr marL="0" indent="0">
              <a:buNone/>
            </a:pPr>
            <a:endParaRPr lang="cs-CZ" sz="2600" b="1" dirty="0" err="1" smtClean="0"/>
          </a:p>
        </p:txBody>
      </p:sp>
    </p:spTree>
    <p:extLst>
      <p:ext uri="{BB962C8B-B14F-4D97-AF65-F5344CB8AC3E}">
        <p14:creationId xmlns:p14="http://schemas.microsoft.com/office/powerpoint/2010/main" val="8574970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Theoretical</a:t>
            </a: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smtClean="0"/>
              <a:t>Framework</a:t>
            </a:r>
          </a:p>
          <a:p>
            <a:pPr marL="0" indent="0">
              <a:buNone/>
            </a:pPr>
            <a:endParaRPr lang="cs-CZ" sz="2600" b="1" dirty="0" err="1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3571" y="900330"/>
            <a:ext cx="7281949" cy="583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7628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err="1" smtClean="0"/>
              <a:t>High</a:t>
            </a:r>
            <a:r>
              <a:rPr lang="cs-CZ" sz="2600" b="1" dirty="0" smtClean="0"/>
              <a:t> performance </a:t>
            </a:r>
            <a:r>
              <a:rPr lang="cs-CZ" sz="2600" b="1" dirty="0" err="1" smtClean="0"/>
              <a:t>paradigm</a:t>
            </a:r>
            <a:r>
              <a:rPr lang="cs-CZ" sz="2600" b="1" dirty="0" smtClean="0"/>
              <a:t> – </a:t>
            </a:r>
            <a:r>
              <a:rPr lang="cs-CZ" sz="2600" b="1" dirty="0" err="1" smtClean="0"/>
              <a:t>High</a:t>
            </a:r>
            <a:r>
              <a:rPr lang="cs-CZ" sz="2600" b="1" dirty="0" smtClean="0"/>
              <a:t> performance </a:t>
            </a:r>
            <a:r>
              <a:rPr lang="cs-CZ" sz="2600" b="1" dirty="0" err="1" smtClean="0"/>
              <a:t>work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system</a:t>
            </a:r>
            <a:r>
              <a:rPr lang="cs-CZ" sz="2600" b="1" dirty="0" smtClean="0"/>
              <a:t> (HPWS)</a:t>
            </a:r>
          </a:p>
          <a:p>
            <a:pPr marL="0" indent="0">
              <a:buNone/>
            </a:pPr>
            <a:r>
              <a:rPr lang="cs-CZ" sz="2600" b="1" dirty="0" err="1" smtClean="0"/>
              <a:t>Participation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extension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</a:t>
            </a:r>
            <a:r>
              <a:rPr lang="cs-CZ" sz="2600" dirty="0" smtClean="0"/>
              <a:t> </a:t>
            </a:r>
            <a:r>
              <a:rPr lang="cs-CZ" sz="2600" dirty="0" err="1" smtClean="0"/>
              <a:t>involvment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participation</a:t>
            </a:r>
            <a:r>
              <a:rPr lang="cs-CZ" sz="2600" dirty="0" smtClean="0"/>
              <a:t> in </a:t>
            </a:r>
            <a:r>
              <a:rPr lang="cs-CZ" sz="2600" dirty="0" err="1" smtClean="0"/>
              <a:t>decision-making</a:t>
            </a:r>
            <a:r>
              <a:rPr lang="cs-CZ" sz="2600" dirty="0" smtClean="0"/>
              <a:t>, </a:t>
            </a:r>
            <a:r>
              <a:rPr lang="cs-CZ" sz="2600" dirty="0" err="1" smtClean="0"/>
              <a:t>often</a:t>
            </a:r>
            <a:r>
              <a:rPr lang="cs-CZ" sz="2600" dirty="0" smtClean="0"/>
              <a:t>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form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establishment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semi-autonomous</a:t>
            </a:r>
            <a:r>
              <a:rPr lang="cs-CZ" sz="2600" dirty="0" smtClean="0"/>
              <a:t> </a:t>
            </a:r>
            <a:r>
              <a:rPr lang="cs-CZ" sz="2600" dirty="0" err="1" smtClean="0"/>
              <a:t>teams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Multiple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tasking</a:t>
            </a:r>
            <a:r>
              <a:rPr lang="cs-CZ" sz="2600" b="1" dirty="0" smtClean="0"/>
              <a:t>: </a:t>
            </a:r>
            <a:r>
              <a:rPr lang="cs-CZ" sz="2600" dirty="0"/>
              <a:t>A</a:t>
            </a:r>
            <a:r>
              <a:rPr lang="cs-CZ" sz="2600" dirty="0" smtClean="0"/>
              <a:t> </a:t>
            </a:r>
            <a:r>
              <a:rPr lang="cs-CZ" sz="2600" dirty="0" err="1" smtClean="0"/>
              <a:t>division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labour</a:t>
            </a:r>
            <a:r>
              <a:rPr lang="cs-CZ" sz="2600" dirty="0" smtClean="0"/>
              <a:t> such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 are </a:t>
            </a:r>
            <a:r>
              <a:rPr lang="cs-CZ" sz="2600" dirty="0" err="1" smtClean="0"/>
              <a:t>required</a:t>
            </a:r>
            <a:r>
              <a:rPr lang="cs-CZ" sz="2600" dirty="0" smtClean="0"/>
              <a:t> to </a:t>
            </a:r>
            <a:r>
              <a:rPr lang="cs-CZ" sz="2600" dirty="0" err="1" smtClean="0"/>
              <a:t>perform</a:t>
            </a:r>
            <a:r>
              <a:rPr lang="cs-CZ" sz="2600" dirty="0" smtClean="0"/>
              <a:t> a </a:t>
            </a:r>
            <a:r>
              <a:rPr lang="cs-CZ" sz="2600" dirty="0" err="1" smtClean="0"/>
              <a:t>range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a </a:t>
            </a:r>
            <a:r>
              <a:rPr lang="cs-CZ" sz="2600" dirty="0" err="1" smtClean="0"/>
              <a:t>wider</a:t>
            </a:r>
            <a:r>
              <a:rPr lang="cs-CZ" sz="2600" dirty="0" smtClean="0"/>
              <a:t> </a:t>
            </a:r>
            <a:r>
              <a:rPr lang="cs-CZ" sz="2600" dirty="0" err="1" smtClean="0"/>
              <a:t>range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tasks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Organizational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development</a:t>
            </a:r>
            <a:r>
              <a:rPr lang="cs-CZ" sz="2600" b="1" dirty="0" smtClean="0"/>
              <a:t>: </a:t>
            </a:r>
            <a:r>
              <a:rPr lang="cs-CZ" sz="2600" dirty="0" smtClean="0"/>
              <a:t>A </a:t>
            </a:r>
            <a:r>
              <a:rPr lang="cs-CZ" sz="2600" dirty="0" err="1" smtClean="0"/>
              <a:t>conception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performance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does</a:t>
            </a:r>
            <a:r>
              <a:rPr lang="cs-CZ" sz="2600" dirty="0" smtClean="0"/>
              <a:t> not </a:t>
            </a:r>
            <a:r>
              <a:rPr lang="cs-CZ" sz="2600" dirty="0" err="1" smtClean="0"/>
              <a:t>consist</a:t>
            </a:r>
            <a:r>
              <a:rPr lang="cs-CZ" sz="2600" dirty="0" smtClean="0"/>
              <a:t>  </a:t>
            </a:r>
            <a:r>
              <a:rPr lang="cs-CZ" sz="2600" dirty="0" err="1" smtClean="0"/>
              <a:t>of</a:t>
            </a:r>
            <a:r>
              <a:rPr lang="cs-CZ" sz="2600" dirty="0" smtClean="0"/>
              <a:t> nor </a:t>
            </a:r>
            <a:r>
              <a:rPr lang="cs-CZ" sz="2600" dirty="0" err="1" smtClean="0"/>
              <a:t>largerly</a:t>
            </a:r>
            <a:r>
              <a:rPr lang="cs-CZ" sz="2600" dirty="0" smtClean="0"/>
              <a:t> </a:t>
            </a:r>
            <a:r>
              <a:rPr lang="cs-CZ" sz="2600" dirty="0" err="1" smtClean="0"/>
              <a:t>rely</a:t>
            </a:r>
            <a:r>
              <a:rPr lang="cs-CZ" sz="2600" dirty="0" smtClean="0"/>
              <a:t> </a:t>
            </a:r>
            <a:r>
              <a:rPr lang="cs-CZ" sz="2600" dirty="0" err="1" smtClean="0"/>
              <a:t>upon</a:t>
            </a:r>
            <a:r>
              <a:rPr lang="cs-CZ" sz="2600" dirty="0" smtClean="0"/>
              <a:t> </a:t>
            </a:r>
            <a:r>
              <a:rPr lang="cs-CZ" sz="2600" dirty="0" err="1" smtClean="0"/>
              <a:t>minimisation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reduction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costs</a:t>
            </a:r>
            <a:r>
              <a:rPr lang="cs-CZ" sz="2600" dirty="0" smtClean="0"/>
              <a:t> </a:t>
            </a:r>
            <a:r>
              <a:rPr lang="cs-CZ" sz="2600" dirty="0" err="1" smtClean="0"/>
              <a:t>associated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Effort</a:t>
            </a:r>
            <a:r>
              <a:rPr lang="cs-CZ" sz="2600" b="1" dirty="0" smtClean="0"/>
              <a:t> on </a:t>
            </a:r>
            <a:r>
              <a:rPr lang="cs-CZ" sz="2600" b="1" dirty="0" err="1" smtClean="0"/>
              <a:t>effectiveness</a:t>
            </a:r>
            <a:r>
              <a:rPr lang="cs-CZ" sz="2600" dirty="0" smtClean="0"/>
              <a:t>: A </a:t>
            </a:r>
            <a:r>
              <a:rPr lang="cs-CZ" sz="2600" dirty="0" err="1" smtClean="0"/>
              <a:t>recognition</a:t>
            </a:r>
            <a:r>
              <a:rPr lang="cs-CZ" sz="2600" dirty="0" smtClean="0"/>
              <a:t> – </a:t>
            </a:r>
            <a:r>
              <a:rPr lang="cs-CZ" sz="2600" dirty="0" err="1" smtClean="0"/>
              <a:t>or</a:t>
            </a:r>
            <a:r>
              <a:rPr lang="cs-CZ" sz="2600" dirty="0" smtClean="0"/>
              <a:t>, </a:t>
            </a:r>
            <a:r>
              <a:rPr lang="cs-CZ" sz="2600" dirty="0" err="1" smtClean="0"/>
              <a:t>at</a:t>
            </a:r>
            <a:r>
              <a:rPr lang="cs-CZ" sz="2600" dirty="0" smtClean="0"/>
              <a:t> least, </a:t>
            </a:r>
            <a:r>
              <a:rPr lang="cs-CZ" sz="2600" dirty="0" err="1" smtClean="0"/>
              <a:t>the</a:t>
            </a:r>
            <a:r>
              <a:rPr lang="cs-CZ" sz="2600" dirty="0" smtClean="0"/>
              <a:t> hope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intention</a:t>
            </a:r>
            <a:r>
              <a:rPr lang="cs-CZ" sz="2600" dirty="0" smtClean="0"/>
              <a:t> –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management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and </a:t>
            </a:r>
            <a:r>
              <a:rPr lang="cs-CZ" sz="2600" dirty="0" err="1" smtClean="0"/>
              <a:t>people</a:t>
            </a:r>
            <a:r>
              <a:rPr lang="cs-CZ" sz="2600" dirty="0" smtClean="0"/>
              <a:t> has a direct and </a:t>
            </a:r>
            <a:r>
              <a:rPr lang="cs-CZ" sz="2600" dirty="0" err="1" smtClean="0"/>
              <a:t>significant</a:t>
            </a:r>
            <a:r>
              <a:rPr lang="cs-CZ" sz="2600" dirty="0" smtClean="0"/>
              <a:t> </a:t>
            </a:r>
            <a:r>
              <a:rPr lang="cs-CZ" sz="2600" dirty="0" err="1" smtClean="0"/>
              <a:t>effect</a:t>
            </a:r>
            <a:r>
              <a:rPr lang="cs-CZ" sz="2600" dirty="0" smtClean="0"/>
              <a:t> on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performance.</a:t>
            </a:r>
          </a:p>
          <a:p>
            <a:pPr marL="0" indent="0">
              <a:buNone/>
            </a:pPr>
            <a:r>
              <a:rPr lang="cs-CZ" sz="2600" b="1" dirty="0" err="1" smtClean="0"/>
              <a:t>Mutuality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acknowledgement</a:t>
            </a:r>
            <a:r>
              <a:rPr lang="cs-CZ" sz="2600" dirty="0" smtClean="0"/>
              <a:t>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issues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organizationcannot</a:t>
            </a:r>
            <a:r>
              <a:rPr lang="cs-CZ" sz="2600" dirty="0" smtClean="0"/>
              <a:t> </a:t>
            </a:r>
            <a:r>
              <a:rPr lang="cs-CZ" sz="2600" dirty="0" err="1" smtClean="0"/>
              <a:t>be</a:t>
            </a:r>
            <a:r>
              <a:rPr lang="cs-CZ" sz="2600" dirty="0" smtClean="0"/>
              <a:t> </a:t>
            </a:r>
            <a:r>
              <a:rPr lang="cs-CZ" sz="2600" dirty="0" err="1" smtClean="0"/>
              <a:t>separated</a:t>
            </a:r>
            <a:r>
              <a:rPr lang="cs-CZ" sz="2600" dirty="0" smtClean="0"/>
              <a:t> </a:t>
            </a:r>
            <a:r>
              <a:rPr lang="cs-CZ" sz="2600" dirty="0" err="1" smtClean="0"/>
              <a:t>from</a:t>
            </a:r>
            <a:r>
              <a:rPr lang="cs-CZ" sz="2600" dirty="0" smtClean="0"/>
              <a:t> </a:t>
            </a:r>
            <a:r>
              <a:rPr lang="cs-CZ" sz="2600" dirty="0" err="1" smtClean="0"/>
              <a:t>considerations</a:t>
            </a:r>
            <a:r>
              <a:rPr lang="cs-CZ" sz="2600" dirty="0" smtClean="0"/>
              <a:t> more </a:t>
            </a:r>
            <a:r>
              <a:rPr lang="cs-CZ" sz="2600" dirty="0" err="1" smtClean="0"/>
              <a:t>usually</a:t>
            </a:r>
            <a:r>
              <a:rPr lang="cs-CZ" sz="2600" dirty="0" smtClean="0"/>
              <a:t> </a:t>
            </a:r>
            <a:r>
              <a:rPr lang="cs-CZ" sz="2600" dirty="0" err="1" smtClean="0"/>
              <a:t>associated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 management.</a:t>
            </a:r>
          </a:p>
        </p:txBody>
      </p:sp>
    </p:spTree>
    <p:extLst>
      <p:ext uri="{BB962C8B-B14F-4D97-AF65-F5344CB8AC3E}">
        <p14:creationId xmlns:p14="http://schemas.microsoft.com/office/powerpoint/2010/main" val="2691736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New </a:t>
            </a:r>
            <a:r>
              <a:rPr lang="cs-CZ" sz="2200" b="1" dirty="0" err="1" smtClean="0"/>
              <a:t>Chalenges</a:t>
            </a:r>
            <a:r>
              <a:rPr lang="cs-CZ" sz="2200" b="1" dirty="0" smtClean="0"/>
              <a:t> in </a:t>
            </a:r>
            <a:r>
              <a:rPr lang="en-US" sz="2200" b="1" dirty="0" smtClean="0"/>
              <a:t>HR Ma</a:t>
            </a:r>
            <a:r>
              <a:rPr lang="cs-CZ" sz="2200" b="1" dirty="0" err="1" smtClean="0"/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 err="1" smtClean="0"/>
              <a:t>Contents</a:t>
            </a:r>
            <a:r>
              <a:rPr lang="cs-CZ" b="1" dirty="0" smtClean="0"/>
              <a:t>:</a:t>
            </a:r>
          </a:p>
          <a:p>
            <a:pPr marL="0" indent="0">
              <a:buNone/>
            </a:pPr>
            <a:endParaRPr lang="cs-CZ" b="1" dirty="0" smtClean="0"/>
          </a:p>
          <a:p>
            <a:r>
              <a:rPr lang="cs-CZ" dirty="0" err="1" smtClean="0"/>
              <a:t>Labor</a:t>
            </a:r>
            <a:r>
              <a:rPr lang="cs-CZ" dirty="0" smtClean="0"/>
              <a:t> Market </a:t>
            </a:r>
            <a:r>
              <a:rPr lang="cs-CZ" dirty="0" err="1"/>
              <a:t>Context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HRM  </a:t>
            </a:r>
          </a:p>
          <a:p>
            <a:r>
              <a:rPr lang="cs-CZ" dirty="0"/>
              <a:t>LME/CME </a:t>
            </a:r>
            <a:r>
              <a:rPr lang="cs-CZ" dirty="0" err="1"/>
              <a:t>Models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Coordination</a:t>
            </a:r>
            <a:endParaRPr lang="cs-CZ" dirty="0"/>
          </a:p>
          <a:p>
            <a:r>
              <a:rPr lang="cs-CZ" dirty="0" err="1"/>
              <a:t>Strategic</a:t>
            </a:r>
            <a:r>
              <a:rPr lang="cs-CZ" dirty="0"/>
              <a:t> HRM and </a:t>
            </a:r>
            <a:r>
              <a:rPr lang="cs-CZ" dirty="0" err="1"/>
              <a:t>High</a:t>
            </a:r>
            <a:r>
              <a:rPr lang="cs-CZ" dirty="0"/>
              <a:t> </a:t>
            </a:r>
            <a:r>
              <a:rPr lang="cs-CZ" dirty="0" err="1"/>
              <a:t>Road</a:t>
            </a:r>
            <a:r>
              <a:rPr lang="cs-CZ" dirty="0"/>
              <a:t> HRM </a:t>
            </a:r>
            <a:r>
              <a:rPr lang="cs-CZ" dirty="0" err="1"/>
              <a:t>Practises</a:t>
            </a:r>
            <a:endParaRPr lang="cs-CZ" dirty="0"/>
          </a:p>
          <a:p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Paradigm</a:t>
            </a:r>
            <a:endParaRPr lang="cs-CZ" dirty="0"/>
          </a:p>
          <a:p>
            <a:r>
              <a:rPr lang="cs-CZ" dirty="0" err="1" smtClean="0"/>
              <a:t>Alternative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endParaRPr lang="cs-CZ" dirty="0"/>
          </a:p>
          <a:p>
            <a:r>
              <a:rPr lang="cs-CZ" dirty="0"/>
              <a:t>HRM and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endParaRPr lang="cs-CZ" dirty="0"/>
          </a:p>
          <a:p>
            <a:r>
              <a:rPr lang="cs-CZ" dirty="0" err="1"/>
              <a:t>Equity</a:t>
            </a:r>
            <a:r>
              <a:rPr lang="cs-CZ" dirty="0"/>
              <a:t> and Justice in 21st </a:t>
            </a:r>
            <a:r>
              <a:rPr lang="cs-CZ" dirty="0" err="1"/>
              <a:t>Century</a:t>
            </a:r>
            <a:r>
              <a:rPr lang="cs-CZ" dirty="0"/>
              <a:t> </a:t>
            </a:r>
            <a:r>
              <a:rPr lang="cs-CZ" dirty="0" err="1"/>
              <a:t>Organizations</a:t>
            </a:r>
            <a:endParaRPr lang="cs-CZ" dirty="0"/>
          </a:p>
          <a:p>
            <a:r>
              <a:rPr lang="cs-CZ" dirty="0" err="1" smtClean="0"/>
              <a:t>Sources</a:t>
            </a: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02538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New HR Marketing: Challenge on Creativity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New </a:t>
            </a:r>
            <a:r>
              <a:rPr lang="cs-CZ" sz="2600" b="1" dirty="0" err="1" smtClean="0"/>
              <a:t>chalenges</a:t>
            </a:r>
            <a:r>
              <a:rPr lang="cs-CZ" sz="2600" b="1" dirty="0" smtClean="0"/>
              <a:t> in </a:t>
            </a:r>
            <a:r>
              <a:rPr lang="cs-CZ" sz="2600" b="1" dirty="0" err="1" smtClean="0"/>
              <a:t>high</a:t>
            </a:r>
            <a:r>
              <a:rPr lang="cs-CZ" sz="2600" b="1" dirty="0" smtClean="0"/>
              <a:t> performance management</a:t>
            </a:r>
          </a:p>
          <a:p>
            <a:pPr>
              <a:buFontTx/>
              <a:buChar char="-"/>
            </a:pPr>
            <a:r>
              <a:rPr lang="cs-CZ" sz="2600" dirty="0" smtClean="0"/>
              <a:t>Overal </a:t>
            </a:r>
            <a:r>
              <a:rPr lang="cs-CZ" sz="2600" dirty="0" err="1" smtClean="0"/>
              <a:t>assessment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model</a:t>
            </a:r>
          </a:p>
          <a:p>
            <a:pPr>
              <a:buFontTx/>
              <a:buChar char="-"/>
            </a:pPr>
            <a:r>
              <a:rPr lang="cs-CZ" sz="2600" dirty="0" err="1" smtClean="0"/>
              <a:t>Its</a:t>
            </a:r>
            <a:r>
              <a:rPr lang="cs-CZ" sz="2600" dirty="0" smtClean="0"/>
              <a:t> </a:t>
            </a:r>
            <a:r>
              <a:rPr lang="cs-CZ" sz="2600" dirty="0" err="1" smtClean="0"/>
              <a:t>rate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diffusion</a:t>
            </a:r>
            <a:endParaRPr lang="cs-CZ" sz="2600" dirty="0" smtClean="0"/>
          </a:p>
          <a:p>
            <a:pPr>
              <a:buFontTx/>
              <a:buChar char="-"/>
            </a:pPr>
            <a:r>
              <a:rPr lang="cs-CZ" sz="2600" dirty="0" err="1" smtClean="0"/>
              <a:t>Its</a:t>
            </a:r>
            <a:r>
              <a:rPr lang="cs-CZ" sz="2600" dirty="0" smtClean="0"/>
              <a:t> </a:t>
            </a:r>
            <a:r>
              <a:rPr lang="cs-CZ" sz="2600" dirty="0" err="1" smtClean="0"/>
              <a:t>importance</a:t>
            </a:r>
            <a:r>
              <a:rPr lang="cs-CZ" sz="2600" dirty="0" smtClean="0"/>
              <a:t> in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organization´s</a:t>
            </a:r>
            <a:r>
              <a:rPr lang="cs-CZ" sz="2600" dirty="0" smtClean="0"/>
              <a:t> performance</a:t>
            </a:r>
          </a:p>
          <a:p>
            <a:pPr>
              <a:buFontTx/>
              <a:buChar char="-"/>
            </a:pP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institutiona</a:t>
            </a:r>
            <a:r>
              <a:rPr lang="cs-CZ" sz="2600" dirty="0" smtClean="0"/>
              <a:t>/</a:t>
            </a:r>
            <a:r>
              <a:rPr lang="cs-CZ" sz="2600" dirty="0" err="1" smtClean="0"/>
              <a:t>cultural</a:t>
            </a:r>
            <a:r>
              <a:rPr lang="cs-CZ" sz="2600" dirty="0" smtClean="0"/>
              <a:t> </a:t>
            </a:r>
            <a:r>
              <a:rPr lang="cs-CZ" sz="2600" dirty="0" err="1" smtClean="0"/>
              <a:t>context</a:t>
            </a:r>
            <a:endParaRPr lang="cs-CZ" sz="2600" dirty="0" smtClean="0"/>
          </a:p>
          <a:p>
            <a:pPr>
              <a:buFontTx/>
              <a:buChar char="-"/>
            </a:pP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issue</a:t>
            </a:r>
            <a:r>
              <a:rPr lang="cs-CZ" sz="2600" dirty="0" smtClean="0"/>
              <a:t> od </a:t>
            </a:r>
            <a:r>
              <a:rPr lang="cs-CZ" sz="2600" dirty="0" err="1" smtClean="0"/>
              <a:t>mutual</a:t>
            </a:r>
            <a:r>
              <a:rPr lang="cs-CZ" sz="2600" dirty="0" smtClean="0"/>
              <a:t> </a:t>
            </a:r>
            <a:r>
              <a:rPr lang="cs-CZ" sz="2600" dirty="0" err="1" smtClean="0"/>
              <a:t>gains</a:t>
            </a:r>
            <a:endParaRPr lang="cs-CZ" sz="2600" dirty="0" smtClean="0"/>
          </a:p>
          <a:p>
            <a:pPr>
              <a:buFontTx/>
              <a:buChar char="-"/>
            </a:pP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model´s</a:t>
            </a:r>
            <a:r>
              <a:rPr lang="cs-CZ" sz="2600" dirty="0" smtClean="0"/>
              <a:t> „</a:t>
            </a:r>
            <a:r>
              <a:rPr lang="cs-CZ" sz="2600" dirty="0" err="1" smtClean="0"/>
              <a:t>transmision</a:t>
            </a:r>
            <a:r>
              <a:rPr lang="cs-CZ" sz="2600" dirty="0" smtClean="0"/>
              <a:t> </a:t>
            </a:r>
            <a:r>
              <a:rPr lang="cs-CZ" sz="2600" dirty="0" err="1" smtClean="0"/>
              <a:t>mechanism</a:t>
            </a:r>
            <a:r>
              <a:rPr lang="cs-CZ" sz="2600" dirty="0" smtClean="0"/>
              <a:t>“</a:t>
            </a:r>
          </a:p>
          <a:p>
            <a:pPr>
              <a:buFontTx/>
              <a:buChar char="-"/>
            </a:pPr>
            <a:r>
              <a:rPr lang="cs-CZ" sz="2600" dirty="0" err="1" smtClean="0"/>
              <a:t>Different</a:t>
            </a:r>
            <a:r>
              <a:rPr lang="cs-CZ" sz="2600" dirty="0" smtClean="0"/>
              <a:t> </a:t>
            </a:r>
            <a:r>
              <a:rPr lang="cs-CZ" sz="2600" dirty="0" err="1" smtClean="0"/>
              <a:t>sets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practices</a:t>
            </a:r>
            <a:r>
              <a:rPr lang="cs-CZ" sz="2600" dirty="0" smtClean="0"/>
              <a:t> in HPM in </a:t>
            </a:r>
            <a:r>
              <a:rPr lang="cs-CZ" sz="2600" dirty="0" err="1" smtClean="0"/>
              <a:t>organisations</a:t>
            </a:r>
            <a:r>
              <a:rPr lang="cs-CZ" sz="2600" dirty="0" smtClean="0"/>
              <a:t> (</a:t>
            </a:r>
            <a:r>
              <a:rPr lang="cs-CZ" sz="2600" dirty="0" err="1" smtClean="0"/>
              <a:t>unsufficient</a:t>
            </a:r>
            <a:r>
              <a:rPr lang="cs-CZ" sz="2600" dirty="0" smtClean="0"/>
              <a:t> </a:t>
            </a:r>
            <a:r>
              <a:rPr lang="cs-CZ" sz="2600" dirty="0" err="1" smtClean="0"/>
              <a:t>underpining</a:t>
            </a:r>
            <a:r>
              <a:rPr lang="cs-CZ" sz="2600" dirty="0" smtClean="0"/>
              <a:t> </a:t>
            </a:r>
            <a:r>
              <a:rPr lang="cs-CZ" sz="2600" dirty="0" err="1" smtClean="0"/>
              <a:t>theory</a:t>
            </a:r>
            <a:r>
              <a:rPr lang="cs-CZ" sz="2600" dirty="0" smtClean="0"/>
              <a:t>)</a:t>
            </a:r>
          </a:p>
          <a:p>
            <a:pPr>
              <a:buFontTx/>
              <a:buChar char="-"/>
            </a:pPr>
            <a:r>
              <a:rPr lang="cs-CZ" sz="2600" dirty="0" err="1" smtClean="0"/>
              <a:t>Methodological</a:t>
            </a:r>
            <a:r>
              <a:rPr lang="cs-CZ" sz="2600" dirty="0" smtClean="0"/>
              <a:t> </a:t>
            </a:r>
            <a:r>
              <a:rPr lang="cs-CZ" sz="2600" dirty="0" err="1" smtClean="0"/>
              <a:t>issues</a:t>
            </a:r>
            <a:r>
              <a:rPr lang="cs-CZ" sz="2600" dirty="0" smtClean="0"/>
              <a:t> in HPM </a:t>
            </a:r>
            <a:r>
              <a:rPr lang="cs-CZ" sz="2600" dirty="0" err="1" smtClean="0"/>
              <a:t>research</a:t>
            </a:r>
            <a:r>
              <a:rPr lang="cs-CZ" sz="2600" dirty="0" smtClean="0"/>
              <a:t> (</a:t>
            </a:r>
            <a:r>
              <a:rPr lang="cs-CZ" sz="2600" dirty="0" err="1" smtClean="0"/>
              <a:t>definition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research</a:t>
            </a:r>
            <a:r>
              <a:rPr lang="cs-CZ" sz="2600" dirty="0" smtClean="0"/>
              <a:t> </a:t>
            </a:r>
            <a:r>
              <a:rPr lang="cs-CZ" sz="2600" dirty="0" err="1" smtClean="0"/>
              <a:t>problem</a:t>
            </a:r>
            <a:r>
              <a:rPr lang="cs-CZ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553722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err="1" smtClean="0"/>
              <a:t>Alternative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work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practices</a:t>
            </a:r>
            <a:r>
              <a:rPr lang="cs-CZ" sz="2600" b="1" dirty="0" smtClean="0"/>
              <a:t> (</a:t>
            </a:r>
            <a:r>
              <a:rPr lang="cs-CZ" sz="2600" b="1" dirty="0" err="1" smtClean="0"/>
              <a:t>AWPs</a:t>
            </a:r>
            <a:r>
              <a:rPr lang="cs-CZ" sz="2600" b="1" dirty="0" smtClean="0"/>
              <a:t>)</a:t>
            </a:r>
          </a:p>
          <a:p>
            <a:pPr marL="0" indent="0">
              <a:buNone/>
            </a:pPr>
            <a:r>
              <a:rPr lang="cs-CZ" sz="2600" b="1" dirty="0" err="1" smtClean="0"/>
              <a:t>Synonymous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terms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Innovative</a:t>
            </a:r>
            <a:r>
              <a:rPr lang="cs-CZ" sz="2600" dirty="0" smtClean="0"/>
              <a:t> HR </a:t>
            </a:r>
            <a:r>
              <a:rPr lang="cs-CZ" sz="2600" dirty="0" err="1" smtClean="0"/>
              <a:t>practises</a:t>
            </a:r>
            <a:r>
              <a:rPr lang="cs-CZ" sz="2600" dirty="0" smtClean="0"/>
              <a:t>, </a:t>
            </a:r>
            <a:r>
              <a:rPr lang="cs-CZ" sz="2600" dirty="0" err="1" smtClean="0"/>
              <a:t>High</a:t>
            </a:r>
            <a:r>
              <a:rPr lang="cs-CZ" sz="2600" dirty="0" smtClean="0"/>
              <a:t> </a:t>
            </a:r>
            <a:r>
              <a:rPr lang="cs-CZ" sz="2600" dirty="0" err="1" smtClean="0"/>
              <a:t>involvment</a:t>
            </a:r>
            <a:r>
              <a:rPr lang="cs-CZ" sz="2600" dirty="0" smtClean="0"/>
              <a:t> management (HIM), </a:t>
            </a:r>
            <a:r>
              <a:rPr lang="cs-CZ" sz="2600" dirty="0" err="1" smtClean="0"/>
              <a:t>High</a:t>
            </a:r>
            <a:r>
              <a:rPr lang="cs-CZ" sz="2600" dirty="0" smtClean="0"/>
              <a:t> performance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practices</a:t>
            </a:r>
            <a:r>
              <a:rPr lang="cs-CZ" sz="2600" dirty="0" smtClean="0"/>
              <a:t> (HPWP), </a:t>
            </a:r>
            <a:r>
              <a:rPr lang="cs-CZ" sz="2600" dirty="0" err="1" smtClean="0"/>
              <a:t>High</a:t>
            </a:r>
            <a:r>
              <a:rPr lang="cs-CZ" sz="2600" dirty="0" smtClean="0"/>
              <a:t> performance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systems</a:t>
            </a:r>
            <a:r>
              <a:rPr lang="cs-CZ" sz="2600" dirty="0" smtClean="0"/>
              <a:t> (HPWS), </a:t>
            </a:r>
            <a:r>
              <a:rPr lang="cs-CZ" sz="2600" dirty="0" err="1" smtClean="0"/>
              <a:t>sophisticated</a:t>
            </a:r>
            <a:r>
              <a:rPr lang="cs-CZ" sz="2600" dirty="0" smtClean="0"/>
              <a:t> HRM…</a:t>
            </a:r>
          </a:p>
          <a:p>
            <a:pPr marL="0" indent="0">
              <a:buNone/>
            </a:pP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association</a:t>
            </a:r>
            <a:r>
              <a:rPr lang="cs-CZ" sz="2600" b="1" dirty="0" smtClean="0"/>
              <a:t> 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AWPs</a:t>
            </a:r>
            <a:r>
              <a:rPr lang="cs-CZ" sz="2600" b="1" dirty="0" smtClean="0"/>
              <a:t> and </a:t>
            </a:r>
            <a:r>
              <a:rPr lang="cs-CZ" sz="2600" b="1" dirty="0" err="1" smtClean="0"/>
              <a:t>firm</a:t>
            </a:r>
            <a:r>
              <a:rPr lang="cs-CZ" sz="2600" b="1" dirty="0" smtClean="0"/>
              <a:t> performance: </a:t>
            </a:r>
            <a:r>
              <a:rPr lang="cs-CZ" sz="2600" dirty="0" err="1"/>
              <a:t>Premised</a:t>
            </a:r>
            <a:r>
              <a:rPr lang="cs-CZ" sz="2600" dirty="0"/>
              <a:t> on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notion</a:t>
            </a:r>
            <a:r>
              <a:rPr lang="cs-CZ" sz="2600" dirty="0"/>
              <a:t> </a:t>
            </a:r>
            <a:r>
              <a:rPr lang="cs-CZ" sz="2600" dirty="0" err="1"/>
              <a:t>that</a:t>
            </a:r>
            <a:r>
              <a:rPr lang="cs-CZ" sz="2600" dirty="0"/>
              <a:t> HR and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/>
              <a:t>rules</a:t>
            </a:r>
            <a:r>
              <a:rPr lang="cs-CZ" sz="2600" dirty="0"/>
              <a:t> </a:t>
            </a:r>
            <a:r>
              <a:rPr lang="cs-CZ" sz="2600" dirty="0" err="1"/>
              <a:t>may</a:t>
            </a:r>
            <a:r>
              <a:rPr lang="cs-CZ" sz="2600" dirty="0"/>
              <a:t> </a:t>
            </a:r>
            <a:r>
              <a:rPr lang="cs-CZ" sz="2600" dirty="0" err="1"/>
              <a:t>be</a:t>
            </a:r>
            <a:r>
              <a:rPr lang="cs-CZ" sz="2600" dirty="0"/>
              <a:t> </a:t>
            </a:r>
            <a:r>
              <a:rPr lang="cs-CZ" sz="2600" dirty="0" err="1"/>
              <a:t>associated</a:t>
            </a:r>
            <a:r>
              <a:rPr lang="cs-CZ" sz="2600" dirty="0"/>
              <a:t> </a:t>
            </a:r>
            <a:r>
              <a:rPr lang="cs-CZ" sz="2600" dirty="0" err="1"/>
              <a:t>with</a:t>
            </a:r>
            <a:r>
              <a:rPr lang="cs-CZ" sz="2600" dirty="0"/>
              <a:t> </a:t>
            </a:r>
            <a:r>
              <a:rPr lang="cs-CZ" sz="2600" dirty="0" smtClean="0"/>
              <a:t>performance by </a:t>
            </a:r>
            <a:r>
              <a:rPr lang="cs-CZ" sz="2600" dirty="0" err="1" smtClean="0"/>
              <a:t>emphasizing</a:t>
            </a:r>
            <a:r>
              <a:rPr lang="cs-CZ" sz="2600" dirty="0" smtClean="0"/>
              <a:t> team </a:t>
            </a:r>
            <a:r>
              <a:rPr lang="cs-CZ" sz="2600" dirty="0" err="1" smtClean="0"/>
              <a:t>work</a:t>
            </a:r>
            <a:r>
              <a:rPr lang="cs-CZ" sz="2600" dirty="0" smtClean="0"/>
              <a:t> and co-</a:t>
            </a:r>
            <a:r>
              <a:rPr lang="cs-CZ" sz="2600" dirty="0" err="1" smtClean="0"/>
              <a:t>operation</a:t>
            </a:r>
            <a:r>
              <a:rPr lang="cs-CZ" sz="2600" dirty="0" smtClean="0"/>
              <a:t>. </a:t>
            </a:r>
            <a:r>
              <a:rPr lang="cs-CZ" sz="2600" dirty="0" err="1" smtClean="0"/>
              <a:t>AWPs</a:t>
            </a:r>
            <a:r>
              <a:rPr lang="cs-CZ" sz="2600" dirty="0" smtClean="0"/>
              <a:t> </a:t>
            </a:r>
            <a:r>
              <a:rPr lang="cs-CZ" sz="2600" dirty="0" err="1" smtClean="0"/>
              <a:t>could</a:t>
            </a:r>
            <a:r>
              <a:rPr lang="cs-CZ" sz="2600" dirty="0" smtClean="0"/>
              <a:t> </a:t>
            </a:r>
            <a:r>
              <a:rPr lang="cs-CZ" sz="2600" dirty="0" err="1" smtClean="0"/>
              <a:t>replace</a:t>
            </a:r>
            <a:r>
              <a:rPr lang="cs-CZ" sz="2600" dirty="0" smtClean="0"/>
              <a:t> </a:t>
            </a:r>
            <a:r>
              <a:rPr lang="cs-CZ" sz="2600" dirty="0" err="1" smtClean="0"/>
              <a:t>trade</a:t>
            </a:r>
            <a:r>
              <a:rPr lang="cs-CZ" sz="2600" dirty="0" smtClean="0"/>
              <a:t> </a:t>
            </a:r>
            <a:r>
              <a:rPr lang="cs-CZ" sz="2600" dirty="0" err="1" smtClean="0"/>
              <a:t>unions</a:t>
            </a:r>
            <a:r>
              <a:rPr lang="cs-CZ" sz="2600" dirty="0" smtClean="0"/>
              <a:t> (</a:t>
            </a:r>
            <a:r>
              <a:rPr lang="cs-CZ" sz="2600" dirty="0" err="1" smtClean="0"/>
              <a:t>TUs</a:t>
            </a:r>
            <a:r>
              <a:rPr lang="cs-CZ" sz="2600" dirty="0" smtClean="0"/>
              <a:t>) in </a:t>
            </a:r>
            <a:r>
              <a:rPr lang="cs-CZ" sz="2600" dirty="0" err="1" smtClean="0"/>
              <a:t>industrial</a:t>
            </a:r>
            <a:r>
              <a:rPr lang="cs-CZ" sz="2600" dirty="0" smtClean="0"/>
              <a:t>/</a:t>
            </a:r>
            <a:r>
              <a:rPr lang="cs-CZ" sz="2600" dirty="0" err="1" smtClean="0"/>
              <a:t>employment</a:t>
            </a:r>
            <a:r>
              <a:rPr lang="cs-CZ" sz="2600" dirty="0" smtClean="0"/>
              <a:t>/</a:t>
            </a:r>
            <a:r>
              <a:rPr lang="cs-CZ" sz="2600" dirty="0" err="1" smtClean="0"/>
              <a:t>labor</a:t>
            </a:r>
            <a:r>
              <a:rPr lang="cs-CZ" sz="2600" dirty="0" smtClean="0"/>
              <a:t> relations. </a:t>
            </a:r>
            <a:r>
              <a:rPr lang="cs-CZ" sz="2600" dirty="0" err="1" smtClean="0"/>
              <a:t>AWPs</a:t>
            </a:r>
            <a:r>
              <a:rPr lang="cs-CZ" sz="2600" dirty="0" smtClean="0"/>
              <a:t> </a:t>
            </a:r>
            <a:r>
              <a:rPr lang="cs-CZ" sz="2600" dirty="0" err="1" smtClean="0"/>
              <a:t>may</a:t>
            </a:r>
            <a:r>
              <a:rPr lang="cs-CZ" sz="2600" dirty="0" smtClean="0"/>
              <a:t> </a:t>
            </a:r>
            <a:r>
              <a:rPr lang="cs-CZ" sz="2600" dirty="0" err="1" smtClean="0"/>
              <a:t>represent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firms</a:t>
            </a:r>
            <a:r>
              <a:rPr lang="cs-CZ" sz="2600" dirty="0" smtClean="0"/>
              <a:t>´ </a:t>
            </a:r>
            <a:r>
              <a:rPr lang="cs-CZ" sz="2600" dirty="0" err="1" smtClean="0"/>
              <a:t>preferred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 </a:t>
            </a:r>
            <a:r>
              <a:rPr lang="cs-CZ" sz="2600" dirty="0" err="1" smtClean="0"/>
              <a:t>rules</a:t>
            </a:r>
            <a:r>
              <a:rPr lang="cs-CZ" sz="2600" dirty="0" smtClean="0"/>
              <a:t>, in </a:t>
            </a:r>
            <a:r>
              <a:rPr lang="cs-CZ" sz="2600" dirty="0" err="1" smtClean="0"/>
              <a:t>contrast</a:t>
            </a:r>
            <a:r>
              <a:rPr lang="cs-CZ" sz="2600" dirty="0" smtClean="0"/>
              <a:t> to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terms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typical</a:t>
            </a:r>
            <a:r>
              <a:rPr lang="cs-CZ" sz="2600" dirty="0" smtClean="0"/>
              <a:t> </a:t>
            </a:r>
            <a:r>
              <a:rPr lang="cs-CZ" sz="2600" dirty="0" err="1" smtClean="0"/>
              <a:t>collective</a:t>
            </a:r>
            <a:r>
              <a:rPr lang="cs-CZ" sz="2600" dirty="0" smtClean="0"/>
              <a:t> </a:t>
            </a:r>
            <a:r>
              <a:rPr lang="cs-CZ" sz="2600" dirty="0" err="1" smtClean="0"/>
              <a:t>bargaining</a:t>
            </a:r>
            <a:r>
              <a:rPr lang="cs-CZ" sz="2600" dirty="0" smtClean="0"/>
              <a:t> </a:t>
            </a:r>
            <a:r>
              <a:rPr lang="cs-CZ" sz="2600" dirty="0" err="1" smtClean="0"/>
              <a:t>agreements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Creation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work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councils</a:t>
            </a:r>
            <a:r>
              <a:rPr lang="cs-CZ" sz="2600" b="1" dirty="0" smtClean="0"/>
              <a:t>: </a:t>
            </a:r>
            <a:r>
              <a:rPr lang="cs-CZ" sz="2600" dirty="0" smtClean="0"/>
              <a:t>New </a:t>
            </a:r>
            <a:r>
              <a:rPr lang="cs-CZ" sz="2600" dirty="0" err="1" smtClean="0"/>
              <a:t>representative</a:t>
            </a:r>
            <a:r>
              <a:rPr lang="cs-CZ" sz="2600" dirty="0" smtClean="0"/>
              <a:t> body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 </a:t>
            </a:r>
            <a:r>
              <a:rPr lang="cs-CZ" sz="2600" dirty="0" err="1" smtClean="0"/>
              <a:t>substituting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parallel</a:t>
            </a:r>
            <a:r>
              <a:rPr lang="cs-CZ" sz="2600" dirty="0" smtClean="0"/>
              <a:t> to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TUs</a:t>
            </a:r>
            <a:r>
              <a:rPr lang="cs-CZ" sz="2600" dirty="0" smtClean="0"/>
              <a:t>. </a:t>
            </a:r>
            <a:r>
              <a:rPr lang="cs-CZ" sz="2600" dirty="0" err="1" smtClean="0"/>
              <a:t>AWPs</a:t>
            </a:r>
            <a:r>
              <a:rPr lang="cs-CZ" sz="2600" dirty="0" smtClean="0"/>
              <a:t> </a:t>
            </a:r>
            <a:r>
              <a:rPr lang="cs-CZ" sz="2600" dirty="0" err="1" smtClean="0"/>
              <a:t>may</a:t>
            </a:r>
            <a:r>
              <a:rPr lang="cs-CZ" sz="2600" dirty="0" smtClean="0"/>
              <a:t> </a:t>
            </a:r>
            <a:r>
              <a:rPr lang="cs-CZ" sz="2600" dirty="0" err="1" smtClean="0"/>
              <a:t>reflect</a:t>
            </a:r>
            <a:r>
              <a:rPr lang="cs-CZ" sz="2600" dirty="0" smtClean="0"/>
              <a:t> </a:t>
            </a:r>
            <a:r>
              <a:rPr lang="cs-CZ" sz="2600" dirty="0" err="1" smtClean="0"/>
              <a:t>workers´changing</a:t>
            </a:r>
            <a:r>
              <a:rPr lang="cs-CZ" sz="2600" dirty="0" smtClean="0"/>
              <a:t> </a:t>
            </a:r>
            <a:r>
              <a:rPr lang="cs-CZ" sz="2600" dirty="0" err="1" smtClean="0"/>
              <a:t>views</a:t>
            </a:r>
            <a:r>
              <a:rPr lang="cs-CZ" sz="2600" dirty="0" smtClean="0"/>
              <a:t> and </a:t>
            </a:r>
            <a:r>
              <a:rPr lang="cs-CZ" sz="2600" dirty="0" err="1" smtClean="0"/>
              <a:t>preferences</a:t>
            </a:r>
            <a:r>
              <a:rPr lang="cs-CZ" sz="2600" dirty="0" smtClean="0"/>
              <a:t>  </a:t>
            </a:r>
            <a:r>
              <a:rPr lang="cs-CZ" sz="2600" dirty="0" err="1" smtClean="0"/>
              <a:t>regarding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and </a:t>
            </a:r>
            <a:r>
              <a:rPr lang="cs-CZ" sz="2600" dirty="0" err="1" smtClean="0"/>
              <a:t>need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union </a:t>
            </a:r>
            <a:r>
              <a:rPr lang="cs-CZ" sz="2600" dirty="0" err="1" smtClean="0"/>
              <a:t>representation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smtClean="0"/>
              <a:t>More </a:t>
            </a:r>
            <a:r>
              <a:rPr lang="cs-CZ" sz="2600" b="1" dirty="0" err="1" smtClean="0"/>
              <a:t>extensive</a:t>
            </a:r>
            <a:r>
              <a:rPr lang="cs-CZ" sz="2600" b="1" dirty="0" smtClean="0"/>
              <a:t>  </a:t>
            </a:r>
            <a:r>
              <a:rPr lang="cs-CZ" sz="2600" b="1" dirty="0" err="1" smtClean="0"/>
              <a:t>AWPs</a:t>
            </a:r>
            <a:r>
              <a:rPr lang="cs-CZ" sz="2600" b="1" dirty="0" smtClean="0"/>
              <a:t>,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stronger</a:t>
            </a:r>
            <a:r>
              <a:rPr lang="cs-CZ" sz="2600" b="1" dirty="0" smtClean="0"/>
              <a:t> performance </a:t>
            </a:r>
            <a:r>
              <a:rPr lang="cs-CZ" sz="2600" b="1" dirty="0" err="1" smtClean="0"/>
              <a:t>effect</a:t>
            </a:r>
            <a:r>
              <a:rPr lang="cs-CZ" sz="2600" b="1" dirty="0" smtClean="0"/>
              <a:t> (in </a:t>
            </a:r>
            <a:r>
              <a:rPr lang="cs-CZ" sz="2600" b="1" dirty="0" err="1" smtClean="0"/>
              <a:t>generall</a:t>
            </a:r>
            <a:r>
              <a:rPr lang="cs-CZ" sz="2600" b="1" dirty="0" smtClean="0"/>
              <a:t>, but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debate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still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going</a:t>
            </a:r>
            <a:r>
              <a:rPr lang="cs-CZ" sz="2600" b="1" dirty="0" smtClean="0"/>
              <a:t> on).  </a:t>
            </a:r>
          </a:p>
        </p:txBody>
      </p:sp>
    </p:spTree>
    <p:extLst>
      <p:ext uri="{BB962C8B-B14F-4D97-AF65-F5344CB8AC3E}">
        <p14:creationId xmlns:p14="http://schemas.microsoft.com/office/powerpoint/2010/main" val="10050850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HRM and </a:t>
            </a:r>
            <a:r>
              <a:rPr lang="cs-CZ" sz="2600" b="1" dirty="0" err="1" smtClean="0"/>
              <a:t>Corporate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social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responsibility</a:t>
            </a:r>
            <a:r>
              <a:rPr lang="cs-CZ" sz="2600" b="1" dirty="0" smtClean="0"/>
              <a:t> (CSR)</a:t>
            </a:r>
          </a:p>
          <a:p>
            <a:pPr marL="0" indent="0">
              <a:buNone/>
            </a:pPr>
            <a:r>
              <a:rPr lang="cs-CZ" sz="2600" b="1" dirty="0" err="1" smtClean="0"/>
              <a:t>Recruiting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Aplicants</a:t>
            </a:r>
            <a:r>
              <a:rPr lang="cs-CZ" sz="2600" dirty="0" smtClean="0"/>
              <a:t>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been</a:t>
            </a:r>
            <a:r>
              <a:rPr lang="cs-CZ" sz="2600" dirty="0" smtClean="0"/>
              <a:t> </a:t>
            </a:r>
            <a:r>
              <a:rPr lang="cs-CZ" sz="2600" dirty="0" err="1" smtClean="0"/>
              <a:t>shown</a:t>
            </a:r>
            <a:r>
              <a:rPr lang="cs-CZ" sz="2600" dirty="0" smtClean="0"/>
              <a:t>  to </a:t>
            </a:r>
            <a:r>
              <a:rPr lang="cs-CZ" sz="2600" dirty="0" err="1" smtClean="0"/>
              <a:t>take</a:t>
            </a:r>
            <a:r>
              <a:rPr lang="cs-CZ" sz="2600" dirty="0" smtClean="0"/>
              <a:t> </a:t>
            </a:r>
            <a:r>
              <a:rPr lang="cs-CZ" sz="2600" dirty="0" err="1" smtClean="0"/>
              <a:t>note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CSR </a:t>
            </a:r>
            <a:r>
              <a:rPr lang="cs-CZ" sz="2600" dirty="0" err="1" smtClean="0"/>
              <a:t>information</a:t>
            </a:r>
            <a:r>
              <a:rPr lang="cs-CZ" sz="2600" dirty="0" smtClean="0"/>
              <a:t> (</a:t>
            </a:r>
            <a:r>
              <a:rPr lang="cs-CZ" sz="2600" dirty="0" err="1" smtClean="0"/>
              <a:t>organization´s</a:t>
            </a:r>
            <a:r>
              <a:rPr lang="cs-CZ" sz="2600" dirty="0" smtClean="0"/>
              <a:t> </a:t>
            </a:r>
            <a:r>
              <a:rPr lang="cs-CZ" sz="2600" dirty="0" err="1" smtClean="0"/>
              <a:t>environmental</a:t>
            </a:r>
            <a:r>
              <a:rPr lang="cs-CZ" sz="2600" dirty="0" smtClean="0"/>
              <a:t> </a:t>
            </a:r>
            <a:r>
              <a:rPr lang="cs-CZ" sz="2600" dirty="0" err="1" smtClean="0"/>
              <a:t>practices</a:t>
            </a:r>
            <a:r>
              <a:rPr lang="cs-CZ" sz="2600" dirty="0" smtClean="0"/>
              <a:t>, </a:t>
            </a:r>
            <a:r>
              <a:rPr lang="cs-CZ" sz="2600" dirty="0" err="1" smtClean="0"/>
              <a:t>community</a:t>
            </a:r>
            <a:r>
              <a:rPr lang="cs-CZ" sz="2600" dirty="0" smtClean="0"/>
              <a:t> relations, </a:t>
            </a:r>
            <a:r>
              <a:rPr lang="cs-CZ" sz="2600" dirty="0" err="1" smtClean="0"/>
              <a:t>sponsorships</a:t>
            </a:r>
            <a:r>
              <a:rPr lang="cs-CZ" sz="2600" dirty="0" smtClean="0"/>
              <a:t> </a:t>
            </a:r>
            <a:r>
              <a:rPr lang="cs-CZ" sz="2600" dirty="0" err="1" smtClean="0"/>
              <a:t>activities</a:t>
            </a:r>
            <a:r>
              <a:rPr lang="cs-CZ" sz="2600" dirty="0" smtClean="0"/>
              <a:t>,, </a:t>
            </a:r>
            <a:r>
              <a:rPr lang="cs-CZ" sz="2600" dirty="0" err="1" smtClean="0"/>
              <a:t>treatment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women</a:t>
            </a:r>
            <a:r>
              <a:rPr lang="cs-CZ" sz="2600" dirty="0" smtClean="0"/>
              <a:t> and </a:t>
            </a:r>
            <a:r>
              <a:rPr lang="cs-CZ" sz="2600" dirty="0" err="1" smtClean="0"/>
              <a:t>minorities</a:t>
            </a:r>
            <a:r>
              <a:rPr lang="cs-CZ" sz="2600" dirty="0" smtClean="0"/>
              <a:t>…). CSR </a:t>
            </a:r>
            <a:r>
              <a:rPr lang="cs-CZ" sz="2600" dirty="0" err="1" smtClean="0"/>
              <a:t>appears</a:t>
            </a:r>
            <a:r>
              <a:rPr lang="cs-CZ" sz="2600" dirty="0" smtClean="0"/>
              <a:t> to influence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attractiveness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a </a:t>
            </a:r>
            <a:r>
              <a:rPr lang="cs-CZ" sz="2600" dirty="0" err="1" smtClean="0"/>
              <a:t>company</a:t>
            </a:r>
            <a:r>
              <a:rPr lang="cs-CZ" sz="2600" dirty="0" smtClean="0"/>
              <a:t>. </a:t>
            </a:r>
            <a:r>
              <a:rPr lang="cs-CZ" sz="2600" dirty="0" err="1" smtClean="0"/>
              <a:t>Ecological</a:t>
            </a:r>
            <a:r>
              <a:rPr lang="cs-CZ" sz="2600" dirty="0" smtClean="0"/>
              <a:t> </a:t>
            </a:r>
            <a:r>
              <a:rPr lang="cs-CZ" sz="2600" dirty="0" err="1" smtClean="0"/>
              <a:t>ratingis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strongest</a:t>
            </a:r>
            <a:r>
              <a:rPr lang="cs-CZ" sz="2600" dirty="0" smtClean="0"/>
              <a:t> </a:t>
            </a:r>
            <a:r>
              <a:rPr lang="cs-CZ" sz="2600" dirty="0" err="1" smtClean="0"/>
              <a:t>predictor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attraction</a:t>
            </a:r>
            <a:r>
              <a:rPr lang="cs-CZ" sz="2600" dirty="0" smtClean="0"/>
              <a:t>, </a:t>
            </a:r>
            <a:r>
              <a:rPr lang="cs-CZ" sz="2600" dirty="0" err="1" smtClean="0"/>
              <a:t>over</a:t>
            </a:r>
            <a:r>
              <a:rPr lang="cs-CZ" sz="2600" dirty="0" smtClean="0"/>
              <a:t> and </a:t>
            </a:r>
            <a:r>
              <a:rPr lang="cs-CZ" sz="2600" dirty="0" err="1" smtClean="0"/>
              <a:t>above</a:t>
            </a:r>
            <a:r>
              <a:rPr lang="cs-CZ" sz="2600" dirty="0" smtClean="0"/>
              <a:t>  </a:t>
            </a:r>
            <a:r>
              <a:rPr lang="cs-CZ" sz="2600" dirty="0" err="1" smtClean="0"/>
              <a:t>pay</a:t>
            </a:r>
            <a:r>
              <a:rPr lang="cs-CZ" sz="2600" dirty="0" smtClean="0"/>
              <a:t> and </a:t>
            </a:r>
            <a:r>
              <a:rPr lang="cs-CZ" sz="2600" dirty="0" err="1" smtClean="0"/>
              <a:t>promotional</a:t>
            </a:r>
            <a:r>
              <a:rPr lang="cs-CZ" sz="2600" dirty="0" smtClean="0"/>
              <a:t> </a:t>
            </a:r>
            <a:r>
              <a:rPr lang="cs-CZ" sz="2600" dirty="0" err="1" smtClean="0"/>
              <a:t>opportunities</a:t>
            </a:r>
            <a:r>
              <a:rPr lang="cs-CZ" sz="2600" dirty="0" smtClean="0"/>
              <a:t> (</a:t>
            </a:r>
            <a:r>
              <a:rPr lang="cs-CZ" sz="2600" dirty="0" err="1" smtClean="0"/>
              <a:t>Lievens</a:t>
            </a:r>
            <a:r>
              <a:rPr lang="cs-CZ" sz="2600" dirty="0" smtClean="0"/>
              <a:t>, </a:t>
            </a:r>
            <a:r>
              <a:rPr lang="cs-CZ" sz="2600" dirty="0" err="1" smtClean="0"/>
              <a:t>Chapman</a:t>
            </a:r>
            <a:r>
              <a:rPr lang="cs-CZ" sz="2600" dirty="0" smtClean="0"/>
              <a:t>, 2009). </a:t>
            </a:r>
            <a:r>
              <a:rPr lang="cs-CZ" sz="2600" dirty="0" err="1" smtClean="0"/>
              <a:t>Company</a:t>
            </a:r>
            <a:r>
              <a:rPr lang="cs-CZ" sz="2600" dirty="0" smtClean="0"/>
              <a:t> image </a:t>
            </a:r>
            <a:r>
              <a:rPr lang="cs-CZ" sz="2600" dirty="0" err="1" smtClean="0"/>
              <a:t>information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a </a:t>
            </a:r>
            <a:r>
              <a:rPr lang="cs-CZ" sz="2600" dirty="0" err="1" smtClean="0"/>
              <a:t>signal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working</a:t>
            </a:r>
            <a:r>
              <a:rPr lang="cs-CZ" sz="2600" dirty="0" smtClean="0"/>
              <a:t> </a:t>
            </a:r>
            <a:r>
              <a:rPr lang="cs-CZ" sz="2600" dirty="0" err="1" smtClean="0"/>
              <a:t>conditions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Employer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branding</a:t>
            </a:r>
            <a:r>
              <a:rPr lang="cs-CZ" sz="2600" b="1" dirty="0" smtClean="0"/>
              <a:t>: </a:t>
            </a:r>
            <a:r>
              <a:rPr lang="cs-CZ" sz="2600" dirty="0" smtClean="0"/>
              <a:t>Image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organisation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important</a:t>
            </a:r>
            <a:r>
              <a:rPr lang="cs-CZ" sz="2600" dirty="0" smtClean="0"/>
              <a:t> </a:t>
            </a:r>
            <a:r>
              <a:rPr lang="cs-CZ" sz="2600" dirty="0" err="1" smtClean="0"/>
              <a:t>factor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evaluating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employers</a:t>
            </a:r>
            <a:r>
              <a:rPr lang="cs-CZ" sz="2600" dirty="0" smtClean="0"/>
              <a:t>. Negative </a:t>
            </a:r>
            <a:r>
              <a:rPr lang="cs-CZ" sz="2600" dirty="0" err="1" smtClean="0"/>
              <a:t>views</a:t>
            </a:r>
            <a:r>
              <a:rPr lang="cs-CZ" sz="2600" dirty="0" smtClean="0"/>
              <a:t> 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</a:t>
            </a:r>
            <a:r>
              <a:rPr lang="cs-CZ" sz="2600" dirty="0" smtClean="0"/>
              <a:t> </a:t>
            </a:r>
            <a:r>
              <a:rPr lang="cs-CZ" sz="2600" dirty="0" err="1" smtClean="0"/>
              <a:t>can</a:t>
            </a:r>
            <a:r>
              <a:rPr lang="cs-CZ" sz="2600" dirty="0" smtClean="0"/>
              <a:t>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deletriouseffects</a:t>
            </a:r>
            <a:r>
              <a:rPr lang="cs-CZ" sz="2600" dirty="0" smtClean="0"/>
              <a:t> on </a:t>
            </a:r>
            <a:r>
              <a:rPr lang="cs-CZ" sz="2600" dirty="0" err="1" smtClean="0"/>
              <a:t>recruiting</a:t>
            </a:r>
            <a:r>
              <a:rPr lang="cs-CZ" sz="2600" dirty="0" smtClean="0"/>
              <a:t> </a:t>
            </a:r>
            <a:r>
              <a:rPr lang="cs-CZ" sz="2600" dirty="0" err="1" smtClean="0"/>
              <a:t>outcomes</a:t>
            </a:r>
            <a:r>
              <a:rPr lang="cs-CZ" sz="2600" dirty="0" smtClean="0"/>
              <a:t>. In </a:t>
            </a:r>
            <a:r>
              <a:rPr lang="cs-CZ" sz="2600" dirty="0" err="1" smtClean="0"/>
              <a:t>general</a:t>
            </a:r>
            <a:r>
              <a:rPr lang="cs-CZ" sz="2600" dirty="0" smtClean="0"/>
              <a:t>, </a:t>
            </a:r>
            <a:r>
              <a:rPr lang="cs-CZ" sz="2600" dirty="0" err="1" smtClean="0"/>
              <a:t>people</a:t>
            </a:r>
            <a:r>
              <a:rPr lang="cs-CZ" sz="2600" dirty="0" smtClean="0"/>
              <a:t> </a:t>
            </a:r>
            <a:r>
              <a:rPr lang="cs-CZ" sz="2600" dirty="0" err="1" smtClean="0"/>
              <a:t>seem</a:t>
            </a:r>
            <a:r>
              <a:rPr lang="cs-CZ" sz="2600" dirty="0" smtClean="0"/>
              <a:t> to </a:t>
            </a:r>
            <a:r>
              <a:rPr lang="cs-CZ" sz="2600" dirty="0" err="1" smtClean="0"/>
              <a:t>be</a:t>
            </a:r>
            <a:r>
              <a:rPr lang="cs-CZ" sz="2600" dirty="0" smtClean="0"/>
              <a:t> more </a:t>
            </a:r>
            <a:r>
              <a:rPr lang="cs-CZ" sz="2600" dirty="0" err="1" smtClean="0"/>
              <a:t>attracted</a:t>
            </a:r>
            <a:r>
              <a:rPr lang="cs-CZ" sz="2600" dirty="0" smtClean="0"/>
              <a:t> to </a:t>
            </a:r>
            <a:r>
              <a:rPr lang="cs-CZ" sz="2600" dirty="0" err="1" smtClean="0"/>
              <a:t>organisations</a:t>
            </a:r>
            <a:r>
              <a:rPr lang="cs-CZ" sz="2600" dirty="0" smtClean="0"/>
              <a:t> </a:t>
            </a:r>
            <a:r>
              <a:rPr lang="cs-CZ" sz="2600" dirty="0" err="1" smtClean="0"/>
              <a:t>whose</a:t>
            </a:r>
            <a:r>
              <a:rPr lang="cs-CZ" sz="2600" dirty="0" smtClean="0"/>
              <a:t> </a:t>
            </a:r>
            <a:r>
              <a:rPr lang="cs-CZ" sz="2600" dirty="0" err="1" smtClean="0"/>
              <a:t>traits</a:t>
            </a:r>
            <a:r>
              <a:rPr lang="cs-CZ" sz="2600" dirty="0" smtClean="0"/>
              <a:t> and </a:t>
            </a:r>
            <a:r>
              <a:rPr lang="cs-CZ" sz="2600" dirty="0" err="1" smtClean="0"/>
              <a:t>characteristics</a:t>
            </a:r>
            <a:r>
              <a:rPr lang="cs-CZ" sz="2600" dirty="0" smtClean="0"/>
              <a:t> are </a:t>
            </a:r>
            <a:r>
              <a:rPr lang="cs-CZ" sz="2600" dirty="0" err="1" smtClean="0"/>
              <a:t>percieved</a:t>
            </a:r>
            <a:r>
              <a:rPr lang="cs-CZ" sz="2600" dirty="0" smtClean="0"/>
              <a:t> to </a:t>
            </a:r>
            <a:r>
              <a:rPr lang="cs-CZ" sz="2600" dirty="0" err="1" smtClean="0"/>
              <a:t>be</a:t>
            </a:r>
            <a:r>
              <a:rPr lang="cs-CZ" sz="2600" dirty="0" smtClean="0"/>
              <a:t> </a:t>
            </a:r>
            <a:r>
              <a:rPr lang="cs-CZ" sz="2600" dirty="0" err="1" smtClean="0"/>
              <a:t>similar</a:t>
            </a:r>
            <a:r>
              <a:rPr lang="cs-CZ" sz="2600" dirty="0" smtClean="0"/>
              <a:t> to </a:t>
            </a:r>
            <a:r>
              <a:rPr lang="cs-CZ" sz="2600" dirty="0" err="1" smtClean="0"/>
              <a:t>their</a:t>
            </a:r>
            <a:r>
              <a:rPr lang="cs-CZ" sz="2600" dirty="0" smtClean="0"/>
              <a:t> </a:t>
            </a:r>
            <a:r>
              <a:rPr lang="cs-CZ" sz="2600" dirty="0" err="1" smtClean="0"/>
              <a:t>own</a:t>
            </a:r>
            <a:r>
              <a:rPr lang="cs-CZ" sz="2600" dirty="0" smtClean="0"/>
              <a:t>. </a:t>
            </a:r>
            <a:r>
              <a:rPr lang="cs-CZ" sz="2600" dirty="0" err="1" smtClean="0"/>
              <a:t>Employer</a:t>
            </a:r>
            <a:r>
              <a:rPr lang="cs-CZ" sz="2600" dirty="0" smtClean="0"/>
              <a:t> </a:t>
            </a:r>
            <a:r>
              <a:rPr lang="cs-CZ" sz="2600" dirty="0" err="1" smtClean="0"/>
              <a:t>brand</a:t>
            </a:r>
            <a:r>
              <a:rPr lang="cs-CZ" sz="2600" dirty="0" smtClean="0"/>
              <a:t> management </a:t>
            </a:r>
            <a:r>
              <a:rPr lang="cs-CZ" sz="2600" dirty="0" err="1" smtClean="0"/>
              <a:t>involves</a:t>
            </a:r>
            <a:r>
              <a:rPr lang="cs-CZ" sz="2600" dirty="0" smtClean="0"/>
              <a:t> </a:t>
            </a:r>
            <a:r>
              <a:rPr lang="cs-CZ" sz="2600" dirty="0" err="1" smtClean="0"/>
              <a:t>promoting</a:t>
            </a:r>
            <a:r>
              <a:rPr lang="cs-CZ" sz="2600" dirty="0" smtClean="0"/>
              <a:t>, </a:t>
            </a:r>
            <a:r>
              <a:rPr lang="cs-CZ" sz="2600" dirty="0" err="1" smtClean="0"/>
              <a:t>both</a:t>
            </a:r>
            <a:r>
              <a:rPr lang="cs-CZ" sz="2600" dirty="0" smtClean="0"/>
              <a:t> </a:t>
            </a:r>
            <a:r>
              <a:rPr lang="cs-CZ" sz="2600" dirty="0" err="1" smtClean="0"/>
              <a:t>within</a:t>
            </a:r>
            <a:r>
              <a:rPr lang="cs-CZ" sz="2600" dirty="0" smtClean="0"/>
              <a:t> and </a:t>
            </a:r>
            <a:r>
              <a:rPr lang="cs-CZ" sz="2600" dirty="0" err="1" smtClean="0"/>
              <a:t>outside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firm</a:t>
            </a:r>
            <a:r>
              <a:rPr lang="cs-CZ" sz="2600" dirty="0" smtClean="0"/>
              <a:t>, a </a:t>
            </a:r>
            <a:r>
              <a:rPr lang="cs-CZ" sz="2600" dirty="0" err="1" smtClean="0"/>
              <a:t>clear</a:t>
            </a:r>
            <a:r>
              <a:rPr lang="cs-CZ" sz="2600" dirty="0" smtClean="0"/>
              <a:t> </a:t>
            </a:r>
            <a:r>
              <a:rPr lang="cs-CZ" sz="2600" dirty="0" err="1" smtClean="0"/>
              <a:t>view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what</a:t>
            </a:r>
            <a:r>
              <a:rPr lang="cs-CZ" sz="2600" dirty="0" smtClean="0"/>
              <a:t> </a:t>
            </a:r>
            <a:r>
              <a:rPr lang="cs-CZ" sz="2600" dirty="0" err="1" smtClean="0"/>
              <a:t>makes</a:t>
            </a:r>
            <a:r>
              <a:rPr lang="cs-CZ" sz="2600" dirty="0" smtClean="0"/>
              <a:t> a </a:t>
            </a:r>
            <a:r>
              <a:rPr lang="cs-CZ" sz="2600" dirty="0" err="1" smtClean="0"/>
              <a:t>firm</a:t>
            </a:r>
            <a:r>
              <a:rPr lang="cs-CZ" sz="2600" dirty="0" smtClean="0"/>
              <a:t> </a:t>
            </a:r>
            <a:r>
              <a:rPr lang="cs-CZ" sz="2600" dirty="0" err="1" smtClean="0"/>
              <a:t>different</a:t>
            </a:r>
            <a:r>
              <a:rPr lang="cs-CZ" sz="2600" dirty="0" smtClean="0"/>
              <a:t> and </a:t>
            </a:r>
            <a:r>
              <a:rPr lang="cs-CZ" sz="2600" dirty="0" err="1" smtClean="0"/>
              <a:t>desirable</a:t>
            </a:r>
            <a:r>
              <a:rPr lang="cs-CZ" sz="2600" dirty="0" smtClean="0"/>
              <a:t> as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employer</a:t>
            </a:r>
            <a:r>
              <a:rPr lang="cs-CZ" sz="2600" dirty="0" smtClean="0"/>
              <a:t>.      </a:t>
            </a:r>
          </a:p>
        </p:txBody>
      </p:sp>
    </p:spTree>
    <p:extLst>
      <p:ext uri="{BB962C8B-B14F-4D97-AF65-F5344CB8AC3E}">
        <p14:creationId xmlns:p14="http://schemas.microsoft.com/office/powerpoint/2010/main" val="38481533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HRM and CSR</a:t>
            </a:r>
          </a:p>
          <a:p>
            <a:pPr marL="0" indent="0">
              <a:buNone/>
            </a:pPr>
            <a:r>
              <a:rPr lang="cs-CZ" sz="2600" b="1" dirty="0" err="1" smtClean="0"/>
              <a:t>Three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steps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employer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branding</a:t>
            </a:r>
            <a:r>
              <a:rPr lang="cs-CZ" sz="2600" b="1" dirty="0" smtClean="0"/>
              <a:t>: </a:t>
            </a:r>
            <a:r>
              <a:rPr lang="cs-CZ" sz="2600" dirty="0" smtClean="0"/>
              <a:t>(1) </a:t>
            </a:r>
            <a:r>
              <a:rPr lang="cs-CZ" sz="2600" dirty="0" err="1" smtClean="0"/>
              <a:t>Firm</a:t>
            </a:r>
            <a:r>
              <a:rPr lang="cs-CZ" sz="2600" dirty="0" smtClean="0"/>
              <a:t> </a:t>
            </a:r>
            <a:r>
              <a:rPr lang="cs-CZ" sz="2600" dirty="0" err="1" smtClean="0"/>
              <a:t>develops</a:t>
            </a:r>
            <a:r>
              <a:rPr lang="cs-CZ" sz="2600" dirty="0" smtClean="0"/>
              <a:t> a </a:t>
            </a:r>
            <a:r>
              <a:rPr lang="cs-CZ" sz="2600" dirty="0" err="1" smtClean="0"/>
              <a:t>concept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what</a:t>
            </a:r>
            <a:r>
              <a:rPr lang="cs-CZ" sz="2600" dirty="0" smtClean="0"/>
              <a:t> </a:t>
            </a:r>
            <a:r>
              <a:rPr lang="cs-CZ" sz="2600" dirty="0" err="1" smtClean="0"/>
              <a:t>particular</a:t>
            </a:r>
            <a:r>
              <a:rPr lang="cs-CZ" sz="2600" dirty="0" smtClean="0"/>
              <a:t> </a:t>
            </a:r>
            <a:r>
              <a:rPr lang="cs-CZ" sz="2600" dirty="0" err="1" smtClean="0"/>
              <a:t>value</a:t>
            </a:r>
            <a:r>
              <a:rPr lang="cs-CZ" sz="2600" dirty="0" smtClean="0"/>
              <a:t> – </a:t>
            </a:r>
            <a:r>
              <a:rPr lang="cs-CZ" sz="2600" dirty="0" err="1" smtClean="0"/>
              <a:t>brand</a:t>
            </a:r>
            <a:r>
              <a:rPr lang="cs-CZ" sz="2600" dirty="0" smtClean="0"/>
              <a:t> </a:t>
            </a:r>
            <a:r>
              <a:rPr lang="cs-CZ" sz="2600" dirty="0" err="1" smtClean="0"/>
              <a:t>equity</a:t>
            </a:r>
            <a:r>
              <a:rPr lang="cs-CZ" sz="2600" dirty="0" smtClean="0"/>
              <a:t> – </a:t>
            </a:r>
            <a:r>
              <a:rPr lang="cs-CZ" sz="2600" dirty="0" err="1" smtClean="0"/>
              <a:t>it</a:t>
            </a:r>
            <a:r>
              <a:rPr lang="cs-CZ" sz="2600" dirty="0" smtClean="0"/>
              <a:t> </a:t>
            </a:r>
            <a:r>
              <a:rPr lang="cs-CZ" sz="2600" dirty="0" err="1" smtClean="0"/>
              <a:t>offers</a:t>
            </a:r>
            <a:r>
              <a:rPr lang="cs-CZ" sz="2600" dirty="0" smtClean="0"/>
              <a:t> to </a:t>
            </a:r>
            <a:r>
              <a:rPr lang="cs-CZ" sz="2600" dirty="0" err="1" smtClean="0"/>
              <a:t>prospective</a:t>
            </a:r>
            <a:r>
              <a:rPr lang="cs-CZ" sz="2600" dirty="0" smtClean="0"/>
              <a:t> nad </a:t>
            </a:r>
            <a:r>
              <a:rPr lang="cs-CZ" sz="2600" dirty="0" err="1" smtClean="0"/>
              <a:t>current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. (2) </a:t>
            </a:r>
            <a:r>
              <a:rPr lang="cs-CZ" sz="2600" dirty="0" err="1" smtClean="0"/>
              <a:t>Externally</a:t>
            </a:r>
            <a:r>
              <a:rPr lang="cs-CZ" sz="2600" dirty="0" smtClean="0"/>
              <a:t> </a:t>
            </a:r>
            <a:r>
              <a:rPr lang="cs-CZ" sz="2600" dirty="0" err="1" smtClean="0"/>
              <a:t>marketingof</a:t>
            </a:r>
            <a:r>
              <a:rPr lang="cs-CZ" sz="2600" dirty="0" smtClean="0"/>
              <a:t> </a:t>
            </a:r>
            <a:r>
              <a:rPr lang="cs-CZ" sz="2600" dirty="0" err="1" smtClean="0"/>
              <a:t>this</a:t>
            </a:r>
            <a:r>
              <a:rPr lang="cs-CZ" sz="2600" dirty="0" smtClean="0"/>
              <a:t> </a:t>
            </a:r>
            <a:r>
              <a:rPr lang="cs-CZ" sz="2600" dirty="0" err="1" smtClean="0"/>
              <a:t>value</a:t>
            </a:r>
            <a:r>
              <a:rPr lang="cs-CZ" sz="2600" dirty="0" smtClean="0"/>
              <a:t> </a:t>
            </a:r>
            <a:r>
              <a:rPr lang="cs-CZ" sz="2600" dirty="0" err="1" smtClean="0"/>
              <a:t>proposition</a:t>
            </a:r>
            <a:r>
              <a:rPr lang="cs-CZ" sz="2600" dirty="0" smtClean="0"/>
              <a:t> to </a:t>
            </a:r>
            <a:r>
              <a:rPr lang="cs-CZ" sz="2600" dirty="0" err="1" smtClean="0"/>
              <a:t>attract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targeted</a:t>
            </a:r>
            <a:r>
              <a:rPr lang="cs-CZ" sz="2600" dirty="0" smtClean="0"/>
              <a:t> </a:t>
            </a:r>
            <a:r>
              <a:rPr lang="cs-CZ" sz="2600" dirty="0" err="1" smtClean="0"/>
              <a:t>applicant</a:t>
            </a:r>
            <a:r>
              <a:rPr lang="cs-CZ" sz="2600" dirty="0" smtClean="0"/>
              <a:t> </a:t>
            </a:r>
            <a:r>
              <a:rPr lang="cs-CZ" sz="2600" dirty="0" err="1" smtClean="0"/>
              <a:t>population</a:t>
            </a:r>
            <a:r>
              <a:rPr lang="cs-CZ" sz="2600" dirty="0" smtClean="0"/>
              <a:t>. (3) </a:t>
            </a:r>
            <a:r>
              <a:rPr lang="cs-CZ" sz="2600" dirty="0" err="1" smtClean="0"/>
              <a:t>Carrying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brand</a:t>
            </a:r>
            <a:r>
              <a:rPr lang="cs-CZ" sz="2600" dirty="0" smtClean="0"/>
              <a:t> </a:t>
            </a:r>
            <a:r>
              <a:rPr lang="cs-CZ" sz="2600" dirty="0" err="1" smtClean="0"/>
              <a:t>promise</a:t>
            </a:r>
            <a:r>
              <a:rPr lang="cs-CZ" sz="2600" dirty="0" smtClean="0"/>
              <a:t> made to </a:t>
            </a:r>
            <a:r>
              <a:rPr lang="cs-CZ" sz="2600" dirty="0" err="1" smtClean="0"/>
              <a:t>recruits</a:t>
            </a:r>
            <a:r>
              <a:rPr lang="cs-CZ" sz="2600" dirty="0" smtClean="0"/>
              <a:t> </a:t>
            </a:r>
            <a:r>
              <a:rPr lang="cs-CZ" sz="2600" dirty="0" err="1" smtClean="0"/>
              <a:t>into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firm</a:t>
            </a:r>
            <a:r>
              <a:rPr lang="cs-CZ" sz="2600" dirty="0" smtClean="0"/>
              <a:t> and </a:t>
            </a:r>
            <a:r>
              <a:rPr lang="cs-CZ" sz="2600" dirty="0" err="1" smtClean="0"/>
              <a:t>incorporating</a:t>
            </a:r>
            <a:r>
              <a:rPr lang="cs-CZ" sz="2600" dirty="0" smtClean="0"/>
              <a:t> </a:t>
            </a:r>
            <a:r>
              <a:rPr lang="cs-CZ" sz="2600" dirty="0" err="1" smtClean="0"/>
              <a:t>it</a:t>
            </a:r>
            <a:r>
              <a:rPr lang="cs-CZ" sz="2600" dirty="0" smtClean="0"/>
              <a:t> as part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culture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Challenges</a:t>
            </a:r>
            <a:r>
              <a:rPr lang="cs-CZ" sz="2600" b="1" dirty="0" smtClean="0"/>
              <a:t> in CSR: </a:t>
            </a:r>
            <a:r>
              <a:rPr lang="cs-CZ" sz="2600" dirty="0" err="1" smtClean="0"/>
              <a:t>Globalization</a:t>
            </a:r>
            <a:r>
              <a:rPr lang="cs-CZ" sz="2600" dirty="0" smtClean="0"/>
              <a:t>, </a:t>
            </a:r>
            <a:r>
              <a:rPr lang="cs-CZ" sz="2600" dirty="0" err="1" smtClean="0"/>
              <a:t>delocalization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, </a:t>
            </a:r>
            <a:r>
              <a:rPr lang="cs-CZ" sz="2600" dirty="0" err="1" smtClean="0"/>
              <a:t>broadening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geographical</a:t>
            </a:r>
            <a:r>
              <a:rPr lang="cs-CZ" sz="2600" dirty="0" smtClean="0"/>
              <a:t> </a:t>
            </a:r>
            <a:r>
              <a:rPr lang="cs-CZ" sz="2600" dirty="0" err="1" smtClean="0"/>
              <a:t>scope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firms</a:t>
            </a:r>
            <a:r>
              <a:rPr lang="cs-CZ" sz="2600" dirty="0" smtClean="0"/>
              <a:t>, </a:t>
            </a:r>
            <a:r>
              <a:rPr lang="cs-CZ" sz="2600" dirty="0" err="1" smtClean="0"/>
              <a:t>increasing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intensity, </a:t>
            </a:r>
            <a:r>
              <a:rPr lang="cs-CZ" sz="2600" dirty="0" err="1" smtClean="0"/>
              <a:t>changes</a:t>
            </a:r>
            <a:r>
              <a:rPr lang="cs-CZ" sz="2600" dirty="0" smtClean="0"/>
              <a:t> </a:t>
            </a:r>
            <a:r>
              <a:rPr lang="cs-CZ" sz="2600" dirty="0" err="1" smtClean="0"/>
              <a:t>nature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careers</a:t>
            </a:r>
            <a:r>
              <a:rPr lang="cs-CZ" sz="2600" dirty="0" smtClean="0"/>
              <a:t>, </a:t>
            </a:r>
            <a:r>
              <a:rPr lang="cs-CZ" sz="2600" dirty="0" err="1" smtClean="0"/>
              <a:t>decline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TUs</a:t>
            </a:r>
            <a:r>
              <a:rPr lang="cs-CZ" sz="2600" dirty="0" smtClean="0"/>
              <a:t>.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greater</a:t>
            </a:r>
            <a:r>
              <a:rPr lang="cs-CZ" sz="2600" dirty="0" smtClean="0"/>
              <a:t> </a:t>
            </a:r>
            <a:r>
              <a:rPr lang="cs-CZ" sz="2600" dirty="0" err="1" smtClean="0"/>
              <a:t>strategic</a:t>
            </a:r>
            <a:r>
              <a:rPr lang="cs-CZ" sz="2600" dirty="0" smtClean="0"/>
              <a:t> </a:t>
            </a:r>
            <a:r>
              <a:rPr lang="cs-CZ" sz="2600" dirty="0" err="1" smtClean="0"/>
              <a:t>contributions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HRM </a:t>
            </a:r>
            <a:r>
              <a:rPr lang="cs-CZ" sz="2600" dirty="0" err="1" smtClean="0"/>
              <a:t>function</a:t>
            </a:r>
            <a:r>
              <a:rPr lang="cs-CZ" sz="2600" dirty="0" smtClean="0"/>
              <a:t>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come</a:t>
            </a:r>
            <a:r>
              <a:rPr lang="cs-CZ" sz="2600" dirty="0" smtClean="0"/>
              <a:t> to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fore</a:t>
            </a:r>
            <a:r>
              <a:rPr lang="cs-CZ" sz="2600" dirty="0" smtClean="0"/>
              <a:t> as </a:t>
            </a:r>
            <a:r>
              <a:rPr lang="cs-CZ" sz="2600" dirty="0" err="1" smtClean="0"/>
              <a:t>employee</a:t>
            </a:r>
            <a:r>
              <a:rPr lang="cs-CZ" sz="2600" dirty="0" smtClean="0"/>
              <a:t>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become</a:t>
            </a:r>
            <a:r>
              <a:rPr lang="cs-CZ" sz="2600" dirty="0" smtClean="0"/>
              <a:t> </a:t>
            </a:r>
            <a:r>
              <a:rPr lang="cs-CZ" sz="2600" dirty="0" err="1" smtClean="0"/>
              <a:t>understood</a:t>
            </a:r>
            <a:r>
              <a:rPr lang="cs-CZ" sz="2600" dirty="0" smtClean="0"/>
              <a:t> as </a:t>
            </a:r>
            <a:r>
              <a:rPr lang="cs-CZ" sz="2600" dirty="0" err="1" smtClean="0"/>
              <a:t>firms</a:t>
            </a:r>
            <a:r>
              <a:rPr lang="cs-CZ" sz="2600" dirty="0" smtClean="0"/>
              <a:t>´ </a:t>
            </a:r>
            <a:r>
              <a:rPr lang="cs-CZ" sz="2600" dirty="0" err="1" smtClean="0"/>
              <a:t>human</a:t>
            </a:r>
            <a:r>
              <a:rPr lang="cs-CZ" sz="2600" dirty="0" smtClean="0"/>
              <a:t> </a:t>
            </a:r>
            <a:r>
              <a:rPr lang="cs-CZ" sz="2600" dirty="0" err="1" smtClean="0"/>
              <a:t>capital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Issues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that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relate</a:t>
            </a:r>
            <a:r>
              <a:rPr lang="cs-CZ" sz="2600" b="1" dirty="0" smtClean="0"/>
              <a:t> to HRM: </a:t>
            </a:r>
            <a:r>
              <a:rPr lang="cs-CZ" sz="2600" dirty="0" err="1" smtClean="0"/>
              <a:t>Violations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 </a:t>
            </a:r>
            <a:r>
              <a:rPr lang="cs-CZ" sz="2600" dirty="0" err="1" smtClean="0"/>
              <a:t>Code</a:t>
            </a:r>
            <a:r>
              <a:rPr lang="cs-CZ" sz="2600" dirty="0" smtClean="0"/>
              <a:t>, </a:t>
            </a:r>
            <a:r>
              <a:rPr lang="cs-CZ" sz="2600" dirty="0" err="1" smtClean="0"/>
              <a:t>safety</a:t>
            </a:r>
            <a:r>
              <a:rPr lang="cs-CZ" sz="2600" dirty="0" smtClean="0"/>
              <a:t> and </a:t>
            </a:r>
            <a:r>
              <a:rPr lang="cs-CZ" sz="2600" dirty="0" err="1" smtClean="0"/>
              <a:t>working</a:t>
            </a:r>
            <a:r>
              <a:rPr lang="cs-CZ" sz="2600" dirty="0" smtClean="0"/>
              <a:t> </a:t>
            </a:r>
            <a:r>
              <a:rPr lang="cs-CZ" sz="2600" dirty="0" err="1" smtClean="0"/>
              <a:t>conditions</a:t>
            </a:r>
            <a:r>
              <a:rPr lang="cs-CZ" sz="2600" dirty="0" smtClean="0"/>
              <a:t>, </a:t>
            </a:r>
            <a:r>
              <a:rPr lang="cs-CZ" sz="2600" dirty="0" err="1" smtClean="0"/>
              <a:t>corruption</a:t>
            </a:r>
            <a:r>
              <a:rPr lang="cs-CZ" sz="2600" dirty="0" smtClean="0"/>
              <a:t>, </a:t>
            </a:r>
            <a:r>
              <a:rPr lang="cs-CZ" sz="2600" dirty="0" err="1" smtClean="0"/>
              <a:t>frauds</a:t>
            </a:r>
            <a:r>
              <a:rPr lang="cs-CZ" sz="2600" dirty="0" smtClean="0"/>
              <a:t>, </a:t>
            </a:r>
            <a:r>
              <a:rPr lang="cs-CZ" sz="2600" dirty="0" err="1" smtClean="0"/>
              <a:t>abusing</a:t>
            </a:r>
            <a:r>
              <a:rPr lang="cs-CZ" sz="2600" dirty="0" smtClean="0"/>
              <a:t> </a:t>
            </a:r>
            <a:r>
              <a:rPr lang="cs-CZ" sz="2600" dirty="0" err="1" smtClean="0"/>
              <a:t>drugs</a:t>
            </a:r>
            <a:r>
              <a:rPr lang="cs-CZ" sz="2600" dirty="0" smtClean="0"/>
              <a:t> and </a:t>
            </a:r>
            <a:r>
              <a:rPr lang="cs-CZ" sz="2600" dirty="0" err="1" smtClean="0"/>
              <a:t>alcohol</a:t>
            </a:r>
            <a:r>
              <a:rPr lang="cs-CZ" sz="2600" dirty="0" smtClean="0"/>
              <a:t>, </a:t>
            </a:r>
            <a:r>
              <a:rPr lang="cs-CZ" sz="2600" dirty="0" err="1" smtClean="0"/>
              <a:t>falsifying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</a:t>
            </a:r>
            <a:r>
              <a:rPr lang="cs-CZ" sz="2600" dirty="0" err="1" smtClean="0"/>
              <a:t>records</a:t>
            </a:r>
            <a:r>
              <a:rPr lang="cs-CZ" sz="2600" dirty="0" smtClean="0"/>
              <a:t>, </a:t>
            </a:r>
            <a:r>
              <a:rPr lang="cs-CZ" sz="2600" dirty="0" err="1" smtClean="0"/>
              <a:t>conflicts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interests</a:t>
            </a:r>
            <a:r>
              <a:rPr lang="cs-CZ" sz="2600" dirty="0" smtClean="0"/>
              <a:t>, </a:t>
            </a:r>
            <a:r>
              <a:rPr lang="cs-CZ" sz="2600" dirty="0" err="1" smtClean="0"/>
              <a:t>misusing</a:t>
            </a:r>
            <a:r>
              <a:rPr lang="cs-CZ" sz="2600" dirty="0" smtClean="0"/>
              <a:t> </a:t>
            </a:r>
            <a:r>
              <a:rPr lang="cs-CZ" sz="2600" dirty="0" err="1" smtClean="0"/>
              <a:t>insider</a:t>
            </a:r>
            <a:r>
              <a:rPr lang="cs-CZ" sz="2600" dirty="0" smtClean="0"/>
              <a:t> </a:t>
            </a:r>
            <a:r>
              <a:rPr lang="cs-CZ" sz="2600" dirty="0" err="1" smtClean="0"/>
              <a:t>information</a:t>
            </a:r>
            <a:r>
              <a:rPr lang="cs-CZ" sz="2600" dirty="0" smtClean="0"/>
              <a:t>, </a:t>
            </a:r>
            <a:r>
              <a:rPr lang="cs-CZ" sz="2600" dirty="0" err="1" smtClean="0"/>
              <a:t>dealing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grievances</a:t>
            </a:r>
            <a:r>
              <a:rPr lang="cs-CZ" sz="2600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8880414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Employment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labor</a:t>
            </a:r>
            <a:r>
              <a:rPr lang="cs-CZ" sz="2600" b="1" dirty="0" smtClean="0"/>
              <a:t> relations, HRM and CSR 1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err="1" smtClean="0"/>
              <a:t>Understanding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employees</a:t>
            </a:r>
            <a:r>
              <a:rPr lang="cs-CZ" sz="2600" b="1" dirty="0" smtClean="0"/>
              <a:t>: </a:t>
            </a:r>
            <a:r>
              <a:rPr lang="cs-CZ" sz="2600" dirty="0" smtClean="0"/>
              <a:t>Group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primary</a:t>
            </a:r>
            <a:r>
              <a:rPr lang="cs-CZ" sz="2600" dirty="0" smtClean="0"/>
              <a:t> </a:t>
            </a:r>
            <a:r>
              <a:rPr lang="cs-CZ" sz="2600" dirty="0" err="1" smtClean="0"/>
              <a:t>stakeholders</a:t>
            </a:r>
            <a:r>
              <a:rPr lang="cs-CZ" sz="2600" dirty="0" smtClean="0"/>
              <a:t> </a:t>
            </a:r>
            <a:r>
              <a:rPr lang="cs-CZ" sz="2600" dirty="0" err="1" smtClean="0"/>
              <a:t>without</a:t>
            </a:r>
            <a:r>
              <a:rPr lang="cs-CZ" sz="2600" dirty="0" smtClean="0"/>
              <a:t> </a:t>
            </a:r>
            <a:r>
              <a:rPr lang="cs-CZ" sz="2600" dirty="0" err="1" smtClean="0"/>
              <a:t>which</a:t>
            </a:r>
            <a:r>
              <a:rPr lang="cs-CZ" sz="2600" dirty="0" smtClean="0"/>
              <a:t> a </a:t>
            </a:r>
            <a:r>
              <a:rPr lang="cs-CZ" sz="2600" dirty="0" err="1" smtClean="0"/>
              <a:t>corporation</a:t>
            </a:r>
            <a:r>
              <a:rPr lang="cs-CZ" sz="2600" dirty="0" smtClean="0"/>
              <a:t> </a:t>
            </a:r>
            <a:r>
              <a:rPr lang="cs-CZ" sz="2600" dirty="0" err="1" smtClean="0"/>
              <a:t>cannot</a:t>
            </a:r>
            <a:r>
              <a:rPr lang="cs-CZ" sz="2600" dirty="0" smtClean="0"/>
              <a:t> </a:t>
            </a:r>
            <a:r>
              <a:rPr lang="cs-CZ" sz="2600" dirty="0" err="1" smtClean="0"/>
              <a:t>survive</a:t>
            </a:r>
            <a:r>
              <a:rPr lang="cs-CZ" sz="2600" dirty="0" smtClean="0"/>
              <a:t> as a </a:t>
            </a:r>
            <a:r>
              <a:rPr lang="cs-CZ" sz="2600" dirty="0" err="1" smtClean="0"/>
              <a:t>going</a:t>
            </a:r>
            <a:r>
              <a:rPr lang="cs-CZ" sz="2600" dirty="0" smtClean="0"/>
              <a:t> </a:t>
            </a:r>
            <a:r>
              <a:rPr lang="cs-CZ" sz="2600" dirty="0" err="1" smtClean="0"/>
              <a:t>concern</a:t>
            </a:r>
            <a:r>
              <a:rPr lang="cs-CZ" sz="2600" dirty="0" smtClean="0"/>
              <a:t>…, normative </a:t>
            </a:r>
            <a:r>
              <a:rPr lang="cs-CZ" sz="2600" dirty="0" err="1" smtClean="0"/>
              <a:t>stakeholders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firms</a:t>
            </a:r>
            <a:r>
              <a:rPr lang="cs-CZ" sz="2600" dirty="0" smtClean="0"/>
              <a:t>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sense</a:t>
            </a:r>
            <a:r>
              <a:rPr lang="cs-CZ" sz="2600" dirty="0" smtClean="0"/>
              <a:t> </a:t>
            </a:r>
            <a:r>
              <a:rPr lang="cs-CZ" sz="2600" dirty="0" err="1" smtClean="0"/>
              <a:t>that</a:t>
            </a:r>
            <a:r>
              <a:rPr lang="cs-CZ" sz="2600" dirty="0" smtClean="0"/>
              <a:t> these </a:t>
            </a:r>
            <a:r>
              <a:rPr lang="cs-CZ" sz="2600" dirty="0" err="1" smtClean="0"/>
              <a:t>stakeholders</a:t>
            </a:r>
            <a:r>
              <a:rPr lang="cs-CZ" sz="2600" dirty="0" smtClean="0"/>
              <a:t> are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answer</a:t>
            </a:r>
            <a:r>
              <a:rPr lang="cs-CZ" sz="2600" dirty="0" smtClean="0"/>
              <a:t> to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question</a:t>
            </a:r>
            <a:r>
              <a:rPr lang="cs-CZ" sz="2600" dirty="0" smtClean="0"/>
              <a:t>: „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whose</a:t>
            </a:r>
            <a:r>
              <a:rPr lang="cs-CZ" sz="2600" dirty="0" smtClean="0"/>
              <a:t> benefit </a:t>
            </a:r>
            <a:r>
              <a:rPr lang="cs-CZ" sz="2600" dirty="0" err="1" smtClean="0"/>
              <a:t>should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firm</a:t>
            </a:r>
            <a:r>
              <a:rPr lang="cs-CZ" sz="2600" dirty="0" smtClean="0"/>
              <a:t> </a:t>
            </a:r>
            <a:r>
              <a:rPr lang="cs-CZ" sz="2600" dirty="0" err="1" smtClean="0"/>
              <a:t>be</a:t>
            </a:r>
            <a:r>
              <a:rPr lang="cs-CZ" sz="2600" dirty="0" smtClean="0"/>
              <a:t> </a:t>
            </a:r>
            <a:r>
              <a:rPr lang="cs-CZ" sz="2600" dirty="0" err="1" smtClean="0"/>
              <a:t>managed</a:t>
            </a:r>
            <a:r>
              <a:rPr lang="cs-CZ" sz="2600" dirty="0" smtClean="0"/>
              <a:t>?“ </a:t>
            </a:r>
          </a:p>
          <a:p>
            <a:pPr marL="0" indent="0">
              <a:buNone/>
            </a:pPr>
            <a:r>
              <a:rPr lang="cs-CZ" sz="2600" b="1" dirty="0" err="1" smtClean="0"/>
              <a:t>Understanding</a:t>
            </a:r>
            <a:r>
              <a:rPr lang="cs-CZ" sz="2600" b="1" dirty="0" smtClean="0"/>
              <a:t> CSR</a:t>
            </a:r>
            <a:r>
              <a:rPr lang="cs-CZ" sz="2600" dirty="0" smtClean="0"/>
              <a:t>: (1) CSR </a:t>
            </a:r>
            <a:r>
              <a:rPr lang="cs-CZ" sz="2600" dirty="0" err="1" smtClean="0"/>
              <a:t>activities</a:t>
            </a:r>
            <a:r>
              <a:rPr lang="cs-CZ" sz="2600" dirty="0" smtClean="0"/>
              <a:t> are </a:t>
            </a:r>
            <a:r>
              <a:rPr lang="cs-CZ" sz="2600" dirty="0" err="1" smtClean="0"/>
              <a:t>beyond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law</a:t>
            </a:r>
            <a:r>
              <a:rPr lang="cs-CZ" sz="2600" dirty="0" smtClean="0"/>
              <a:t> and </a:t>
            </a:r>
            <a:r>
              <a:rPr lang="cs-CZ" sz="2600" dirty="0" err="1" smtClean="0"/>
              <a:t>sense</a:t>
            </a:r>
            <a:r>
              <a:rPr lang="cs-CZ" sz="2600" dirty="0" smtClean="0"/>
              <a:t> </a:t>
            </a:r>
            <a:r>
              <a:rPr lang="cs-CZ" sz="2600" dirty="0" err="1" smtClean="0"/>
              <a:t>voluntary</a:t>
            </a:r>
            <a:r>
              <a:rPr lang="cs-CZ" sz="2600" dirty="0" smtClean="0"/>
              <a:t>. (2) CSR </a:t>
            </a:r>
            <a:r>
              <a:rPr lang="cs-CZ" sz="2600" dirty="0" err="1" smtClean="0"/>
              <a:t>activities</a:t>
            </a:r>
            <a:r>
              <a:rPr lang="cs-CZ" sz="2600" dirty="0" smtClean="0"/>
              <a:t> are </a:t>
            </a:r>
            <a:r>
              <a:rPr lang="cs-CZ" sz="2600" dirty="0" err="1" smtClean="0"/>
              <a:t>associated</a:t>
            </a:r>
            <a:r>
              <a:rPr lang="cs-CZ" sz="2600" dirty="0" smtClean="0"/>
              <a:t> 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attempts</a:t>
            </a:r>
            <a:r>
              <a:rPr lang="cs-CZ" sz="2600" dirty="0" smtClean="0"/>
              <a:t> to </a:t>
            </a:r>
            <a:r>
              <a:rPr lang="cs-CZ" sz="2600" dirty="0" err="1" smtClean="0"/>
              <a:t>reduce</a:t>
            </a:r>
            <a:r>
              <a:rPr lang="cs-CZ" sz="2600" dirty="0" smtClean="0"/>
              <a:t> </a:t>
            </a:r>
            <a:r>
              <a:rPr lang="cs-CZ" sz="2600" dirty="0" err="1" smtClean="0"/>
              <a:t>harms</a:t>
            </a:r>
            <a:r>
              <a:rPr lang="cs-CZ" sz="2600" dirty="0" smtClean="0"/>
              <a:t> </a:t>
            </a:r>
            <a:r>
              <a:rPr lang="cs-CZ" sz="2600" dirty="0" err="1" smtClean="0"/>
              <a:t>involved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a </a:t>
            </a:r>
            <a:r>
              <a:rPr lang="cs-CZ" sz="2600" dirty="0" err="1" smtClean="0"/>
              <a:t>firm´s</a:t>
            </a:r>
            <a:r>
              <a:rPr lang="cs-CZ" sz="2600" dirty="0" smtClean="0"/>
              <a:t> </a:t>
            </a:r>
            <a:r>
              <a:rPr lang="cs-CZ" sz="2600" dirty="0" err="1" smtClean="0"/>
              <a:t>activities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generating</a:t>
            </a:r>
            <a:r>
              <a:rPr lang="cs-CZ" sz="2600" dirty="0" smtClean="0"/>
              <a:t> </a:t>
            </a:r>
            <a:r>
              <a:rPr lang="cs-CZ" sz="2600" dirty="0" err="1" smtClean="0"/>
              <a:t>some</a:t>
            </a:r>
            <a:r>
              <a:rPr lang="cs-CZ" sz="2600" dirty="0" smtClean="0"/>
              <a:t> </a:t>
            </a:r>
            <a:r>
              <a:rPr lang="cs-CZ" sz="2600" dirty="0" err="1" smtClean="0"/>
              <a:t>social</a:t>
            </a:r>
            <a:r>
              <a:rPr lang="cs-CZ" sz="2600" dirty="0" smtClean="0"/>
              <a:t> „</a:t>
            </a:r>
            <a:r>
              <a:rPr lang="cs-CZ" sz="2600" dirty="0" err="1" smtClean="0"/>
              <a:t>good</a:t>
            </a:r>
            <a:r>
              <a:rPr lang="cs-CZ" sz="2600" dirty="0" smtClean="0"/>
              <a:t>“ </a:t>
            </a:r>
            <a:r>
              <a:rPr lang="cs-CZ" sz="2600" dirty="0" err="1" smtClean="0"/>
              <a:t>or</a:t>
            </a:r>
            <a:r>
              <a:rPr lang="cs-CZ" sz="2600" dirty="0" smtClean="0"/>
              <a:t> benefit. (3) CSR </a:t>
            </a:r>
            <a:r>
              <a:rPr lang="cs-CZ" sz="2600" dirty="0" err="1" smtClean="0"/>
              <a:t>reflects</a:t>
            </a:r>
            <a:r>
              <a:rPr lang="cs-CZ" sz="2600" dirty="0" smtClean="0"/>
              <a:t> </a:t>
            </a:r>
            <a:r>
              <a:rPr lang="cs-CZ" sz="2600" dirty="0" err="1" smtClean="0"/>
              <a:t>an</a:t>
            </a:r>
            <a:r>
              <a:rPr lang="cs-CZ" sz="2600" dirty="0" smtClean="0"/>
              <a:t>, </a:t>
            </a:r>
            <a:r>
              <a:rPr lang="cs-CZ" sz="2600" dirty="0" err="1" smtClean="0"/>
              <a:t>at</a:t>
            </a:r>
            <a:r>
              <a:rPr lang="cs-CZ" sz="2600" dirty="0" smtClean="0"/>
              <a:t> least </a:t>
            </a:r>
            <a:r>
              <a:rPr lang="cs-CZ" sz="2600" dirty="0" err="1" smtClean="0"/>
              <a:t>partially</a:t>
            </a:r>
            <a:r>
              <a:rPr lang="cs-CZ" sz="2600" dirty="0" smtClean="0"/>
              <a:t>, </a:t>
            </a:r>
            <a:r>
              <a:rPr lang="cs-CZ" sz="2600" dirty="0" err="1" smtClean="0"/>
              <a:t>moral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ethical</a:t>
            </a:r>
            <a:r>
              <a:rPr lang="cs-CZ" sz="2600" dirty="0" smtClean="0"/>
              <a:t> </a:t>
            </a:r>
            <a:r>
              <a:rPr lang="cs-CZ" sz="2600" dirty="0" err="1" smtClean="0"/>
              <a:t>obligation</a:t>
            </a:r>
            <a:r>
              <a:rPr lang="cs-CZ" sz="2600" dirty="0" smtClean="0"/>
              <a:t> to </a:t>
            </a:r>
            <a:r>
              <a:rPr lang="cs-CZ" sz="2600" dirty="0" err="1" smtClean="0"/>
              <a:t>consider</a:t>
            </a:r>
            <a:r>
              <a:rPr lang="cs-CZ" sz="2600" dirty="0" smtClean="0"/>
              <a:t> </a:t>
            </a:r>
            <a:r>
              <a:rPr lang="cs-CZ" sz="2600" dirty="0" err="1" smtClean="0"/>
              <a:t>stakeholder</a:t>
            </a:r>
            <a:r>
              <a:rPr lang="cs-CZ" sz="2600" dirty="0" smtClean="0"/>
              <a:t> </a:t>
            </a:r>
            <a:r>
              <a:rPr lang="cs-CZ" sz="2600" dirty="0" err="1" smtClean="0"/>
              <a:t>interest</a:t>
            </a:r>
            <a:r>
              <a:rPr lang="cs-CZ" sz="2600" dirty="0" smtClean="0"/>
              <a:t>. </a:t>
            </a:r>
          </a:p>
          <a:p>
            <a:pPr marL="0" indent="0"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2993303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Employment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labor</a:t>
            </a:r>
            <a:r>
              <a:rPr lang="cs-CZ" sz="2600" b="1" dirty="0" smtClean="0"/>
              <a:t> relations, HRM and CSR 2: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outlook</a:t>
            </a:r>
            <a:r>
              <a:rPr lang="cs-CZ" sz="2600" b="1" dirty="0" smtClean="0"/>
              <a:t> </a:t>
            </a:r>
          </a:p>
          <a:p>
            <a:pPr marL="0" indent="0">
              <a:buNone/>
            </a:pP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/>
              <a:t>(</a:t>
            </a:r>
            <a:r>
              <a:rPr lang="cs-CZ" sz="2600" b="1" dirty="0" err="1"/>
              <a:t>Notion</a:t>
            </a:r>
            <a:r>
              <a:rPr lang="cs-CZ" sz="2600" b="1" dirty="0"/>
              <a:t> </a:t>
            </a:r>
            <a:r>
              <a:rPr lang="cs-CZ" sz="2600" b="1" dirty="0" err="1"/>
              <a:t>of</a:t>
            </a:r>
            <a:r>
              <a:rPr lang="cs-CZ" sz="2600" b="1" dirty="0"/>
              <a:t>) Non-market </a:t>
            </a:r>
            <a:r>
              <a:rPr lang="cs-CZ" sz="2600" b="1" dirty="0" err="1"/>
              <a:t>strategy</a:t>
            </a:r>
            <a:r>
              <a:rPr lang="cs-CZ" sz="2600" dirty="0"/>
              <a:t>: </a:t>
            </a:r>
            <a:r>
              <a:rPr lang="cs-CZ" sz="2600" dirty="0" err="1"/>
              <a:t>Firms</a:t>
            </a:r>
            <a:r>
              <a:rPr lang="cs-CZ" sz="2600" dirty="0"/>
              <a:t> </a:t>
            </a:r>
            <a:r>
              <a:rPr lang="cs-CZ" sz="2600" dirty="0" err="1"/>
              <a:t>operate</a:t>
            </a:r>
            <a:r>
              <a:rPr lang="cs-CZ" sz="2600" dirty="0"/>
              <a:t> in market </a:t>
            </a:r>
            <a:r>
              <a:rPr lang="cs-CZ" sz="2600" dirty="0" err="1"/>
              <a:t>strategic</a:t>
            </a:r>
            <a:r>
              <a:rPr lang="cs-CZ" sz="2600" dirty="0"/>
              <a:t> area (</a:t>
            </a:r>
            <a:r>
              <a:rPr lang="cs-CZ" sz="2600" dirty="0" err="1"/>
              <a:t>decisions</a:t>
            </a:r>
            <a:r>
              <a:rPr lang="cs-CZ" sz="2600" dirty="0"/>
              <a:t> on </a:t>
            </a:r>
            <a:r>
              <a:rPr lang="cs-CZ" sz="2600" dirty="0" err="1"/>
              <a:t>pricing</a:t>
            </a:r>
            <a:r>
              <a:rPr lang="cs-CZ" sz="2600" dirty="0"/>
              <a:t>, market </a:t>
            </a:r>
            <a:r>
              <a:rPr lang="cs-CZ" sz="2600" dirty="0" err="1"/>
              <a:t>entry</a:t>
            </a:r>
            <a:r>
              <a:rPr lang="cs-CZ" sz="2600" dirty="0"/>
              <a:t> and exit) and non-market </a:t>
            </a:r>
            <a:r>
              <a:rPr lang="cs-CZ" sz="2600" dirty="0" err="1"/>
              <a:t>strategic</a:t>
            </a:r>
            <a:r>
              <a:rPr lang="cs-CZ" sz="2600" dirty="0"/>
              <a:t> area (</a:t>
            </a:r>
            <a:r>
              <a:rPr lang="cs-CZ" sz="2600" dirty="0" err="1"/>
              <a:t>lobbying</a:t>
            </a:r>
            <a:r>
              <a:rPr lang="cs-CZ" sz="2600" dirty="0"/>
              <a:t>, public relations, </a:t>
            </a:r>
            <a:r>
              <a:rPr lang="cs-CZ" sz="2600" dirty="0" err="1"/>
              <a:t>stakeholder</a:t>
            </a:r>
            <a:r>
              <a:rPr lang="cs-CZ" sz="2600" dirty="0"/>
              <a:t> </a:t>
            </a:r>
            <a:r>
              <a:rPr lang="cs-CZ" sz="2600" dirty="0" err="1"/>
              <a:t>engagement</a:t>
            </a:r>
            <a:r>
              <a:rPr lang="cs-CZ" sz="2600" dirty="0"/>
              <a:t>). </a:t>
            </a:r>
            <a:r>
              <a:rPr lang="cs-CZ" sz="2600" dirty="0" err="1"/>
              <a:t>The</a:t>
            </a:r>
            <a:r>
              <a:rPr lang="cs-CZ" sz="2600" dirty="0"/>
              <a:t> </a:t>
            </a:r>
            <a:r>
              <a:rPr lang="cs-CZ" sz="2600" dirty="0" err="1"/>
              <a:t>nonmarket</a:t>
            </a:r>
            <a:r>
              <a:rPr lang="cs-CZ" sz="2600" dirty="0"/>
              <a:t> </a:t>
            </a:r>
            <a:r>
              <a:rPr lang="cs-CZ" sz="2600" dirty="0" err="1"/>
              <a:t>environment</a:t>
            </a:r>
            <a:r>
              <a:rPr lang="cs-CZ" sz="2600" dirty="0"/>
              <a:t> </a:t>
            </a:r>
            <a:r>
              <a:rPr lang="cs-CZ" sz="2600" dirty="0" err="1"/>
              <a:t>includes</a:t>
            </a:r>
            <a:r>
              <a:rPr lang="cs-CZ" sz="2600" dirty="0"/>
              <a:t> </a:t>
            </a:r>
            <a:r>
              <a:rPr lang="cs-CZ" sz="2600" dirty="0" err="1"/>
              <a:t>those</a:t>
            </a:r>
            <a:r>
              <a:rPr lang="cs-CZ" sz="2600" dirty="0"/>
              <a:t> </a:t>
            </a:r>
            <a:r>
              <a:rPr lang="cs-CZ" sz="2600" dirty="0" err="1"/>
              <a:t>interactions</a:t>
            </a:r>
            <a:r>
              <a:rPr lang="cs-CZ" sz="2600" dirty="0"/>
              <a:t> </a:t>
            </a:r>
            <a:r>
              <a:rPr lang="cs-CZ" sz="2600" dirty="0" err="1"/>
              <a:t>that</a:t>
            </a:r>
            <a:r>
              <a:rPr lang="cs-CZ" sz="2600" dirty="0"/>
              <a:t> are </a:t>
            </a:r>
            <a:r>
              <a:rPr lang="cs-CZ" sz="2600" dirty="0" err="1"/>
              <a:t>intermediated</a:t>
            </a:r>
            <a:r>
              <a:rPr lang="cs-CZ" sz="2600" dirty="0"/>
              <a:t> by </a:t>
            </a:r>
            <a:r>
              <a:rPr lang="cs-CZ" sz="2600" dirty="0" err="1"/>
              <a:t>the</a:t>
            </a:r>
            <a:r>
              <a:rPr lang="cs-CZ" sz="2600" dirty="0"/>
              <a:t> public, </a:t>
            </a:r>
            <a:r>
              <a:rPr lang="cs-CZ" sz="2600" dirty="0" err="1"/>
              <a:t>stakeholders</a:t>
            </a:r>
            <a:r>
              <a:rPr lang="cs-CZ" sz="2600" dirty="0"/>
              <a:t>, </a:t>
            </a:r>
            <a:r>
              <a:rPr lang="cs-CZ" sz="2600" dirty="0" err="1"/>
              <a:t>government</a:t>
            </a:r>
            <a:r>
              <a:rPr lang="cs-CZ" sz="2600" dirty="0"/>
              <a:t>, </a:t>
            </a:r>
            <a:r>
              <a:rPr lang="cs-CZ" sz="2600" dirty="0" err="1"/>
              <a:t>the</a:t>
            </a:r>
            <a:r>
              <a:rPr lang="cs-CZ" sz="2600" dirty="0"/>
              <a:t> media, and public </a:t>
            </a:r>
            <a:r>
              <a:rPr lang="cs-CZ" sz="2600" dirty="0" err="1"/>
              <a:t>institutions</a:t>
            </a:r>
            <a:r>
              <a:rPr lang="cs-CZ" sz="2600" dirty="0"/>
              <a:t>.</a:t>
            </a: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err="1" smtClean="0"/>
              <a:t>Interactions</a:t>
            </a:r>
            <a:r>
              <a:rPr lang="cs-CZ" sz="2600" b="1" dirty="0" smtClean="0"/>
              <a:t> in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non-market: </a:t>
            </a:r>
            <a:r>
              <a:rPr lang="cs-CZ" sz="2600" dirty="0" smtClean="0"/>
              <a:t>May </a:t>
            </a:r>
            <a:r>
              <a:rPr lang="cs-CZ" sz="2600" dirty="0" err="1" smtClean="0"/>
              <a:t>be</a:t>
            </a:r>
            <a:r>
              <a:rPr lang="cs-CZ" sz="2600" dirty="0" smtClean="0"/>
              <a:t> (1) </a:t>
            </a:r>
            <a:r>
              <a:rPr lang="cs-CZ" sz="2600" dirty="0" err="1" smtClean="0"/>
              <a:t>voluntary</a:t>
            </a:r>
            <a:r>
              <a:rPr lang="cs-CZ" sz="2600" dirty="0" smtClean="0"/>
              <a:t>, such as </a:t>
            </a:r>
            <a:r>
              <a:rPr lang="cs-CZ" sz="2600" dirty="0" err="1" smtClean="0"/>
              <a:t>when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firm</a:t>
            </a:r>
            <a:r>
              <a:rPr lang="cs-CZ" sz="2600" dirty="0" smtClean="0"/>
              <a:t> </a:t>
            </a:r>
            <a:r>
              <a:rPr lang="cs-CZ" sz="2600" dirty="0" err="1" smtClean="0"/>
              <a:t>adopts</a:t>
            </a:r>
            <a:r>
              <a:rPr lang="cs-CZ" sz="2600" dirty="0" smtClean="0"/>
              <a:t> a </a:t>
            </a:r>
            <a:r>
              <a:rPr lang="cs-CZ" sz="2600" dirty="0" err="1" smtClean="0"/>
              <a:t>policy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developing</a:t>
            </a:r>
            <a:r>
              <a:rPr lang="cs-CZ" sz="2600" dirty="0" smtClean="0"/>
              <a:t> </a:t>
            </a:r>
            <a:r>
              <a:rPr lang="cs-CZ" sz="2600" dirty="0" err="1" smtClean="0"/>
              <a:t>relationships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government</a:t>
            </a:r>
            <a:r>
              <a:rPr lang="cs-CZ" sz="2600" dirty="0" smtClean="0"/>
              <a:t> </a:t>
            </a:r>
            <a:r>
              <a:rPr lang="cs-CZ" sz="2600" dirty="0" err="1" smtClean="0"/>
              <a:t>officials</a:t>
            </a:r>
            <a:r>
              <a:rPr lang="cs-CZ" sz="2600" dirty="0" smtClean="0"/>
              <a:t>, </a:t>
            </a:r>
            <a:r>
              <a:rPr lang="cs-CZ" sz="2600" dirty="0" err="1" smtClean="0"/>
              <a:t>or</a:t>
            </a:r>
            <a:r>
              <a:rPr lang="cs-CZ" sz="2600" dirty="0" smtClean="0"/>
              <a:t> (2) </a:t>
            </a:r>
            <a:r>
              <a:rPr lang="cs-CZ" sz="2600" dirty="0" err="1" smtClean="0"/>
              <a:t>involuntary</a:t>
            </a:r>
            <a:r>
              <a:rPr lang="cs-CZ" sz="2600" dirty="0" smtClean="0"/>
              <a:t> </a:t>
            </a:r>
            <a:r>
              <a:rPr lang="cs-CZ" sz="2600" dirty="0" err="1" smtClean="0"/>
              <a:t>when</a:t>
            </a:r>
            <a:r>
              <a:rPr lang="cs-CZ" sz="2600" dirty="0" smtClean="0"/>
              <a:t> </a:t>
            </a:r>
            <a:r>
              <a:rPr lang="cs-CZ" sz="2600" dirty="0" err="1" smtClean="0"/>
              <a:t>government</a:t>
            </a:r>
            <a:r>
              <a:rPr lang="cs-CZ" sz="2600" dirty="0" smtClean="0"/>
              <a:t> </a:t>
            </a:r>
            <a:r>
              <a:rPr lang="cs-CZ" sz="2600" dirty="0" err="1" smtClean="0"/>
              <a:t>regulates</a:t>
            </a:r>
            <a:r>
              <a:rPr lang="cs-CZ" sz="2600" dirty="0" smtClean="0"/>
              <a:t>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activity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activist</a:t>
            </a:r>
            <a:r>
              <a:rPr lang="cs-CZ" sz="2600" dirty="0" smtClean="0"/>
              <a:t> </a:t>
            </a:r>
            <a:r>
              <a:rPr lang="cs-CZ" sz="2600" dirty="0" err="1" smtClean="0"/>
              <a:t>groups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organize</a:t>
            </a:r>
            <a:r>
              <a:rPr lang="cs-CZ" sz="2600" dirty="0" smtClean="0"/>
              <a:t> a </a:t>
            </a:r>
            <a:r>
              <a:rPr lang="cs-CZ" sz="2600" dirty="0" err="1" smtClean="0"/>
              <a:t>boycott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a </a:t>
            </a:r>
            <a:r>
              <a:rPr lang="cs-CZ" sz="2600" dirty="0" err="1" smtClean="0"/>
              <a:t>firm´s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</a:t>
            </a:r>
            <a:r>
              <a:rPr lang="cs-CZ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9959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95766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700" b="1" dirty="0" err="1" smtClean="0"/>
              <a:t>Issues</a:t>
            </a:r>
            <a:r>
              <a:rPr lang="cs-CZ" sz="3700" b="1" dirty="0" smtClean="0"/>
              <a:t> in CSR – HRM </a:t>
            </a:r>
            <a:r>
              <a:rPr lang="cs-CZ" sz="3700" b="1" dirty="0" err="1" smtClean="0"/>
              <a:t>research</a:t>
            </a:r>
            <a:endParaRPr lang="cs-CZ" sz="3700" b="1" dirty="0" smtClean="0"/>
          </a:p>
          <a:p>
            <a:pPr marL="0" indent="0">
              <a:buNone/>
            </a:pPr>
            <a:r>
              <a:rPr lang="cs-CZ" sz="3700" b="1" dirty="0" err="1" smtClean="0"/>
              <a:t>Issues</a:t>
            </a:r>
            <a:r>
              <a:rPr lang="cs-CZ" sz="3700" b="1" dirty="0" smtClean="0"/>
              <a:t> are </a:t>
            </a:r>
            <a:r>
              <a:rPr lang="cs-CZ" sz="3700" b="1" dirty="0" err="1" smtClean="0"/>
              <a:t>the</a:t>
            </a:r>
            <a:r>
              <a:rPr lang="cs-CZ" sz="3700" b="1" dirty="0" smtClean="0"/>
              <a:t> </a:t>
            </a:r>
            <a:r>
              <a:rPr lang="cs-CZ" sz="3700" b="1" dirty="0" err="1" smtClean="0"/>
              <a:t>subject</a:t>
            </a:r>
            <a:r>
              <a:rPr lang="cs-CZ" sz="3700" b="1" dirty="0" smtClean="0"/>
              <a:t> </a:t>
            </a:r>
            <a:r>
              <a:rPr lang="cs-CZ" sz="3700" b="1" dirty="0" err="1" smtClean="0"/>
              <a:t>of</a:t>
            </a:r>
            <a:r>
              <a:rPr lang="cs-CZ" sz="3700" b="1" dirty="0" smtClean="0"/>
              <a:t> non-market </a:t>
            </a:r>
            <a:r>
              <a:rPr lang="cs-CZ" sz="3700" b="1" dirty="0" err="1" smtClean="0"/>
              <a:t>strategy</a:t>
            </a:r>
            <a:r>
              <a:rPr lang="cs-CZ" sz="3700" b="1" dirty="0" smtClean="0"/>
              <a:t>: </a:t>
            </a:r>
            <a:r>
              <a:rPr lang="cs-CZ" sz="3700" dirty="0" err="1" smtClean="0"/>
              <a:t>Issues</a:t>
            </a:r>
            <a:r>
              <a:rPr lang="cs-CZ" sz="3700" dirty="0" smtClean="0"/>
              <a:t> are </a:t>
            </a:r>
            <a:r>
              <a:rPr lang="cs-CZ" sz="3700" dirty="0" err="1" smtClean="0"/>
              <a:t>the</a:t>
            </a:r>
            <a:r>
              <a:rPr lang="cs-CZ" sz="3700" dirty="0" smtClean="0"/>
              <a:t> most </a:t>
            </a:r>
            <a:r>
              <a:rPr lang="cs-CZ" sz="3700" dirty="0" err="1" smtClean="0"/>
              <a:t>visible</a:t>
            </a:r>
            <a:r>
              <a:rPr lang="cs-CZ" sz="3700" dirty="0" smtClean="0"/>
              <a:t> </a:t>
            </a:r>
            <a:r>
              <a:rPr lang="cs-CZ" sz="3700" dirty="0" err="1" smtClean="0"/>
              <a:t>manifestations</a:t>
            </a:r>
            <a:r>
              <a:rPr lang="cs-CZ" sz="3700" dirty="0" smtClean="0"/>
              <a:t> </a:t>
            </a:r>
            <a:r>
              <a:rPr lang="cs-CZ" sz="3700" dirty="0" err="1" smtClean="0"/>
              <a:t>of</a:t>
            </a:r>
            <a:r>
              <a:rPr lang="cs-CZ" sz="3700" dirty="0" smtClean="0"/>
              <a:t> </a:t>
            </a:r>
            <a:r>
              <a:rPr lang="cs-CZ" sz="3700" dirty="0" err="1" smtClean="0"/>
              <a:t>phenomena</a:t>
            </a:r>
            <a:r>
              <a:rPr lang="cs-CZ" sz="3700" dirty="0" smtClean="0"/>
              <a:t> </a:t>
            </a:r>
            <a:r>
              <a:rPr lang="cs-CZ" sz="3700" dirty="0" err="1" smtClean="0"/>
              <a:t>at</a:t>
            </a:r>
            <a:r>
              <a:rPr lang="cs-CZ" sz="3700" dirty="0" smtClean="0"/>
              <a:t> </a:t>
            </a:r>
            <a:r>
              <a:rPr lang="cs-CZ" sz="3700" dirty="0" err="1" smtClean="0"/>
              <a:t>the</a:t>
            </a:r>
            <a:r>
              <a:rPr lang="cs-CZ" sz="3700" dirty="0" smtClean="0"/>
              <a:t> </a:t>
            </a:r>
            <a:r>
              <a:rPr lang="cs-CZ" sz="3700" dirty="0" err="1" smtClean="0"/>
              <a:t>junction</a:t>
            </a:r>
            <a:r>
              <a:rPr lang="cs-CZ" sz="3700" dirty="0" smtClean="0"/>
              <a:t> </a:t>
            </a:r>
            <a:r>
              <a:rPr lang="cs-CZ" sz="3700" dirty="0" err="1" smtClean="0"/>
              <a:t>of</a:t>
            </a:r>
            <a:r>
              <a:rPr lang="cs-CZ" sz="3700" dirty="0" smtClean="0"/>
              <a:t> CSR and HRM. </a:t>
            </a:r>
            <a:r>
              <a:rPr lang="cs-CZ" sz="3700" dirty="0" err="1" smtClean="0"/>
              <a:t>Four</a:t>
            </a:r>
            <a:r>
              <a:rPr lang="cs-CZ" sz="3700" dirty="0" smtClean="0"/>
              <a:t> </a:t>
            </a:r>
            <a:r>
              <a:rPr lang="cs-CZ" sz="3700" dirty="0" err="1" smtClean="0"/>
              <a:t>clusters</a:t>
            </a:r>
            <a:r>
              <a:rPr lang="cs-CZ" sz="3700" dirty="0" smtClean="0"/>
              <a:t> </a:t>
            </a:r>
            <a:r>
              <a:rPr lang="cs-CZ" sz="3700" dirty="0" err="1" smtClean="0"/>
              <a:t>of</a:t>
            </a:r>
            <a:r>
              <a:rPr lang="cs-CZ" sz="3700" dirty="0" smtClean="0"/>
              <a:t> </a:t>
            </a:r>
            <a:r>
              <a:rPr lang="cs-CZ" sz="3700" dirty="0" err="1" smtClean="0"/>
              <a:t>issues</a:t>
            </a:r>
            <a:r>
              <a:rPr lang="cs-CZ" sz="3700" dirty="0" smtClean="0"/>
              <a:t>.</a:t>
            </a:r>
          </a:p>
          <a:p>
            <a:pPr marL="0" indent="0">
              <a:buNone/>
            </a:pPr>
            <a:endParaRPr lang="cs-CZ" sz="3400" dirty="0" smtClean="0"/>
          </a:p>
          <a:p>
            <a:pPr marL="514350" indent="-514350">
              <a:buAutoNum type="arabicParenR"/>
            </a:pPr>
            <a:r>
              <a:rPr lang="cs-CZ" sz="3400" b="1" dirty="0" err="1" smtClean="0"/>
              <a:t>Difference</a:t>
            </a:r>
            <a:r>
              <a:rPr lang="cs-CZ" sz="3400" b="1" dirty="0" smtClean="0"/>
              <a:t>: diversity and </a:t>
            </a:r>
            <a:r>
              <a:rPr lang="cs-CZ" sz="3400" b="1" dirty="0" err="1" smtClean="0"/>
              <a:t>discrimination</a:t>
            </a:r>
            <a:r>
              <a:rPr lang="cs-CZ" sz="3400" b="1" dirty="0" smtClean="0"/>
              <a:t>. </a:t>
            </a:r>
            <a:r>
              <a:rPr lang="cs-CZ" sz="3400" dirty="0" err="1" smtClean="0"/>
              <a:t>How</a:t>
            </a:r>
            <a:r>
              <a:rPr lang="cs-CZ" sz="3400" dirty="0" smtClean="0"/>
              <a:t> </a:t>
            </a:r>
            <a:r>
              <a:rPr lang="cs-CZ" sz="3400" dirty="0" err="1" smtClean="0"/>
              <a:t>organisations</a:t>
            </a:r>
            <a:r>
              <a:rPr lang="cs-CZ" sz="3400" dirty="0" smtClean="0"/>
              <a:t> </a:t>
            </a:r>
            <a:r>
              <a:rPr lang="cs-CZ" sz="3400" dirty="0" err="1" smtClean="0"/>
              <a:t>manage</a:t>
            </a:r>
            <a:r>
              <a:rPr lang="cs-CZ" sz="3400" dirty="0" smtClean="0"/>
              <a:t> </a:t>
            </a:r>
            <a:r>
              <a:rPr lang="cs-CZ" sz="3400" dirty="0" err="1" smtClean="0"/>
              <a:t>their</a:t>
            </a:r>
            <a:r>
              <a:rPr lang="cs-CZ" sz="3400" dirty="0" smtClean="0"/>
              <a:t> </a:t>
            </a:r>
            <a:r>
              <a:rPr lang="cs-CZ" sz="3400" dirty="0" err="1" smtClean="0"/>
              <a:t>obligations</a:t>
            </a:r>
            <a:r>
              <a:rPr lang="cs-CZ" sz="3400" dirty="0" smtClean="0"/>
              <a:t> </a:t>
            </a:r>
            <a:r>
              <a:rPr lang="cs-CZ" sz="3400" dirty="0" err="1" smtClean="0"/>
              <a:t>under</a:t>
            </a:r>
            <a:r>
              <a:rPr lang="cs-CZ" sz="3400" dirty="0" smtClean="0"/>
              <a:t>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law</a:t>
            </a:r>
            <a:r>
              <a:rPr lang="cs-CZ" sz="3400" dirty="0" smtClean="0"/>
              <a:t> to </a:t>
            </a:r>
            <a:r>
              <a:rPr lang="cs-CZ" sz="3400" dirty="0" err="1" smtClean="0"/>
              <a:t>provide</a:t>
            </a:r>
            <a:r>
              <a:rPr lang="cs-CZ" sz="3400" dirty="0" smtClean="0"/>
              <a:t> </a:t>
            </a:r>
            <a:r>
              <a:rPr lang="cs-CZ" sz="3400" dirty="0" err="1" smtClean="0"/>
              <a:t>equal</a:t>
            </a:r>
            <a:r>
              <a:rPr lang="cs-CZ" sz="3400" dirty="0" smtClean="0"/>
              <a:t> </a:t>
            </a:r>
            <a:r>
              <a:rPr lang="cs-CZ" sz="3400" dirty="0" err="1" smtClean="0"/>
              <a:t>opportunities</a:t>
            </a:r>
            <a:r>
              <a:rPr lang="cs-CZ" sz="3400" dirty="0" smtClean="0"/>
              <a:t> to </a:t>
            </a:r>
            <a:r>
              <a:rPr lang="cs-CZ" sz="3400" dirty="0" err="1" smtClean="0"/>
              <a:t>employees</a:t>
            </a:r>
            <a:r>
              <a:rPr lang="cs-CZ" sz="3400" dirty="0" smtClean="0"/>
              <a:t> </a:t>
            </a:r>
            <a:r>
              <a:rPr lang="cs-CZ" sz="3400" dirty="0" err="1" smtClean="0"/>
              <a:t>of</a:t>
            </a:r>
            <a:r>
              <a:rPr lang="cs-CZ" sz="3400" dirty="0" smtClean="0"/>
              <a:t> </a:t>
            </a:r>
            <a:r>
              <a:rPr lang="cs-CZ" sz="3400" dirty="0" err="1" smtClean="0"/>
              <a:t>different</a:t>
            </a:r>
            <a:r>
              <a:rPr lang="cs-CZ" sz="3400" dirty="0" smtClean="0"/>
              <a:t> </a:t>
            </a:r>
            <a:r>
              <a:rPr lang="cs-CZ" sz="3400" dirty="0" err="1" smtClean="0"/>
              <a:t>genders</a:t>
            </a:r>
            <a:r>
              <a:rPr lang="cs-CZ" sz="3400" dirty="0" smtClean="0"/>
              <a:t>, </a:t>
            </a:r>
            <a:r>
              <a:rPr lang="cs-CZ" sz="3400" dirty="0" err="1" smtClean="0"/>
              <a:t>creeds</a:t>
            </a:r>
            <a:r>
              <a:rPr lang="cs-CZ" sz="3400" dirty="0" smtClean="0"/>
              <a:t>, </a:t>
            </a:r>
            <a:r>
              <a:rPr lang="cs-CZ" sz="3400" dirty="0" err="1" smtClean="0"/>
              <a:t>sexual</a:t>
            </a:r>
            <a:r>
              <a:rPr lang="cs-CZ" sz="3400" dirty="0" smtClean="0"/>
              <a:t> </a:t>
            </a:r>
            <a:r>
              <a:rPr lang="cs-CZ" sz="3400" dirty="0" err="1" smtClean="0"/>
              <a:t>preferences,disabilities</a:t>
            </a:r>
            <a:r>
              <a:rPr lang="cs-CZ" sz="3400" dirty="0" smtClean="0"/>
              <a:t> and </a:t>
            </a:r>
            <a:r>
              <a:rPr lang="cs-CZ" sz="3400" dirty="0" err="1" smtClean="0"/>
              <a:t>ethnicities</a:t>
            </a:r>
            <a:r>
              <a:rPr lang="cs-CZ" sz="3400" dirty="0" smtClean="0"/>
              <a:t>. </a:t>
            </a:r>
            <a:r>
              <a:rPr lang="cs-CZ" sz="3400" dirty="0" err="1" smtClean="0"/>
              <a:t>Focusing</a:t>
            </a:r>
            <a:r>
              <a:rPr lang="cs-CZ" sz="3400" dirty="0" smtClean="0"/>
              <a:t> on HRM proces (</a:t>
            </a:r>
            <a:r>
              <a:rPr lang="cs-CZ" sz="3400" dirty="0" err="1" smtClean="0"/>
              <a:t>recruitment</a:t>
            </a:r>
            <a:r>
              <a:rPr lang="cs-CZ" sz="3400" dirty="0" smtClean="0"/>
              <a:t>, </a:t>
            </a:r>
            <a:r>
              <a:rPr lang="cs-CZ" sz="3400" dirty="0" err="1" smtClean="0"/>
              <a:t>selection</a:t>
            </a:r>
            <a:r>
              <a:rPr lang="cs-CZ" sz="3400" dirty="0" smtClean="0"/>
              <a:t>, </a:t>
            </a:r>
            <a:r>
              <a:rPr lang="cs-CZ" sz="3400" dirty="0" err="1" smtClean="0"/>
              <a:t>pay</a:t>
            </a:r>
            <a:r>
              <a:rPr lang="cs-CZ" sz="3400" dirty="0" smtClean="0"/>
              <a:t>, </a:t>
            </a:r>
            <a:r>
              <a:rPr lang="cs-CZ" sz="3400" dirty="0" err="1" smtClean="0"/>
              <a:t>working</a:t>
            </a:r>
            <a:r>
              <a:rPr lang="cs-CZ" sz="3400" dirty="0" smtClean="0"/>
              <a:t> </a:t>
            </a:r>
            <a:r>
              <a:rPr lang="cs-CZ" sz="3400" dirty="0" err="1" smtClean="0"/>
              <a:t>conditions</a:t>
            </a:r>
            <a:r>
              <a:rPr lang="cs-CZ" sz="3400" dirty="0" smtClean="0"/>
              <a:t>, </a:t>
            </a:r>
            <a:r>
              <a:rPr lang="cs-CZ" sz="3400" dirty="0" err="1" smtClean="0"/>
              <a:t>treatment</a:t>
            </a:r>
            <a:r>
              <a:rPr lang="cs-CZ" sz="3400" dirty="0" smtClean="0"/>
              <a:t> in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workplace</a:t>
            </a:r>
            <a:r>
              <a:rPr lang="cs-CZ" sz="3400" dirty="0" smtClean="0"/>
              <a:t>). Diversity </a:t>
            </a:r>
            <a:r>
              <a:rPr lang="cs-CZ" sz="3400" dirty="0" err="1" smtClean="0"/>
              <a:t>of</a:t>
            </a:r>
            <a:r>
              <a:rPr lang="cs-CZ" sz="3400" dirty="0" smtClean="0"/>
              <a:t> senior management team in </a:t>
            </a:r>
            <a:r>
              <a:rPr lang="cs-CZ" sz="3400" dirty="0" err="1" smtClean="0"/>
              <a:t>organisations</a:t>
            </a:r>
            <a:r>
              <a:rPr lang="cs-CZ" sz="3400" dirty="0" smtClean="0"/>
              <a:t>, </a:t>
            </a:r>
            <a:r>
              <a:rPr lang="cs-CZ" sz="3400" dirty="0" err="1" smtClean="0"/>
              <a:t>particularly</a:t>
            </a:r>
            <a:r>
              <a:rPr lang="cs-CZ" sz="3400" dirty="0" smtClean="0"/>
              <a:t> in </a:t>
            </a:r>
            <a:r>
              <a:rPr lang="cs-CZ" sz="3400" dirty="0" err="1" smtClean="0"/>
              <a:t>respect</a:t>
            </a:r>
            <a:r>
              <a:rPr lang="cs-CZ" sz="3400" dirty="0" smtClean="0"/>
              <a:t> to </a:t>
            </a:r>
            <a:r>
              <a:rPr lang="cs-CZ" sz="3400" dirty="0" err="1" smtClean="0"/>
              <a:t>their</a:t>
            </a:r>
            <a:r>
              <a:rPr lang="cs-CZ" sz="3400" dirty="0" smtClean="0"/>
              <a:t> gender and </a:t>
            </a:r>
            <a:r>
              <a:rPr lang="cs-CZ" sz="3400" dirty="0" err="1" smtClean="0"/>
              <a:t>appearing</a:t>
            </a:r>
            <a:r>
              <a:rPr lang="cs-CZ" sz="3400" dirty="0" smtClean="0"/>
              <a:t> </a:t>
            </a:r>
            <a:r>
              <a:rPr lang="cs-CZ" sz="3400" dirty="0" err="1" smtClean="0"/>
              <a:t>of</a:t>
            </a:r>
            <a:r>
              <a:rPr lang="cs-CZ" sz="3400" dirty="0" smtClean="0"/>
              <a:t> </a:t>
            </a:r>
            <a:r>
              <a:rPr lang="cs-CZ" sz="3400" dirty="0" err="1" smtClean="0"/>
              <a:t>glass</a:t>
            </a:r>
            <a:r>
              <a:rPr lang="cs-CZ" sz="3400" dirty="0" smtClean="0"/>
              <a:t> </a:t>
            </a:r>
            <a:r>
              <a:rPr lang="cs-CZ" sz="3400" dirty="0" err="1" smtClean="0"/>
              <a:t>ceiling</a:t>
            </a:r>
            <a:r>
              <a:rPr lang="cs-CZ" sz="3400" dirty="0" smtClean="0"/>
              <a:t>.</a:t>
            </a:r>
          </a:p>
          <a:p>
            <a:pPr marL="514350" indent="-514350">
              <a:buAutoNum type="arabicParenR"/>
            </a:pPr>
            <a:r>
              <a:rPr lang="cs-CZ" sz="3400" b="1" dirty="0" smtClean="0"/>
              <a:t>International </a:t>
            </a:r>
            <a:r>
              <a:rPr lang="cs-CZ" sz="3400" b="1" dirty="0" err="1" smtClean="0"/>
              <a:t>labor</a:t>
            </a:r>
            <a:r>
              <a:rPr lang="cs-CZ" sz="3400" b="1" dirty="0" smtClean="0"/>
              <a:t>: </a:t>
            </a:r>
            <a:r>
              <a:rPr lang="cs-CZ" sz="3400" b="1" dirty="0" err="1" smtClean="0"/>
              <a:t>bribery</a:t>
            </a:r>
            <a:r>
              <a:rPr lang="cs-CZ" sz="3400" b="1" dirty="0" smtClean="0"/>
              <a:t>, </a:t>
            </a:r>
            <a:r>
              <a:rPr lang="cs-CZ" sz="3400" b="1" dirty="0" err="1" smtClean="0"/>
              <a:t>corruption</a:t>
            </a:r>
            <a:r>
              <a:rPr lang="cs-CZ" sz="3400" b="1" dirty="0" smtClean="0"/>
              <a:t>, and </a:t>
            </a:r>
            <a:r>
              <a:rPr lang="cs-CZ" sz="3400" b="1" dirty="0" err="1" smtClean="0"/>
              <a:t>child</a:t>
            </a:r>
            <a:r>
              <a:rPr lang="cs-CZ" sz="3400" b="1" dirty="0" smtClean="0"/>
              <a:t> </a:t>
            </a:r>
            <a:r>
              <a:rPr lang="cs-CZ" sz="3400" b="1" dirty="0" err="1" smtClean="0"/>
              <a:t>labor</a:t>
            </a:r>
            <a:r>
              <a:rPr lang="cs-CZ" sz="3400" b="1" dirty="0" smtClean="0"/>
              <a:t>.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issues</a:t>
            </a:r>
            <a:r>
              <a:rPr lang="cs-CZ" sz="3400" dirty="0" smtClean="0"/>
              <a:t> </a:t>
            </a:r>
            <a:r>
              <a:rPr lang="cs-CZ" sz="3400" dirty="0" err="1" smtClean="0"/>
              <a:t>of</a:t>
            </a:r>
            <a:r>
              <a:rPr lang="cs-CZ" sz="3400" dirty="0" smtClean="0"/>
              <a:t> </a:t>
            </a:r>
            <a:r>
              <a:rPr lang="cs-CZ" sz="3400" dirty="0" err="1" smtClean="0"/>
              <a:t>globalization</a:t>
            </a:r>
            <a:r>
              <a:rPr lang="cs-CZ" sz="3400" dirty="0" smtClean="0"/>
              <a:t> and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increasing</a:t>
            </a:r>
            <a:r>
              <a:rPr lang="cs-CZ" sz="3400" dirty="0" smtClean="0"/>
              <a:t> </a:t>
            </a:r>
            <a:r>
              <a:rPr lang="cs-CZ" sz="3400" dirty="0" err="1" smtClean="0"/>
              <a:t>geographical</a:t>
            </a:r>
            <a:r>
              <a:rPr lang="cs-CZ" sz="3400" dirty="0" smtClean="0"/>
              <a:t> </a:t>
            </a:r>
            <a:r>
              <a:rPr lang="cs-CZ" sz="3400" dirty="0" err="1" smtClean="0"/>
              <a:t>scope</a:t>
            </a:r>
            <a:r>
              <a:rPr lang="cs-CZ" sz="3400" dirty="0" smtClean="0"/>
              <a:t> </a:t>
            </a:r>
            <a:r>
              <a:rPr lang="cs-CZ" sz="3400" dirty="0" err="1" smtClean="0"/>
              <a:t>of</a:t>
            </a:r>
            <a:r>
              <a:rPr lang="cs-CZ" sz="3400" dirty="0" smtClean="0"/>
              <a:t> </a:t>
            </a:r>
            <a:r>
              <a:rPr lang="cs-CZ" sz="3400" dirty="0" err="1" smtClean="0"/>
              <a:t>modern</a:t>
            </a:r>
            <a:r>
              <a:rPr lang="cs-CZ" sz="3400" dirty="0" smtClean="0"/>
              <a:t> </a:t>
            </a:r>
            <a:r>
              <a:rPr lang="cs-CZ" sz="3400" dirty="0" err="1" smtClean="0"/>
              <a:t>corporations</a:t>
            </a:r>
            <a:r>
              <a:rPr lang="cs-CZ" sz="3400" dirty="0" smtClean="0"/>
              <a:t>. </a:t>
            </a:r>
            <a:r>
              <a:rPr lang="cs-CZ" sz="3400" dirty="0" err="1" smtClean="0"/>
              <a:t>Describing</a:t>
            </a:r>
            <a:r>
              <a:rPr lang="cs-CZ" sz="3400" dirty="0" smtClean="0"/>
              <a:t> and </a:t>
            </a:r>
            <a:r>
              <a:rPr lang="cs-CZ" sz="3400" dirty="0" err="1" smtClean="0"/>
              <a:t>explanation</a:t>
            </a:r>
            <a:r>
              <a:rPr lang="cs-CZ" sz="3400" dirty="0" smtClean="0"/>
              <a:t> </a:t>
            </a:r>
            <a:r>
              <a:rPr lang="cs-CZ" sz="3400" dirty="0" err="1" smtClean="0"/>
              <a:t>of</a:t>
            </a:r>
            <a:r>
              <a:rPr lang="cs-CZ" sz="3400" dirty="0" smtClean="0"/>
              <a:t> </a:t>
            </a:r>
            <a:r>
              <a:rPr lang="cs-CZ" sz="3400" dirty="0" err="1" smtClean="0"/>
              <a:t>bad</a:t>
            </a:r>
            <a:r>
              <a:rPr lang="cs-CZ" sz="3400" dirty="0" smtClean="0"/>
              <a:t> </a:t>
            </a:r>
            <a:r>
              <a:rPr lang="cs-CZ" sz="3400" dirty="0" err="1" smtClean="0"/>
              <a:t>jobs</a:t>
            </a:r>
            <a:r>
              <a:rPr lang="cs-CZ" sz="3400" dirty="0" smtClean="0"/>
              <a:t>, </a:t>
            </a:r>
            <a:r>
              <a:rPr lang="cs-CZ" sz="3400" dirty="0" err="1" smtClean="0"/>
              <a:t>safety</a:t>
            </a:r>
            <a:r>
              <a:rPr lang="cs-CZ" sz="3400" dirty="0" smtClean="0"/>
              <a:t> </a:t>
            </a:r>
            <a:r>
              <a:rPr lang="cs-CZ" sz="3400" dirty="0" err="1" smtClean="0"/>
              <a:t>at</a:t>
            </a:r>
            <a:r>
              <a:rPr lang="cs-CZ" sz="3400" dirty="0" smtClean="0"/>
              <a:t> </a:t>
            </a:r>
            <a:r>
              <a:rPr lang="cs-CZ" sz="3400" dirty="0" err="1" smtClean="0"/>
              <a:t>workplaces</a:t>
            </a:r>
            <a:r>
              <a:rPr lang="cs-CZ" sz="3400" dirty="0" smtClean="0"/>
              <a:t>, </a:t>
            </a:r>
            <a:r>
              <a:rPr lang="cs-CZ" sz="3400" dirty="0" err="1" smtClean="0"/>
              <a:t>poverty</a:t>
            </a:r>
            <a:r>
              <a:rPr lang="cs-CZ" sz="3400" dirty="0" smtClean="0"/>
              <a:t> </a:t>
            </a:r>
            <a:r>
              <a:rPr lang="cs-CZ" sz="3400" dirty="0" err="1" smtClean="0"/>
              <a:t>wages</a:t>
            </a:r>
            <a:r>
              <a:rPr lang="cs-CZ" sz="3400" dirty="0" smtClean="0"/>
              <a:t>, long </a:t>
            </a:r>
            <a:r>
              <a:rPr lang="cs-CZ" sz="3400" dirty="0" err="1" smtClean="0"/>
              <a:t>working</a:t>
            </a:r>
            <a:r>
              <a:rPr lang="cs-CZ" sz="3400" dirty="0" smtClean="0"/>
              <a:t> </a:t>
            </a:r>
            <a:r>
              <a:rPr lang="cs-CZ" sz="3400" dirty="0" err="1" smtClean="0"/>
              <a:t>hours</a:t>
            </a:r>
            <a:r>
              <a:rPr lang="cs-CZ" sz="3400" dirty="0" smtClean="0"/>
              <a:t>. </a:t>
            </a:r>
            <a:r>
              <a:rPr lang="cs-CZ" sz="3400" dirty="0" err="1" smtClean="0"/>
              <a:t>The</a:t>
            </a:r>
            <a:r>
              <a:rPr lang="cs-CZ" sz="3400" dirty="0" smtClean="0"/>
              <a:t> </a:t>
            </a:r>
            <a:r>
              <a:rPr lang="cs-CZ" sz="3400" dirty="0" err="1" smtClean="0"/>
              <a:t>extent</a:t>
            </a:r>
            <a:r>
              <a:rPr lang="cs-CZ" sz="3400" dirty="0" smtClean="0"/>
              <a:t> </a:t>
            </a:r>
            <a:r>
              <a:rPr lang="cs-CZ" sz="3400" dirty="0" err="1" smtClean="0"/>
              <a:t>of</a:t>
            </a:r>
            <a:r>
              <a:rPr lang="cs-CZ" sz="3400" dirty="0" smtClean="0"/>
              <a:t> </a:t>
            </a:r>
            <a:r>
              <a:rPr lang="cs-CZ" sz="3400" dirty="0" err="1" smtClean="0"/>
              <a:t>child</a:t>
            </a:r>
            <a:r>
              <a:rPr lang="cs-CZ" sz="3400" dirty="0" smtClean="0"/>
              <a:t> </a:t>
            </a:r>
            <a:r>
              <a:rPr lang="cs-CZ" sz="3400" dirty="0" err="1" smtClean="0"/>
              <a:t>labor</a:t>
            </a:r>
            <a:r>
              <a:rPr lang="cs-CZ" sz="3400" dirty="0" smtClean="0"/>
              <a:t> (</a:t>
            </a:r>
            <a:r>
              <a:rPr lang="cs-CZ" sz="3400" dirty="0" err="1" smtClean="0"/>
              <a:t>about</a:t>
            </a:r>
            <a:r>
              <a:rPr lang="cs-CZ" sz="3400" dirty="0" smtClean="0"/>
              <a:t> 246 </a:t>
            </a:r>
            <a:r>
              <a:rPr lang="cs-CZ" sz="3400" dirty="0" err="1" smtClean="0"/>
              <a:t>mio</a:t>
            </a:r>
            <a:r>
              <a:rPr lang="cs-CZ" sz="3400" dirty="0" smtClean="0"/>
              <a:t> </a:t>
            </a:r>
            <a:r>
              <a:rPr lang="cs-CZ" sz="3400" dirty="0" err="1" smtClean="0"/>
              <a:t>between</a:t>
            </a:r>
            <a:r>
              <a:rPr lang="cs-CZ" sz="3400" dirty="0" smtClean="0"/>
              <a:t> 5 -17 in 2000).</a:t>
            </a:r>
          </a:p>
          <a:p>
            <a:pPr marL="514350" indent="-514350">
              <a:buAutoNum type="arabicParenR"/>
            </a:pPr>
            <a:endParaRPr lang="cs-CZ" sz="2600" dirty="0" smtClean="0"/>
          </a:p>
          <a:p>
            <a:pPr marL="0" indent="0">
              <a:buNone/>
            </a:pPr>
            <a:r>
              <a:rPr lang="cs-CZ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384206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 smtClean="0"/>
              <a:t>New HR Marketing: Challenge on Creativity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95766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sz="3400" b="1" dirty="0" err="1" smtClean="0"/>
              <a:t>Issues</a:t>
            </a:r>
            <a:r>
              <a:rPr lang="cs-CZ" sz="3400" b="1" dirty="0" smtClean="0"/>
              <a:t> in CSR – HRM </a:t>
            </a:r>
            <a:r>
              <a:rPr lang="cs-CZ" sz="3400" b="1" dirty="0" err="1" smtClean="0"/>
              <a:t>research</a:t>
            </a:r>
            <a:endParaRPr lang="cs-CZ" sz="3400" b="1" dirty="0" smtClean="0"/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r>
              <a:rPr lang="cs-CZ" sz="2600" b="1" dirty="0" smtClean="0"/>
              <a:t>3</a:t>
            </a:r>
            <a:r>
              <a:rPr lang="cs-CZ" b="1" dirty="0" smtClean="0"/>
              <a:t>) </a:t>
            </a:r>
            <a:r>
              <a:rPr lang="cs-CZ" b="1" dirty="0" err="1" smtClean="0"/>
              <a:t>Worker</a:t>
            </a:r>
            <a:r>
              <a:rPr lang="cs-CZ" b="1" dirty="0" smtClean="0"/>
              <a:t> </a:t>
            </a:r>
            <a:r>
              <a:rPr lang="cs-CZ" b="1" dirty="0" err="1" smtClean="0"/>
              <a:t>health</a:t>
            </a:r>
            <a:r>
              <a:rPr lang="cs-CZ" b="1" dirty="0" smtClean="0"/>
              <a:t>: </a:t>
            </a:r>
            <a:r>
              <a:rPr lang="cs-CZ" b="1" dirty="0" err="1" smtClean="0"/>
              <a:t>safety</a:t>
            </a:r>
            <a:r>
              <a:rPr lang="cs-CZ" b="1" dirty="0" smtClean="0"/>
              <a:t>, mortality and </a:t>
            </a:r>
            <a:r>
              <a:rPr lang="cs-CZ" b="1" dirty="0" err="1" smtClean="0"/>
              <a:t>well-being</a:t>
            </a:r>
            <a:r>
              <a:rPr lang="cs-CZ" b="1" dirty="0" smtClean="0"/>
              <a:t>. </a:t>
            </a:r>
            <a:r>
              <a:rPr lang="cs-CZ" dirty="0" err="1" smtClean="0"/>
              <a:t>Working</a:t>
            </a:r>
            <a:r>
              <a:rPr lang="cs-CZ" dirty="0" smtClean="0"/>
              <a:t> </a:t>
            </a:r>
            <a:r>
              <a:rPr lang="cs-CZ" dirty="0" err="1" smtClean="0"/>
              <a:t>conditions</a:t>
            </a:r>
            <a:r>
              <a:rPr lang="cs-CZ" dirty="0" smtClean="0"/>
              <a:t> on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national</a:t>
            </a:r>
            <a:r>
              <a:rPr lang="cs-CZ" dirty="0" smtClean="0"/>
              <a:t>, </a:t>
            </a:r>
            <a:r>
              <a:rPr lang="cs-CZ" dirty="0" err="1" smtClean="0"/>
              <a:t>regional</a:t>
            </a:r>
            <a:r>
              <a:rPr lang="cs-CZ" dirty="0" smtClean="0"/>
              <a:t> and </a:t>
            </a:r>
            <a:r>
              <a:rPr lang="cs-CZ" dirty="0" err="1" smtClean="0"/>
              <a:t>firm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r>
              <a:rPr lang="cs-CZ" dirty="0" smtClean="0"/>
              <a:t>.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practices</a:t>
            </a:r>
            <a:r>
              <a:rPr lang="cs-CZ" dirty="0" smtClean="0"/>
              <a:t>, </a:t>
            </a:r>
            <a:r>
              <a:rPr lang="cs-CZ" dirty="0" err="1" smtClean="0"/>
              <a:t>conditions</a:t>
            </a:r>
            <a:r>
              <a:rPr lang="cs-CZ" dirty="0" smtClean="0"/>
              <a:t> and </a:t>
            </a:r>
            <a:r>
              <a:rPr lang="cs-CZ" dirty="0" err="1" smtClean="0"/>
              <a:t>managementof</a:t>
            </a:r>
            <a:r>
              <a:rPr lang="cs-CZ" dirty="0" smtClean="0"/>
              <a:t> </a:t>
            </a:r>
            <a:r>
              <a:rPr lang="cs-CZ" dirty="0" err="1" smtClean="0"/>
              <a:t>employeewell-being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workplace</a:t>
            </a:r>
            <a:r>
              <a:rPr lang="cs-CZ" dirty="0" smtClean="0"/>
              <a:t>. </a:t>
            </a:r>
            <a:r>
              <a:rPr lang="cs-CZ" dirty="0" err="1" smtClean="0"/>
              <a:t>Primary</a:t>
            </a:r>
            <a:r>
              <a:rPr lang="cs-CZ" dirty="0" smtClean="0"/>
              <a:t> point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view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 </a:t>
            </a:r>
            <a:r>
              <a:rPr lang="cs-CZ" dirty="0" err="1" smtClean="0"/>
              <a:t>that</a:t>
            </a:r>
            <a:r>
              <a:rPr lang="cs-CZ" dirty="0" smtClean="0"/>
              <a:t> </a:t>
            </a:r>
            <a:r>
              <a:rPr lang="cs-CZ" dirty="0" err="1" smtClean="0"/>
              <a:t>safeguarding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health</a:t>
            </a:r>
            <a:r>
              <a:rPr lang="cs-CZ" dirty="0" smtClean="0"/>
              <a:t> and </a:t>
            </a:r>
            <a:r>
              <a:rPr lang="cs-CZ" dirty="0" err="1" smtClean="0"/>
              <a:t>sahety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employeesat</a:t>
            </a:r>
            <a:r>
              <a:rPr lang="cs-CZ" dirty="0" smtClean="0"/>
              <a:t> </a:t>
            </a:r>
            <a:r>
              <a:rPr lang="cs-CZ" dirty="0" err="1" smtClean="0"/>
              <a:t>work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a </a:t>
            </a:r>
            <a:r>
              <a:rPr lang="cs-CZ" dirty="0" err="1" smtClean="0"/>
              <a:t>fundamental</a:t>
            </a:r>
            <a:r>
              <a:rPr lang="cs-CZ" dirty="0" smtClean="0"/>
              <a:t> </a:t>
            </a:r>
            <a:r>
              <a:rPr lang="cs-CZ" dirty="0" err="1" smtClean="0"/>
              <a:t>objective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any</a:t>
            </a:r>
            <a:r>
              <a:rPr lang="cs-CZ" dirty="0" smtClean="0"/>
              <a:t> </a:t>
            </a:r>
            <a:r>
              <a:rPr lang="cs-CZ" dirty="0" err="1" smtClean="0"/>
              <a:t>responsible</a:t>
            </a:r>
            <a:r>
              <a:rPr lang="cs-CZ" dirty="0" smtClean="0"/>
              <a:t> </a:t>
            </a:r>
            <a:r>
              <a:rPr lang="cs-CZ" dirty="0" err="1" smtClean="0"/>
              <a:t>corporation</a:t>
            </a:r>
            <a:r>
              <a:rPr lang="cs-CZ" dirty="0" smtClean="0"/>
              <a:t>. </a:t>
            </a:r>
            <a:r>
              <a:rPr lang="cs-CZ" dirty="0" err="1" smtClean="0"/>
              <a:t>Setting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sense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„</a:t>
            </a:r>
            <a:r>
              <a:rPr lang="cs-CZ" dirty="0" err="1" smtClean="0"/>
              <a:t>well-being</a:t>
            </a:r>
            <a:r>
              <a:rPr lang="cs-CZ" dirty="0" smtClean="0"/>
              <a:t>“ </a:t>
            </a:r>
            <a:r>
              <a:rPr lang="cs-CZ" dirty="0" err="1" smtClean="0"/>
              <a:t>from</a:t>
            </a:r>
            <a:r>
              <a:rPr lang="cs-CZ" dirty="0" smtClean="0"/>
              <a:t> </a:t>
            </a:r>
            <a:r>
              <a:rPr lang="cs-CZ" dirty="0" err="1" smtClean="0"/>
              <a:t>physical</a:t>
            </a:r>
            <a:r>
              <a:rPr lang="cs-CZ" dirty="0" smtClean="0"/>
              <a:t>, </a:t>
            </a:r>
            <a:r>
              <a:rPr lang="cs-CZ" dirty="0" err="1" smtClean="0"/>
              <a:t>psychological</a:t>
            </a:r>
            <a:r>
              <a:rPr lang="cs-CZ" dirty="0" smtClean="0"/>
              <a:t>, </a:t>
            </a:r>
            <a:r>
              <a:rPr lang="cs-CZ" dirty="0" err="1" smtClean="0"/>
              <a:t>emotional</a:t>
            </a:r>
            <a:r>
              <a:rPr lang="cs-CZ" dirty="0" smtClean="0"/>
              <a:t> </a:t>
            </a:r>
            <a:r>
              <a:rPr lang="cs-CZ" dirty="0" err="1" smtClean="0"/>
              <a:t>or</a:t>
            </a:r>
            <a:r>
              <a:rPr lang="cs-CZ" dirty="0" smtClean="0"/>
              <a:t> </a:t>
            </a:r>
            <a:r>
              <a:rPr lang="cs-CZ" dirty="0" err="1" smtClean="0"/>
              <a:t>mental</a:t>
            </a:r>
            <a:r>
              <a:rPr lang="cs-CZ" dirty="0" smtClean="0"/>
              <a:t> </a:t>
            </a:r>
            <a:r>
              <a:rPr lang="cs-CZ" dirty="0" err="1" smtClean="0"/>
              <a:t>perspectives</a:t>
            </a:r>
            <a:r>
              <a:rPr lang="cs-CZ" dirty="0" smtClean="0"/>
              <a:t>. </a:t>
            </a:r>
            <a:r>
              <a:rPr lang="cs-CZ" dirty="0" err="1" smtClean="0"/>
              <a:t>Often</a:t>
            </a:r>
            <a:r>
              <a:rPr lang="cs-CZ" dirty="0" smtClean="0"/>
              <a:t> </a:t>
            </a:r>
            <a:r>
              <a:rPr lang="cs-CZ" dirty="0" err="1" smtClean="0"/>
              <a:t>focuses</a:t>
            </a:r>
            <a:r>
              <a:rPr lang="cs-CZ" dirty="0" smtClean="0"/>
              <a:t> on </a:t>
            </a:r>
            <a:r>
              <a:rPr lang="cs-CZ" dirty="0" err="1" smtClean="0"/>
              <a:t>measures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CSR in </a:t>
            </a:r>
            <a:r>
              <a:rPr lang="cs-CZ" dirty="0" err="1" smtClean="0"/>
              <a:t>respect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employee</a:t>
            </a:r>
            <a:r>
              <a:rPr lang="cs-CZ" dirty="0" smtClean="0"/>
              <a:t> </a:t>
            </a:r>
            <a:r>
              <a:rPr lang="cs-CZ" dirty="0" err="1" smtClean="0"/>
              <a:t>stakeholder</a:t>
            </a:r>
            <a:r>
              <a:rPr lang="cs-CZ" dirty="0" smtClean="0"/>
              <a:t>, </a:t>
            </a:r>
            <a:r>
              <a:rPr lang="cs-CZ" dirty="0" err="1" smtClean="0"/>
              <a:t>principally</a:t>
            </a:r>
            <a:r>
              <a:rPr lang="cs-CZ" dirty="0" smtClean="0"/>
              <a:t> in </a:t>
            </a:r>
            <a:r>
              <a:rPr lang="cs-CZ" dirty="0" err="1" smtClean="0"/>
              <a:t>terms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work-related</a:t>
            </a:r>
            <a:r>
              <a:rPr lang="cs-CZ" dirty="0" smtClean="0"/>
              <a:t> </a:t>
            </a:r>
            <a:r>
              <a:rPr lang="cs-CZ" dirty="0" err="1" smtClean="0"/>
              <a:t>employee</a:t>
            </a:r>
            <a:r>
              <a:rPr lang="cs-CZ" dirty="0" smtClean="0"/>
              <a:t> </a:t>
            </a:r>
            <a:r>
              <a:rPr lang="cs-CZ" dirty="0" err="1" smtClean="0"/>
              <a:t>injury</a:t>
            </a:r>
            <a:r>
              <a:rPr lang="cs-CZ" dirty="0" smtClean="0"/>
              <a:t> and </a:t>
            </a:r>
            <a:r>
              <a:rPr lang="cs-CZ" dirty="0" err="1" smtClean="0"/>
              <a:t>illness</a:t>
            </a:r>
            <a:r>
              <a:rPr lang="cs-CZ" dirty="0" smtClean="0"/>
              <a:t>.</a:t>
            </a:r>
          </a:p>
          <a:p>
            <a:pPr marL="0" indent="0">
              <a:buNone/>
            </a:pPr>
            <a:r>
              <a:rPr lang="cs-CZ" b="1" dirty="0" smtClean="0"/>
              <a:t>4) </a:t>
            </a:r>
            <a:r>
              <a:rPr lang="cs-CZ" b="1" dirty="0" err="1" smtClean="0"/>
              <a:t>Employees</a:t>
            </a:r>
            <a:r>
              <a:rPr lang="cs-CZ" b="1" dirty="0" smtClean="0"/>
              <a:t> as </a:t>
            </a:r>
            <a:r>
              <a:rPr lang="cs-CZ" b="1" dirty="0" err="1" smtClean="0"/>
              <a:t>citizen</a:t>
            </a:r>
            <a:r>
              <a:rPr lang="cs-CZ" b="1" dirty="0" smtClean="0"/>
              <a:t> </a:t>
            </a:r>
            <a:r>
              <a:rPr lang="cs-CZ" b="1" dirty="0" err="1" smtClean="0"/>
              <a:t>volunteers</a:t>
            </a:r>
            <a:r>
              <a:rPr lang="cs-CZ" dirty="0" smtClean="0"/>
              <a:t>. </a:t>
            </a:r>
            <a:r>
              <a:rPr lang="cs-CZ" dirty="0" err="1" smtClean="0"/>
              <a:t>Focus</a:t>
            </a:r>
            <a:r>
              <a:rPr lang="cs-CZ" dirty="0" smtClean="0"/>
              <a:t> on </a:t>
            </a:r>
            <a:r>
              <a:rPr lang="cs-CZ" dirty="0" err="1" smtClean="0"/>
              <a:t>employee</a:t>
            </a:r>
            <a:r>
              <a:rPr lang="cs-CZ" dirty="0" smtClean="0"/>
              <a:t> </a:t>
            </a:r>
            <a:r>
              <a:rPr lang="cs-CZ" dirty="0" err="1" smtClean="0"/>
              <a:t>involvment</a:t>
            </a:r>
            <a:r>
              <a:rPr lang="cs-CZ" dirty="0" smtClean="0"/>
              <a:t> in </a:t>
            </a:r>
            <a:r>
              <a:rPr lang="cs-CZ" dirty="0" err="1" smtClean="0"/>
              <a:t>the</a:t>
            </a:r>
            <a:r>
              <a:rPr lang="cs-CZ" dirty="0" smtClean="0"/>
              <a:t> CSR </a:t>
            </a:r>
            <a:r>
              <a:rPr lang="cs-CZ" dirty="0" err="1" smtClean="0"/>
              <a:t>programs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their</a:t>
            </a:r>
            <a:r>
              <a:rPr lang="cs-CZ" dirty="0" smtClean="0"/>
              <a:t> </a:t>
            </a:r>
            <a:r>
              <a:rPr lang="cs-CZ" dirty="0" err="1" smtClean="0"/>
              <a:t>employers</a:t>
            </a:r>
            <a:r>
              <a:rPr lang="cs-CZ" dirty="0" smtClean="0"/>
              <a:t>. Many </a:t>
            </a:r>
            <a:r>
              <a:rPr lang="cs-CZ" dirty="0" err="1" smtClean="0"/>
              <a:t>programs</a:t>
            </a:r>
            <a:r>
              <a:rPr lang="cs-CZ" dirty="0" smtClean="0"/>
              <a:t> are </a:t>
            </a:r>
            <a:r>
              <a:rPr lang="cs-CZ" dirty="0" err="1" smtClean="0"/>
              <a:t>orinted</a:t>
            </a:r>
            <a:r>
              <a:rPr lang="cs-CZ" dirty="0" smtClean="0"/>
              <a:t> to </a:t>
            </a:r>
            <a:r>
              <a:rPr lang="cs-CZ" dirty="0" err="1" smtClean="0"/>
              <a:t>developing</a:t>
            </a:r>
            <a:r>
              <a:rPr lang="cs-CZ" dirty="0" smtClean="0"/>
              <a:t> </a:t>
            </a:r>
            <a:r>
              <a:rPr lang="cs-CZ" dirty="0" err="1" smtClean="0"/>
              <a:t>stronger</a:t>
            </a:r>
            <a:r>
              <a:rPr lang="cs-CZ" dirty="0" smtClean="0"/>
              <a:t> </a:t>
            </a:r>
            <a:r>
              <a:rPr lang="cs-CZ" dirty="0" err="1" smtClean="0"/>
              <a:t>community</a:t>
            </a:r>
            <a:r>
              <a:rPr lang="cs-CZ" dirty="0" smtClean="0"/>
              <a:t> </a:t>
            </a:r>
            <a:r>
              <a:rPr lang="cs-CZ" dirty="0" err="1" smtClean="0"/>
              <a:t>links</a:t>
            </a:r>
            <a:r>
              <a:rPr lang="cs-CZ" dirty="0" smtClean="0"/>
              <a:t>. </a:t>
            </a:r>
            <a:r>
              <a:rPr lang="cs-CZ" dirty="0" err="1" smtClean="0"/>
              <a:t>Supporting</a:t>
            </a:r>
            <a:r>
              <a:rPr lang="cs-CZ" dirty="0" smtClean="0"/>
              <a:t> and </a:t>
            </a:r>
            <a:r>
              <a:rPr lang="cs-CZ" dirty="0" err="1" smtClean="0"/>
              <a:t>encouraging</a:t>
            </a:r>
            <a:r>
              <a:rPr lang="cs-CZ" dirty="0" smtClean="0"/>
              <a:t> </a:t>
            </a:r>
            <a:r>
              <a:rPr lang="cs-CZ" dirty="0" err="1" smtClean="0"/>
              <a:t>employee</a:t>
            </a:r>
            <a:r>
              <a:rPr lang="cs-CZ" dirty="0" smtClean="0"/>
              <a:t> </a:t>
            </a:r>
            <a:r>
              <a:rPr lang="cs-CZ" dirty="0" err="1" smtClean="0"/>
              <a:t>volunteering</a:t>
            </a:r>
            <a:r>
              <a:rPr lang="cs-CZ" dirty="0" smtClean="0"/>
              <a:t> has </a:t>
            </a:r>
            <a:r>
              <a:rPr lang="cs-CZ" dirty="0" err="1" smtClean="0"/>
              <a:t>attracted</a:t>
            </a:r>
            <a:r>
              <a:rPr lang="cs-CZ" dirty="0" smtClean="0"/>
              <a:t> </a:t>
            </a:r>
            <a:r>
              <a:rPr lang="cs-CZ" dirty="0" err="1" smtClean="0"/>
              <a:t>particular</a:t>
            </a:r>
            <a:r>
              <a:rPr lang="cs-CZ" dirty="0" smtClean="0"/>
              <a:t> </a:t>
            </a:r>
            <a:r>
              <a:rPr lang="cs-CZ" dirty="0" err="1" smtClean="0"/>
              <a:t>attention</a:t>
            </a:r>
            <a:r>
              <a:rPr lang="cs-CZ" dirty="0" smtClean="0"/>
              <a:t>. </a:t>
            </a:r>
            <a:r>
              <a:rPr lang="cs-CZ" dirty="0" err="1" smtClean="0"/>
              <a:t>Employee</a:t>
            </a:r>
            <a:r>
              <a:rPr lang="cs-CZ" dirty="0" smtClean="0"/>
              <a:t> </a:t>
            </a:r>
            <a:r>
              <a:rPr lang="cs-CZ" dirty="0" err="1" smtClean="0"/>
              <a:t>volunteer</a:t>
            </a:r>
            <a:r>
              <a:rPr lang="cs-CZ" dirty="0" smtClean="0"/>
              <a:t> </a:t>
            </a:r>
            <a:r>
              <a:rPr lang="cs-CZ" dirty="0" err="1" smtClean="0"/>
              <a:t>programs</a:t>
            </a:r>
            <a:r>
              <a:rPr lang="cs-CZ" dirty="0" smtClean="0"/>
              <a:t> are </a:t>
            </a:r>
            <a:r>
              <a:rPr lang="cs-CZ" dirty="0" err="1" smtClean="0"/>
              <a:t>consideredto</a:t>
            </a:r>
            <a:r>
              <a:rPr lang="cs-CZ" dirty="0" smtClean="0"/>
              <a:t> </a:t>
            </a:r>
            <a:r>
              <a:rPr lang="cs-CZ" dirty="0" err="1" smtClean="0"/>
              <a:t>represent</a:t>
            </a:r>
            <a:r>
              <a:rPr lang="cs-CZ" dirty="0" smtClean="0"/>
              <a:t> </a:t>
            </a:r>
            <a:r>
              <a:rPr lang="cs-CZ" dirty="0" err="1" smtClean="0"/>
              <a:t>bundles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policies</a:t>
            </a:r>
            <a:r>
              <a:rPr lang="cs-CZ" dirty="0" smtClean="0"/>
              <a:t>, </a:t>
            </a:r>
            <a:r>
              <a:rPr lang="cs-CZ" dirty="0" err="1" smtClean="0"/>
              <a:t>communications</a:t>
            </a:r>
            <a:r>
              <a:rPr lang="cs-CZ" dirty="0" smtClean="0"/>
              <a:t> and </a:t>
            </a:r>
            <a:r>
              <a:rPr lang="cs-CZ" dirty="0" err="1" smtClean="0"/>
              <a:t>practices</a:t>
            </a:r>
            <a:r>
              <a:rPr lang="cs-CZ" dirty="0" smtClean="0"/>
              <a:t> </a:t>
            </a:r>
            <a:r>
              <a:rPr lang="cs-CZ" dirty="0" err="1" smtClean="0"/>
              <a:t>toward</a:t>
            </a:r>
            <a:r>
              <a:rPr lang="cs-CZ" dirty="0" smtClean="0"/>
              <a:t> </a:t>
            </a:r>
            <a:r>
              <a:rPr lang="cs-CZ" dirty="0" err="1" smtClean="0"/>
              <a:t>time-based</a:t>
            </a:r>
            <a:r>
              <a:rPr lang="cs-CZ" dirty="0" smtClean="0"/>
              <a:t> </a:t>
            </a:r>
            <a:r>
              <a:rPr lang="cs-CZ" dirty="0" err="1" smtClean="0"/>
              <a:t>activities</a:t>
            </a:r>
            <a:r>
              <a:rPr lang="cs-CZ" dirty="0" smtClean="0"/>
              <a:t> </a:t>
            </a:r>
            <a:r>
              <a:rPr lang="cs-CZ" dirty="0" err="1" smtClean="0"/>
              <a:t>that</a:t>
            </a:r>
            <a:r>
              <a:rPr lang="cs-CZ" dirty="0" smtClean="0"/>
              <a:t> are </a:t>
            </a:r>
            <a:r>
              <a:rPr lang="cs-CZ" dirty="0" err="1" smtClean="0"/>
              <a:t>directed</a:t>
            </a:r>
            <a:r>
              <a:rPr lang="cs-CZ" dirty="0" smtClean="0"/>
              <a:t> </a:t>
            </a:r>
            <a:r>
              <a:rPr lang="cs-CZ" dirty="0" err="1" smtClean="0"/>
              <a:t>towards</a:t>
            </a:r>
            <a:r>
              <a:rPr lang="cs-CZ" dirty="0" smtClean="0"/>
              <a:t> non-profit </a:t>
            </a:r>
            <a:r>
              <a:rPr lang="cs-CZ" dirty="0" err="1" smtClean="0"/>
              <a:t>non-profit</a:t>
            </a:r>
            <a:r>
              <a:rPr lang="cs-CZ" dirty="0" smtClean="0"/>
              <a:t> </a:t>
            </a:r>
            <a:r>
              <a:rPr lang="cs-CZ" dirty="0" err="1" smtClean="0"/>
              <a:t>voluntary</a:t>
            </a:r>
            <a:r>
              <a:rPr lang="cs-CZ" dirty="0" smtClean="0"/>
              <a:t> </a:t>
            </a:r>
            <a:r>
              <a:rPr lang="cs-CZ" dirty="0" err="1" smtClean="0"/>
              <a:t>sector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sz="2600" dirty="0"/>
          </a:p>
          <a:p>
            <a:pPr marL="0" indent="0">
              <a:buNone/>
            </a:pPr>
            <a:r>
              <a:rPr lang="cs-CZ" sz="2600" dirty="0" smtClean="0"/>
              <a:t>   </a:t>
            </a:r>
          </a:p>
          <a:p>
            <a:pPr marL="0" indent="0">
              <a:buNone/>
            </a:pPr>
            <a:r>
              <a:rPr lang="cs-CZ" sz="26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494348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Equity</a:t>
            </a:r>
            <a:r>
              <a:rPr lang="cs-CZ" sz="2600" b="1" dirty="0" smtClean="0"/>
              <a:t> in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twenty-first-century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workplaces</a:t>
            </a:r>
            <a:r>
              <a:rPr lang="cs-CZ" sz="2600" b="1" dirty="0" smtClean="0"/>
              <a:t> </a:t>
            </a:r>
          </a:p>
          <a:p>
            <a:pPr marL="0" indent="0">
              <a:buNone/>
            </a:pPr>
            <a:r>
              <a:rPr lang="cs-CZ" sz="2600" b="1" dirty="0" err="1" smtClean="0"/>
              <a:t>Main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topic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Recently</a:t>
            </a:r>
            <a:r>
              <a:rPr lang="cs-CZ" sz="2600" dirty="0" smtClean="0"/>
              <a:t> </a:t>
            </a:r>
            <a:r>
              <a:rPr lang="cs-CZ" sz="2600" dirty="0" err="1" smtClean="0"/>
              <a:t>issues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equity</a:t>
            </a:r>
            <a:r>
              <a:rPr lang="cs-CZ" sz="2600" dirty="0" smtClean="0"/>
              <a:t> </a:t>
            </a:r>
            <a:r>
              <a:rPr lang="cs-CZ" sz="2600" dirty="0" err="1" smtClean="0"/>
              <a:t>between</a:t>
            </a:r>
            <a:r>
              <a:rPr lang="cs-CZ" sz="2600" dirty="0" smtClean="0"/>
              <a:t> </a:t>
            </a:r>
            <a:r>
              <a:rPr lang="cs-CZ" sz="2600" dirty="0" err="1" smtClean="0"/>
              <a:t>groups</a:t>
            </a:r>
            <a:r>
              <a:rPr lang="cs-CZ" sz="2600" dirty="0" smtClean="0"/>
              <a:t>, </a:t>
            </a:r>
            <a:r>
              <a:rPr lang="cs-CZ" sz="2600" dirty="0" err="1" smtClean="0"/>
              <a:t>predominantly</a:t>
            </a:r>
            <a:r>
              <a:rPr lang="cs-CZ" sz="2600" dirty="0" smtClean="0"/>
              <a:t> </a:t>
            </a:r>
            <a:r>
              <a:rPr lang="cs-CZ" sz="2600" dirty="0" err="1" smtClean="0"/>
              <a:t>women</a:t>
            </a:r>
            <a:r>
              <a:rPr lang="cs-CZ" sz="2600" dirty="0" smtClean="0"/>
              <a:t> and </a:t>
            </a:r>
            <a:r>
              <a:rPr lang="cs-CZ" sz="2600" dirty="0" err="1" smtClean="0"/>
              <a:t>members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ethnic</a:t>
            </a:r>
            <a:r>
              <a:rPr lang="cs-CZ" sz="2600" dirty="0" smtClean="0"/>
              <a:t> </a:t>
            </a:r>
            <a:r>
              <a:rPr lang="cs-CZ" sz="2600" dirty="0" err="1" smtClean="0"/>
              <a:t>groups</a:t>
            </a:r>
            <a:r>
              <a:rPr lang="cs-CZ" sz="2600" dirty="0" smtClean="0"/>
              <a:t>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workforce</a:t>
            </a:r>
            <a:r>
              <a:rPr lang="cs-CZ" sz="2600" dirty="0" smtClean="0"/>
              <a:t>. </a:t>
            </a:r>
            <a:r>
              <a:rPr lang="cs-CZ" sz="2600" dirty="0" err="1" smtClean="0"/>
              <a:t>This</a:t>
            </a:r>
            <a:r>
              <a:rPr lang="cs-CZ" sz="2600" dirty="0" smtClean="0"/>
              <a:t> has </a:t>
            </a:r>
            <a:r>
              <a:rPr lang="cs-CZ" sz="2600" dirty="0" err="1" smtClean="0"/>
              <a:t>been</a:t>
            </a:r>
            <a:r>
              <a:rPr lang="cs-CZ" sz="2600" dirty="0" smtClean="0"/>
              <a:t> </a:t>
            </a:r>
            <a:r>
              <a:rPr lang="cs-CZ" sz="2600" dirty="0" err="1" smtClean="0"/>
              <a:t>embodied</a:t>
            </a:r>
            <a:r>
              <a:rPr lang="cs-CZ" sz="2600" dirty="0" smtClean="0"/>
              <a:t> in </a:t>
            </a:r>
            <a:r>
              <a:rPr lang="cs-CZ" sz="2600" dirty="0" err="1" smtClean="0"/>
              <a:t>industrial</a:t>
            </a:r>
            <a:r>
              <a:rPr lang="cs-CZ" sz="2600" dirty="0" smtClean="0"/>
              <a:t> </a:t>
            </a:r>
            <a:r>
              <a:rPr lang="cs-CZ" sz="2600" dirty="0" err="1" smtClean="0"/>
              <a:t>legislation</a:t>
            </a:r>
            <a:r>
              <a:rPr lang="cs-CZ" sz="2600" dirty="0" smtClean="0"/>
              <a:t>,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example</a:t>
            </a:r>
            <a:r>
              <a:rPr lang="cs-CZ" sz="2600" dirty="0" smtClean="0"/>
              <a:t> in </a:t>
            </a:r>
            <a:r>
              <a:rPr lang="cs-CZ" sz="2600" dirty="0" err="1" smtClean="0"/>
              <a:t>equal</a:t>
            </a:r>
            <a:r>
              <a:rPr lang="cs-CZ" sz="2600" dirty="0" smtClean="0"/>
              <a:t> </a:t>
            </a:r>
            <a:r>
              <a:rPr lang="cs-CZ" sz="2600" dirty="0" err="1" smtClean="0"/>
              <a:t>pay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women</a:t>
            </a:r>
            <a:r>
              <a:rPr lang="cs-CZ" sz="2600" dirty="0" smtClean="0"/>
              <a:t> and </a:t>
            </a:r>
            <a:r>
              <a:rPr lang="cs-CZ" sz="2600" dirty="0" err="1" smtClean="0"/>
              <a:t>men</a:t>
            </a:r>
            <a:r>
              <a:rPr lang="cs-CZ" sz="2600" dirty="0" smtClean="0"/>
              <a:t>, and </a:t>
            </a:r>
            <a:r>
              <a:rPr lang="cs-CZ" sz="2600" dirty="0" err="1" smtClean="0"/>
              <a:t>frequently</a:t>
            </a:r>
            <a:r>
              <a:rPr lang="cs-CZ" sz="2600" dirty="0" smtClean="0"/>
              <a:t> in </a:t>
            </a:r>
            <a:r>
              <a:rPr lang="cs-CZ" sz="2600" dirty="0" err="1" smtClean="0"/>
              <a:t>specific</a:t>
            </a:r>
            <a:r>
              <a:rPr lang="cs-CZ" sz="2600" dirty="0" smtClean="0"/>
              <a:t> ekvity </a:t>
            </a:r>
            <a:r>
              <a:rPr lang="cs-CZ" sz="2600" dirty="0" err="1" smtClean="0"/>
              <a:t>legislation</a:t>
            </a:r>
            <a:r>
              <a:rPr lang="cs-CZ" sz="2600" dirty="0" smtClean="0"/>
              <a:t> (</a:t>
            </a:r>
            <a:r>
              <a:rPr lang="cs-CZ" sz="2600" dirty="0" err="1" smtClean="0"/>
              <a:t>Antidiscrimination</a:t>
            </a:r>
            <a:r>
              <a:rPr lang="cs-CZ" sz="2600" dirty="0" smtClean="0"/>
              <a:t> </a:t>
            </a:r>
            <a:r>
              <a:rPr lang="cs-CZ" sz="2600" dirty="0" err="1" smtClean="0"/>
              <a:t>Act</a:t>
            </a:r>
            <a:r>
              <a:rPr lang="cs-CZ" sz="2600" dirty="0" smtClean="0"/>
              <a:t>).  </a:t>
            </a:r>
            <a:r>
              <a:rPr lang="cs-CZ" sz="2600" dirty="0" err="1" smtClean="0"/>
              <a:t>Rormer</a:t>
            </a:r>
            <a:r>
              <a:rPr lang="cs-CZ" sz="2600" dirty="0" smtClean="0"/>
              <a:t> </a:t>
            </a:r>
            <a:r>
              <a:rPr lang="cs-CZ" sz="2600" dirty="0" err="1" smtClean="0"/>
              <a:t>studies</a:t>
            </a:r>
            <a:r>
              <a:rPr lang="cs-CZ" sz="2600" dirty="0" smtClean="0"/>
              <a:t> </a:t>
            </a:r>
            <a:r>
              <a:rPr lang="cs-CZ" sz="2600" dirty="0" err="1" smtClean="0"/>
              <a:t>tended</a:t>
            </a:r>
            <a:r>
              <a:rPr lang="cs-CZ" sz="2600" dirty="0" smtClean="0"/>
              <a:t> to </a:t>
            </a:r>
            <a:r>
              <a:rPr lang="cs-CZ" sz="2600" dirty="0" err="1" smtClean="0"/>
              <a:t>concentrate</a:t>
            </a:r>
            <a:r>
              <a:rPr lang="cs-CZ" sz="2600" dirty="0" smtClean="0"/>
              <a:t> on </a:t>
            </a:r>
            <a:r>
              <a:rPr lang="cs-CZ" sz="2600" dirty="0" err="1" smtClean="0"/>
              <a:t>white</a:t>
            </a:r>
            <a:r>
              <a:rPr lang="cs-CZ" sz="2600" dirty="0" smtClean="0"/>
              <a:t>, male, </a:t>
            </a:r>
            <a:r>
              <a:rPr lang="cs-CZ" sz="2600" dirty="0" err="1" smtClean="0"/>
              <a:t>unionizedworkers</a:t>
            </a:r>
            <a:r>
              <a:rPr lang="cs-CZ" sz="2600" dirty="0" smtClean="0"/>
              <a:t> in </a:t>
            </a:r>
            <a:r>
              <a:rPr lang="cs-CZ" sz="2600" dirty="0" err="1" smtClean="0"/>
              <a:t>manufacturing</a:t>
            </a:r>
            <a:r>
              <a:rPr lang="cs-CZ" sz="2600" dirty="0" smtClean="0"/>
              <a:t> and </a:t>
            </a:r>
            <a:r>
              <a:rPr lang="cs-CZ" sz="2600" dirty="0" err="1" smtClean="0"/>
              <a:t>heavy</a:t>
            </a:r>
            <a:r>
              <a:rPr lang="cs-CZ" sz="2600" dirty="0" smtClean="0"/>
              <a:t> </a:t>
            </a:r>
            <a:r>
              <a:rPr lang="cs-CZ" sz="2600" dirty="0" err="1" smtClean="0"/>
              <a:t>industry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smtClean="0"/>
              <a:t>Model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equity</a:t>
            </a:r>
            <a:r>
              <a:rPr lang="cs-CZ" sz="2600" dirty="0" smtClean="0"/>
              <a:t>: </a:t>
            </a:r>
            <a:r>
              <a:rPr lang="cs-CZ" sz="2600" dirty="0" err="1" smtClean="0"/>
              <a:t>Come</a:t>
            </a:r>
            <a:r>
              <a:rPr lang="cs-CZ" sz="2600" dirty="0" smtClean="0"/>
              <a:t> </a:t>
            </a:r>
            <a:r>
              <a:rPr lang="cs-CZ" sz="2600" dirty="0" err="1" smtClean="0"/>
              <a:t>from</a:t>
            </a:r>
            <a:r>
              <a:rPr lang="cs-CZ" sz="2600" dirty="0" smtClean="0"/>
              <a:t> Universal </a:t>
            </a:r>
            <a:r>
              <a:rPr lang="cs-CZ" sz="2600" dirty="0" err="1" smtClean="0"/>
              <a:t>Declaration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Human</a:t>
            </a:r>
            <a:r>
              <a:rPr lang="cs-CZ" sz="2600" dirty="0" smtClean="0"/>
              <a:t> </a:t>
            </a:r>
            <a:r>
              <a:rPr lang="cs-CZ" sz="2600" dirty="0" err="1" smtClean="0"/>
              <a:t>Rights</a:t>
            </a:r>
            <a:r>
              <a:rPr lang="cs-CZ" sz="2600" dirty="0" smtClean="0"/>
              <a:t>: „</a:t>
            </a:r>
            <a:r>
              <a:rPr lang="cs-CZ" sz="2600" dirty="0" err="1" smtClean="0"/>
              <a:t>Everyone</a:t>
            </a:r>
            <a:r>
              <a:rPr lang="cs-CZ" sz="2600" dirty="0" smtClean="0"/>
              <a:t> has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right</a:t>
            </a:r>
            <a:r>
              <a:rPr lang="cs-CZ" sz="2600" dirty="0" smtClean="0"/>
              <a:t> to </a:t>
            </a:r>
            <a:r>
              <a:rPr lang="cs-CZ" sz="2600" dirty="0" err="1" smtClean="0"/>
              <a:t>work</a:t>
            </a:r>
            <a:r>
              <a:rPr lang="cs-CZ" sz="2600" dirty="0" smtClean="0"/>
              <a:t> , to just and </a:t>
            </a:r>
            <a:r>
              <a:rPr lang="cs-CZ" sz="2600" dirty="0" err="1" smtClean="0"/>
              <a:t>favorable</a:t>
            </a:r>
            <a:r>
              <a:rPr lang="cs-CZ" sz="2600" dirty="0" smtClean="0"/>
              <a:t> </a:t>
            </a:r>
            <a:r>
              <a:rPr lang="cs-CZ" sz="2600" dirty="0" err="1" smtClean="0"/>
              <a:t>coditions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work</a:t>
            </a:r>
            <a:r>
              <a:rPr lang="cs-CZ" sz="2600" dirty="0" smtClean="0"/>
              <a:t> and to </a:t>
            </a:r>
            <a:r>
              <a:rPr lang="cs-CZ" sz="2600" dirty="0" err="1" smtClean="0"/>
              <a:t>protection</a:t>
            </a:r>
            <a:r>
              <a:rPr lang="cs-CZ" sz="2600" dirty="0" smtClean="0"/>
              <a:t> </a:t>
            </a:r>
            <a:r>
              <a:rPr lang="cs-CZ" sz="2600" dirty="0" err="1" smtClean="0"/>
              <a:t>against</a:t>
            </a:r>
            <a:r>
              <a:rPr lang="cs-CZ" sz="2600" dirty="0" smtClean="0"/>
              <a:t> </a:t>
            </a:r>
            <a:r>
              <a:rPr lang="cs-CZ" sz="2600" dirty="0" err="1" smtClean="0"/>
              <a:t>unemployment.Enriched</a:t>
            </a:r>
            <a:r>
              <a:rPr lang="cs-CZ" sz="2600" dirty="0" smtClean="0"/>
              <a:t> by idea </a:t>
            </a:r>
            <a:r>
              <a:rPr lang="cs-CZ" sz="2600" dirty="0" err="1" smtClean="0"/>
              <a:t>of</a:t>
            </a:r>
            <a:r>
              <a:rPr lang="cs-CZ" sz="2600" dirty="0" smtClean="0"/>
              <a:t> basic </a:t>
            </a:r>
            <a:r>
              <a:rPr lang="cs-CZ" sz="2600" dirty="0" err="1" smtClean="0"/>
              <a:t>employment</a:t>
            </a:r>
            <a:r>
              <a:rPr lang="cs-CZ" sz="2600" dirty="0" smtClean="0"/>
              <a:t> </a:t>
            </a:r>
            <a:r>
              <a:rPr lang="cs-CZ" sz="2600" dirty="0" err="1" smtClean="0"/>
              <a:t>rights</a:t>
            </a:r>
            <a:r>
              <a:rPr lang="cs-CZ" sz="2600" dirty="0" smtClean="0"/>
              <a:t> </a:t>
            </a:r>
            <a:r>
              <a:rPr lang="cs-CZ" sz="2600" dirty="0" err="1" smtClean="0"/>
              <a:t>which</a:t>
            </a:r>
            <a:r>
              <a:rPr lang="cs-CZ" sz="2600" dirty="0" smtClean="0"/>
              <a:t> </a:t>
            </a:r>
            <a:r>
              <a:rPr lang="cs-CZ" sz="2600" dirty="0" err="1" smtClean="0"/>
              <a:t>promotes</a:t>
            </a:r>
            <a:r>
              <a:rPr lang="cs-CZ" sz="2600" dirty="0" smtClean="0"/>
              <a:t> </a:t>
            </a:r>
            <a:r>
              <a:rPr lang="cs-CZ" sz="2600" dirty="0" err="1" smtClean="0"/>
              <a:t>equality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opportunity</a:t>
            </a:r>
            <a:r>
              <a:rPr lang="cs-CZ" sz="2600" dirty="0" smtClean="0"/>
              <a:t> and </a:t>
            </a:r>
            <a:r>
              <a:rPr lang="cs-CZ" sz="2600" dirty="0" err="1" smtClean="0"/>
              <a:t>treatment</a:t>
            </a:r>
            <a:r>
              <a:rPr lang="cs-CZ" sz="2600" dirty="0" smtClean="0"/>
              <a:t> in </a:t>
            </a:r>
            <a:r>
              <a:rPr lang="cs-CZ" sz="2600" dirty="0" err="1" smtClean="0"/>
              <a:t>respect</a:t>
            </a:r>
            <a:r>
              <a:rPr lang="cs-CZ" sz="2600" dirty="0" smtClean="0"/>
              <a:t> 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employment</a:t>
            </a:r>
            <a:r>
              <a:rPr lang="cs-CZ" sz="2600" dirty="0" smtClean="0"/>
              <a:t> and </a:t>
            </a:r>
            <a:r>
              <a:rPr lang="cs-CZ" sz="2600" dirty="0" err="1" smtClean="0"/>
              <a:t>occupation</a:t>
            </a:r>
            <a:r>
              <a:rPr lang="cs-CZ" sz="2600" dirty="0" smtClean="0"/>
              <a:t>, </a:t>
            </a:r>
            <a:r>
              <a:rPr lang="cs-CZ" sz="2600" dirty="0" err="1" smtClean="0"/>
              <a:t>with</a:t>
            </a:r>
            <a:r>
              <a:rPr lang="cs-CZ" sz="2600" dirty="0" smtClean="0"/>
              <a:t> a </a:t>
            </a:r>
            <a:r>
              <a:rPr lang="cs-CZ" sz="2600" dirty="0" err="1" smtClean="0"/>
              <a:t>view</a:t>
            </a:r>
            <a:r>
              <a:rPr lang="cs-CZ" sz="2600" dirty="0" smtClean="0"/>
              <a:t> to </a:t>
            </a:r>
            <a:r>
              <a:rPr lang="cs-CZ" sz="2600" dirty="0" err="1" smtClean="0"/>
              <a:t>eliminating</a:t>
            </a:r>
            <a:r>
              <a:rPr lang="cs-CZ" sz="2600" dirty="0" smtClean="0"/>
              <a:t> </a:t>
            </a:r>
            <a:r>
              <a:rPr lang="cs-CZ" sz="2600" dirty="0" err="1" smtClean="0"/>
              <a:t>any</a:t>
            </a:r>
            <a:r>
              <a:rPr lang="cs-CZ" sz="2600" dirty="0" smtClean="0"/>
              <a:t> </a:t>
            </a:r>
            <a:r>
              <a:rPr lang="cs-CZ" sz="2600" dirty="0" err="1" smtClean="0"/>
              <a:t>discrimination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Assumptions</a:t>
            </a:r>
            <a:r>
              <a:rPr lang="cs-CZ" sz="2600" b="1" dirty="0" smtClean="0"/>
              <a:t> on </a:t>
            </a:r>
            <a:r>
              <a:rPr lang="cs-CZ" sz="2600" b="1" dirty="0" err="1" smtClean="0"/>
              <a:t>employment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equity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All</a:t>
            </a:r>
            <a:r>
              <a:rPr lang="cs-CZ" sz="2600" dirty="0" smtClean="0"/>
              <a:t> </a:t>
            </a:r>
            <a:r>
              <a:rPr lang="cs-CZ" sz="2600" dirty="0" err="1" smtClean="0"/>
              <a:t>persons</a:t>
            </a:r>
            <a:r>
              <a:rPr lang="cs-CZ" sz="2600" dirty="0" smtClean="0"/>
              <a:t>, </a:t>
            </a:r>
            <a:r>
              <a:rPr lang="cs-CZ" sz="2600" dirty="0" err="1" smtClean="0"/>
              <a:t>irrespective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gender, </a:t>
            </a:r>
            <a:r>
              <a:rPr lang="cs-CZ" sz="2600" dirty="0" err="1" smtClean="0"/>
              <a:t>race</a:t>
            </a:r>
            <a:r>
              <a:rPr lang="cs-CZ" sz="2600" dirty="0" smtClean="0"/>
              <a:t>, </a:t>
            </a:r>
            <a:r>
              <a:rPr lang="cs-CZ" sz="2600" dirty="0" err="1" smtClean="0"/>
              <a:t>socio-economic</a:t>
            </a:r>
            <a:r>
              <a:rPr lang="cs-CZ" sz="2600" dirty="0" smtClean="0"/>
              <a:t> background, </a:t>
            </a:r>
            <a:r>
              <a:rPr lang="cs-CZ" sz="2600" dirty="0" err="1" smtClean="0"/>
              <a:t>impeirments</a:t>
            </a:r>
            <a:r>
              <a:rPr lang="cs-CZ" sz="2600" dirty="0" smtClean="0"/>
              <a:t> et citera,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right</a:t>
            </a:r>
            <a:r>
              <a:rPr lang="cs-CZ" sz="2600" dirty="0" smtClean="0"/>
              <a:t> to benefit </a:t>
            </a:r>
            <a:r>
              <a:rPr lang="cs-CZ" sz="2600" dirty="0" err="1" smtClean="0"/>
              <a:t>fairly</a:t>
            </a:r>
            <a:r>
              <a:rPr lang="cs-CZ" sz="2600" dirty="0" smtClean="0"/>
              <a:t>. „</a:t>
            </a:r>
            <a:r>
              <a:rPr lang="cs-CZ" sz="2600" dirty="0" err="1" smtClean="0"/>
              <a:t>Right</a:t>
            </a:r>
            <a:r>
              <a:rPr lang="cs-CZ" sz="2600" dirty="0" smtClean="0"/>
              <a:t> to benefit“ – person </a:t>
            </a:r>
            <a:r>
              <a:rPr lang="cs-CZ" sz="2600" dirty="0" err="1" smtClean="0"/>
              <a:t>must</a:t>
            </a:r>
            <a:r>
              <a:rPr lang="cs-CZ" sz="2600" dirty="0" smtClean="0"/>
              <a:t> </a:t>
            </a:r>
            <a:r>
              <a:rPr lang="cs-CZ" sz="2600" dirty="0" err="1" smtClean="0"/>
              <a:t>be</a:t>
            </a:r>
            <a:r>
              <a:rPr lang="cs-CZ" sz="2600" dirty="0" smtClean="0"/>
              <a:t> </a:t>
            </a:r>
            <a:r>
              <a:rPr lang="cs-CZ" sz="2600" dirty="0" err="1" smtClean="0"/>
              <a:t>enable</a:t>
            </a:r>
            <a:r>
              <a:rPr lang="cs-CZ" sz="2600" dirty="0" smtClean="0"/>
              <a:t> to </a:t>
            </a:r>
            <a:r>
              <a:rPr lang="cs-CZ" sz="2600" dirty="0" err="1" smtClean="0"/>
              <a:t>reap</a:t>
            </a:r>
            <a:r>
              <a:rPr lang="cs-CZ" sz="2600" dirty="0" smtClean="0"/>
              <a:t> </a:t>
            </a:r>
            <a:r>
              <a:rPr lang="cs-CZ" sz="2600" dirty="0" err="1" smtClean="0"/>
              <a:t>benefits</a:t>
            </a:r>
            <a:r>
              <a:rPr lang="cs-CZ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64305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smtClean="0"/>
              <a:t>Justice in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twenty-first-century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workplaces</a:t>
            </a:r>
            <a:r>
              <a:rPr lang="cs-CZ" sz="2600" b="1" dirty="0" smtClean="0"/>
              <a:t> 1 </a:t>
            </a:r>
          </a:p>
          <a:p>
            <a:pPr marL="0" indent="0">
              <a:buNone/>
            </a:pPr>
            <a:r>
              <a:rPr lang="cs-CZ" sz="2600" b="1" dirty="0" smtClean="0"/>
              <a:t>Justice: </a:t>
            </a:r>
            <a:r>
              <a:rPr lang="cs-CZ" sz="2600" dirty="0" err="1" smtClean="0"/>
              <a:t>Social</a:t>
            </a:r>
            <a:r>
              <a:rPr lang="cs-CZ" sz="2600" dirty="0" smtClean="0"/>
              <a:t> </a:t>
            </a:r>
            <a:r>
              <a:rPr lang="cs-CZ" sz="2600" dirty="0" err="1" smtClean="0"/>
              <a:t>construct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focus</a:t>
            </a:r>
            <a:r>
              <a:rPr lang="cs-CZ" sz="2600" dirty="0" smtClean="0"/>
              <a:t> on </a:t>
            </a:r>
            <a:r>
              <a:rPr lang="cs-CZ" sz="2600" dirty="0" err="1" smtClean="0"/>
              <a:t>individuals´subjective</a:t>
            </a:r>
            <a:r>
              <a:rPr lang="cs-CZ" sz="2600" dirty="0" smtClean="0"/>
              <a:t> </a:t>
            </a:r>
            <a:r>
              <a:rPr lang="cs-CZ" sz="2600" dirty="0" err="1" smtClean="0"/>
              <a:t>concerns</a:t>
            </a:r>
            <a:r>
              <a:rPr lang="cs-CZ" sz="2600" dirty="0" smtClean="0"/>
              <a:t> </a:t>
            </a:r>
            <a:r>
              <a:rPr lang="cs-CZ" sz="2600" dirty="0" err="1" smtClean="0"/>
              <a:t>about</a:t>
            </a:r>
            <a:r>
              <a:rPr lang="cs-CZ" sz="2600" dirty="0" smtClean="0"/>
              <a:t> </a:t>
            </a:r>
            <a:r>
              <a:rPr lang="cs-CZ" sz="2600" dirty="0" err="1" smtClean="0"/>
              <a:t>fairness</a:t>
            </a:r>
            <a:r>
              <a:rPr lang="cs-CZ" sz="2600" dirty="0" smtClean="0"/>
              <a:t>. Justice </a:t>
            </a:r>
            <a:r>
              <a:rPr lang="cs-CZ" sz="2600" dirty="0" err="1" smtClean="0"/>
              <a:t>issues</a:t>
            </a:r>
            <a:r>
              <a:rPr lang="cs-CZ" sz="2600" dirty="0" smtClean="0"/>
              <a:t> are a </a:t>
            </a:r>
            <a:r>
              <a:rPr lang="cs-CZ" sz="2600" dirty="0" err="1" smtClean="0"/>
              <a:t>driving</a:t>
            </a:r>
            <a:r>
              <a:rPr lang="cs-CZ" sz="2600" dirty="0" smtClean="0"/>
              <a:t> </a:t>
            </a:r>
            <a:r>
              <a:rPr lang="cs-CZ" sz="2600" dirty="0" err="1" smtClean="0"/>
              <a:t>concern</a:t>
            </a:r>
            <a:r>
              <a:rPr lang="cs-CZ" sz="2600" dirty="0" smtClean="0"/>
              <a:t>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field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employment</a:t>
            </a:r>
            <a:r>
              <a:rPr lang="cs-CZ" sz="2600" dirty="0" smtClean="0"/>
              <a:t> relations in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pursuit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a </a:t>
            </a:r>
            <a:r>
              <a:rPr lang="cs-CZ" sz="2600" dirty="0" err="1" smtClean="0"/>
              <a:t>collective</a:t>
            </a:r>
            <a:r>
              <a:rPr lang="cs-CZ" sz="2600" dirty="0" smtClean="0"/>
              <a:t> </a:t>
            </a:r>
            <a:r>
              <a:rPr lang="cs-CZ" sz="2600" dirty="0" err="1" smtClean="0"/>
              <a:t>deal</a:t>
            </a:r>
            <a:r>
              <a:rPr lang="cs-CZ" sz="2600" dirty="0" smtClean="0"/>
              <a:t> </a:t>
            </a:r>
            <a:r>
              <a:rPr lang="cs-CZ" sz="2600" dirty="0" err="1" smtClean="0"/>
              <a:t>for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Four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facets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organizational</a:t>
            </a:r>
            <a:r>
              <a:rPr lang="cs-CZ" sz="2600" b="1" dirty="0" smtClean="0"/>
              <a:t> justice</a:t>
            </a:r>
            <a:r>
              <a:rPr lang="cs-CZ" sz="2600" dirty="0" smtClean="0"/>
              <a:t>: (1) </a:t>
            </a:r>
            <a:r>
              <a:rPr lang="cs-CZ" sz="2600" dirty="0" err="1" smtClean="0"/>
              <a:t>fairness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outcomes</a:t>
            </a:r>
            <a:r>
              <a:rPr lang="cs-CZ" sz="2600" dirty="0" smtClean="0"/>
              <a:t>, (2) </a:t>
            </a:r>
            <a:r>
              <a:rPr lang="cs-CZ" sz="2600" dirty="0" err="1" smtClean="0"/>
              <a:t>fairness</a:t>
            </a:r>
            <a:r>
              <a:rPr lang="cs-CZ" sz="2600" dirty="0" smtClean="0"/>
              <a:t> in </a:t>
            </a:r>
            <a:r>
              <a:rPr lang="cs-CZ" sz="2600" dirty="0" err="1" smtClean="0"/>
              <a:t>procedures</a:t>
            </a:r>
            <a:r>
              <a:rPr lang="cs-CZ" sz="2600" dirty="0" smtClean="0"/>
              <a:t>, (3) </a:t>
            </a:r>
            <a:r>
              <a:rPr lang="cs-CZ" sz="2600" dirty="0" err="1" smtClean="0"/>
              <a:t>fairness</a:t>
            </a:r>
            <a:r>
              <a:rPr lang="cs-CZ" sz="2600" dirty="0" smtClean="0"/>
              <a:t> in </a:t>
            </a:r>
            <a:r>
              <a:rPr lang="cs-CZ" sz="2600" dirty="0" err="1" smtClean="0"/>
              <a:t>interpersonal</a:t>
            </a:r>
            <a:r>
              <a:rPr lang="cs-CZ" sz="2600" dirty="0" smtClean="0"/>
              <a:t> </a:t>
            </a:r>
            <a:r>
              <a:rPr lang="cs-CZ" sz="2600" dirty="0" err="1" smtClean="0"/>
              <a:t>treatment</a:t>
            </a:r>
            <a:r>
              <a:rPr lang="cs-CZ" sz="2600" dirty="0" smtClean="0"/>
              <a:t>, (4) </a:t>
            </a:r>
            <a:r>
              <a:rPr lang="cs-CZ" sz="2600" dirty="0" err="1" smtClean="0"/>
              <a:t>fairness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explanations</a:t>
            </a:r>
            <a:r>
              <a:rPr lang="cs-CZ" sz="2600" dirty="0" smtClean="0"/>
              <a:t> </a:t>
            </a:r>
            <a:r>
              <a:rPr lang="cs-CZ" sz="2600" dirty="0" err="1" smtClean="0"/>
              <a:t>conveying</a:t>
            </a:r>
            <a:r>
              <a:rPr lang="cs-CZ" sz="2600" dirty="0" smtClean="0"/>
              <a:t> </a:t>
            </a:r>
            <a:r>
              <a:rPr lang="cs-CZ" sz="2600" dirty="0" err="1" smtClean="0"/>
              <a:t>information</a:t>
            </a:r>
            <a:r>
              <a:rPr lang="cs-CZ" sz="2600" dirty="0" smtClean="0"/>
              <a:t> </a:t>
            </a:r>
            <a:r>
              <a:rPr lang="cs-CZ" sz="2600" dirty="0" err="1" smtClean="0"/>
              <a:t>about</a:t>
            </a:r>
            <a:r>
              <a:rPr lang="cs-CZ" sz="2600" dirty="0" smtClean="0"/>
              <a:t> </a:t>
            </a:r>
            <a:r>
              <a:rPr lang="cs-CZ" sz="2600" dirty="0" err="1" smtClean="0"/>
              <a:t>procedures</a:t>
            </a:r>
            <a:r>
              <a:rPr lang="cs-CZ" sz="2600" dirty="0" smtClean="0"/>
              <a:t> </a:t>
            </a:r>
            <a:r>
              <a:rPr lang="cs-CZ" sz="2600" dirty="0" err="1" smtClean="0"/>
              <a:t>or</a:t>
            </a:r>
            <a:r>
              <a:rPr lang="cs-CZ" sz="2600" dirty="0" smtClean="0"/>
              <a:t> </a:t>
            </a:r>
            <a:r>
              <a:rPr lang="cs-CZ" sz="2600" dirty="0" err="1" smtClean="0"/>
              <a:t>outcomes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Distributive</a:t>
            </a:r>
            <a:r>
              <a:rPr lang="cs-CZ" sz="2600" b="1" dirty="0" smtClean="0"/>
              <a:t> justice: </a:t>
            </a:r>
            <a:r>
              <a:rPr lang="cs-CZ" sz="2600" dirty="0" err="1" smtClean="0"/>
              <a:t>Individuals</a:t>
            </a:r>
            <a:r>
              <a:rPr lang="cs-CZ" sz="2600" dirty="0" smtClean="0"/>
              <a:t>´ ratio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their</a:t>
            </a:r>
            <a:r>
              <a:rPr lang="cs-CZ" sz="2600" dirty="0" smtClean="0"/>
              <a:t> </a:t>
            </a:r>
            <a:r>
              <a:rPr lang="cs-CZ" sz="2600" dirty="0" err="1" smtClean="0"/>
              <a:t>inputs</a:t>
            </a:r>
            <a:r>
              <a:rPr lang="cs-CZ" sz="2600" dirty="0" smtClean="0"/>
              <a:t> (</a:t>
            </a:r>
            <a:r>
              <a:rPr lang="cs-CZ" sz="2600" dirty="0" err="1" smtClean="0"/>
              <a:t>expense</a:t>
            </a:r>
            <a:r>
              <a:rPr lang="cs-CZ" sz="2600" dirty="0" smtClean="0"/>
              <a:t>) to </a:t>
            </a:r>
            <a:r>
              <a:rPr lang="cs-CZ" sz="2600" dirty="0" err="1" smtClean="0"/>
              <a:t>their</a:t>
            </a:r>
            <a:r>
              <a:rPr lang="cs-CZ" sz="2600" dirty="0" smtClean="0"/>
              <a:t> </a:t>
            </a:r>
            <a:r>
              <a:rPr lang="cs-CZ" sz="2600" dirty="0" err="1" smtClean="0"/>
              <a:t>outputs</a:t>
            </a:r>
            <a:r>
              <a:rPr lang="cs-CZ" sz="2600" dirty="0" smtClean="0"/>
              <a:t> (</a:t>
            </a:r>
            <a:r>
              <a:rPr lang="cs-CZ" sz="2600" dirty="0" err="1" smtClean="0"/>
              <a:t>gain</a:t>
            </a:r>
            <a:r>
              <a:rPr lang="cs-CZ" sz="2600" dirty="0" smtClean="0"/>
              <a:t>)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corresponding</a:t>
            </a:r>
            <a:r>
              <a:rPr lang="cs-CZ" sz="2600" dirty="0" smtClean="0"/>
              <a:t> </a:t>
            </a:r>
            <a:r>
              <a:rPr lang="cs-CZ" sz="2600" dirty="0" err="1" smtClean="0"/>
              <a:t>ratios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a </a:t>
            </a:r>
            <a:r>
              <a:rPr lang="cs-CZ" sz="2600" dirty="0" err="1" smtClean="0"/>
              <a:t>comparison</a:t>
            </a:r>
            <a:r>
              <a:rPr lang="cs-CZ" sz="2600" dirty="0" smtClean="0"/>
              <a:t> </a:t>
            </a:r>
            <a:r>
              <a:rPr lang="cs-CZ" sz="2600" dirty="0" err="1" smtClean="0"/>
              <a:t>other</a:t>
            </a:r>
            <a:r>
              <a:rPr lang="cs-CZ" sz="2600" dirty="0" smtClean="0"/>
              <a:t> (</a:t>
            </a:r>
            <a:r>
              <a:rPr lang="cs-CZ" sz="2600" dirty="0" err="1" smtClean="0"/>
              <a:t>i.e</a:t>
            </a:r>
            <a:r>
              <a:rPr lang="cs-CZ" sz="2600" dirty="0" smtClean="0"/>
              <a:t>. a co-</a:t>
            </a:r>
            <a:r>
              <a:rPr lang="cs-CZ" sz="2600" dirty="0" err="1" smtClean="0"/>
              <a:t>worker</a:t>
            </a:r>
            <a:r>
              <a:rPr lang="cs-CZ" sz="2600" dirty="0" smtClean="0"/>
              <a:t>).</a:t>
            </a:r>
          </a:p>
          <a:p>
            <a:pPr marL="0" indent="0">
              <a:buNone/>
            </a:pPr>
            <a:r>
              <a:rPr lang="cs-CZ" sz="2600" b="1" dirty="0" err="1" smtClean="0"/>
              <a:t>Procedural</a:t>
            </a:r>
            <a:r>
              <a:rPr lang="cs-CZ" sz="2600" b="1" dirty="0" smtClean="0"/>
              <a:t> justice: </a:t>
            </a:r>
            <a:r>
              <a:rPr lang="cs-CZ" sz="2600" dirty="0" err="1" smtClean="0"/>
              <a:t>Procedure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viewed</a:t>
            </a:r>
            <a:r>
              <a:rPr lang="cs-CZ" sz="2600" dirty="0" smtClean="0"/>
              <a:t> as  </a:t>
            </a:r>
            <a:r>
              <a:rPr lang="cs-CZ" sz="2600" dirty="0" err="1" smtClean="0"/>
              <a:t>during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enactment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proceduresfair</a:t>
            </a:r>
            <a:r>
              <a:rPr lang="cs-CZ" sz="2600" dirty="0" smtClean="0"/>
              <a:t> </a:t>
            </a:r>
            <a:r>
              <a:rPr lang="cs-CZ" sz="2600" dirty="0" err="1" smtClean="0"/>
              <a:t>only</a:t>
            </a:r>
            <a:r>
              <a:rPr lang="cs-CZ" sz="2600" dirty="0" smtClean="0"/>
              <a:t> </a:t>
            </a:r>
            <a:r>
              <a:rPr lang="cs-CZ" sz="2600" dirty="0" err="1" smtClean="0"/>
              <a:t>if</a:t>
            </a:r>
            <a:r>
              <a:rPr lang="cs-CZ" sz="2600" dirty="0" smtClean="0"/>
              <a:t>  </a:t>
            </a:r>
            <a:r>
              <a:rPr lang="cs-CZ" sz="2600" dirty="0" err="1" smtClean="0"/>
              <a:t>individuals</a:t>
            </a:r>
            <a:r>
              <a:rPr lang="cs-CZ" sz="2600" dirty="0" smtClean="0"/>
              <a:t> </a:t>
            </a:r>
            <a:r>
              <a:rPr lang="cs-CZ" sz="2600" dirty="0" err="1" smtClean="0"/>
              <a:t>percieved</a:t>
            </a:r>
            <a:r>
              <a:rPr lang="cs-CZ" sz="2600" dirty="0" smtClean="0"/>
              <a:t> </a:t>
            </a:r>
            <a:r>
              <a:rPr lang="cs-CZ" sz="2600" dirty="0" err="1" smtClean="0"/>
              <a:t>themselves</a:t>
            </a:r>
            <a:r>
              <a:rPr lang="cs-CZ" sz="2600" dirty="0" smtClean="0"/>
              <a:t> to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control</a:t>
            </a:r>
            <a:r>
              <a:rPr lang="cs-CZ" sz="2600" dirty="0" smtClean="0"/>
              <a:t> </a:t>
            </a:r>
            <a:r>
              <a:rPr lang="cs-CZ" sz="2600" dirty="0" err="1" smtClean="0"/>
              <a:t>over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presentation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their</a:t>
            </a:r>
            <a:r>
              <a:rPr lang="cs-CZ" sz="2600" dirty="0" smtClean="0"/>
              <a:t> </a:t>
            </a:r>
            <a:r>
              <a:rPr lang="cs-CZ" sz="2600" dirty="0" err="1" smtClean="0"/>
              <a:t>arguments</a:t>
            </a:r>
            <a:r>
              <a:rPr lang="cs-CZ" sz="2600" dirty="0" smtClean="0"/>
              <a:t> as </a:t>
            </a:r>
            <a:r>
              <a:rPr lang="cs-CZ" sz="2600" dirty="0" err="1" smtClean="0"/>
              <a:t>well</a:t>
            </a:r>
            <a:r>
              <a:rPr lang="cs-CZ" sz="2600" dirty="0" smtClean="0"/>
              <a:t> as </a:t>
            </a:r>
            <a:r>
              <a:rPr lang="cs-CZ" sz="2600" dirty="0" err="1" smtClean="0"/>
              <a:t>time</a:t>
            </a:r>
            <a:r>
              <a:rPr lang="cs-CZ" sz="2600" dirty="0" smtClean="0"/>
              <a:t> to </a:t>
            </a:r>
            <a:r>
              <a:rPr lang="cs-CZ" sz="2600" dirty="0" err="1" smtClean="0"/>
              <a:t>present</a:t>
            </a:r>
            <a:r>
              <a:rPr lang="cs-CZ" sz="2600" dirty="0" smtClean="0"/>
              <a:t> </a:t>
            </a:r>
            <a:r>
              <a:rPr lang="cs-CZ" sz="2600" dirty="0" err="1" smtClean="0"/>
              <a:t>their</a:t>
            </a:r>
            <a:r>
              <a:rPr lang="cs-CZ" sz="2600" dirty="0" smtClean="0"/>
              <a:t> case.</a:t>
            </a:r>
          </a:p>
          <a:p>
            <a:pPr marL="0" indent="0">
              <a:buNone/>
            </a:pPr>
            <a:r>
              <a:rPr lang="cs-CZ" sz="2600" b="1" dirty="0" err="1" smtClean="0"/>
              <a:t>Interactional</a:t>
            </a:r>
            <a:r>
              <a:rPr lang="cs-CZ" sz="2600" b="1" dirty="0" smtClean="0"/>
              <a:t> justice: </a:t>
            </a:r>
            <a:r>
              <a:rPr lang="cs-CZ" sz="2600" dirty="0" err="1" smtClean="0"/>
              <a:t>Individuals</a:t>
            </a:r>
            <a:r>
              <a:rPr lang="cs-CZ" sz="2600" dirty="0" smtClean="0"/>
              <a:t>´ sensitivity to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quality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intepersonal</a:t>
            </a:r>
            <a:r>
              <a:rPr lang="cs-CZ" sz="2600" dirty="0" smtClean="0"/>
              <a:t> </a:t>
            </a:r>
            <a:r>
              <a:rPr lang="cs-CZ" sz="2600" dirty="0" err="1" smtClean="0"/>
              <a:t>treatment</a:t>
            </a:r>
            <a:r>
              <a:rPr lang="cs-CZ" sz="2600" dirty="0" smtClean="0"/>
              <a:t> </a:t>
            </a:r>
            <a:r>
              <a:rPr lang="cs-CZ" sz="2600" dirty="0" err="1" smtClean="0"/>
              <a:t>during</a:t>
            </a:r>
            <a:r>
              <a:rPr lang="cs-CZ" sz="2600" dirty="0" smtClean="0"/>
              <a:t> </a:t>
            </a:r>
            <a:r>
              <a:rPr lang="cs-CZ" sz="2600" dirty="0" err="1" smtClean="0"/>
              <a:t>enactment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procedures</a:t>
            </a:r>
            <a:r>
              <a:rPr lang="cs-CZ" sz="26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042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 smtClean="0"/>
              <a:t>Labor market definition: </a:t>
            </a:r>
            <a:r>
              <a:rPr lang="en-US" sz="2600" dirty="0" smtClean="0"/>
              <a:t>Can be understood as the mechanism through which  human labor is bought and sold as a commodity and the means by which labor demand is matched with labor supply.</a:t>
            </a:r>
          </a:p>
          <a:p>
            <a:pPr marL="0" indent="0">
              <a:buNone/>
            </a:pPr>
            <a:r>
              <a:rPr lang="en-US" sz="2600" b="1" dirty="0" smtClean="0"/>
              <a:t>Key constraints in LM</a:t>
            </a:r>
          </a:p>
          <a:p>
            <a:pPr marL="0" indent="0">
              <a:buNone/>
            </a:pPr>
            <a:r>
              <a:rPr lang="en-US" sz="2600" b="1" dirty="0" smtClean="0"/>
              <a:t>Demand and supply in</a:t>
            </a:r>
            <a:r>
              <a:rPr lang="en-US" sz="2600" dirty="0" smtClean="0"/>
              <a:t>: absolute numbers in labor force, availability of particular skills, knowledge and expertise.</a:t>
            </a:r>
          </a:p>
          <a:p>
            <a:pPr marL="0" indent="0">
              <a:buNone/>
            </a:pPr>
            <a:r>
              <a:rPr lang="en-US" sz="2600" b="1" dirty="0" smtClean="0"/>
              <a:t>Social changes in</a:t>
            </a:r>
            <a:r>
              <a:rPr lang="en-US" sz="2600" dirty="0" smtClean="0"/>
              <a:t>: economic, political, and technological sphere altering labor supply and the types of labor required by firms. </a:t>
            </a:r>
          </a:p>
          <a:p>
            <a:pPr marL="0" indent="0">
              <a:buNone/>
            </a:pPr>
            <a:r>
              <a:rPr lang="en-US" sz="2600" b="1" dirty="0" smtClean="0"/>
              <a:t>Various models of LM</a:t>
            </a:r>
            <a:r>
              <a:rPr lang="en-US" sz="2600" dirty="0" smtClean="0"/>
              <a:t>: Internal</a:t>
            </a:r>
            <a:r>
              <a:rPr lang="cs-CZ" sz="2600" dirty="0" smtClean="0"/>
              <a:t>/</a:t>
            </a:r>
            <a:r>
              <a:rPr lang="en-US" sz="2600" dirty="0" smtClean="0"/>
              <a:t>external labor market</a:t>
            </a:r>
            <a:r>
              <a:rPr lang="cs-CZ" sz="2600" dirty="0" smtClean="0"/>
              <a:t>, </a:t>
            </a:r>
            <a:r>
              <a:rPr lang="cs-CZ" sz="2600" dirty="0" err="1" smtClean="0"/>
              <a:t>insiders</a:t>
            </a:r>
            <a:r>
              <a:rPr lang="cs-CZ" sz="2600" dirty="0" smtClean="0"/>
              <a:t>/</a:t>
            </a:r>
            <a:r>
              <a:rPr lang="cs-CZ" sz="2600" dirty="0" err="1" smtClean="0"/>
              <a:t>outsiders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 market</a:t>
            </a:r>
            <a:r>
              <a:rPr lang="en-US" sz="2600" dirty="0" smtClean="0"/>
              <a:t>.</a:t>
            </a:r>
          </a:p>
          <a:p>
            <a:pPr marL="0" indent="0">
              <a:buNone/>
            </a:pPr>
            <a:r>
              <a:rPr lang="en-US" sz="2600" b="1" dirty="0" err="1" smtClean="0"/>
              <a:t>Globalisation</a:t>
            </a:r>
            <a:r>
              <a:rPr lang="en-US" sz="2600" dirty="0" smtClean="0"/>
              <a:t>: Turning of national frames, patterns and concepts to international environment. 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804772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b="1" dirty="0" smtClean="0"/>
              <a:t>Justice in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twenty-first-century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workplaces</a:t>
            </a:r>
            <a:r>
              <a:rPr lang="cs-CZ" sz="2600" b="1" dirty="0" smtClean="0"/>
              <a:t> 2  </a:t>
            </a:r>
            <a:r>
              <a:rPr lang="cs-CZ" sz="2600" b="1" dirty="0" err="1" smtClean="0"/>
              <a:t>Effects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(in)justice</a:t>
            </a:r>
          </a:p>
          <a:p>
            <a:pPr marL="0" indent="0">
              <a:buNone/>
            </a:pPr>
            <a:r>
              <a:rPr lang="cs-CZ" sz="2600" b="1" dirty="0" smtClean="0"/>
              <a:t>Independent </a:t>
            </a:r>
            <a:r>
              <a:rPr lang="cs-CZ" sz="2600" b="1" dirty="0" err="1" smtClean="0"/>
              <a:t>effects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justice </a:t>
            </a:r>
            <a:r>
              <a:rPr lang="cs-CZ" sz="2600" b="1" dirty="0" err="1" smtClean="0"/>
              <a:t>dimension</a:t>
            </a:r>
            <a:r>
              <a:rPr lang="cs-CZ" sz="2600" b="1" dirty="0" smtClean="0"/>
              <a:t>: </a:t>
            </a:r>
            <a:r>
              <a:rPr lang="cs-CZ" sz="2600" dirty="0" smtClean="0"/>
              <a:t>(1) </a:t>
            </a:r>
            <a:r>
              <a:rPr lang="cs-CZ" sz="2600" dirty="0" err="1" smtClean="0"/>
              <a:t>Distributive</a:t>
            </a:r>
            <a:r>
              <a:rPr lang="cs-CZ" sz="2600" dirty="0" smtClean="0"/>
              <a:t> justice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related</a:t>
            </a:r>
            <a:r>
              <a:rPr lang="cs-CZ" sz="2600" dirty="0" smtClean="0"/>
              <a:t> to </a:t>
            </a:r>
            <a:r>
              <a:rPr lang="cs-CZ" sz="2600" dirty="0" err="1" smtClean="0"/>
              <a:t>attitudes</a:t>
            </a:r>
            <a:r>
              <a:rPr lang="cs-CZ" sz="2600" dirty="0" smtClean="0"/>
              <a:t> </a:t>
            </a:r>
            <a:r>
              <a:rPr lang="cs-CZ" sz="2600" dirty="0" err="1" smtClean="0"/>
              <a:t>about</a:t>
            </a:r>
            <a:r>
              <a:rPr lang="cs-CZ" sz="2600" dirty="0" smtClean="0"/>
              <a:t> </a:t>
            </a:r>
            <a:r>
              <a:rPr lang="cs-CZ" sz="2600" dirty="0" err="1" smtClean="0"/>
              <a:t>specific</a:t>
            </a:r>
            <a:r>
              <a:rPr lang="cs-CZ" sz="2600" dirty="0" smtClean="0"/>
              <a:t> </a:t>
            </a:r>
            <a:r>
              <a:rPr lang="cs-CZ" sz="2600" i="1" dirty="0" err="1" smtClean="0"/>
              <a:t>events</a:t>
            </a:r>
            <a:r>
              <a:rPr lang="cs-CZ" sz="2600" dirty="0" smtClean="0"/>
              <a:t> (</a:t>
            </a:r>
            <a:r>
              <a:rPr lang="cs-CZ" sz="2600" dirty="0" err="1" smtClean="0"/>
              <a:t>promotion</a:t>
            </a:r>
            <a:r>
              <a:rPr lang="cs-CZ" sz="2600" dirty="0" smtClean="0"/>
              <a:t>, performance </a:t>
            </a:r>
            <a:r>
              <a:rPr lang="cs-CZ" sz="2600" dirty="0" err="1" smtClean="0"/>
              <a:t>appraisal</a:t>
            </a:r>
            <a:r>
              <a:rPr lang="cs-CZ" sz="2600" dirty="0" smtClean="0"/>
              <a:t>), </a:t>
            </a:r>
            <a:r>
              <a:rPr lang="cs-CZ" sz="2600" dirty="0" err="1" smtClean="0"/>
              <a:t>strong</a:t>
            </a:r>
            <a:r>
              <a:rPr lang="cs-CZ" sz="2600" dirty="0" smtClean="0"/>
              <a:t> </a:t>
            </a:r>
            <a:r>
              <a:rPr lang="cs-CZ" sz="2600" dirty="0" err="1" smtClean="0"/>
              <a:t>predictor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pay</a:t>
            </a:r>
            <a:r>
              <a:rPr lang="cs-CZ" sz="2600" dirty="0" smtClean="0"/>
              <a:t> </a:t>
            </a:r>
            <a:r>
              <a:rPr lang="cs-CZ" sz="2600" dirty="0" err="1" smtClean="0"/>
              <a:t>satisfaction</a:t>
            </a:r>
            <a:r>
              <a:rPr lang="cs-CZ" sz="2600" dirty="0" smtClean="0"/>
              <a:t>. (2) </a:t>
            </a:r>
            <a:r>
              <a:rPr lang="cs-CZ" sz="2600" dirty="0" err="1" smtClean="0"/>
              <a:t>Procedural</a:t>
            </a:r>
            <a:r>
              <a:rPr lang="cs-CZ" sz="2600" dirty="0" smtClean="0"/>
              <a:t> justice </a:t>
            </a:r>
            <a:r>
              <a:rPr lang="cs-CZ" sz="2600" dirty="0" err="1" smtClean="0"/>
              <a:t>predicts</a:t>
            </a:r>
            <a:r>
              <a:rPr lang="cs-CZ" sz="2600" dirty="0" smtClean="0"/>
              <a:t> </a:t>
            </a:r>
            <a:r>
              <a:rPr lang="cs-CZ" sz="2600" dirty="0" err="1" smtClean="0"/>
              <a:t>system-related</a:t>
            </a:r>
            <a:r>
              <a:rPr lang="cs-CZ" sz="2600" dirty="0" smtClean="0"/>
              <a:t> </a:t>
            </a:r>
            <a:r>
              <a:rPr lang="cs-CZ" sz="2600" dirty="0" err="1" smtClean="0"/>
              <a:t>satisfaction</a:t>
            </a:r>
            <a:r>
              <a:rPr lang="cs-CZ" sz="2600" dirty="0" smtClean="0"/>
              <a:t> (</a:t>
            </a:r>
            <a:r>
              <a:rPr lang="cs-CZ" sz="2600" dirty="0" err="1" smtClean="0"/>
              <a:t>attitudes</a:t>
            </a:r>
            <a:r>
              <a:rPr lang="cs-CZ" sz="2600" dirty="0" smtClean="0"/>
              <a:t> and </a:t>
            </a:r>
            <a:r>
              <a:rPr lang="cs-CZ" sz="2600" dirty="0" err="1" smtClean="0"/>
              <a:t>behaviors</a:t>
            </a:r>
            <a:r>
              <a:rPr lang="cs-CZ" sz="2600" dirty="0" smtClean="0"/>
              <a:t> </a:t>
            </a:r>
            <a:r>
              <a:rPr lang="cs-CZ" sz="2600" dirty="0" err="1" smtClean="0"/>
              <a:t>towards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organization</a:t>
            </a:r>
            <a:r>
              <a:rPr lang="cs-CZ" sz="2600" dirty="0" smtClean="0"/>
              <a:t> such as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citizenship</a:t>
            </a:r>
            <a:r>
              <a:rPr lang="cs-CZ" sz="2600" dirty="0" smtClean="0"/>
              <a:t> </a:t>
            </a:r>
            <a:r>
              <a:rPr lang="cs-CZ" sz="2600" dirty="0" err="1" smtClean="0"/>
              <a:t>behaior</a:t>
            </a:r>
            <a:r>
              <a:rPr lang="cs-CZ" sz="2600" dirty="0" smtClean="0"/>
              <a:t>, </a:t>
            </a:r>
            <a:r>
              <a:rPr lang="cs-CZ" sz="2600" dirty="0" err="1" smtClean="0"/>
              <a:t>organizational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commitment</a:t>
            </a:r>
            <a:r>
              <a:rPr lang="cs-CZ" sz="2600" dirty="0" smtClean="0"/>
              <a:t> and trust. (3) </a:t>
            </a:r>
            <a:r>
              <a:rPr lang="cs-CZ" sz="2600" dirty="0" err="1" smtClean="0"/>
              <a:t>Effects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interactional</a:t>
            </a:r>
            <a:r>
              <a:rPr lang="cs-CZ" sz="2600" dirty="0" smtClean="0"/>
              <a:t> justice </a:t>
            </a:r>
            <a:r>
              <a:rPr lang="cs-CZ" sz="2600" dirty="0" err="1" smtClean="0"/>
              <a:t>have</a:t>
            </a:r>
            <a:r>
              <a:rPr lang="cs-CZ" sz="2600" dirty="0" smtClean="0"/>
              <a:t> </a:t>
            </a:r>
            <a:r>
              <a:rPr lang="cs-CZ" sz="2600" dirty="0" err="1" smtClean="0"/>
              <a:t>been</a:t>
            </a:r>
            <a:r>
              <a:rPr lang="cs-CZ" sz="2600" dirty="0" smtClean="0"/>
              <a:t> </a:t>
            </a:r>
            <a:r>
              <a:rPr lang="cs-CZ" sz="2600" dirty="0" err="1" smtClean="0"/>
              <a:t>associated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attitudes</a:t>
            </a:r>
            <a:r>
              <a:rPr lang="cs-CZ" sz="2600" dirty="0" smtClean="0"/>
              <a:t> and </a:t>
            </a:r>
            <a:r>
              <a:rPr lang="cs-CZ" sz="2600" dirty="0" err="1" smtClean="0"/>
              <a:t>behaviors</a:t>
            </a:r>
            <a:r>
              <a:rPr lang="cs-CZ" sz="2600" dirty="0" smtClean="0"/>
              <a:t> </a:t>
            </a:r>
            <a:r>
              <a:rPr lang="cs-CZ" sz="2600" dirty="0" err="1" smtClean="0"/>
              <a:t>at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i="1" dirty="0" smtClean="0"/>
              <a:t>agent</a:t>
            </a:r>
            <a:r>
              <a:rPr lang="cs-CZ" sz="2600" dirty="0" smtClean="0"/>
              <a:t> </a:t>
            </a:r>
            <a:r>
              <a:rPr lang="cs-CZ" sz="2600" dirty="0" err="1" smtClean="0"/>
              <a:t>level</a:t>
            </a:r>
            <a:r>
              <a:rPr lang="cs-CZ" sz="2600" dirty="0" smtClean="0"/>
              <a:t> (</a:t>
            </a:r>
            <a:r>
              <a:rPr lang="cs-CZ" sz="2600" dirty="0" err="1" smtClean="0"/>
              <a:t>attitude</a:t>
            </a:r>
            <a:r>
              <a:rPr lang="cs-CZ" sz="2600" dirty="0" smtClean="0"/>
              <a:t> to </a:t>
            </a:r>
            <a:r>
              <a:rPr lang="cs-CZ" sz="2600" dirty="0" err="1" smtClean="0"/>
              <a:t>authority</a:t>
            </a:r>
            <a:r>
              <a:rPr lang="cs-CZ" sz="2600" dirty="0" smtClean="0"/>
              <a:t> </a:t>
            </a:r>
            <a:r>
              <a:rPr lang="cs-CZ" sz="2600" dirty="0" err="1" smtClean="0"/>
              <a:t>figures</a:t>
            </a:r>
            <a:r>
              <a:rPr lang="cs-CZ" sz="2600" dirty="0" smtClean="0"/>
              <a:t> in </a:t>
            </a:r>
            <a:r>
              <a:rPr lang="cs-CZ" sz="2600" dirty="0" err="1" smtClean="0"/>
              <a:t>organisations</a:t>
            </a:r>
            <a:r>
              <a:rPr lang="cs-CZ" sz="2600" dirty="0" smtClean="0"/>
              <a:t>).</a:t>
            </a:r>
          </a:p>
          <a:p>
            <a:pPr marL="0" indent="0">
              <a:buNone/>
            </a:pPr>
            <a:r>
              <a:rPr lang="cs-CZ" sz="2600" b="1" dirty="0" err="1" smtClean="0"/>
              <a:t>Interactive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effects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justice </a:t>
            </a:r>
            <a:r>
              <a:rPr lang="cs-CZ" sz="2600" b="1" dirty="0" err="1" smtClean="0"/>
              <a:t>dimensions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Strong</a:t>
            </a:r>
            <a:r>
              <a:rPr lang="cs-CZ" sz="2600" dirty="0" smtClean="0"/>
              <a:t> </a:t>
            </a:r>
            <a:r>
              <a:rPr lang="cs-CZ" sz="2600" dirty="0" err="1" smtClean="0"/>
              <a:t>interactive</a:t>
            </a:r>
            <a:r>
              <a:rPr lang="cs-CZ" sz="2600" dirty="0" smtClean="0"/>
              <a:t> </a:t>
            </a:r>
            <a:r>
              <a:rPr lang="cs-CZ" sz="2600" dirty="0" err="1" smtClean="0"/>
              <a:t>effects</a:t>
            </a:r>
            <a:r>
              <a:rPr lang="cs-CZ" sz="2600" dirty="0" smtClean="0"/>
              <a:t> </a:t>
            </a:r>
            <a:r>
              <a:rPr lang="cs-CZ" sz="2600" dirty="0" err="1" smtClean="0"/>
              <a:t>between</a:t>
            </a:r>
            <a:r>
              <a:rPr lang="cs-CZ" sz="2600" dirty="0" smtClean="0"/>
              <a:t> </a:t>
            </a:r>
            <a:r>
              <a:rPr lang="cs-CZ" sz="2600" dirty="0" err="1" smtClean="0"/>
              <a:t>distributive</a:t>
            </a:r>
            <a:r>
              <a:rPr lang="cs-CZ" sz="2600" dirty="0" smtClean="0"/>
              <a:t> and </a:t>
            </a:r>
            <a:r>
              <a:rPr lang="cs-CZ" sz="2600" dirty="0" err="1" smtClean="0"/>
              <a:t>procedural</a:t>
            </a:r>
            <a:r>
              <a:rPr lang="cs-CZ" sz="2600" dirty="0" smtClean="0"/>
              <a:t> justice. </a:t>
            </a:r>
            <a:r>
              <a:rPr lang="cs-CZ" sz="2600" dirty="0" err="1" smtClean="0"/>
              <a:t>When</a:t>
            </a:r>
            <a:r>
              <a:rPr lang="cs-CZ" sz="2600" dirty="0" smtClean="0"/>
              <a:t> </a:t>
            </a:r>
            <a:r>
              <a:rPr lang="cs-CZ" sz="2600" dirty="0" err="1" smtClean="0"/>
              <a:t>procedurajustice</a:t>
            </a:r>
            <a:r>
              <a:rPr lang="cs-CZ" sz="2600" dirty="0" smtClean="0"/>
              <a:t> </a:t>
            </a:r>
            <a:r>
              <a:rPr lang="cs-CZ" sz="2600" dirty="0" err="1" smtClean="0"/>
              <a:t>is</a:t>
            </a:r>
            <a:r>
              <a:rPr lang="cs-CZ" sz="2600" dirty="0" smtClean="0"/>
              <a:t> </a:t>
            </a:r>
            <a:r>
              <a:rPr lang="cs-CZ" sz="2600" dirty="0" err="1" smtClean="0"/>
              <a:t>high</a:t>
            </a:r>
            <a:r>
              <a:rPr lang="cs-CZ" sz="2600" dirty="0" smtClean="0"/>
              <a:t> , </a:t>
            </a:r>
            <a:r>
              <a:rPr lang="cs-CZ" sz="2600" dirty="0" err="1" smtClean="0"/>
              <a:t>it</a:t>
            </a:r>
            <a:r>
              <a:rPr lang="cs-CZ" sz="2600" dirty="0" smtClean="0"/>
              <a:t> </a:t>
            </a:r>
            <a:r>
              <a:rPr lang="cs-CZ" sz="2600" dirty="0" err="1" smtClean="0"/>
              <a:t>matters</a:t>
            </a:r>
            <a:r>
              <a:rPr lang="cs-CZ" sz="2600" dirty="0" smtClean="0"/>
              <a:t> </a:t>
            </a:r>
            <a:r>
              <a:rPr lang="cs-CZ" sz="2600" dirty="0" err="1" smtClean="0"/>
              <a:t>less</a:t>
            </a:r>
            <a:r>
              <a:rPr lang="cs-CZ" sz="2600" dirty="0" smtClean="0"/>
              <a:t> </a:t>
            </a:r>
            <a:r>
              <a:rPr lang="cs-CZ" sz="2600" dirty="0" err="1" smtClean="0"/>
              <a:t>if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outcomes</a:t>
            </a:r>
            <a:r>
              <a:rPr lang="cs-CZ" sz="2600" dirty="0" smtClean="0"/>
              <a:t> </a:t>
            </a:r>
            <a:r>
              <a:rPr lang="cs-CZ" sz="2600" dirty="0" err="1" smtClean="0"/>
              <a:t>was</a:t>
            </a:r>
            <a:r>
              <a:rPr lang="cs-CZ" sz="2600" dirty="0" smtClean="0"/>
              <a:t> fair </a:t>
            </a:r>
            <a:r>
              <a:rPr lang="cs-CZ" sz="2600" dirty="0" err="1" smtClean="0"/>
              <a:t>or</a:t>
            </a:r>
            <a:r>
              <a:rPr lang="cs-CZ" sz="2600" dirty="0" smtClean="0"/>
              <a:t> not, but </a:t>
            </a:r>
            <a:r>
              <a:rPr lang="cs-CZ" sz="2600" dirty="0" err="1" smtClean="0"/>
              <a:t>if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procedures</a:t>
            </a:r>
            <a:r>
              <a:rPr lang="cs-CZ" sz="2600" dirty="0" smtClean="0"/>
              <a:t> are </a:t>
            </a:r>
            <a:r>
              <a:rPr lang="cs-CZ" sz="2600" dirty="0" err="1" smtClean="0"/>
              <a:t>deemend</a:t>
            </a:r>
            <a:r>
              <a:rPr lang="cs-CZ" sz="2600" dirty="0" smtClean="0"/>
              <a:t> unfair,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favourability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outcomedistates</a:t>
            </a:r>
            <a:r>
              <a:rPr lang="cs-CZ" sz="2600" dirty="0" smtClean="0"/>
              <a:t>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individuals´overal</a:t>
            </a:r>
            <a:r>
              <a:rPr lang="cs-CZ" sz="2600" dirty="0" smtClean="0"/>
              <a:t> </a:t>
            </a:r>
            <a:r>
              <a:rPr lang="cs-CZ" sz="2600" dirty="0" err="1" smtClean="0"/>
              <a:t>reaction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Additive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effects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justice </a:t>
            </a:r>
            <a:r>
              <a:rPr lang="cs-CZ" sz="2600" b="1" dirty="0" err="1" smtClean="0"/>
              <a:t>dimensions</a:t>
            </a:r>
            <a:r>
              <a:rPr lang="cs-CZ" sz="2600" b="1" dirty="0" smtClean="0"/>
              <a:t>: </a:t>
            </a:r>
            <a:r>
              <a:rPr lang="cs-CZ" sz="2600" dirty="0" smtClean="0"/>
              <a:t>(1) General justice </a:t>
            </a:r>
            <a:r>
              <a:rPr lang="cs-CZ" sz="2600" dirty="0" err="1" smtClean="0"/>
              <a:t>experience</a:t>
            </a:r>
            <a:r>
              <a:rPr lang="cs-CZ" sz="2600" dirty="0" smtClean="0"/>
              <a:t> </a:t>
            </a:r>
            <a:r>
              <a:rPr lang="cs-CZ" sz="2600" dirty="0" err="1" smtClean="0"/>
              <a:t>influences</a:t>
            </a:r>
            <a:r>
              <a:rPr lang="cs-CZ" sz="2600" dirty="0" smtClean="0"/>
              <a:t> </a:t>
            </a:r>
            <a:r>
              <a:rPr lang="cs-CZ" sz="2600" dirty="0" err="1" smtClean="0"/>
              <a:t>an</a:t>
            </a:r>
            <a:r>
              <a:rPr lang="cs-CZ" sz="2600" dirty="0" smtClean="0"/>
              <a:t> </a:t>
            </a:r>
            <a:r>
              <a:rPr lang="cs-CZ" sz="2600" dirty="0" err="1" smtClean="0"/>
              <a:t>individual´s</a:t>
            </a:r>
            <a:r>
              <a:rPr lang="cs-CZ" sz="2600" dirty="0" smtClean="0"/>
              <a:t> response, (2) </a:t>
            </a:r>
            <a:r>
              <a:rPr lang="cs-CZ" sz="2600" dirty="0" err="1" smtClean="0"/>
              <a:t>overall</a:t>
            </a:r>
            <a:r>
              <a:rPr lang="cs-CZ" sz="2600" dirty="0" smtClean="0"/>
              <a:t> justice </a:t>
            </a:r>
            <a:r>
              <a:rPr lang="cs-CZ" sz="2600" dirty="0" err="1" smtClean="0"/>
              <a:t>mediates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relationship</a:t>
            </a:r>
            <a:r>
              <a:rPr lang="cs-CZ" sz="2600" dirty="0" smtClean="0"/>
              <a:t> </a:t>
            </a:r>
            <a:r>
              <a:rPr lang="cs-CZ" sz="2600" dirty="0" err="1" smtClean="0"/>
              <a:t>between</a:t>
            </a:r>
            <a:r>
              <a:rPr lang="cs-CZ" sz="2600" dirty="0" smtClean="0"/>
              <a:t> </a:t>
            </a:r>
            <a:r>
              <a:rPr lang="cs-CZ" sz="2600" dirty="0" err="1" smtClean="0"/>
              <a:t>specific</a:t>
            </a:r>
            <a:r>
              <a:rPr lang="cs-CZ" sz="2600" dirty="0" smtClean="0"/>
              <a:t> justice </a:t>
            </a:r>
            <a:r>
              <a:rPr lang="cs-CZ" sz="2600" dirty="0" err="1" smtClean="0"/>
              <a:t>judgements</a:t>
            </a:r>
            <a:r>
              <a:rPr lang="cs-CZ" sz="2600" dirty="0" smtClean="0"/>
              <a:t> and </a:t>
            </a:r>
            <a:r>
              <a:rPr lang="cs-CZ" sz="2600" dirty="0" err="1" smtClean="0"/>
              <a:t>employee</a:t>
            </a:r>
            <a:r>
              <a:rPr lang="cs-CZ" sz="2600" dirty="0" smtClean="0"/>
              <a:t>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satisfaction</a:t>
            </a:r>
            <a:r>
              <a:rPr lang="cs-CZ" sz="2600" dirty="0" smtClean="0"/>
              <a:t>, </a:t>
            </a:r>
            <a:r>
              <a:rPr lang="cs-CZ" sz="2600" dirty="0" err="1" smtClean="0"/>
              <a:t>commitment</a:t>
            </a:r>
            <a:r>
              <a:rPr lang="cs-CZ" sz="2600" dirty="0" smtClean="0"/>
              <a:t> and </a:t>
            </a:r>
            <a:r>
              <a:rPr lang="cs-CZ" sz="2600" dirty="0" err="1" smtClean="0"/>
              <a:t>turnover</a:t>
            </a:r>
            <a:r>
              <a:rPr lang="cs-CZ" sz="2600" dirty="0" smtClean="0"/>
              <a:t> </a:t>
            </a:r>
            <a:r>
              <a:rPr lang="cs-CZ" sz="2600" dirty="0" err="1" smtClean="0"/>
              <a:t>intentions</a:t>
            </a:r>
            <a:r>
              <a:rPr lang="cs-CZ" sz="26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367085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New </a:t>
            </a:r>
            <a:r>
              <a:rPr lang="cs-CZ" b="1" dirty="0" err="1"/>
              <a:t>Chalenges</a:t>
            </a:r>
            <a:r>
              <a:rPr lang="cs-CZ" b="1" dirty="0"/>
              <a:t> in </a:t>
            </a:r>
            <a:r>
              <a:rPr lang="en-US" b="1" dirty="0"/>
              <a:t>HR Ma</a:t>
            </a:r>
            <a:r>
              <a:rPr lang="cs-CZ" b="1" dirty="0" err="1"/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b="1" dirty="0" err="1" smtClean="0"/>
              <a:t>Sources</a:t>
            </a:r>
            <a:endParaRPr lang="cs-CZ" b="1" dirty="0" smtClean="0"/>
          </a:p>
          <a:p>
            <a:r>
              <a:rPr lang="cs-CZ" dirty="0"/>
              <a:t>BACON, M. 2008. Management </a:t>
            </a:r>
            <a:r>
              <a:rPr lang="cs-CZ" dirty="0" err="1"/>
              <a:t>Strategy</a:t>
            </a:r>
            <a:r>
              <a:rPr lang="cs-CZ" dirty="0"/>
              <a:t> and </a:t>
            </a:r>
            <a:r>
              <a:rPr lang="cs-CZ" dirty="0" err="1"/>
              <a:t>Industrial</a:t>
            </a:r>
            <a:r>
              <a:rPr lang="cs-CZ" dirty="0"/>
              <a:t> Relations. In: BLYTON, P.; BACON, N.; FIORITO, J.; HEERY, E. (</a:t>
            </a:r>
            <a:r>
              <a:rPr lang="cs-CZ" dirty="0" err="1"/>
              <a:t>eds</a:t>
            </a:r>
            <a:r>
              <a:rPr lang="cs-CZ" dirty="0"/>
              <a:t>.) 2008. </a:t>
            </a:r>
            <a:r>
              <a:rPr lang="cs-CZ" i="1" dirty="0" err="1"/>
              <a:t>The</a:t>
            </a:r>
            <a:r>
              <a:rPr lang="cs-CZ" i="1" dirty="0"/>
              <a:t> SAGE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Industrial</a:t>
            </a:r>
            <a:r>
              <a:rPr lang="cs-CZ" i="1" dirty="0"/>
              <a:t> Relations.</a:t>
            </a:r>
            <a:r>
              <a:rPr lang="cs-CZ" dirty="0"/>
              <a:t> London: SAGE </a:t>
            </a:r>
            <a:r>
              <a:rPr lang="cs-CZ" dirty="0" err="1"/>
              <a:t>Publications</a:t>
            </a:r>
            <a:r>
              <a:rPr lang="cs-CZ" dirty="0"/>
              <a:t> Ltd. </a:t>
            </a:r>
          </a:p>
          <a:p>
            <a:r>
              <a:rPr lang="cs-CZ" dirty="0"/>
              <a:t>BLYTON, P.; BACON, N.; FIORITO, J.; HEERY, E. (</a:t>
            </a:r>
            <a:r>
              <a:rPr lang="cs-CZ" dirty="0" err="1"/>
              <a:t>eds</a:t>
            </a:r>
            <a:r>
              <a:rPr lang="cs-CZ" dirty="0"/>
              <a:t>.) 2008. </a:t>
            </a:r>
            <a:r>
              <a:rPr lang="cs-CZ" i="1" dirty="0" err="1"/>
              <a:t>The</a:t>
            </a:r>
            <a:r>
              <a:rPr lang="cs-CZ" i="1" dirty="0"/>
              <a:t> SAGE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Industrial</a:t>
            </a:r>
            <a:r>
              <a:rPr lang="cs-CZ" i="1" dirty="0"/>
              <a:t> Relations.</a:t>
            </a:r>
            <a:r>
              <a:rPr lang="cs-CZ" dirty="0"/>
              <a:t> London: SAGE </a:t>
            </a:r>
            <a:r>
              <a:rPr lang="cs-CZ" dirty="0" err="1"/>
              <a:t>Publications</a:t>
            </a:r>
            <a:r>
              <a:rPr lang="cs-CZ" dirty="0"/>
              <a:t> Ltd. </a:t>
            </a:r>
          </a:p>
          <a:p>
            <a:r>
              <a:rPr lang="cs-CZ" dirty="0"/>
              <a:t>BRAMMER, S. 2011. </a:t>
            </a:r>
            <a:r>
              <a:rPr lang="cs-CZ" dirty="0" err="1"/>
              <a:t>Employment</a:t>
            </a:r>
            <a:r>
              <a:rPr lang="cs-CZ" dirty="0"/>
              <a:t> relations and </a:t>
            </a:r>
            <a:r>
              <a:rPr lang="cs-CZ" dirty="0" err="1"/>
              <a:t>corporate</a:t>
            </a:r>
            <a:r>
              <a:rPr lang="cs-CZ" dirty="0"/>
              <a:t> </a:t>
            </a:r>
            <a:r>
              <a:rPr lang="cs-CZ" dirty="0" err="1"/>
              <a:t>social</a:t>
            </a:r>
            <a:r>
              <a:rPr lang="cs-CZ" dirty="0"/>
              <a:t> </a:t>
            </a:r>
            <a:r>
              <a:rPr lang="cs-CZ" dirty="0" err="1"/>
              <a:t>responsibility</a:t>
            </a:r>
            <a:r>
              <a:rPr lang="cs-CZ" dirty="0"/>
              <a:t>. In: TOWNSEND, K.; WILKINSON, A. (</a:t>
            </a:r>
            <a:r>
              <a:rPr lang="cs-CZ" dirty="0" err="1"/>
              <a:t>eds</a:t>
            </a:r>
            <a:r>
              <a:rPr lang="cs-CZ" dirty="0"/>
              <a:t>.) 2011. </a:t>
            </a:r>
            <a:r>
              <a:rPr lang="cs-CZ" i="1" dirty="0" err="1"/>
              <a:t>Research</a:t>
            </a:r>
            <a:r>
              <a:rPr lang="cs-CZ" i="1" dirty="0"/>
              <a:t> Handbook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Future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and </a:t>
            </a:r>
            <a:r>
              <a:rPr lang="cs-CZ" i="1" dirty="0" err="1"/>
              <a:t>Employment</a:t>
            </a:r>
            <a:r>
              <a:rPr lang="cs-CZ" i="1" dirty="0"/>
              <a:t> Relations.</a:t>
            </a:r>
            <a:r>
              <a:rPr lang="cs-CZ" dirty="0"/>
              <a:t> </a:t>
            </a:r>
            <a:r>
              <a:rPr lang="cs-CZ" dirty="0" err="1"/>
              <a:t>Cheltenham</a:t>
            </a:r>
            <a:r>
              <a:rPr lang="cs-CZ" dirty="0"/>
              <a:t>: Edward </a:t>
            </a:r>
            <a:r>
              <a:rPr lang="cs-CZ" dirty="0" err="1"/>
              <a:t>Elgar</a:t>
            </a:r>
            <a:r>
              <a:rPr lang="cs-CZ" dirty="0" smtClean="0"/>
              <a:t>.</a:t>
            </a:r>
          </a:p>
          <a:p>
            <a:r>
              <a:rPr lang="cs-CZ" dirty="0" smtClean="0"/>
              <a:t>COLAKOGLU, S.; </a:t>
            </a:r>
            <a:r>
              <a:rPr lang="cs-CZ" dirty="0" err="1" smtClean="0"/>
              <a:t>Ying</a:t>
            </a:r>
            <a:r>
              <a:rPr lang="cs-CZ" dirty="0" smtClean="0"/>
              <a:t>, H.; LEPAK, D. P. (2009). </a:t>
            </a:r>
            <a:r>
              <a:rPr lang="cs-CZ" dirty="0" err="1" smtClean="0"/>
              <a:t>Models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Strategic</a:t>
            </a:r>
            <a:r>
              <a:rPr lang="cs-CZ" dirty="0" smtClean="0"/>
              <a:t> </a:t>
            </a:r>
            <a:r>
              <a:rPr lang="cs-CZ" dirty="0" err="1" smtClean="0"/>
              <a:t>Human</a:t>
            </a:r>
            <a:r>
              <a:rPr lang="cs-CZ" dirty="0" smtClean="0"/>
              <a:t> </a:t>
            </a:r>
            <a:r>
              <a:rPr lang="cs-CZ" dirty="0" err="1" smtClean="0"/>
              <a:t>Resource</a:t>
            </a:r>
            <a:r>
              <a:rPr lang="cs-CZ" dirty="0" smtClean="0"/>
              <a:t> Management. In: </a:t>
            </a:r>
            <a:r>
              <a:rPr lang="cs-CZ" dirty="0"/>
              <a:t>WILKINSON, Adrian, Nicolas BACON, Tom REDMAN a </a:t>
            </a:r>
            <a:r>
              <a:rPr lang="cs-CZ" dirty="0" err="1"/>
              <a:t>Scott</a:t>
            </a:r>
            <a:r>
              <a:rPr lang="cs-CZ" dirty="0"/>
              <a:t> SNELL.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Sage</a:t>
            </a:r>
            <a:r>
              <a:rPr lang="cs-CZ" i="1" dirty="0"/>
              <a:t>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resource</a:t>
            </a:r>
            <a:r>
              <a:rPr lang="cs-CZ" i="1" dirty="0"/>
              <a:t> management</a:t>
            </a:r>
            <a:r>
              <a:rPr lang="cs-CZ" dirty="0"/>
              <a:t>. Los Angeles: </a:t>
            </a:r>
            <a:r>
              <a:rPr lang="cs-CZ" dirty="0" err="1"/>
              <a:t>Sage</a:t>
            </a:r>
            <a:r>
              <a:rPr lang="cs-CZ" dirty="0"/>
              <a:t>, 2009</a:t>
            </a:r>
          </a:p>
          <a:p>
            <a:r>
              <a:rPr lang="cs-CZ" dirty="0" smtClean="0"/>
              <a:t>COYLE-SHAPIRO</a:t>
            </a:r>
            <a:r>
              <a:rPr lang="cs-CZ" dirty="0"/>
              <a:t>, J.; DHENSA, R. K. 2011. Justice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twenty-first-century</a:t>
            </a:r>
            <a:r>
              <a:rPr lang="cs-CZ" dirty="0"/>
              <a:t> </a:t>
            </a:r>
            <a:r>
              <a:rPr lang="cs-CZ" dirty="0" err="1"/>
              <a:t>organization</a:t>
            </a:r>
            <a:r>
              <a:rPr lang="cs-CZ" dirty="0"/>
              <a:t>. In: TOWNSEND, K.; WILKINSON, A. (</a:t>
            </a:r>
            <a:r>
              <a:rPr lang="cs-CZ" dirty="0" err="1"/>
              <a:t>eds</a:t>
            </a:r>
            <a:r>
              <a:rPr lang="cs-CZ" dirty="0"/>
              <a:t>.) 2011. </a:t>
            </a:r>
            <a:r>
              <a:rPr lang="cs-CZ" i="1" dirty="0" err="1"/>
              <a:t>Research</a:t>
            </a:r>
            <a:r>
              <a:rPr lang="cs-CZ" i="1" dirty="0"/>
              <a:t> Handbook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Future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and </a:t>
            </a:r>
            <a:r>
              <a:rPr lang="cs-CZ" i="1" dirty="0" err="1"/>
              <a:t>Employment</a:t>
            </a:r>
            <a:r>
              <a:rPr lang="cs-CZ" i="1" dirty="0"/>
              <a:t> Relations.</a:t>
            </a:r>
            <a:r>
              <a:rPr lang="cs-CZ" dirty="0"/>
              <a:t> </a:t>
            </a:r>
            <a:r>
              <a:rPr lang="cs-CZ" dirty="0" err="1"/>
              <a:t>Cheltenham</a:t>
            </a:r>
            <a:r>
              <a:rPr lang="cs-CZ" dirty="0"/>
              <a:t>: Edward </a:t>
            </a:r>
            <a:r>
              <a:rPr lang="cs-CZ" dirty="0" err="1"/>
              <a:t>Elgar</a:t>
            </a:r>
            <a:r>
              <a:rPr lang="cs-CZ" dirty="0"/>
              <a:t>.</a:t>
            </a:r>
          </a:p>
          <a:p>
            <a:r>
              <a:rPr lang="cs-CZ" dirty="0"/>
              <a:t>FROST, A. C. 2008.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Work</a:t>
            </a:r>
            <a:r>
              <a:rPr lang="cs-CZ" dirty="0"/>
              <a:t> Systems </a:t>
            </a:r>
            <a:r>
              <a:rPr lang="cs-CZ" dirty="0" err="1"/>
              <a:t>Literature</a:t>
            </a:r>
            <a:r>
              <a:rPr lang="cs-CZ" dirty="0"/>
              <a:t> in </a:t>
            </a:r>
            <a:r>
              <a:rPr lang="cs-CZ" dirty="0" err="1"/>
              <a:t>Industrial</a:t>
            </a:r>
            <a:r>
              <a:rPr lang="cs-CZ" dirty="0"/>
              <a:t> Relations. In: BLYTON, P.; BACON, N.; FIORITO, J.; HEERY, E. (</a:t>
            </a:r>
            <a:r>
              <a:rPr lang="cs-CZ" dirty="0" err="1"/>
              <a:t>eds</a:t>
            </a:r>
            <a:r>
              <a:rPr lang="cs-CZ" dirty="0"/>
              <a:t>.) 2008. </a:t>
            </a:r>
            <a:r>
              <a:rPr lang="cs-CZ" i="1" dirty="0" err="1"/>
              <a:t>The</a:t>
            </a:r>
            <a:r>
              <a:rPr lang="cs-CZ" i="1" dirty="0"/>
              <a:t> SAGE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Industrial</a:t>
            </a:r>
            <a:r>
              <a:rPr lang="cs-CZ" i="1" dirty="0"/>
              <a:t> Relations.</a:t>
            </a:r>
            <a:r>
              <a:rPr lang="cs-CZ" dirty="0"/>
              <a:t> London: SAGE </a:t>
            </a:r>
            <a:r>
              <a:rPr lang="cs-CZ" dirty="0" err="1"/>
              <a:t>Publications</a:t>
            </a:r>
            <a:r>
              <a:rPr lang="cs-CZ" dirty="0"/>
              <a:t> Ltd. </a:t>
            </a:r>
          </a:p>
          <a:p>
            <a:r>
              <a:rPr lang="cs-CZ" dirty="0"/>
              <a:t>GOSPEL, H. 2009. </a:t>
            </a:r>
            <a:r>
              <a:rPr lang="cs-CZ" dirty="0" err="1"/>
              <a:t>Human</a:t>
            </a:r>
            <a:r>
              <a:rPr lang="cs-CZ" dirty="0"/>
              <a:t> </a:t>
            </a:r>
            <a:r>
              <a:rPr lang="cs-CZ" dirty="0" err="1"/>
              <a:t>Resources</a:t>
            </a:r>
            <a:r>
              <a:rPr lang="cs-CZ" dirty="0"/>
              <a:t> Management: A </a:t>
            </a:r>
            <a:r>
              <a:rPr lang="cs-CZ" dirty="0" err="1"/>
              <a:t>Historical</a:t>
            </a:r>
            <a:r>
              <a:rPr lang="cs-CZ" dirty="0"/>
              <a:t> </a:t>
            </a:r>
            <a:r>
              <a:rPr lang="cs-CZ" dirty="0" err="1"/>
              <a:t>Perpective</a:t>
            </a:r>
            <a:r>
              <a:rPr lang="cs-CZ" dirty="0"/>
              <a:t>. In: WILKINSON, Adrian, Nicolas BACON, Tom </a:t>
            </a:r>
            <a:r>
              <a:rPr lang="cs-CZ" dirty="0" smtClean="0"/>
              <a:t>REDMAN, </a:t>
            </a:r>
            <a:r>
              <a:rPr lang="cs-CZ" dirty="0" err="1"/>
              <a:t>Scott</a:t>
            </a:r>
            <a:r>
              <a:rPr lang="cs-CZ" dirty="0"/>
              <a:t> SNELL.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Sage</a:t>
            </a:r>
            <a:r>
              <a:rPr lang="cs-CZ" i="1" dirty="0"/>
              <a:t>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resource</a:t>
            </a:r>
            <a:r>
              <a:rPr lang="cs-CZ" i="1" dirty="0"/>
              <a:t> management</a:t>
            </a:r>
            <a:r>
              <a:rPr lang="cs-CZ" dirty="0"/>
              <a:t>. Los Angeles: </a:t>
            </a:r>
            <a:r>
              <a:rPr lang="cs-CZ" dirty="0" err="1"/>
              <a:t>Sage</a:t>
            </a:r>
            <a:endParaRPr lang="cs-CZ" dirty="0"/>
          </a:p>
          <a:p>
            <a:r>
              <a:rPr lang="cs-CZ" dirty="0"/>
              <a:t>HALL, P. A.; SOSKICE, D. W. 2001 </a:t>
            </a:r>
            <a:r>
              <a:rPr lang="cs-CZ" i="1" dirty="0" err="1"/>
              <a:t>Varieties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capitalism</a:t>
            </a:r>
            <a:r>
              <a:rPr lang="cs-CZ" i="1" dirty="0"/>
              <a:t>: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institutional</a:t>
            </a:r>
            <a:r>
              <a:rPr lang="cs-CZ" i="1" dirty="0"/>
              <a:t> </a:t>
            </a:r>
            <a:r>
              <a:rPr lang="cs-CZ" i="1" dirty="0" err="1"/>
              <a:t>foundations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comparative</a:t>
            </a:r>
            <a:r>
              <a:rPr lang="cs-CZ" i="1" dirty="0"/>
              <a:t> </a:t>
            </a:r>
            <a:r>
              <a:rPr lang="cs-CZ" i="1" dirty="0" err="1"/>
              <a:t>advantage</a:t>
            </a:r>
            <a:r>
              <a:rPr lang="cs-CZ" dirty="0"/>
              <a:t>. Oxford [</a:t>
            </a:r>
            <a:r>
              <a:rPr lang="cs-CZ" dirty="0" err="1"/>
              <a:t>England</a:t>
            </a:r>
            <a:r>
              <a:rPr lang="cs-CZ" dirty="0"/>
              <a:t>]: Oxford University </a:t>
            </a:r>
            <a:r>
              <a:rPr lang="cs-CZ" dirty="0" err="1"/>
              <a:t>Press</a:t>
            </a:r>
            <a:r>
              <a:rPr lang="cs-CZ" dirty="0"/>
              <a:t>, pp 8 </a:t>
            </a:r>
            <a:r>
              <a:rPr lang="cs-CZ" dirty="0" smtClean="0"/>
              <a:t>– 68</a:t>
            </a:r>
          </a:p>
          <a:p>
            <a:r>
              <a:rPr lang="cs-CZ" dirty="0" smtClean="0"/>
              <a:t>LIEVENS, F.; CHAPMAN, D. 2009. </a:t>
            </a:r>
            <a:r>
              <a:rPr lang="cs-CZ" dirty="0" err="1" smtClean="0"/>
              <a:t>Recruitment</a:t>
            </a:r>
            <a:r>
              <a:rPr lang="cs-CZ" dirty="0" smtClean="0"/>
              <a:t> and </a:t>
            </a:r>
            <a:r>
              <a:rPr lang="cs-CZ" dirty="0" err="1" smtClean="0"/>
              <a:t>Selection</a:t>
            </a:r>
            <a:r>
              <a:rPr lang="cs-CZ" dirty="0" smtClean="0"/>
              <a:t>. In: </a:t>
            </a:r>
            <a:r>
              <a:rPr lang="cs-CZ" dirty="0"/>
              <a:t>WILKINSON, Adrian, Nicolas BACON, Tom REDMAN a </a:t>
            </a:r>
            <a:r>
              <a:rPr lang="cs-CZ" dirty="0" err="1"/>
              <a:t>Scott</a:t>
            </a:r>
            <a:r>
              <a:rPr lang="cs-CZ" dirty="0"/>
              <a:t> SNELL.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Sage</a:t>
            </a:r>
            <a:r>
              <a:rPr lang="cs-CZ" i="1" dirty="0"/>
              <a:t>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resource</a:t>
            </a:r>
            <a:r>
              <a:rPr lang="cs-CZ" i="1" dirty="0"/>
              <a:t> management</a:t>
            </a:r>
            <a:r>
              <a:rPr lang="cs-CZ" dirty="0"/>
              <a:t>. Los Angeles: </a:t>
            </a:r>
            <a:r>
              <a:rPr lang="cs-CZ" dirty="0" err="1"/>
              <a:t>Sage</a:t>
            </a:r>
            <a:r>
              <a:rPr lang="cs-CZ" dirty="0"/>
              <a:t>, 2009</a:t>
            </a:r>
          </a:p>
          <a:p>
            <a:r>
              <a:rPr lang="cs-CZ" dirty="0" smtClean="0"/>
              <a:t>PROCTER</a:t>
            </a:r>
            <a:r>
              <a:rPr lang="cs-CZ" dirty="0"/>
              <a:t>, S. 2008. New </a:t>
            </a:r>
            <a:r>
              <a:rPr lang="cs-CZ" dirty="0" err="1"/>
              <a:t>Forms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Work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High</a:t>
            </a:r>
            <a:r>
              <a:rPr lang="cs-CZ" dirty="0"/>
              <a:t> Performance </a:t>
            </a:r>
            <a:r>
              <a:rPr lang="cs-CZ" dirty="0" err="1"/>
              <a:t>Paradigm</a:t>
            </a:r>
            <a:r>
              <a:rPr lang="cs-CZ" dirty="0"/>
              <a:t>. In: BLYTON, P.; BACON, N.; FIORITO, J.; HEERY, E. (</a:t>
            </a:r>
            <a:r>
              <a:rPr lang="cs-CZ" dirty="0" err="1"/>
              <a:t>eds</a:t>
            </a:r>
            <a:r>
              <a:rPr lang="cs-CZ" dirty="0"/>
              <a:t>.) 2008. </a:t>
            </a:r>
            <a:r>
              <a:rPr lang="cs-CZ" i="1" dirty="0" err="1"/>
              <a:t>The</a:t>
            </a:r>
            <a:r>
              <a:rPr lang="cs-CZ" i="1" dirty="0"/>
              <a:t> SAGE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Industrial</a:t>
            </a:r>
            <a:r>
              <a:rPr lang="cs-CZ" i="1" dirty="0"/>
              <a:t> Relations.</a:t>
            </a:r>
            <a:r>
              <a:rPr lang="cs-CZ" dirty="0"/>
              <a:t> London: SAGE </a:t>
            </a:r>
            <a:r>
              <a:rPr lang="cs-CZ" dirty="0" err="1"/>
              <a:t>Publications</a:t>
            </a:r>
            <a:r>
              <a:rPr lang="cs-CZ" dirty="0"/>
              <a:t> Ltd. </a:t>
            </a:r>
          </a:p>
          <a:p>
            <a:r>
              <a:rPr lang="cs-CZ" dirty="0"/>
              <a:t>STRACHAN, G.; BURGESS, J.; FRENCH, E. 2011. </a:t>
            </a:r>
            <a:r>
              <a:rPr lang="cs-CZ" dirty="0" err="1"/>
              <a:t>Equity</a:t>
            </a:r>
            <a:r>
              <a:rPr lang="cs-CZ" dirty="0"/>
              <a:t> in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twenty-first-century</a:t>
            </a:r>
            <a:r>
              <a:rPr lang="cs-CZ" dirty="0"/>
              <a:t> </a:t>
            </a:r>
            <a:r>
              <a:rPr lang="cs-CZ" dirty="0" err="1"/>
              <a:t>workplace</a:t>
            </a:r>
            <a:r>
              <a:rPr lang="cs-CZ" dirty="0"/>
              <a:t>. In: TOWNSEND, K.; WILKINSON, A. (</a:t>
            </a:r>
            <a:r>
              <a:rPr lang="cs-CZ" dirty="0" err="1"/>
              <a:t>eds</a:t>
            </a:r>
            <a:r>
              <a:rPr lang="cs-CZ" dirty="0"/>
              <a:t>.) 2011. </a:t>
            </a:r>
            <a:r>
              <a:rPr lang="cs-CZ" i="1" dirty="0" err="1"/>
              <a:t>Research</a:t>
            </a:r>
            <a:r>
              <a:rPr lang="cs-CZ" i="1" dirty="0"/>
              <a:t> Handbook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Future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and </a:t>
            </a:r>
            <a:r>
              <a:rPr lang="cs-CZ" i="1" dirty="0" err="1"/>
              <a:t>Employment</a:t>
            </a:r>
            <a:r>
              <a:rPr lang="cs-CZ" i="1" dirty="0"/>
              <a:t> Relations.</a:t>
            </a:r>
            <a:r>
              <a:rPr lang="cs-CZ" dirty="0"/>
              <a:t> </a:t>
            </a:r>
            <a:r>
              <a:rPr lang="cs-CZ" dirty="0" err="1"/>
              <a:t>Cheltenham</a:t>
            </a:r>
            <a:r>
              <a:rPr lang="cs-CZ" dirty="0"/>
              <a:t>: Edward </a:t>
            </a:r>
            <a:r>
              <a:rPr lang="cs-CZ" dirty="0" err="1"/>
              <a:t>Elgar</a:t>
            </a:r>
            <a:r>
              <a:rPr lang="cs-CZ" dirty="0"/>
              <a:t>.</a:t>
            </a:r>
          </a:p>
          <a:p>
            <a:r>
              <a:rPr lang="cs-CZ" dirty="0"/>
              <a:t>WILTON, N. 2013. </a:t>
            </a:r>
            <a:r>
              <a:rPr lang="cs-CZ" i="1" dirty="0" err="1"/>
              <a:t>An</a:t>
            </a:r>
            <a:r>
              <a:rPr lang="cs-CZ" i="1" dirty="0"/>
              <a:t> </a:t>
            </a:r>
            <a:r>
              <a:rPr lang="cs-CZ" i="1" dirty="0" err="1"/>
              <a:t>introduction</a:t>
            </a:r>
            <a:r>
              <a:rPr lang="cs-CZ" i="1" dirty="0"/>
              <a:t> to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resource</a:t>
            </a:r>
            <a:r>
              <a:rPr lang="cs-CZ" i="1" dirty="0"/>
              <a:t> management</a:t>
            </a:r>
            <a:r>
              <a:rPr lang="cs-CZ" dirty="0"/>
              <a:t>. 2nd </a:t>
            </a:r>
            <a:r>
              <a:rPr lang="cs-CZ" dirty="0" err="1"/>
              <a:t>ed</a:t>
            </a:r>
            <a:r>
              <a:rPr lang="cs-CZ" dirty="0"/>
              <a:t>. Los Angeles: SAGE, pp 83 - 110</a:t>
            </a:r>
          </a:p>
          <a:p>
            <a:r>
              <a:rPr lang="cs-CZ" dirty="0" smtClean="0"/>
              <a:t>TOWNSEND</a:t>
            </a:r>
            <a:r>
              <a:rPr lang="cs-CZ" dirty="0"/>
              <a:t>, K.; WILKINSON, A. (</a:t>
            </a:r>
            <a:r>
              <a:rPr lang="cs-CZ" dirty="0" err="1"/>
              <a:t>eds</a:t>
            </a:r>
            <a:r>
              <a:rPr lang="cs-CZ" dirty="0"/>
              <a:t>.) 2011. </a:t>
            </a:r>
            <a:r>
              <a:rPr lang="cs-CZ" i="1" dirty="0" err="1"/>
              <a:t>Research</a:t>
            </a:r>
            <a:r>
              <a:rPr lang="cs-CZ" i="1" dirty="0"/>
              <a:t> Handbook on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Future</a:t>
            </a:r>
            <a:r>
              <a:rPr lang="cs-CZ" i="1" dirty="0"/>
              <a:t>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Work</a:t>
            </a:r>
            <a:r>
              <a:rPr lang="cs-CZ" i="1" dirty="0"/>
              <a:t> and </a:t>
            </a:r>
            <a:r>
              <a:rPr lang="cs-CZ" i="1" dirty="0" err="1"/>
              <a:t>Employment</a:t>
            </a:r>
            <a:r>
              <a:rPr lang="cs-CZ" i="1" dirty="0"/>
              <a:t> Relations.</a:t>
            </a:r>
            <a:r>
              <a:rPr lang="cs-CZ" dirty="0"/>
              <a:t> </a:t>
            </a:r>
            <a:r>
              <a:rPr lang="cs-CZ" dirty="0" err="1"/>
              <a:t>Cheltenham</a:t>
            </a:r>
            <a:r>
              <a:rPr lang="cs-CZ" dirty="0"/>
              <a:t>: Edward </a:t>
            </a:r>
            <a:r>
              <a:rPr lang="cs-CZ" dirty="0" err="1"/>
              <a:t>Elgar</a:t>
            </a:r>
            <a:r>
              <a:rPr lang="cs-CZ" dirty="0"/>
              <a:t>.</a:t>
            </a:r>
          </a:p>
          <a:p>
            <a:r>
              <a:rPr lang="cs-CZ" dirty="0"/>
              <a:t>WILKINSON, Adrian, Nicolas BACON, Tom REDMAN a </a:t>
            </a:r>
            <a:r>
              <a:rPr lang="cs-CZ" dirty="0" err="1"/>
              <a:t>Scott</a:t>
            </a:r>
            <a:r>
              <a:rPr lang="cs-CZ" dirty="0"/>
              <a:t> SNELL. </a:t>
            </a:r>
            <a:r>
              <a:rPr lang="cs-CZ" i="1" dirty="0" err="1"/>
              <a:t>The</a:t>
            </a:r>
            <a:r>
              <a:rPr lang="cs-CZ" i="1" dirty="0"/>
              <a:t> </a:t>
            </a:r>
            <a:r>
              <a:rPr lang="cs-CZ" i="1" dirty="0" err="1"/>
              <a:t>Sage</a:t>
            </a:r>
            <a:r>
              <a:rPr lang="cs-CZ" i="1" dirty="0"/>
              <a:t> handbook </a:t>
            </a:r>
            <a:r>
              <a:rPr lang="cs-CZ" i="1" dirty="0" err="1"/>
              <a:t>of</a:t>
            </a:r>
            <a:r>
              <a:rPr lang="cs-CZ" i="1" dirty="0"/>
              <a:t> </a:t>
            </a:r>
            <a:r>
              <a:rPr lang="cs-CZ" i="1" dirty="0" err="1"/>
              <a:t>human</a:t>
            </a:r>
            <a:r>
              <a:rPr lang="cs-CZ" i="1" dirty="0"/>
              <a:t> </a:t>
            </a:r>
            <a:r>
              <a:rPr lang="cs-CZ" i="1" dirty="0" err="1"/>
              <a:t>resource</a:t>
            </a:r>
            <a:r>
              <a:rPr lang="cs-CZ" i="1" dirty="0"/>
              <a:t> management</a:t>
            </a:r>
            <a:r>
              <a:rPr lang="cs-CZ" dirty="0"/>
              <a:t>. Los Angeles: </a:t>
            </a:r>
            <a:r>
              <a:rPr lang="cs-CZ" dirty="0" err="1"/>
              <a:t>Sage</a:t>
            </a:r>
            <a:r>
              <a:rPr lang="cs-CZ" dirty="0"/>
              <a:t>, 2009</a:t>
            </a:r>
          </a:p>
          <a:p>
            <a:pPr marL="0" indent="0">
              <a:buNone/>
            </a:pPr>
            <a:endParaRPr lang="cs-CZ" b="1" dirty="0" smtClean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664276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35560" y="404664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8800" b="1" dirty="0" err="1" smtClean="0"/>
              <a:t>Questions</a:t>
            </a:r>
            <a:r>
              <a:rPr lang="cs-CZ" sz="8800" b="1" dirty="0" smtClean="0"/>
              <a:t> and  </a:t>
            </a:r>
            <a:r>
              <a:rPr lang="cs-CZ" sz="8800" b="1" dirty="0" err="1" smtClean="0"/>
              <a:t>Discusion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9430119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135560" y="404664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8800" b="1" dirty="0" err="1" smtClean="0"/>
              <a:t>Thank</a:t>
            </a:r>
            <a:r>
              <a:rPr lang="cs-CZ" sz="8800" b="1" dirty="0" smtClean="0"/>
              <a:t> </a:t>
            </a:r>
            <a:r>
              <a:rPr lang="cs-CZ" sz="8800" b="1" dirty="0" err="1" smtClean="0"/>
              <a:t>you</a:t>
            </a:r>
            <a:r>
              <a:rPr lang="cs-CZ" sz="8800" b="1" dirty="0" smtClean="0"/>
              <a:t> </a:t>
            </a:r>
            <a:r>
              <a:rPr lang="cs-CZ" sz="8800" b="1" dirty="0" err="1" smtClean="0"/>
              <a:t>for</a:t>
            </a:r>
            <a:r>
              <a:rPr lang="cs-CZ" sz="8800" b="1" dirty="0" smtClean="0"/>
              <a:t> </a:t>
            </a:r>
            <a:r>
              <a:rPr lang="cs-CZ" sz="8800" b="1" dirty="0" err="1" smtClean="0"/>
              <a:t>your</a:t>
            </a:r>
            <a:r>
              <a:rPr lang="cs-CZ" sz="8800" b="1" dirty="0" smtClean="0"/>
              <a:t> </a:t>
            </a:r>
            <a:r>
              <a:rPr lang="cs-CZ" sz="8800" b="1" dirty="0" err="1" smtClean="0"/>
              <a:t>attention</a:t>
            </a: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270617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Internal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external</a:t>
            </a:r>
            <a:r>
              <a:rPr lang="cs-CZ" sz="2600" b="1" dirty="0" smtClean="0"/>
              <a:t> l</a:t>
            </a:r>
            <a:r>
              <a:rPr lang="en-US" sz="2600" b="1" dirty="0" err="1" smtClean="0"/>
              <a:t>abor</a:t>
            </a:r>
            <a:r>
              <a:rPr lang="en-US" sz="2600" b="1" dirty="0" smtClean="0"/>
              <a:t> market </a:t>
            </a:r>
            <a:endParaRPr lang="cs-CZ" sz="2600" b="1" dirty="0" smtClean="0"/>
          </a:p>
          <a:p>
            <a:pPr marL="0" indent="0">
              <a:buNone/>
            </a:pP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internal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labor</a:t>
            </a:r>
            <a:r>
              <a:rPr lang="cs-CZ" sz="2600" b="1" dirty="0" smtClean="0"/>
              <a:t> market</a:t>
            </a:r>
            <a:r>
              <a:rPr lang="en-US" sz="2600" dirty="0" smtClean="0"/>
              <a:t>: </a:t>
            </a:r>
            <a:r>
              <a:rPr lang="cs-CZ" sz="2600" dirty="0" err="1" smtClean="0"/>
              <a:t>Existing</a:t>
            </a:r>
            <a:r>
              <a:rPr lang="cs-CZ" sz="2600" dirty="0" smtClean="0"/>
              <a:t> </a:t>
            </a:r>
            <a:r>
              <a:rPr lang="cs-CZ" sz="2600" dirty="0" err="1" smtClean="0"/>
              <a:t>within</a:t>
            </a:r>
            <a:r>
              <a:rPr lang="cs-CZ" sz="2600" dirty="0" smtClean="0"/>
              <a:t> a single </a:t>
            </a:r>
            <a:r>
              <a:rPr lang="cs-CZ" sz="2600" dirty="0" err="1" smtClean="0"/>
              <a:t>organisation</a:t>
            </a:r>
            <a:r>
              <a:rPr lang="cs-CZ" sz="2600" dirty="0" smtClean="0"/>
              <a:t> and </a:t>
            </a:r>
            <a:r>
              <a:rPr lang="cs-CZ" sz="2600" dirty="0" err="1" smtClean="0"/>
              <a:t>represents</a:t>
            </a:r>
            <a:r>
              <a:rPr lang="cs-CZ" sz="2600" dirty="0" smtClean="0"/>
              <a:t> </a:t>
            </a:r>
            <a:r>
              <a:rPr lang="cs-CZ" sz="2600" dirty="0" err="1" smtClean="0"/>
              <a:t>its</a:t>
            </a:r>
            <a:r>
              <a:rPr lang="cs-CZ" sz="2600" dirty="0" smtClean="0"/>
              <a:t> </a:t>
            </a:r>
            <a:r>
              <a:rPr lang="cs-CZ" sz="2600" dirty="0" err="1" smtClean="0"/>
              <a:t>internal</a:t>
            </a:r>
            <a:r>
              <a:rPr lang="cs-CZ" sz="2600" dirty="0" smtClean="0"/>
              <a:t> </a:t>
            </a:r>
            <a:r>
              <a:rPr lang="cs-CZ" sz="2600" dirty="0" err="1" smtClean="0"/>
              <a:t>supply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. </a:t>
            </a:r>
            <a:r>
              <a:rPr lang="cs-CZ" sz="2600" dirty="0" err="1" smtClean="0"/>
              <a:t>Mechanism</a:t>
            </a:r>
            <a:r>
              <a:rPr lang="cs-CZ" sz="2600" dirty="0" smtClean="0"/>
              <a:t> by </a:t>
            </a:r>
            <a:r>
              <a:rPr lang="cs-CZ" sz="2600" dirty="0" err="1" smtClean="0"/>
              <a:t>which</a:t>
            </a:r>
            <a:r>
              <a:rPr lang="cs-CZ" sz="2600" dirty="0" smtClean="0"/>
              <a:t> </a:t>
            </a:r>
            <a:r>
              <a:rPr lang="cs-CZ" sz="2600" dirty="0" err="1" smtClean="0"/>
              <a:t>existing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 are </a:t>
            </a:r>
            <a:r>
              <a:rPr lang="cs-CZ" sz="2600" dirty="0" err="1" smtClean="0"/>
              <a:t>attributed</a:t>
            </a:r>
            <a:r>
              <a:rPr lang="cs-CZ" sz="2600" dirty="0" smtClean="0"/>
              <a:t> to </a:t>
            </a:r>
            <a:r>
              <a:rPr lang="cs-CZ" sz="2600" dirty="0" err="1" smtClean="0"/>
              <a:t>particular</a:t>
            </a:r>
            <a:r>
              <a:rPr lang="cs-CZ" sz="2600" dirty="0" smtClean="0"/>
              <a:t> </a:t>
            </a:r>
            <a:r>
              <a:rPr lang="cs-CZ" sz="2600" dirty="0" err="1" smtClean="0"/>
              <a:t>roles</a:t>
            </a:r>
            <a:r>
              <a:rPr lang="cs-CZ" sz="2600" dirty="0" smtClean="0"/>
              <a:t> </a:t>
            </a:r>
            <a:r>
              <a:rPr lang="cs-CZ" sz="2600" dirty="0" err="1" smtClean="0"/>
              <a:t>within</a:t>
            </a:r>
            <a:r>
              <a:rPr lang="cs-CZ" sz="2600" dirty="0" smtClean="0"/>
              <a:t> a </a:t>
            </a:r>
            <a:r>
              <a:rPr lang="cs-CZ" sz="2600" dirty="0" err="1" smtClean="0"/>
              <a:t>firm</a:t>
            </a:r>
            <a:r>
              <a:rPr lang="cs-CZ" sz="2600" dirty="0" smtClean="0"/>
              <a:t>.</a:t>
            </a:r>
          </a:p>
          <a:p>
            <a:pPr>
              <a:buFontTx/>
              <a:buChar char="-"/>
            </a:pPr>
            <a:r>
              <a:rPr lang="cs-CZ" sz="2600" dirty="0" err="1" smtClean="0"/>
              <a:t>Depends</a:t>
            </a:r>
            <a:r>
              <a:rPr lang="cs-CZ" sz="2600" dirty="0" smtClean="0"/>
              <a:t> on </a:t>
            </a:r>
            <a:r>
              <a:rPr lang="cs-CZ" sz="2600" dirty="0" err="1" smtClean="0"/>
              <a:t>various</a:t>
            </a:r>
            <a:r>
              <a:rPr lang="cs-CZ" sz="2600" dirty="0" smtClean="0"/>
              <a:t> HR </a:t>
            </a:r>
            <a:r>
              <a:rPr lang="cs-CZ" sz="2600" dirty="0" err="1" smtClean="0"/>
              <a:t>policy</a:t>
            </a:r>
            <a:r>
              <a:rPr lang="cs-CZ" sz="2600" dirty="0" smtClean="0"/>
              <a:t> </a:t>
            </a:r>
            <a:r>
              <a:rPr lang="cs-CZ" sz="2600" dirty="0" err="1" smtClean="0"/>
              <a:t>emphases</a:t>
            </a:r>
            <a:r>
              <a:rPr lang="cs-CZ" sz="2600" dirty="0" smtClean="0"/>
              <a:t> in </a:t>
            </a:r>
            <a:r>
              <a:rPr lang="cs-CZ" sz="2600" dirty="0" err="1" smtClean="0"/>
              <a:t>firm</a:t>
            </a:r>
            <a:r>
              <a:rPr lang="cs-CZ" sz="2600" dirty="0" smtClean="0"/>
              <a:t> (</a:t>
            </a:r>
            <a:r>
              <a:rPr lang="cs-CZ" sz="2600" dirty="0" err="1" smtClean="0"/>
              <a:t>level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investment</a:t>
            </a:r>
            <a:r>
              <a:rPr lang="cs-CZ" sz="2600" dirty="0" smtClean="0"/>
              <a:t> in </a:t>
            </a:r>
            <a:r>
              <a:rPr lang="cs-CZ" sz="2600" dirty="0" err="1" smtClean="0"/>
              <a:t>employee</a:t>
            </a:r>
            <a:r>
              <a:rPr lang="cs-CZ" sz="2600" dirty="0" smtClean="0"/>
              <a:t>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 and </a:t>
            </a:r>
            <a:r>
              <a:rPr lang="cs-CZ" sz="2600" dirty="0" err="1" smtClean="0"/>
              <a:t>development</a:t>
            </a:r>
            <a:r>
              <a:rPr lang="cs-CZ" sz="2600" dirty="0" smtClean="0"/>
              <a:t>, </a:t>
            </a:r>
            <a:r>
              <a:rPr lang="cs-CZ" sz="2600" dirty="0" err="1" smtClean="0"/>
              <a:t>career</a:t>
            </a:r>
            <a:r>
              <a:rPr lang="cs-CZ" sz="2600" dirty="0" smtClean="0"/>
              <a:t> </a:t>
            </a:r>
            <a:r>
              <a:rPr lang="cs-CZ" sz="2600" dirty="0" err="1" smtClean="0"/>
              <a:t>ladders</a:t>
            </a:r>
            <a:r>
              <a:rPr lang="cs-CZ" sz="2600" dirty="0" smtClean="0"/>
              <a:t>,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security</a:t>
            </a:r>
            <a:r>
              <a:rPr lang="cs-CZ" sz="2600" dirty="0" smtClean="0"/>
              <a:t>, e. g.).</a:t>
            </a:r>
          </a:p>
          <a:p>
            <a:pPr>
              <a:buFontTx/>
              <a:buChar char="-"/>
            </a:pPr>
            <a:r>
              <a:rPr lang="cs-CZ" sz="2600" dirty="0" err="1" smtClean="0"/>
              <a:t>Importance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contextual</a:t>
            </a:r>
            <a:r>
              <a:rPr lang="cs-CZ" sz="2600" dirty="0" smtClean="0"/>
              <a:t> </a:t>
            </a:r>
            <a:r>
              <a:rPr lang="cs-CZ" sz="2600" dirty="0" err="1" smtClean="0"/>
              <a:t>factors</a:t>
            </a:r>
            <a:r>
              <a:rPr lang="cs-CZ" sz="2600" dirty="0" smtClean="0"/>
              <a:t>, </a:t>
            </a:r>
            <a:r>
              <a:rPr lang="cs-CZ" sz="2600" dirty="0" err="1" smtClean="0"/>
              <a:t>particularly</a:t>
            </a:r>
            <a:r>
              <a:rPr lang="cs-CZ" sz="2600" dirty="0" smtClean="0"/>
              <a:t> </a:t>
            </a:r>
            <a:r>
              <a:rPr lang="cs-CZ" sz="2600" dirty="0" err="1" smtClean="0"/>
              <a:t>types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skills</a:t>
            </a:r>
            <a:r>
              <a:rPr lang="cs-CZ" sz="2600" dirty="0" smtClean="0"/>
              <a:t>, </a:t>
            </a:r>
            <a:r>
              <a:rPr lang="cs-CZ" sz="2600" dirty="0" err="1" smtClean="0"/>
              <a:t>knowledge</a:t>
            </a:r>
            <a:r>
              <a:rPr lang="cs-CZ" sz="2600" dirty="0" smtClean="0"/>
              <a:t> and </a:t>
            </a:r>
            <a:r>
              <a:rPr lang="cs-CZ" sz="2600" dirty="0" err="1" smtClean="0"/>
              <a:t>attributes</a:t>
            </a:r>
            <a:r>
              <a:rPr lang="cs-CZ" sz="2600" dirty="0" smtClean="0"/>
              <a:t> </a:t>
            </a:r>
            <a:r>
              <a:rPr lang="cs-CZ" sz="2600" dirty="0" err="1" smtClean="0"/>
              <a:t>required</a:t>
            </a:r>
            <a:r>
              <a:rPr lang="cs-CZ" sz="2600" dirty="0" smtClean="0"/>
              <a:t>.</a:t>
            </a:r>
          </a:p>
          <a:p>
            <a:pPr>
              <a:buFontTx/>
              <a:buChar char="-"/>
            </a:pPr>
            <a:r>
              <a:rPr lang="cs-CZ" sz="2600" dirty="0" err="1" smtClean="0"/>
              <a:t>Different</a:t>
            </a:r>
            <a:r>
              <a:rPr lang="cs-CZ" sz="2600" dirty="0" smtClean="0"/>
              <a:t> </a:t>
            </a:r>
            <a:r>
              <a:rPr lang="cs-CZ" sz="2600" dirty="0" err="1" smtClean="0"/>
              <a:t>functions</a:t>
            </a:r>
            <a:r>
              <a:rPr lang="cs-CZ" sz="2600" dirty="0" smtClean="0"/>
              <a:t>: source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motivations</a:t>
            </a:r>
            <a:r>
              <a:rPr lang="cs-CZ" sz="2600" dirty="0" smtClean="0"/>
              <a:t>, support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psychological</a:t>
            </a:r>
            <a:r>
              <a:rPr lang="cs-CZ" sz="2600" dirty="0" smtClean="0"/>
              <a:t> </a:t>
            </a:r>
            <a:r>
              <a:rPr lang="cs-CZ" sz="2600" dirty="0" err="1" smtClean="0"/>
              <a:t>contract</a:t>
            </a:r>
            <a:r>
              <a:rPr lang="cs-CZ" sz="2600" dirty="0" smtClean="0"/>
              <a:t>, </a:t>
            </a:r>
            <a:r>
              <a:rPr lang="cs-CZ" sz="2600" dirty="0" err="1" smtClean="0"/>
              <a:t>provision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 and </a:t>
            </a:r>
            <a:r>
              <a:rPr lang="cs-CZ" sz="2600" dirty="0" err="1" smtClean="0"/>
              <a:t>development</a:t>
            </a:r>
            <a:r>
              <a:rPr lang="cs-CZ" sz="2600" dirty="0" smtClean="0"/>
              <a:t>, </a:t>
            </a:r>
            <a:r>
              <a:rPr lang="cs-CZ" sz="2600" dirty="0" err="1" smtClean="0"/>
              <a:t>career</a:t>
            </a:r>
            <a:r>
              <a:rPr lang="cs-CZ" sz="2600" dirty="0" smtClean="0"/>
              <a:t> </a:t>
            </a:r>
            <a:r>
              <a:rPr lang="cs-CZ" sz="2600" dirty="0" err="1" smtClean="0"/>
              <a:t>opportunites</a:t>
            </a:r>
            <a:r>
              <a:rPr lang="cs-CZ" sz="2600" dirty="0" smtClean="0"/>
              <a:t> and </a:t>
            </a:r>
            <a:r>
              <a:rPr lang="cs-CZ" sz="2600" dirty="0" err="1" smtClean="0"/>
              <a:t>good</a:t>
            </a:r>
            <a:r>
              <a:rPr lang="cs-CZ" sz="2600" dirty="0" smtClean="0"/>
              <a:t> </a:t>
            </a:r>
            <a:r>
              <a:rPr lang="cs-CZ" sz="2600" dirty="0" err="1" smtClean="0"/>
              <a:t>working</a:t>
            </a:r>
            <a:r>
              <a:rPr lang="cs-CZ" sz="2600" dirty="0" smtClean="0"/>
              <a:t> </a:t>
            </a:r>
            <a:r>
              <a:rPr lang="cs-CZ" sz="2600" dirty="0" err="1" smtClean="0"/>
              <a:t>conditions</a:t>
            </a:r>
            <a:r>
              <a:rPr lang="cs-CZ" sz="2600" dirty="0" smtClean="0"/>
              <a:t>.</a:t>
            </a:r>
          </a:p>
          <a:p>
            <a:pPr>
              <a:buFontTx/>
              <a:buChar char="-"/>
            </a:pPr>
            <a:r>
              <a:rPr lang="cs-CZ" sz="2600" dirty="0" err="1" smtClean="0"/>
              <a:t>Device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managerial</a:t>
            </a:r>
            <a:r>
              <a:rPr lang="cs-CZ" sz="2600" dirty="0" smtClean="0"/>
              <a:t> </a:t>
            </a:r>
            <a:r>
              <a:rPr lang="cs-CZ" sz="2600" dirty="0" err="1" smtClean="0"/>
              <a:t>control</a:t>
            </a:r>
            <a:r>
              <a:rPr lang="cs-CZ" sz="2600" dirty="0" smtClean="0"/>
              <a:t> </a:t>
            </a:r>
            <a:r>
              <a:rPr lang="cs-CZ" sz="2600" dirty="0" err="1" smtClean="0"/>
              <a:t>through</a:t>
            </a:r>
            <a:r>
              <a:rPr lang="cs-CZ" sz="2600" dirty="0" smtClean="0"/>
              <a:t> a proces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stratification</a:t>
            </a:r>
            <a:r>
              <a:rPr lang="cs-CZ" sz="2600" dirty="0" smtClean="0"/>
              <a:t>, </a:t>
            </a:r>
            <a:r>
              <a:rPr lang="cs-CZ" sz="2600" dirty="0" err="1" smtClean="0"/>
              <a:t>division</a:t>
            </a:r>
            <a:r>
              <a:rPr lang="cs-CZ" sz="2600" dirty="0" smtClean="0"/>
              <a:t> and </a:t>
            </a:r>
            <a:r>
              <a:rPr lang="cs-CZ" sz="2600" dirty="0" err="1" smtClean="0"/>
              <a:t>allocation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rolles</a:t>
            </a:r>
            <a:r>
              <a:rPr lang="cs-CZ" sz="2600" dirty="0" smtClean="0"/>
              <a:t> and </a:t>
            </a:r>
            <a:r>
              <a:rPr lang="cs-CZ" sz="2600" dirty="0" err="1" smtClean="0"/>
              <a:t>responsibilities</a:t>
            </a:r>
            <a:r>
              <a:rPr lang="cs-CZ" sz="2600" dirty="0"/>
              <a:t>.</a:t>
            </a:r>
            <a:r>
              <a:rPr lang="cs-CZ" sz="2600" dirty="0" smtClean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386949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internal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labor</a:t>
            </a:r>
            <a:r>
              <a:rPr lang="cs-CZ" sz="2600" b="1" dirty="0" smtClean="0"/>
              <a:t> market – </a:t>
            </a:r>
            <a:r>
              <a:rPr lang="cs-CZ" sz="2600" b="1" dirty="0" err="1" smtClean="0"/>
              <a:t>out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classical</a:t>
            </a:r>
            <a:r>
              <a:rPr lang="cs-CZ" sz="2600" b="1" dirty="0" smtClean="0"/>
              <a:t> model (</a:t>
            </a:r>
            <a:r>
              <a:rPr lang="cs-CZ" sz="2600" b="1" dirty="0" err="1" smtClean="0"/>
              <a:t>hiring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firing</a:t>
            </a:r>
            <a:r>
              <a:rPr lang="cs-CZ" sz="2600" b="1" dirty="0" smtClean="0"/>
              <a:t>)</a:t>
            </a:r>
          </a:p>
          <a:p>
            <a:pPr marL="0" indent="0">
              <a:buNone/>
            </a:pPr>
            <a:r>
              <a:rPr lang="cs-CZ" sz="2600" b="1" dirty="0" smtClean="0"/>
              <a:t>Limited </a:t>
            </a:r>
            <a:r>
              <a:rPr lang="cs-CZ" sz="2600" b="1" dirty="0" err="1" smtClean="0"/>
              <a:t>access</a:t>
            </a:r>
            <a:r>
              <a:rPr lang="cs-CZ" sz="2600" b="1" dirty="0" smtClean="0"/>
              <a:t> to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LM </a:t>
            </a:r>
            <a:r>
              <a:rPr lang="cs-CZ" sz="2600" b="1" dirty="0" err="1" smtClean="0"/>
              <a:t>outside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firm</a:t>
            </a:r>
            <a:r>
              <a:rPr lang="cs-CZ" sz="2600" b="1" dirty="0" smtClean="0"/>
              <a:t>: </a:t>
            </a:r>
            <a:r>
              <a:rPr lang="cs-CZ" sz="2600" dirty="0" smtClean="0"/>
              <a:t>senior </a:t>
            </a:r>
            <a:r>
              <a:rPr lang="cs-CZ" sz="2600" dirty="0" err="1" smtClean="0"/>
              <a:t>jobs</a:t>
            </a:r>
            <a:r>
              <a:rPr lang="cs-CZ" sz="2600" dirty="0" smtClean="0"/>
              <a:t> are </a:t>
            </a:r>
            <a:r>
              <a:rPr lang="cs-CZ" sz="2600" dirty="0" err="1" smtClean="0"/>
              <a:t>recruiting</a:t>
            </a:r>
            <a:r>
              <a:rPr lang="cs-CZ" sz="2600" dirty="0" smtClean="0"/>
              <a:t> by </a:t>
            </a:r>
            <a:r>
              <a:rPr lang="cs-CZ" sz="2600" dirty="0" err="1" smtClean="0"/>
              <a:t>internal</a:t>
            </a:r>
            <a:r>
              <a:rPr lang="cs-CZ" sz="2600" dirty="0" smtClean="0"/>
              <a:t> </a:t>
            </a:r>
            <a:r>
              <a:rPr lang="cs-CZ" sz="2600" dirty="0" err="1" smtClean="0"/>
              <a:t>promotion</a:t>
            </a:r>
            <a:r>
              <a:rPr lang="cs-CZ" sz="2600" dirty="0" smtClean="0"/>
              <a:t>. </a:t>
            </a:r>
            <a:r>
              <a:rPr lang="cs-CZ" sz="2600" dirty="0" err="1" smtClean="0"/>
              <a:t>Skills</a:t>
            </a:r>
            <a:r>
              <a:rPr lang="cs-CZ" sz="2600" dirty="0" smtClean="0"/>
              <a:t> by in-house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. </a:t>
            </a:r>
            <a:r>
              <a:rPr lang="cs-CZ" sz="2600" dirty="0" err="1" smtClean="0"/>
              <a:t>Providing</a:t>
            </a:r>
            <a:r>
              <a:rPr lang="cs-CZ" sz="2600" dirty="0" smtClean="0"/>
              <a:t> </a:t>
            </a:r>
            <a:r>
              <a:rPr lang="cs-CZ" sz="2600" dirty="0" err="1" smtClean="0"/>
              <a:t>internal</a:t>
            </a:r>
            <a:r>
              <a:rPr lang="cs-CZ" sz="2600" dirty="0" smtClean="0"/>
              <a:t> </a:t>
            </a:r>
            <a:r>
              <a:rPr lang="cs-CZ" sz="2600" dirty="0" err="1" smtClean="0"/>
              <a:t>opportunities</a:t>
            </a:r>
            <a:r>
              <a:rPr lang="cs-CZ" sz="2600" dirty="0" smtClean="0"/>
              <a:t>/</a:t>
            </a:r>
            <a:r>
              <a:rPr lang="cs-CZ" sz="2600" dirty="0" err="1" smtClean="0"/>
              <a:t>reducing</a:t>
            </a:r>
            <a:r>
              <a:rPr lang="cs-CZ" sz="2600" dirty="0" smtClean="0"/>
              <a:t> </a:t>
            </a:r>
            <a:r>
              <a:rPr lang="cs-CZ" sz="2600" dirty="0" err="1" smtClean="0"/>
              <a:t>ability</a:t>
            </a:r>
            <a:r>
              <a:rPr lang="cs-CZ" sz="2600" dirty="0" smtClean="0"/>
              <a:t> to </a:t>
            </a:r>
            <a:r>
              <a:rPr lang="cs-CZ" sz="2600" dirty="0" err="1" smtClean="0"/>
              <a:t>move</a:t>
            </a:r>
            <a:r>
              <a:rPr lang="cs-CZ" sz="2600" dirty="0" smtClean="0"/>
              <a:t> </a:t>
            </a:r>
            <a:r>
              <a:rPr lang="cs-CZ" sz="2600" dirty="0" err="1" smtClean="0"/>
              <a:t>out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transferable</a:t>
            </a:r>
            <a:r>
              <a:rPr lang="cs-CZ" sz="2600" dirty="0" smtClean="0"/>
              <a:t> </a:t>
            </a:r>
            <a:r>
              <a:rPr lang="cs-CZ" sz="2600" dirty="0" err="1" smtClean="0"/>
              <a:t>skills</a:t>
            </a:r>
            <a:r>
              <a:rPr lang="cs-CZ" sz="2600" dirty="0" smtClean="0"/>
              <a:t> (</a:t>
            </a:r>
            <a:r>
              <a:rPr lang="cs-CZ" sz="2600" dirty="0" err="1" smtClean="0"/>
              <a:t>technoilogies</a:t>
            </a:r>
            <a:r>
              <a:rPr lang="cs-CZ" sz="2600" dirty="0" smtClean="0"/>
              <a:t>, </a:t>
            </a:r>
            <a:r>
              <a:rPr lang="cs-CZ" sz="2600" dirty="0" err="1" smtClean="0"/>
              <a:t>processes</a:t>
            </a:r>
            <a:r>
              <a:rPr lang="cs-CZ" sz="2600" dirty="0" smtClean="0"/>
              <a:t>).</a:t>
            </a:r>
          </a:p>
          <a:p>
            <a:pPr marL="0" indent="0">
              <a:buNone/>
            </a:pPr>
            <a:r>
              <a:rPr lang="cs-CZ" sz="2600" b="1" dirty="0" smtClean="0"/>
              <a:t>Evidence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internal</a:t>
            </a:r>
            <a:r>
              <a:rPr lang="cs-CZ" sz="2600" b="1" dirty="0" smtClean="0"/>
              <a:t> LM </a:t>
            </a:r>
            <a:r>
              <a:rPr lang="cs-CZ" sz="2600" dirty="0" smtClean="0"/>
              <a:t>(</a:t>
            </a:r>
            <a:r>
              <a:rPr lang="cs-CZ" sz="2600" dirty="0" err="1" smtClean="0"/>
              <a:t>Doeringer</a:t>
            </a:r>
            <a:r>
              <a:rPr lang="cs-CZ" sz="2600" dirty="0" smtClean="0"/>
              <a:t> and </a:t>
            </a:r>
            <a:r>
              <a:rPr lang="cs-CZ" sz="2600" dirty="0" err="1" smtClean="0"/>
              <a:t>Piore</a:t>
            </a:r>
            <a:r>
              <a:rPr lang="cs-CZ" sz="2600" dirty="0" smtClean="0"/>
              <a:t>, 1970):</a:t>
            </a:r>
          </a:p>
          <a:p>
            <a:pPr>
              <a:buFontTx/>
              <a:buChar char="-"/>
            </a:pPr>
            <a:r>
              <a:rPr lang="cs-CZ" sz="2600" dirty="0" err="1" smtClean="0"/>
              <a:t>Recognizing</a:t>
            </a:r>
            <a:r>
              <a:rPr lang="cs-CZ" sz="2600" dirty="0" smtClean="0"/>
              <a:t> set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variables</a:t>
            </a:r>
            <a:r>
              <a:rPr lang="cs-CZ" sz="2600" dirty="0" smtClean="0"/>
              <a:t> </a:t>
            </a:r>
            <a:r>
              <a:rPr lang="cs-CZ" sz="2600" dirty="0" err="1" smtClean="0"/>
              <a:t>which</a:t>
            </a:r>
            <a:r>
              <a:rPr lang="cs-CZ" sz="2600" dirty="0" smtClean="0"/>
              <a:t> </a:t>
            </a:r>
            <a:r>
              <a:rPr lang="cs-CZ" sz="2600" dirty="0" err="1" smtClean="0"/>
              <a:t>should</a:t>
            </a:r>
            <a:r>
              <a:rPr lang="cs-CZ" sz="2600" dirty="0" smtClean="0"/>
              <a:t> </a:t>
            </a:r>
            <a:r>
              <a:rPr lang="cs-CZ" sz="2600" dirty="0" err="1" smtClean="0"/>
              <a:t>govern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pricing</a:t>
            </a:r>
            <a:r>
              <a:rPr lang="cs-CZ" sz="2600" dirty="0" smtClean="0"/>
              <a:t> and </a:t>
            </a:r>
            <a:r>
              <a:rPr lang="cs-CZ" sz="2600" dirty="0" err="1" smtClean="0"/>
              <a:t>allocation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;</a:t>
            </a:r>
          </a:p>
          <a:p>
            <a:pPr>
              <a:buFontTx/>
              <a:buChar char="-"/>
            </a:pPr>
            <a:r>
              <a:rPr lang="cs-CZ" sz="2600" dirty="0" err="1" smtClean="0"/>
              <a:t>Demonstration</a:t>
            </a:r>
            <a:r>
              <a:rPr lang="cs-CZ" sz="2600" dirty="0" smtClean="0"/>
              <a:t> </a:t>
            </a:r>
            <a:r>
              <a:rPr lang="cs-CZ" sz="2600" dirty="0" err="1" smtClean="0"/>
              <a:t>that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rules</a:t>
            </a:r>
            <a:r>
              <a:rPr lang="cs-CZ" sz="2600" dirty="0" smtClean="0"/>
              <a:t>  </a:t>
            </a:r>
            <a:r>
              <a:rPr lang="cs-CZ" sz="2600" dirty="0" err="1" smtClean="0"/>
              <a:t>which</a:t>
            </a:r>
            <a:r>
              <a:rPr lang="cs-CZ" sz="2600" dirty="0" smtClean="0"/>
              <a:t> </a:t>
            </a:r>
            <a:r>
              <a:rPr lang="cs-CZ" sz="2600" dirty="0" err="1" smtClean="0"/>
              <a:t>actually</a:t>
            </a:r>
            <a:r>
              <a:rPr lang="cs-CZ" sz="2600" dirty="0" smtClean="0"/>
              <a:t>  </a:t>
            </a:r>
            <a:r>
              <a:rPr lang="cs-CZ" sz="2600" dirty="0" err="1" smtClean="0"/>
              <a:t>govern</a:t>
            </a:r>
            <a:r>
              <a:rPr lang="cs-CZ" sz="2600" dirty="0" smtClean="0"/>
              <a:t> </a:t>
            </a:r>
            <a:r>
              <a:rPr lang="cs-CZ" sz="2600" dirty="0" err="1" smtClean="0"/>
              <a:t>pricing</a:t>
            </a:r>
            <a:r>
              <a:rPr lang="cs-CZ" sz="2600" dirty="0" smtClean="0"/>
              <a:t>  and </a:t>
            </a:r>
            <a:r>
              <a:rPr lang="cs-CZ" sz="2600" dirty="0" err="1" smtClean="0"/>
              <a:t>allocation</a:t>
            </a:r>
            <a:r>
              <a:rPr lang="cs-CZ" sz="2600" dirty="0" smtClean="0"/>
              <a:t> are </a:t>
            </a:r>
            <a:r>
              <a:rPr lang="cs-CZ" sz="2600" dirty="0" err="1" smtClean="0"/>
              <a:t>inconsistent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set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variables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Factors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indication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internal</a:t>
            </a:r>
            <a:r>
              <a:rPr lang="cs-CZ" sz="2600" b="1" dirty="0" smtClean="0"/>
              <a:t> LM:</a:t>
            </a:r>
          </a:p>
          <a:p>
            <a:pPr>
              <a:buFontTx/>
              <a:buChar char="-"/>
            </a:pPr>
            <a:r>
              <a:rPr lang="cs-CZ" sz="2600" dirty="0" err="1" smtClean="0"/>
              <a:t>Rules</a:t>
            </a:r>
            <a:r>
              <a:rPr lang="cs-CZ" sz="2600" dirty="0" smtClean="0"/>
              <a:t> on </a:t>
            </a:r>
            <a:r>
              <a:rPr lang="cs-CZ" sz="2600" dirty="0" err="1" smtClean="0"/>
              <a:t>labor</a:t>
            </a:r>
            <a:r>
              <a:rPr lang="cs-CZ" sz="2600" dirty="0" smtClean="0"/>
              <a:t> </a:t>
            </a:r>
            <a:r>
              <a:rPr lang="cs-CZ" sz="2600" dirty="0" err="1" smtClean="0"/>
              <a:t>allocation</a:t>
            </a:r>
            <a:r>
              <a:rPr lang="cs-CZ" sz="2600" dirty="0" smtClean="0"/>
              <a:t> </a:t>
            </a:r>
            <a:r>
              <a:rPr lang="cs-CZ" sz="2600" dirty="0" err="1" smtClean="0"/>
              <a:t>survived</a:t>
            </a:r>
            <a:r>
              <a:rPr lang="cs-CZ" sz="2600" dirty="0" smtClean="0"/>
              <a:t> </a:t>
            </a:r>
            <a:r>
              <a:rPr lang="cs-CZ" sz="2600" dirty="0" err="1" smtClean="0"/>
              <a:t>through</a:t>
            </a:r>
            <a:r>
              <a:rPr lang="cs-CZ" sz="2600" dirty="0" smtClean="0"/>
              <a:t> </a:t>
            </a:r>
            <a:r>
              <a:rPr lang="cs-CZ" sz="2600" dirty="0" err="1" smtClean="0"/>
              <a:t>considerable</a:t>
            </a:r>
            <a:r>
              <a:rPr lang="cs-CZ" sz="2600" dirty="0" smtClean="0"/>
              <a:t> period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time</a:t>
            </a:r>
            <a:r>
              <a:rPr lang="cs-CZ" sz="2600" dirty="0" smtClean="0"/>
              <a:t>;</a:t>
            </a:r>
          </a:p>
          <a:p>
            <a:pPr>
              <a:buFontTx/>
              <a:buChar char="-"/>
            </a:pPr>
            <a:r>
              <a:rPr lang="cs-CZ" sz="2600" dirty="0" err="1" smtClean="0"/>
              <a:t>Rules</a:t>
            </a:r>
            <a:r>
              <a:rPr lang="cs-CZ" sz="2600" dirty="0" smtClean="0"/>
              <a:t> </a:t>
            </a:r>
            <a:r>
              <a:rPr lang="cs-CZ" sz="2600" dirty="0" err="1" smtClean="0"/>
              <a:t>can</a:t>
            </a:r>
            <a:r>
              <a:rPr lang="cs-CZ" sz="2600" dirty="0" smtClean="0"/>
              <a:t> </a:t>
            </a:r>
            <a:r>
              <a:rPr lang="cs-CZ" sz="2600" dirty="0" err="1" smtClean="0"/>
              <a:t>be</a:t>
            </a:r>
            <a:r>
              <a:rPr lang="cs-CZ" sz="2600" dirty="0" smtClean="0"/>
              <a:t> </a:t>
            </a:r>
            <a:r>
              <a:rPr lang="cs-CZ" sz="2600" dirty="0" err="1" smtClean="0"/>
              <a:t>inferred</a:t>
            </a:r>
            <a:r>
              <a:rPr lang="cs-CZ" sz="2600" dirty="0" smtClean="0"/>
              <a:t> </a:t>
            </a:r>
            <a:r>
              <a:rPr lang="cs-CZ" sz="2600" dirty="0" err="1" smtClean="0"/>
              <a:t>through</a:t>
            </a:r>
            <a:r>
              <a:rPr lang="cs-CZ" sz="2600" dirty="0" smtClean="0"/>
              <a:t> </a:t>
            </a:r>
            <a:r>
              <a:rPr lang="cs-CZ" sz="2600" dirty="0" err="1" smtClean="0"/>
              <a:t>negotiations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 and management;</a:t>
            </a:r>
          </a:p>
          <a:p>
            <a:pPr>
              <a:buFontTx/>
              <a:buChar char="-"/>
            </a:pPr>
            <a:r>
              <a:rPr lang="cs-CZ" sz="2600" dirty="0" err="1" smtClean="0"/>
              <a:t>Specific</a:t>
            </a:r>
            <a:r>
              <a:rPr lang="cs-CZ" sz="2600" dirty="0" smtClean="0"/>
              <a:t> </a:t>
            </a:r>
            <a:r>
              <a:rPr lang="cs-CZ" sz="2600" dirty="0" err="1" smtClean="0"/>
              <a:t>investment</a:t>
            </a:r>
            <a:r>
              <a:rPr lang="cs-CZ" sz="2600" dirty="0" smtClean="0"/>
              <a:t> in </a:t>
            </a:r>
            <a:r>
              <a:rPr lang="cs-CZ" sz="2600" dirty="0" err="1" smtClean="0"/>
              <a:t>enterprise</a:t>
            </a:r>
            <a:r>
              <a:rPr lang="cs-CZ" sz="2600" dirty="0" smtClean="0"/>
              <a:t> (</a:t>
            </a:r>
            <a:r>
              <a:rPr lang="cs-CZ" sz="2600" dirty="0" err="1" smtClean="0"/>
              <a:t>human</a:t>
            </a:r>
            <a:r>
              <a:rPr lang="cs-CZ" sz="2600" dirty="0" smtClean="0"/>
              <a:t> </a:t>
            </a:r>
            <a:r>
              <a:rPr lang="cs-CZ" sz="2600" dirty="0" err="1" smtClean="0"/>
              <a:t>capital</a:t>
            </a:r>
            <a:r>
              <a:rPr lang="cs-CZ" sz="2600" dirty="0" smtClean="0"/>
              <a:t>, on-</a:t>
            </a:r>
            <a:r>
              <a:rPr lang="cs-CZ" sz="2600" dirty="0" err="1" smtClean="0"/>
              <a:t>the</a:t>
            </a:r>
            <a:r>
              <a:rPr lang="cs-CZ" sz="2600" dirty="0" smtClean="0"/>
              <a:t>-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914022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The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external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labor</a:t>
            </a:r>
            <a:r>
              <a:rPr lang="cs-CZ" sz="2600" b="1" dirty="0" smtClean="0"/>
              <a:t> market </a:t>
            </a:r>
          </a:p>
          <a:p>
            <a:pPr marL="0" indent="0">
              <a:buNone/>
            </a:pPr>
            <a:r>
              <a:rPr lang="cs-CZ" sz="2600" b="1" dirty="0" err="1" smtClean="0"/>
              <a:t>Labor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force</a:t>
            </a:r>
            <a:r>
              <a:rPr lang="cs-CZ" sz="2600" b="1" dirty="0" smtClean="0"/>
              <a:t> as (not </a:t>
            </a:r>
            <a:r>
              <a:rPr lang="cs-CZ" sz="2600" b="1" dirty="0" err="1" smtClean="0"/>
              <a:t>homogenous</a:t>
            </a:r>
            <a:r>
              <a:rPr lang="cs-CZ" sz="2600" b="1" dirty="0" smtClean="0"/>
              <a:t>) </a:t>
            </a:r>
            <a:r>
              <a:rPr lang="cs-CZ" sz="2600" b="1" dirty="0" err="1" smtClean="0"/>
              <a:t>commodity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multitude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individual</a:t>
            </a:r>
            <a:r>
              <a:rPr lang="cs-CZ" sz="2600" dirty="0" smtClean="0"/>
              <a:t> (and </a:t>
            </a:r>
            <a:r>
              <a:rPr lang="cs-CZ" sz="2600" dirty="0" err="1" smtClean="0"/>
              <a:t>local</a:t>
            </a:r>
            <a:r>
              <a:rPr lang="cs-CZ" sz="2600" dirty="0" smtClean="0"/>
              <a:t>, </a:t>
            </a:r>
            <a:r>
              <a:rPr lang="cs-CZ" sz="2600" dirty="0" err="1" smtClean="0"/>
              <a:t>regional</a:t>
            </a:r>
            <a:r>
              <a:rPr lang="cs-CZ" sz="2600" dirty="0" smtClean="0"/>
              <a:t>, </a:t>
            </a:r>
            <a:r>
              <a:rPr lang="cs-CZ" sz="2600" dirty="0" err="1" smtClean="0"/>
              <a:t>national</a:t>
            </a:r>
            <a:r>
              <a:rPr lang="cs-CZ" sz="2600" dirty="0" smtClean="0"/>
              <a:t>, </a:t>
            </a:r>
            <a:r>
              <a:rPr lang="cs-CZ" sz="2600" dirty="0" err="1" smtClean="0"/>
              <a:t>international</a:t>
            </a:r>
            <a:r>
              <a:rPr lang="cs-CZ" sz="2600" dirty="0" smtClean="0"/>
              <a:t>) </a:t>
            </a:r>
            <a:r>
              <a:rPr lang="cs-CZ" sz="2600" dirty="0" err="1" smtClean="0"/>
              <a:t>labor</a:t>
            </a:r>
            <a:r>
              <a:rPr lang="cs-CZ" sz="2600" dirty="0" smtClean="0"/>
              <a:t> </a:t>
            </a:r>
            <a:r>
              <a:rPr lang="cs-CZ" sz="2600" dirty="0" err="1" smtClean="0"/>
              <a:t>markets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Labor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force</a:t>
            </a:r>
            <a:r>
              <a:rPr lang="cs-CZ" sz="2600" b="1" dirty="0" smtClean="0"/>
              <a:t> as pool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applicants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skills</a:t>
            </a:r>
            <a:r>
              <a:rPr lang="cs-CZ" sz="2600" dirty="0" smtClean="0"/>
              <a:t>, </a:t>
            </a:r>
            <a:r>
              <a:rPr lang="cs-CZ" sz="2600" dirty="0" err="1" smtClean="0"/>
              <a:t>knowledge</a:t>
            </a:r>
            <a:r>
              <a:rPr lang="cs-CZ" sz="2600" dirty="0" smtClean="0"/>
              <a:t>, </a:t>
            </a:r>
            <a:r>
              <a:rPr lang="cs-CZ" sz="2600" dirty="0" err="1" smtClean="0"/>
              <a:t>experience</a:t>
            </a:r>
            <a:r>
              <a:rPr lang="cs-CZ" sz="2600" dirty="0" smtClean="0"/>
              <a:t>…</a:t>
            </a:r>
          </a:p>
          <a:p>
            <a:pPr marL="0" indent="0">
              <a:buNone/>
            </a:pPr>
            <a:r>
              <a:rPr lang="cs-CZ" sz="2600" b="1" dirty="0" err="1" smtClean="0"/>
              <a:t>External</a:t>
            </a:r>
            <a:r>
              <a:rPr lang="cs-CZ" sz="2600" b="1" dirty="0" smtClean="0"/>
              <a:t> LM</a:t>
            </a:r>
            <a:r>
              <a:rPr lang="cs-CZ" sz="2600" dirty="0" smtClean="0"/>
              <a:t>: </a:t>
            </a:r>
            <a:r>
              <a:rPr lang="cs-CZ" sz="2600" dirty="0" err="1" smtClean="0"/>
              <a:t>pricing</a:t>
            </a:r>
            <a:r>
              <a:rPr lang="cs-CZ" sz="2600" dirty="0" smtClean="0"/>
              <a:t>, </a:t>
            </a:r>
            <a:r>
              <a:rPr lang="cs-CZ" sz="2600" dirty="0" err="1" smtClean="0"/>
              <a:t>allocating</a:t>
            </a:r>
            <a:r>
              <a:rPr lang="cs-CZ" sz="2600" dirty="0" smtClean="0"/>
              <a:t> and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 are </a:t>
            </a:r>
            <a:r>
              <a:rPr lang="cs-CZ" sz="2600" dirty="0" err="1" smtClean="0"/>
              <a:t>governed</a:t>
            </a:r>
            <a:r>
              <a:rPr lang="cs-CZ" sz="2600" dirty="0" smtClean="0"/>
              <a:t>  </a:t>
            </a:r>
            <a:r>
              <a:rPr lang="cs-CZ" sz="2600" dirty="0" err="1" smtClean="0"/>
              <a:t>directly</a:t>
            </a:r>
            <a:r>
              <a:rPr lang="cs-CZ" sz="2600" dirty="0" smtClean="0"/>
              <a:t> by </a:t>
            </a:r>
            <a:r>
              <a:rPr lang="cs-CZ" sz="2600" dirty="0" err="1" smtClean="0"/>
              <a:t>economic</a:t>
            </a:r>
            <a:r>
              <a:rPr lang="cs-CZ" sz="2600" dirty="0" smtClean="0"/>
              <a:t> </a:t>
            </a:r>
            <a:r>
              <a:rPr lang="cs-CZ" sz="2600" dirty="0" err="1" smtClean="0"/>
              <a:t>variables</a:t>
            </a:r>
            <a:r>
              <a:rPr lang="cs-CZ" sz="2600" dirty="0" smtClean="0"/>
              <a:t> (?!).</a:t>
            </a:r>
          </a:p>
          <a:p>
            <a:pPr marL="0" indent="0">
              <a:buNone/>
            </a:pPr>
            <a:r>
              <a:rPr lang="cs-CZ" sz="2600" b="1" dirty="0" err="1" smtClean="0"/>
              <a:t>Additional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variables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labor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force</a:t>
            </a:r>
            <a:r>
              <a:rPr lang="cs-CZ" sz="2600" b="1" dirty="0" smtClean="0"/>
              <a:t> as </a:t>
            </a:r>
            <a:r>
              <a:rPr lang="cs-CZ" sz="2600" b="1" dirty="0" err="1" smtClean="0"/>
              <a:t>commodity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education</a:t>
            </a:r>
            <a:r>
              <a:rPr lang="cs-CZ" sz="2600" dirty="0" smtClean="0"/>
              <a:t>, </a:t>
            </a:r>
            <a:r>
              <a:rPr lang="cs-CZ" sz="2600" dirty="0" err="1" smtClean="0"/>
              <a:t>profession</a:t>
            </a:r>
            <a:r>
              <a:rPr lang="cs-CZ" sz="2600" dirty="0" smtClean="0"/>
              <a:t>, </a:t>
            </a:r>
            <a:r>
              <a:rPr lang="cs-CZ" sz="2600" dirty="0" err="1" smtClean="0"/>
              <a:t>age</a:t>
            </a:r>
            <a:r>
              <a:rPr lang="cs-CZ" sz="2600" dirty="0" smtClean="0"/>
              <a:t> (</a:t>
            </a:r>
            <a:r>
              <a:rPr lang="cs-CZ" sz="2600" dirty="0" err="1" smtClean="0"/>
              <a:t>generation</a:t>
            </a:r>
            <a:r>
              <a:rPr lang="cs-CZ" sz="2600" dirty="0" smtClean="0"/>
              <a:t>), region, (</a:t>
            </a:r>
            <a:r>
              <a:rPr lang="cs-CZ" sz="2600" dirty="0" err="1" smtClean="0"/>
              <a:t>illegitimate</a:t>
            </a:r>
            <a:r>
              <a:rPr lang="cs-CZ" sz="2600" dirty="0" smtClean="0"/>
              <a:t>) prejudice (</a:t>
            </a:r>
            <a:r>
              <a:rPr lang="cs-CZ" sz="2600" dirty="0" err="1" smtClean="0"/>
              <a:t>once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doctor</a:t>
            </a:r>
            <a:r>
              <a:rPr lang="cs-CZ" sz="2600" dirty="0" smtClean="0"/>
              <a:t>, </a:t>
            </a:r>
            <a:r>
              <a:rPr lang="cs-CZ" sz="2600" dirty="0" err="1" smtClean="0"/>
              <a:t>always</a:t>
            </a:r>
            <a:r>
              <a:rPr lang="cs-CZ" sz="2600" dirty="0" smtClean="0"/>
              <a:t> </a:t>
            </a:r>
            <a:r>
              <a:rPr lang="cs-CZ" sz="2600" dirty="0" err="1" smtClean="0"/>
              <a:t>the</a:t>
            </a:r>
            <a:r>
              <a:rPr lang="cs-CZ" sz="2600" dirty="0" smtClean="0"/>
              <a:t> </a:t>
            </a:r>
            <a:r>
              <a:rPr lang="cs-CZ" sz="2600" dirty="0" err="1" smtClean="0"/>
              <a:t>doctor</a:t>
            </a:r>
            <a:r>
              <a:rPr lang="cs-CZ" sz="2600" dirty="0" smtClean="0"/>
              <a:t>…), </a:t>
            </a:r>
            <a:r>
              <a:rPr lang="cs-CZ" sz="2600" dirty="0" err="1" smtClean="0"/>
              <a:t>level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human</a:t>
            </a:r>
            <a:r>
              <a:rPr lang="cs-CZ" sz="2600" dirty="0" smtClean="0"/>
              <a:t> </a:t>
            </a:r>
            <a:r>
              <a:rPr lang="cs-CZ" sz="2600" dirty="0" err="1" smtClean="0"/>
              <a:t>capital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Sources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external</a:t>
            </a:r>
            <a:r>
              <a:rPr lang="cs-CZ" sz="2600" b="1" dirty="0" smtClean="0"/>
              <a:t> LM: </a:t>
            </a:r>
            <a:r>
              <a:rPr lang="cs-CZ" sz="2600" dirty="0" smtClean="0"/>
              <a:t>free </a:t>
            </a:r>
            <a:r>
              <a:rPr lang="cs-CZ" sz="2600" dirty="0" err="1" smtClean="0"/>
              <a:t>competitive</a:t>
            </a:r>
            <a:r>
              <a:rPr lang="cs-CZ" sz="2600" dirty="0" smtClean="0"/>
              <a:t> market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labor</a:t>
            </a:r>
            <a:r>
              <a:rPr lang="cs-CZ" sz="2600" dirty="0" smtClean="0"/>
              <a:t> </a:t>
            </a:r>
            <a:r>
              <a:rPr lang="cs-CZ" sz="2600" dirty="0" err="1" smtClean="0"/>
              <a:t>force</a:t>
            </a:r>
            <a:r>
              <a:rPr lang="cs-CZ" sz="2600" dirty="0" smtClean="0"/>
              <a:t>, </a:t>
            </a:r>
            <a:r>
              <a:rPr lang="cs-CZ" sz="2600" dirty="0" err="1" smtClean="0"/>
              <a:t>agency</a:t>
            </a:r>
            <a:r>
              <a:rPr lang="cs-CZ" sz="2600" dirty="0"/>
              <a:t> </a:t>
            </a:r>
            <a:r>
              <a:rPr lang="cs-CZ" sz="2600" dirty="0" err="1" smtClean="0"/>
              <a:t>workers</a:t>
            </a:r>
            <a:r>
              <a:rPr lang="cs-CZ" sz="2600" dirty="0" smtClean="0"/>
              <a:t>, sub-</a:t>
            </a:r>
            <a:r>
              <a:rPr lang="cs-CZ" sz="2600" dirty="0" err="1" smtClean="0"/>
              <a:t>contracting</a:t>
            </a:r>
            <a:r>
              <a:rPr lang="cs-CZ" sz="2600" dirty="0" smtClean="0"/>
              <a:t>, outsourcing, </a:t>
            </a:r>
            <a:r>
              <a:rPr lang="cs-CZ" sz="2600" dirty="0" err="1" smtClean="0"/>
              <a:t>self-employment</a:t>
            </a:r>
            <a:r>
              <a:rPr lang="cs-CZ" sz="2600" dirty="0" smtClean="0"/>
              <a:t>…</a:t>
            </a:r>
          </a:p>
          <a:p>
            <a:pPr marL="0" indent="0">
              <a:buNone/>
            </a:pPr>
            <a:r>
              <a:rPr lang="cs-CZ" sz="2600" b="1" dirty="0" err="1" smtClean="0"/>
              <a:t>Operating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at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external</a:t>
            </a:r>
            <a:r>
              <a:rPr lang="cs-CZ" sz="2600" b="1" dirty="0" smtClean="0"/>
              <a:t> LM</a:t>
            </a:r>
            <a:r>
              <a:rPr lang="cs-CZ" sz="2600" dirty="0" smtClean="0"/>
              <a:t>: </a:t>
            </a:r>
            <a:r>
              <a:rPr lang="cs-CZ" sz="2600" dirty="0" err="1" smtClean="0"/>
              <a:t>peripheral</a:t>
            </a:r>
            <a:r>
              <a:rPr lang="cs-CZ" sz="2600" dirty="0" smtClean="0"/>
              <a:t> </a:t>
            </a:r>
            <a:r>
              <a:rPr lang="cs-CZ" sz="2600" dirty="0" err="1" smtClean="0"/>
              <a:t>groups</a:t>
            </a:r>
            <a:r>
              <a:rPr lang="cs-CZ" sz="2600" dirty="0" smtClean="0"/>
              <a:t>, (1) </a:t>
            </a:r>
            <a:r>
              <a:rPr lang="cs-CZ" sz="2600" dirty="0" err="1" smtClean="0"/>
              <a:t>numerical</a:t>
            </a:r>
            <a:r>
              <a:rPr lang="cs-CZ" sz="2600" dirty="0" smtClean="0"/>
              <a:t> and </a:t>
            </a:r>
            <a:r>
              <a:rPr lang="cs-CZ" sz="2600" dirty="0" err="1" smtClean="0"/>
              <a:t>functional</a:t>
            </a:r>
            <a:r>
              <a:rPr lang="cs-CZ" sz="2600" dirty="0" smtClean="0"/>
              <a:t> flexibility, (2) </a:t>
            </a:r>
            <a:r>
              <a:rPr lang="cs-CZ" sz="2600" dirty="0" err="1" smtClean="0"/>
              <a:t>time</a:t>
            </a:r>
            <a:r>
              <a:rPr lang="cs-CZ" sz="2600" dirty="0" smtClean="0"/>
              <a:t> and place flexibility (part </a:t>
            </a:r>
            <a:r>
              <a:rPr lang="cs-CZ" sz="2600" dirty="0" err="1" smtClean="0"/>
              <a:t>time</a:t>
            </a:r>
            <a:r>
              <a:rPr lang="cs-CZ" sz="2600" dirty="0" smtClean="0"/>
              <a:t>, </a:t>
            </a:r>
            <a:r>
              <a:rPr lang="cs-CZ" sz="2600" dirty="0" err="1" smtClean="0"/>
              <a:t>job</a:t>
            </a:r>
            <a:r>
              <a:rPr lang="cs-CZ" sz="2600" dirty="0" smtClean="0"/>
              <a:t> </a:t>
            </a:r>
            <a:r>
              <a:rPr lang="cs-CZ" sz="2600" dirty="0" err="1" smtClean="0"/>
              <a:t>sharing</a:t>
            </a:r>
            <a:r>
              <a:rPr lang="cs-CZ" sz="2600" dirty="0" smtClean="0"/>
              <a:t>, </a:t>
            </a:r>
            <a:r>
              <a:rPr lang="cs-CZ" sz="2600" dirty="0" err="1" smtClean="0"/>
              <a:t>temporary</a:t>
            </a:r>
            <a:r>
              <a:rPr lang="cs-CZ" sz="2600" dirty="0" smtClean="0"/>
              <a:t>). </a:t>
            </a:r>
          </a:p>
          <a:p>
            <a:pPr marL="0" indent="0">
              <a:buNone/>
            </a:pPr>
            <a:endParaRPr lang="cs-CZ" sz="2600" dirty="0" smtClean="0"/>
          </a:p>
          <a:p>
            <a:pPr marL="0" indent="0">
              <a:buNone/>
            </a:pPr>
            <a:endParaRPr lang="cs-CZ" sz="2600" dirty="0" smtClean="0"/>
          </a:p>
        </p:txBody>
      </p:sp>
    </p:spTree>
    <p:extLst>
      <p:ext uri="{BB962C8B-B14F-4D97-AF65-F5344CB8AC3E}">
        <p14:creationId xmlns:p14="http://schemas.microsoft.com/office/powerpoint/2010/main" val="1295915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err="1" smtClean="0"/>
              <a:t>Internal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external</a:t>
            </a:r>
            <a:r>
              <a:rPr lang="cs-CZ" sz="2600" b="1" dirty="0" smtClean="0"/>
              <a:t> l</a:t>
            </a:r>
            <a:r>
              <a:rPr lang="en-US" sz="2600" b="1" dirty="0" err="1" smtClean="0"/>
              <a:t>abor</a:t>
            </a:r>
            <a:r>
              <a:rPr lang="en-US" sz="2600" b="1" dirty="0" smtClean="0"/>
              <a:t> market </a:t>
            </a:r>
            <a:r>
              <a:rPr lang="cs-CZ" sz="2600" b="1" dirty="0" err="1" smtClean="0"/>
              <a:t>scheme</a:t>
            </a:r>
            <a:endParaRPr lang="cs-CZ" sz="2600" b="1" dirty="0" smtClean="0"/>
          </a:p>
          <a:p>
            <a:pPr marL="0" indent="0">
              <a:buNone/>
            </a:pPr>
            <a:endParaRPr lang="cs-CZ" sz="2600" b="1" dirty="0" smtClean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7257" y="1265785"/>
            <a:ext cx="6105208" cy="5219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233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1"/>
            <a:ext cx="10515600" cy="583297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b="1" dirty="0" err="1" smtClean="0"/>
              <a:t>Internal</a:t>
            </a:r>
            <a:r>
              <a:rPr lang="cs-CZ" sz="2600" b="1" dirty="0" smtClean="0"/>
              <a:t>/</a:t>
            </a:r>
            <a:r>
              <a:rPr lang="cs-CZ" sz="2600" b="1" dirty="0" err="1" smtClean="0"/>
              <a:t>external</a:t>
            </a:r>
            <a:r>
              <a:rPr lang="cs-CZ" sz="2600" b="1" dirty="0" smtClean="0"/>
              <a:t> l</a:t>
            </a:r>
            <a:r>
              <a:rPr lang="en-US" sz="2600" b="1" dirty="0" err="1" smtClean="0"/>
              <a:t>abor</a:t>
            </a:r>
            <a:r>
              <a:rPr lang="en-US" sz="2600" b="1" dirty="0" smtClean="0"/>
              <a:t> market</a:t>
            </a:r>
            <a:r>
              <a:rPr lang="cs-CZ" sz="2600" b="1" dirty="0" smtClean="0"/>
              <a:t>: free </a:t>
            </a:r>
            <a:r>
              <a:rPr lang="cs-CZ" sz="2600" b="1" dirty="0" err="1" smtClean="0"/>
              <a:t>choice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for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firms</a:t>
            </a:r>
            <a:r>
              <a:rPr lang="cs-CZ" sz="2600" b="1" dirty="0" smtClean="0"/>
              <a:t>?</a:t>
            </a:r>
          </a:p>
          <a:p>
            <a:pPr marL="0" indent="0">
              <a:buNone/>
            </a:pPr>
            <a:r>
              <a:rPr lang="cs-CZ" sz="2600" b="1" dirty="0" smtClean="0"/>
              <a:t>LME/CME </a:t>
            </a:r>
            <a:r>
              <a:rPr lang="cs-CZ" sz="2600" b="1" dirty="0" err="1" smtClean="0"/>
              <a:t>models</a:t>
            </a:r>
            <a:r>
              <a:rPr lang="cs-CZ" sz="2600" b="1" dirty="0" smtClean="0"/>
              <a:t>: </a:t>
            </a:r>
            <a:r>
              <a:rPr lang="cs-CZ" sz="2600" dirty="0" err="1" smtClean="0"/>
              <a:t>Liberal</a:t>
            </a:r>
            <a:r>
              <a:rPr lang="cs-CZ" sz="2600" dirty="0" smtClean="0"/>
              <a:t> market </a:t>
            </a:r>
            <a:r>
              <a:rPr lang="cs-CZ" sz="2600" dirty="0" err="1" smtClean="0"/>
              <a:t>economy</a:t>
            </a:r>
            <a:r>
              <a:rPr lang="cs-CZ" sz="2600" dirty="0" smtClean="0"/>
              <a:t> and </a:t>
            </a:r>
            <a:r>
              <a:rPr lang="cs-CZ" sz="2600" dirty="0" err="1" smtClean="0"/>
              <a:t>Coordinated</a:t>
            </a:r>
            <a:r>
              <a:rPr lang="cs-CZ" sz="2600" dirty="0" smtClean="0"/>
              <a:t> market </a:t>
            </a:r>
            <a:r>
              <a:rPr lang="cs-CZ" sz="2600" dirty="0" err="1" smtClean="0"/>
              <a:t>economy</a:t>
            </a:r>
            <a:r>
              <a:rPr lang="cs-CZ" sz="2600" dirty="0" smtClean="0"/>
              <a:t> as </a:t>
            </a:r>
            <a:r>
              <a:rPr lang="cs-CZ" sz="2600" dirty="0" err="1" smtClean="0"/>
              <a:t>social</a:t>
            </a:r>
            <a:r>
              <a:rPr lang="cs-CZ" sz="2600" dirty="0" smtClean="0"/>
              <a:t> </a:t>
            </a:r>
            <a:r>
              <a:rPr lang="cs-CZ" sz="2600" dirty="0" err="1" smtClean="0"/>
              <a:t>systems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. Basic </a:t>
            </a:r>
            <a:r>
              <a:rPr lang="cs-CZ" sz="2600" dirty="0" err="1" smtClean="0"/>
              <a:t>models</a:t>
            </a:r>
            <a:r>
              <a:rPr lang="cs-CZ" sz="2600" dirty="0" smtClean="0"/>
              <a:t> </a:t>
            </a:r>
            <a:r>
              <a:rPr lang="cs-CZ" sz="2600" dirty="0" err="1" smtClean="0"/>
              <a:t>of</a:t>
            </a:r>
            <a:r>
              <a:rPr lang="cs-CZ" sz="2600" dirty="0" smtClean="0"/>
              <a:t> co-</a:t>
            </a:r>
            <a:r>
              <a:rPr lang="cs-CZ" sz="2600" dirty="0" err="1" smtClean="0"/>
              <a:t>ordinations</a:t>
            </a:r>
            <a:r>
              <a:rPr lang="cs-CZ" sz="2600" dirty="0" smtClean="0"/>
              <a:t> and </a:t>
            </a:r>
            <a:r>
              <a:rPr lang="cs-CZ" sz="2600" dirty="0" err="1" smtClean="0"/>
              <a:t>operations</a:t>
            </a:r>
            <a:r>
              <a:rPr lang="cs-CZ" sz="2600" dirty="0" smtClean="0"/>
              <a:t> </a:t>
            </a:r>
            <a:r>
              <a:rPr lang="cs-CZ" sz="2600" dirty="0" err="1" smtClean="0"/>
              <a:t>at</a:t>
            </a:r>
            <a:r>
              <a:rPr lang="cs-CZ" sz="2600" dirty="0" smtClean="0"/>
              <a:t> </a:t>
            </a:r>
            <a:r>
              <a:rPr lang="cs-CZ" sz="2600" dirty="0" err="1" smtClean="0"/>
              <a:t>national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level</a:t>
            </a:r>
            <a:r>
              <a:rPr lang="cs-CZ" sz="2600" dirty="0" smtClean="0"/>
              <a:t>. </a:t>
            </a:r>
            <a:r>
              <a:rPr lang="cs-CZ" sz="2600" dirty="0" err="1" smtClean="0"/>
              <a:t>Focused</a:t>
            </a:r>
            <a:r>
              <a:rPr lang="cs-CZ" sz="2600" dirty="0" smtClean="0"/>
              <a:t> on </a:t>
            </a:r>
            <a:r>
              <a:rPr lang="cs-CZ" sz="2600" dirty="0" err="1" smtClean="0"/>
              <a:t>strategic</a:t>
            </a:r>
            <a:r>
              <a:rPr lang="cs-CZ" sz="2600" dirty="0" smtClean="0"/>
              <a:t> </a:t>
            </a:r>
            <a:r>
              <a:rPr lang="cs-CZ" sz="2600" dirty="0" err="1" smtClean="0"/>
              <a:t>interactions</a:t>
            </a:r>
            <a:r>
              <a:rPr lang="cs-CZ" sz="2600" dirty="0" smtClean="0"/>
              <a:t>. </a:t>
            </a:r>
            <a:r>
              <a:rPr lang="cs-CZ" sz="2600" dirty="0" err="1" smtClean="0"/>
              <a:t>Institutional</a:t>
            </a:r>
            <a:r>
              <a:rPr lang="cs-CZ" sz="2600" dirty="0" smtClean="0"/>
              <a:t> </a:t>
            </a:r>
            <a:r>
              <a:rPr lang="cs-CZ" sz="2600" dirty="0" err="1" smtClean="0"/>
              <a:t>economy</a:t>
            </a:r>
            <a:r>
              <a:rPr lang="cs-CZ" sz="2600" dirty="0" smtClean="0"/>
              <a:t> </a:t>
            </a:r>
            <a:r>
              <a:rPr lang="cs-CZ" sz="2600" dirty="0" err="1" smtClean="0"/>
              <a:t>approach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smtClean="0"/>
              <a:t>LME/CME </a:t>
            </a:r>
            <a:r>
              <a:rPr lang="cs-CZ" sz="2600" b="1" dirty="0" err="1" smtClean="0"/>
              <a:t>models</a:t>
            </a:r>
            <a:r>
              <a:rPr lang="cs-CZ" sz="2600" b="1" dirty="0" smtClean="0"/>
              <a:t> as </a:t>
            </a:r>
            <a:r>
              <a:rPr lang="cs-CZ" sz="2600" b="1" dirty="0" err="1" smtClean="0"/>
              <a:t>Varieties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Capitalism</a:t>
            </a:r>
            <a:r>
              <a:rPr lang="cs-CZ" sz="2600" dirty="0" smtClean="0"/>
              <a:t>: </a:t>
            </a:r>
            <a:r>
              <a:rPr lang="cs-CZ" sz="2600" dirty="0" err="1" smtClean="0"/>
              <a:t>empirical</a:t>
            </a:r>
            <a:r>
              <a:rPr lang="cs-CZ" sz="2600" dirty="0" smtClean="0"/>
              <a:t> evidence (US/D).</a:t>
            </a:r>
          </a:p>
          <a:p>
            <a:pPr marL="0" indent="0">
              <a:buNone/>
            </a:pPr>
            <a:r>
              <a:rPr lang="cs-CZ" sz="2600" b="1" dirty="0" err="1" smtClean="0"/>
              <a:t>Issues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LME/CME model</a:t>
            </a:r>
            <a:r>
              <a:rPr lang="cs-CZ" sz="2600" dirty="0" smtClean="0"/>
              <a:t>: </a:t>
            </a:r>
            <a:r>
              <a:rPr lang="cs-CZ" sz="2600" dirty="0" err="1" smtClean="0"/>
              <a:t>industrial</a:t>
            </a:r>
            <a:r>
              <a:rPr lang="cs-CZ" sz="2600" dirty="0" smtClean="0"/>
              <a:t> relations, </a:t>
            </a:r>
            <a:r>
              <a:rPr lang="cs-CZ" sz="2600" dirty="0" err="1" smtClean="0"/>
              <a:t>vocational</a:t>
            </a:r>
            <a:r>
              <a:rPr lang="cs-CZ" sz="2600" dirty="0" smtClean="0"/>
              <a:t> </a:t>
            </a:r>
            <a:r>
              <a:rPr lang="cs-CZ" sz="2600" dirty="0" err="1" smtClean="0"/>
              <a:t>training</a:t>
            </a:r>
            <a:r>
              <a:rPr lang="cs-CZ" sz="2600" dirty="0" smtClean="0"/>
              <a:t> and </a:t>
            </a:r>
            <a:r>
              <a:rPr lang="cs-CZ" sz="2600" dirty="0" err="1" smtClean="0"/>
              <a:t>education</a:t>
            </a:r>
            <a:r>
              <a:rPr lang="cs-CZ" sz="2600" dirty="0" smtClean="0"/>
              <a:t>, </a:t>
            </a:r>
            <a:r>
              <a:rPr lang="cs-CZ" sz="2600" dirty="0" err="1" smtClean="0"/>
              <a:t>corporate</a:t>
            </a:r>
            <a:r>
              <a:rPr lang="cs-CZ" sz="2600" dirty="0" smtClean="0"/>
              <a:t> </a:t>
            </a:r>
            <a:r>
              <a:rPr lang="cs-CZ" sz="2600" dirty="0" err="1" smtClean="0"/>
              <a:t>governance</a:t>
            </a:r>
            <a:r>
              <a:rPr lang="cs-CZ" sz="2600" dirty="0" smtClean="0"/>
              <a:t>, inter-</a:t>
            </a:r>
            <a:r>
              <a:rPr lang="cs-CZ" sz="2600" dirty="0" err="1" smtClean="0"/>
              <a:t>firm</a:t>
            </a:r>
            <a:r>
              <a:rPr lang="cs-CZ" sz="2600" dirty="0" smtClean="0"/>
              <a:t> relations, </a:t>
            </a:r>
            <a:r>
              <a:rPr lang="cs-CZ" sz="2600" dirty="0" err="1" smtClean="0"/>
              <a:t>coordination</a:t>
            </a:r>
            <a:r>
              <a:rPr lang="cs-CZ" sz="2600" dirty="0" smtClean="0"/>
              <a:t> </a:t>
            </a:r>
            <a:r>
              <a:rPr lang="cs-CZ" sz="2600" dirty="0" err="1" smtClean="0"/>
              <a:t>with</a:t>
            </a:r>
            <a:r>
              <a:rPr lang="cs-CZ" sz="2600" dirty="0" smtClean="0"/>
              <a:t> </a:t>
            </a:r>
            <a:r>
              <a:rPr lang="cs-CZ" sz="2600" dirty="0" err="1" smtClean="0"/>
              <a:t>employees</a:t>
            </a:r>
            <a:r>
              <a:rPr lang="cs-CZ" sz="2600" dirty="0" smtClean="0"/>
              <a:t>.</a:t>
            </a:r>
          </a:p>
          <a:p>
            <a:pPr marL="0" indent="0">
              <a:buNone/>
            </a:pPr>
            <a:r>
              <a:rPr lang="cs-CZ" sz="2600" b="1" dirty="0" err="1" smtClean="0"/>
              <a:t>Key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concepts</a:t>
            </a:r>
            <a:r>
              <a:rPr lang="cs-CZ" sz="2600" b="1" dirty="0" smtClean="0"/>
              <a:t>: </a:t>
            </a:r>
            <a:r>
              <a:rPr lang="cs-CZ" sz="2600" dirty="0" smtClean="0"/>
              <a:t>(1)</a:t>
            </a:r>
            <a:r>
              <a:rPr lang="cs-CZ" sz="2600" b="1" dirty="0" smtClean="0"/>
              <a:t> </a:t>
            </a:r>
            <a:r>
              <a:rPr lang="cs-CZ" sz="2600" dirty="0" err="1" smtClean="0"/>
              <a:t>Institutional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complementarity</a:t>
            </a:r>
            <a:r>
              <a:rPr lang="cs-CZ" sz="2600" dirty="0" smtClean="0"/>
              <a:t>, LME/CME  </a:t>
            </a:r>
            <a:r>
              <a:rPr lang="cs-CZ" sz="2600" dirty="0" err="1" smtClean="0"/>
              <a:t>function</a:t>
            </a:r>
            <a:r>
              <a:rPr lang="cs-CZ" sz="2600" dirty="0" smtClean="0"/>
              <a:t> </a:t>
            </a:r>
            <a:r>
              <a:rPr lang="cs-CZ" sz="2600" dirty="0" err="1" smtClean="0"/>
              <a:t>differently</a:t>
            </a:r>
            <a:r>
              <a:rPr lang="cs-CZ" sz="2600" dirty="0" smtClean="0"/>
              <a:t> and </a:t>
            </a:r>
            <a:r>
              <a:rPr lang="cs-CZ" sz="2600" dirty="0" err="1" smtClean="0"/>
              <a:t>its</a:t>
            </a:r>
            <a:r>
              <a:rPr lang="cs-CZ" sz="2600" dirty="0" smtClean="0"/>
              <a:t> </a:t>
            </a:r>
            <a:r>
              <a:rPr lang="cs-CZ" sz="2600" dirty="0" err="1" smtClean="0"/>
              <a:t>subsystems</a:t>
            </a:r>
            <a:r>
              <a:rPr lang="cs-CZ" sz="2600" dirty="0" smtClean="0"/>
              <a:t> </a:t>
            </a:r>
            <a:r>
              <a:rPr lang="cs-CZ" sz="2600" dirty="0" err="1" smtClean="0"/>
              <a:t>need</a:t>
            </a:r>
            <a:r>
              <a:rPr lang="cs-CZ" sz="2600" dirty="0" smtClean="0"/>
              <a:t> to fit </a:t>
            </a:r>
            <a:r>
              <a:rPr lang="cs-CZ" sz="2600" dirty="0" err="1" smtClean="0"/>
              <a:t>together</a:t>
            </a:r>
            <a:r>
              <a:rPr lang="cs-CZ" sz="2600" dirty="0" smtClean="0"/>
              <a:t> in </a:t>
            </a:r>
            <a:r>
              <a:rPr lang="cs-CZ" sz="2600" dirty="0" err="1" smtClean="0"/>
              <a:t>order</a:t>
            </a:r>
            <a:r>
              <a:rPr lang="cs-CZ" sz="2600" dirty="0" smtClean="0"/>
              <a:t> to  </a:t>
            </a:r>
            <a:r>
              <a:rPr lang="cs-CZ" sz="2600" dirty="0" err="1" smtClean="0"/>
              <a:t>produce</a:t>
            </a:r>
            <a:r>
              <a:rPr lang="cs-CZ" sz="2600" dirty="0" smtClean="0"/>
              <a:t> </a:t>
            </a:r>
            <a:r>
              <a:rPr lang="cs-CZ" sz="2600" dirty="0" err="1" smtClean="0"/>
              <a:t>good</a:t>
            </a:r>
            <a:r>
              <a:rPr lang="cs-CZ" sz="2600" dirty="0" smtClean="0"/>
              <a:t> fit and </a:t>
            </a:r>
            <a:r>
              <a:rPr lang="cs-CZ" sz="2600" dirty="0" err="1" smtClean="0"/>
              <a:t>synergy</a:t>
            </a:r>
            <a:r>
              <a:rPr lang="cs-CZ" sz="2600" dirty="0" smtClean="0"/>
              <a:t>. (2) </a:t>
            </a:r>
            <a:r>
              <a:rPr lang="cs-CZ" sz="2600" dirty="0" err="1" smtClean="0"/>
              <a:t>Institutional</a:t>
            </a:r>
            <a:r>
              <a:rPr lang="cs-CZ" sz="2600" dirty="0" smtClean="0"/>
              <a:t> </a:t>
            </a:r>
            <a:r>
              <a:rPr lang="cs-CZ" sz="2600" dirty="0" err="1" smtClean="0"/>
              <a:t>comparative</a:t>
            </a:r>
            <a:r>
              <a:rPr lang="cs-CZ" sz="2600" dirty="0" smtClean="0"/>
              <a:t> </a:t>
            </a:r>
            <a:r>
              <a:rPr lang="cs-CZ" sz="2600" dirty="0" err="1" smtClean="0"/>
              <a:t>advantage</a:t>
            </a:r>
            <a:r>
              <a:rPr lang="cs-CZ" sz="2600" dirty="0" smtClean="0"/>
              <a:t>, LME as </a:t>
            </a:r>
            <a:r>
              <a:rPr lang="cs-CZ" sz="2600" dirty="0" err="1" smtClean="0"/>
              <a:t>low</a:t>
            </a:r>
            <a:r>
              <a:rPr lang="cs-CZ" sz="2600" dirty="0" smtClean="0"/>
              <a:t> </a:t>
            </a:r>
            <a:r>
              <a:rPr lang="cs-CZ" sz="2600" dirty="0" err="1" smtClean="0"/>
              <a:t>cost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  and </a:t>
            </a:r>
            <a:r>
              <a:rPr lang="cs-CZ" sz="2600" dirty="0" err="1" smtClean="0"/>
              <a:t>dynamic</a:t>
            </a:r>
            <a:r>
              <a:rPr lang="cs-CZ" sz="2600" dirty="0" smtClean="0"/>
              <a:t> </a:t>
            </a:r>
            <a:r>
              <a:rPr lang="cs-CZ" sz="2600" dirty="0" err="1" smtClean="0"/>
              <a:t>innovation</a:t>
            </a:r>
            <a:r>
              <a:rPr lang="cs-CZ" sz="2600" dirty="0" smtClean="0"/>
              <a:t>, CME as  </a:t>
            </a:r>
            <a:r>
              <a:rPr lang="cs-CZ" sz="2600" dirty="0" err="1" smtClean="0"/>
              <a:t>as</a:t>
            </a:r>
            <a:r>
              <a:rPr lang="cs-CZ" sz="2600" dirty="0" smtClean="0"/>
              <a:t> </a:t>
            </a:r>
            <a:r>
              <a:rPr lang="cs-CZ" sz="2600" dirty="0" err="1" smtClean="0"/>
              <a:t>high</a:t>
            </a:r>
            <a:r>
              <a:rPr lang="cs-CZ" sz="2600" dirty="0" smtClean="0"/>
              <a:t> </a:t>
            </a:r>
            <a:r>
              <a:rPr lang="cs-CZ" sz="2600" dirty="0" err="1" smtClean="0"/>
              <a:t>value</a:t>
            </a:r>
            <a:r>
              <a:rPr lang="cs-CZ" sz="2600" dirty="0" smtClean="0"/>
              <a:t> </a:t>
            </a:r>
            <a:r>
              <a:rPr lang="cs-CZ" sz="2600" dirty="0" err="1" smtClean="0"/>
              <a:t>production</a:t>
            </a:r>
            <a:r>
              <a:rPr lang="cs-CZ" sz="2600" dirty="0" smtClean="0"/>
              <a:t> and </a:t>
            </a:r>
            <a:r>
              <a:rPr lang="cs-CZ" sz="2600" dirty="0" err="1" smtClean="0"/>
              <a:t>improvement</a:t>
            </a:r>
            <a:r>
              <a:rPr lang="cs-CZ" sz="2600" dirty="0" smtClean="0"/>
              <a:t>  in </a:t>
            </a:r>
            <a:r>
              <a:rPr lang="cs-CZ" sz="2600" dirty="0" err="1" smtClean="0"/>
              <a:t>quality</a:t>
            </a:r>
            <a:r>
              <a:rPr lang="cs-CZ" sz="2600" dirty="0" smtClean="0"/>
              <a:t> and design.</a:t>
            </a:r>
          </a:p>
          <a:p>
            <a:pPr marL="0" indent="0">
              <a:buNone/>
            </a:pPr>
            <a:r>
              <a:rPr lang="cs-CZ" sz="2600" b="1" dirty="0" err="1" smtClean="0"/>
              <a:t>Needs</a:t>
            </a:r>
            <a:r>
              <a:rPr lang="cs-CZ" sz="2600" b="1" dirty="0" smtClean="0"/>
              <a:t> to </a:t>
            </a:r>
            <a:r>
              <a:rPr lang="cs-CZ" sz="2600" b="1" dirty="0" err="1" smtClean="0"/>
              <a:t>put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together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subsystems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of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production</a:t>
            </a:r>
            <a:r>
              <a:rPr lang="cs-CZ" sz="2600" b="1" dirty="0" smtClean="0"/>
              <a:t>. </a:t>
            </a:r>
            <a:r>
              <a:rPr lang="cs-CZ" sz="2600" b="1" dirty="0" err="1" smtClean="0"/>
              <a:t>Comparative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institutional</a:t>
            </a:r>
            <a:r>
              <a:rPr lang="cs-CZ" sz="2600" b="1" dirty="0" smtClean="0"/>
              <a:t> </a:t>
            </a:r>
            <a:r>
              <a:rPr lang="cs-CZ" sz="2600" b="1" dirty="0" err="1" smtClean="0"/>
              <a:t>advantage</a:t>
            </a:r>
            <a:r>
              <a:rPr lang="cs-CZ" sz="2600" b="1" dirty="0" smtClean="0"/>
              <a:t>.   </a:t>
            </a:r>
            <a:r>
              <a:rPr lang="en-US" sz="2600" b="1" dirty="0" smtClean="0"/>
              <a:t> </a:t>
            </a:r>
            <a:endParaRPr lang="cs-CZ" sz="2600" b="1" dirty="0" smtClean="0"/>
          </a:p>
        </p:txBody>
      </p:sp>
    </p:spTree>
    <p:extLst>
      <p:ext uri="{BB962C8B-B14F-4D97-AF65-F5344CB8AC3E}">
        <p14:creationId xmlns:p14="http://schemas.microsoft.com/office/powerpoint/2010/main" val="42112280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5207"/>
          </a:xfrm>
        </p:spPr>
        <p:txBody>
          <a:bodyPr>
            <a:normAutofit/>
          </a:bodyPr>
          <a:lstStyle/>
          <a:p>
            <a:r>
              <a:rPr lang="en-US" sz="2200" b="1" dirty="0">
                <a:solidFill>
                  <a:prstClr val="black"/>
                </a:solidFill>
              </a:rPr>
              <a:t>New </a:t>
            </a:r>
            <a:r>
              <a:rPr lang="cs-CZ" sz="2200" b="1" dirty="0" err="1">
                <a:solidFill>
                  <a:prstClr val="black"/>
                </a:solidFill>
              </a:rPr>
              <a:t>Chalenges</a:t>
            </a:r>
            <a:r>
              <a:rPr lang="cs-CZ" sz="2200" b="1" dirty="0">
                <a:solidFill>
                  <a:prstClr val="black"/>
                </a:solidFill>
              </a:rPr>
              <a:t> in </a:t>
            </a:r>
            <a:r>
              <a:rPr lang="en-US" sz="2200" b="1" dirty="0">
                <a:solidFill>
                  <a:prstClr val="black"/>
                </a:solidFill>
              </a:rPr>
              <a:t>HR Ma</a:t>
            </a:r>
            <a:r>
              <a:rPr lang="cs-CZ" sz="2200" b="1" dirty="0" err="1">
                <a:solidFill>
                  <a:prstClr val="black"/>
                </a:solidFill>
              </a:rPr>
              <a:t>nagement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900332"/>
            <a:ext cx="10515600" cy="55848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b="1" dirty="0" smtClean="0"/>
              <a:t>LME case</a:t>
            </a:r>
          </a:p>
          <a:p>
            <a:pPr marL="0" indent="0">
              <a:buNone/>
            </a:pPr>
            <a:endParaRPr lang="cs-CZ" sz="2600" b="1" dirty="0" smtClean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770" y="925566"/>
            <a:ext cx="6360459" cy="555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3565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4119</Words>
  <Application>Microsoft Office PowerPoint</Application>
  <PresentationFormat>Širokoúhlá obrazovka</PresentationFormat>
  <Paragraphs>203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Motiv Office</vt:lpstr>
      <vt:lpstr>New Challenges  in HR Management </vt:lpstr>
      <vt:lpstr>New Chalenges in HR Management</vt:lpstr>
      <vt:lpstr>New Chalenges in HR Management</vt:lpstr>
      <vt:lpstr>New Chalenges in HR Management</vt:lpstr>
      <vt:lpstr>New Chalenges in HR Management</vt:lpstr>
      <vt:lpstr>New Chalenges in HR Management</vt:lpstr>
      <vt:lpstr>New Chalenges in HR Management</vt:lpstr>
      <vt:lpstr>New Chalenges in HR Management</vt:lpstr>
      <vt:lpstr>New Chalenges in HR Management</vt:lpstr>
      <vt:lpstr>New Chalenges in HR Management</vt:lpstr>
      <vt:lpstr>New HR Marketing: Challenge on Creativity</vt:lpstr>
      <vt:lpstr>New Chalenges in HR Management</vt:lpstr>
      <vt:lpstr>New Chalenges in HR Management</vt:lpstr>
      <vt:lpstr>New Chalenges in HR Management</vt:lpstr>
      <vt:lpstr>Prezentace aplikace PowerPoint</vt:lpstr>
      <vt:lpstr>New Chalenges in HR Management</vt:lpstr>
      <vt:lpstr>New Chalenges in HR Management</vt:lpstr>
      <vt:lpstr>New Chalenges in HR Management</vt:lpstr>
      <vt:lpstr>New Chalenges in HR Management</vt:lpstr>
      <vt:lpstr>New HR Marketing: Challenge on Creativity</vt:lpstr>
      <vt:lpstr>New Chalenges in HR Management</vt:lpstr>
      <vt:lpstr>New Chalenges in HR Management</vt:lpstr>
      <vt:lpstr>New Chalenges in HR Management</vt:lpstr>
      <vt:lpstr>New Chalenges in HR Management</vt:lpstr>
      <vt:lpstr>New Chalenges in HR Management</vt:lpstr>
      <vt:lpstr>New Chalenges in HR Management</vt:lpstr>
      <vt:lpstr>New HR Marketing: Challenge on Creativity</vt:lpstr>
      <vt:lpstr>New Chalenges in HR Management</vt:lpstr>
      <vt:lpstr>New Chalenges in HR Management</vt:lpstr>
      <vt:lpstr>New Chalenges in HR Management</vt:lpstr>
      <vt:lpstr>New Chalenges in HR Management</vt:lpstr>
      <vt:lpstr>Prezentace aplikace PowerPoint</vt:lpstr>
      <vt:lpstr>Prezentace aplikace PowerPoint</vt:lpstr>
    </vt:vector>
  </TitlesOfParts>
  <Company>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HR Marketing: Challenge on Creativity</dc:title>
  <dc:creator>Josef Horňáček</dc:creator>
  <cp:lastModifiedBy>Josef Horňáček</cp:lastModifiedBy>
  <cp:revision>82</cp:revision>
  <cp:lastPrinted>2019-10-17T09:31:41Z</cp:lastPrinted>
  <dcterms:created xsi:type="dcterms:W3CDTF">2018-08-21T11:55:07Z</dcterms:created>
  <dcterms:modified xsi:type="dcterms:W3CDTF">2019-10-17T10:29:39Z</dcterms:modified>
</cp:coreProperties>
</file>