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1" r:id="rId3"/>
    <p:sldId id="270" r:id="rId4"/>
    <p:sldId id="268" r:id="rId5"/>
    <p:sldId id="260" r:id="rId6"/>
    <p:sldId id="276" r:id="rId7"/>
    <p:sldId id="267" r:id="rId8"/>
    <p:sldId id="266" r:id="rId9"/>
    <p:sldId id="263" r:id="rId10"/>
    <p:sldId id="265" r:id="rId11"/>
    <p:sldId id="264" r:id="rId12"/>
    <p:sldId id="271" r:id="rId13"/>
    <p:sldId id="272" r:id="rId14"/>
    <p:sldId id="273" r:id="rId15"/>
    <p:sldId id="274" r:id="rId16"/>
    <p:sldId id="275" r:id="rId17"/>
    <p:sldId id="262" r:id="rId18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BDF12-1221-4119-BDB9-3B14072AE772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64AC8-FDA1-45D0-B9AC-7FA1DAC76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92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>
            <a:spLocks noGrp="1"/>
          </p:cNvSpPr>
          <p:nvPr>
            <p:ph type="body" idx="1"/>
          </p:nvPr>
        </p:nvSpPr>
        <p:spPr>
          <a:xfrm>
            <a:off x="670169" y="5126911"/>
            <a:ext cx="5361352" cy="48570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7650" y="809625"/>
            <a:ext cx="7196138" cy="4048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70169" y="5126911"/>
            <a:ext cx="5361352" cy="48570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7650" y="809625"/>
            <a:ext cx="7196138" cy="4048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>
            <a:spLocks noGrp="1"/>
          </p:cNvSpPr>
          <p:nvPr>
            <p:ph type="body" idx="1"/>
          </p:nvPr>
        </p:nvSpPr>
        <p:spPr>
          <a:xfrm>
            <a:off x="670169" y="5126911"/>
            <a:ext cx="5361352" cy="48570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7650" y="809625"/>
            <a:ext cx="7196138" cy="4048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73F74-2F89-46B5-B61A-8F80710FC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C46A4D-9AFD-4C9B-B2DA-76A996740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C41E1F-7EFC-4672-8271-2026C114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4CADB3-4825-4DC1-9766-E607274C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F6A87F-9F43-4F0A-92DE-0A9EE31D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42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F6D94-1F0B-44E5-8B2D-3A18DA5C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C6A303-C984-4860-A40E-035B9472B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F3FAB2-24CC-4B88-82B2-CDEB2080F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F31166-2F4C-48EF-A57A-7B69DD89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EEBCFB-652F-4C4E-94C4-BD72BAD8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71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C23B31-49AA-4F1E-BEB1-4167811625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EFE999-7B74-4D1C-8DA7-7C25E35DE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1D5426-E277-457F-BE0E-21D28E279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61CCB-6458-4450-979B-4ED750F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F79FE2-BEE5-4776-BC28-F1DD431BD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07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1_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9" name="Google Shape;1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34459" cy="105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731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>
  <p:cSld name="1_Nadpis a obsah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0" name="Google Shape;3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193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 snímek">
  <p:cSld name="Prázdný snímek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258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nímek MUNI CJV">
  <p:cSld name="Snímek MUNI CJV">
    <p:bg>
      <p:bgPr>
        <a:solidFill>
          <a:srgbClr val="0000DC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8731" y="2025162"/>
            <a:ext cx="4069499" cy="2840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33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DD0D4-3E6C-4968-BD4C-B1734B08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0AE36A-02E2-4F0E-ADAC-F2ED40E7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265767-511B-49F5-8269-86A6BE58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C30C20-994D-4685-8089-9D8803AC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52AD4C-B6FF-411A-B617-56B18D95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50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3CE97-CBA4-45D5-8241-761F00CA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41DBD9-F85A-4341-A460-74C7041FD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C32A5-5377-4B64-BF37-6EEA765B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C20277-231F-465F-9B3B-E978246B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7D7B2-FD79-44EF-9C7C-60A987FB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65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36E90-8C47-4098-B297-46E5307F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75820B-30BE-4931-8FBA-3621E2E86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A62404-7238-45EA-B083-F528AE9E6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5F6B3B-9A50-4EAD-B577-DAA6BF7A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87BD82-8C74-4468-8DE5-44C14D597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D2907C-1374-4A74-9FE4-86114B79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40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11F5A-0B6C-404A-AC04-CD8EE2FF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AE922A-1BC0-4A3A-9EA6-1251E9459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7B6A13-16FC-4A6D-8D78-E32954941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0CEEF6E-FEC5-4D81-9730-85C778553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BD758E-5A12-4FA7-9265-01B00D844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D4E15E8-FF11-4E0A-BC06-0750C091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DAC279E-231B-4D4F-BD52-09104147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07E286-E9F9-4E6E-89BF-1F3600E0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48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F5D2A-8DFE-45E7-98BC-66092B89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608CD4-A42D-4A45-BBB6-9BAC1DB3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DF0EEE-C819-46A4-8060-B1D735CD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E5996F-F7CE-4686-892A-82A1708E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9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5FAAE34-874A-40F9-83B0-530DAE8E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2DFC87-1A95-459B-A52D-E205CD8F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383B92-5DF5-4F7A-8814-D1D835F9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0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46664-DF0B-45AC-95CF-11F35910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A6626-89E4-4755-AF2D-269CB906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6EA2D1-07FE-4858-B74B-A28D10328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D3CCF6-52E1-4E65-A8E5-10FA3187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AABB8E-69E8-4031-A18F-8A4FE166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D9FF38-B758-4CEB-978A-08CCCF71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34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A296B-23E4-4E3A-A558-E6946293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9A15B2-9C86-41E1-8E12-5BBFBD7F6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2A6AC2-4109-412A-89A0-4B12EC99A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E0BD74-95A7-4C55-B967-3358E123C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224F7C-B654-4F00-9AC7-5269FF77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E6793F-88E7-4657-83AA-4103B938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6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2734880-9FC7-4BFE-8A22-5BA795E0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D5C0E3-DB72-4A96-BC60-5FB54EF5B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11FDC-1B01-4BBA-B98F-7BD648A2B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E012-E7BA-48D5-B5E4-41A6CBFFF29C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2433B7-090F-4349-BA89-3EB874EB0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8DC258-97D9-4F22-8EB8-6E43C30CB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A797C-7131-4C9F-BCF2-E9FE45955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95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>
            <a:spLocks noGrp="1"/>
          </p:cNvSpPr>
          <p:nvPr>
            <p:ph type="ftr" idx="11"/>
          </p:nvPr>
        </p:nvSpPr>
        <p:spPr>
          <a:xfrm rot="10800000" flipV="1">
            <a:off x="820100" y="5876818"/>
            <a:ext cx="10389006" cy="41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</a:pPr>
            <a:r>
              <a:rPr lang="en-US" sz="1200" dirty="0"/>
              <a:t>NINTH BRNO CONFERENCE ON LINGUISTICS STUDIES IN ENGLISH 2021 </a:t>
            </a:r>
            <a:endParaRPr lang="en-US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</a:pPr>
            <a:r>
              <a:rPr lang="en-US" sz="1200" dirty="0"/>
              <a:t>17th September 2021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1</a:t>
            </a:r>
            <a:endParaRPr dirty="0"/>
          </a:p>
        </p:txBody>
      </p:sp>
      <p:sp>
        <p:nvSpPr>
          <p:cNvPr id="116" name="Google Shape;116;p1"/>
          <p:cNvSpPr txBox="1">
            <a:spLocks noGrp="1"/>
          </p:cNvSpPr>
          <p:nvPr>
            <p:ph type="title"/>
          </p:nvPr>
        </p:nvSpPr>
        <p:spPr>
          <a:xfrm>
            <a:off x="414000" y="2020186"/>
            <a:ext cx="11346102" cy="2051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>
                <a:solidFill>
                  <a:schemeClr val="accent1"/>
                </a:solidFill>
              </a:rPr>
              <a:t>“It </a:t>
            </a:r>
            <a:r>
              <a:rPr lang="cs-CZ" sz="3200" b="1" dirty="0" err="1">
                <a:solidFill>
                  <a:schemeClr val="accent1"/>
                </a:solidFill>
              </a:rPr>
              <a:t>was</a:t>
            </a:r>
            <a:r>
              <a:rPr lang="cs-CZ" sz="3200" b="1" dirty="0">
                <a:solidFill>
                  <a:schemeClr val="accent1"/>
                </a:solidFill>
              </a:rPr>
              <a:t> not as </a:t>
            </a:r>
            <a:r>
              <a:rPr lang="cs-CZ" sz="3200" b="1" dirty="0" err="1">
                <a:solidFill>
                  <a:schemeClr val="accent1"/>
                </a:solidFill>
              </a:rPr>
              <a:t>bad</a:t>
            </a:r>
            <a:r>
              <a:rPr lang="cs-CZ" sz="3200" b="1" dirty="0">
                <a:solidFill>
                  <a:schemeClr val="accent1"/>
                </a:solidFill>
              </a:rPr>
              <a:t> as I </a:t>
            </a:r>
            <a:r>
              <a:rPr lang="cs-CZ" sz="3200" b="1" dirty="0" err="1">
                <a:solidFill>
                  <a:schemeClr val="accent1"/>
                </a:solidFill>
              </a:rPr>
              <a:t>thought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r>
              <a:rPr lang="cs-CZ" sz="3200" b="1" dirty="0" err="1">
                <a:solidFill>
                  <a:schemeClr val="accent1"/>
                </a:solidFill>
              </a:rPr>
              <a:t>it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r>
              <a:rPr lang="cs-CZ" sz="3200" b="1" dirty="0" err="1">
                <a:solidFill>
                  <a:schemeClr val="accent1"/>
                </a:solidFill>
              </a:rPr>
              <a:t>would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r>
              <a:rPr lang="cs-CZ" sz="3200" b="1" dirty="0" err="1">
                <a:solidFill>
                  <a:schemeClr val="accent1"/>
                </a:solidFill>
              </a:rPr>
              <a:t>be</a:t>
            </a:r>
            <a:r>
              <a:rPr lang="cs-CZ" sz="3200" b="1" dirty="0">
                <a:solidFill>
                  <a:schemeClr val="accent1"/>
                </a:solidFill>
              </a:rPr>
              <a:t>”:  </a:t>
            </a:r>
            <a:br>
              <a:rPr lang="cs-CZ" sz="3200" b="1" dirty="0">
                <a:solidFill>
                  <a:schemeClr val="accent1"/>
                </a:solidFill>
              </a:rPr>
            </a:br>
            <a:r>
              <a:rPr lang="cs-CZ" sz="3200" b="1" dirty="0" err="1">
                <a:solidFill>
                  <a:schemeClr val="accent1"/>
                </a:solidFill>
              </a:rPr>
              <a:t>politeness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r>
              <a:rPr lang="cs-CZ" sz="3200" b="1" dirty="0" err="1">
                <a:solidFill>
                  <a:schemeClr val="accent1"/>
                </a:solidFill>
              </a:rPr>
              <a:t>strategies</a:t>
            </a:r>
            <a:r>
              <a:rPr lang="cs-CZ" sz="3200" b="1" dirty="0">
                <a:solidFill>
                  <a:schemeClr val="accent1"/>
                </a:solidFill>
              </a:rPr>
              <a:t> in </a:t>
            </a:r>
            <a:r>
              <a:rPr lang="cs-CZ" sz="3200" b="1" dirty="0" err="1">
                <a:solidFill>
                  <a:schemeClr val="accent1"/>
                </a:solidFill>
              </a:rPr>
              <a:t>students</a:t>
            </a:r>
            <a:r>
              <a:rPr lang="cs-CZ" sz="3200" b="1" dirty="0">
                <a:solidFill>
                  <a:schemeClr val="accent1"/>
                </a:solidFill>
              </a:rPr>
              <a:t>’ </a:t>
            </a:r>
            <a:r>
              <a:rPr lang="cs-CZ" sz="3200" b="1" dirty="0" err="1">
                <a:solidFill>
                  <a:schemeClr val="accent1"/>
                </a:solidFill>
              </a:rPr>
              <a:t>self-reflection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r>
              <a:rPr lang="cs-CZ" sz="3200" b="1" dirty="0" err="1">
                <a:solidFill>
                  <a:schemeClr val="accent1"/>
                </a:solidFill>
              </a:rPr>
              <a:t>journals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  <a:b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subTitle" idx="1"/>
          </p:nvPr>
        </p:nvSpPr>
        <p:spPr>
          <a:xfrm>
            <a:off x="945222" y="3429000"/>
            <a:ext cx="9883740" cy="1348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lang="en-GB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 dirty="0"/>
              <a:t>Petra Trávníková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0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lang="en-GB" sz="20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cs-CZ" sz="2000" dirty="0"/>
              <a:t>Masaryk University </a:t>
            </a:r>
            <a:r>
              <a:rPr lang="cs-CZ" sz="2000" dirty="0" err="1"/>
              <a:t>Language</a:t>
            </a:r>
            <a:r>
              <a:rPr lang="cs-CZ" sz="2000" dirty="0"/>
              <a:t> Centre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AE5D2-22D0-425C-B4A1-DA34D994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1.</a:t>
            </a:r>
            <a:r>
              <a:rPr lang="en-GB" dirty="0"/>
              <a:t> </a:t>
            </a:r>
            <a:r>
              <a:rPr lang="cs-CZ" dirty="0">
                <a:solidFill>
                  <a:schemeClr val="accent1"/>
                </a:solidFill>
              </a:rPr>
              <a:t>Explicit </a:t>
            </a:r>
            <a:r>
              <a:rPr lang="cs-CZ" dirty="0" err="1">
                <a:solidFill>
                  <a:schemeClr val="accent1"/>
                </a:solidFill>
              </a:rPr>
              <a:t>self-praise</a:t>
            </a:r>
            <a:br>
              <a:rPr lang="en-GB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C940F4-FF3B-4A56-82A4-B83B18E82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400" i="1" u="sng" dirty="0"/>
          </a:p>
          <a:p>
            <a:r>
              <a:rPr lang="en-GB" sz="2000" i="1" u="sng" dirty="0"/>
              <a:t>In my opinion</a:t>
            </a:r>
            <a:r>
              <a:rPr lang="en-GB" sz="2000" i="1" dirty="0"/>
              <a:t>, I am a good speaker on a normal level.</a:t>
            </a:r>
          </a:p>
          <a:p>
            <a:r>
              <a:rPr lang="en-GB" sz="2000" i="1" u="sng" dirty="0"/>
              <a:t>Overall</a:t>
            </a:r>
            <a:r>
              <a:rPr lang="en-GB" sz="2000" i="1" dirty="0"/>
              <a:t>, I felt like the teamwork went well. </a:t>
            </a:r>
          </a:p>
          <a:p>
            <a:r>
              <a:rPr lang="en-GB" sz="2000" i="1" dirty="0"/>
              <a:t>…other than that, I was </a:t>
            </a:r>
            <a:r>
              <a:rPr lang="en-GB" sz="2000" i="1" u="sng" dirty="0"/>
              <a:t>satisfied</a:t>
            </a:r>
            <a:r>
              <a:rPr lang="en-GB" sz="2000" i="1" dirty="0"/>
              <a:t> with the way I delivered my topic. </a:t>
            </a:r>
          </a:p>
          <a:p>
            <a:r>
              <a:rPr lang="en-GB" sz="2000" i="1" dirty="0"/>
              <a:t>To conclude, I felt </a:t>
            </a:r>
            <a:r>
              <a:rPr lang="en-GB" sz="2000" i="1" u="sng" dirty="0"/>
              <a:t>good</a:t>
            </a:r>
            <a:r>
              <a:rPr lang="en-GB" sz="2000" i="1" dirty="0"/>
              <a:t> giving the presentation, I felt less nervous than normally. </a:t>
            </a:r>
            <a:endParaRPr lang="cs-CZ" sz="2000" i="1" dirty="0"/>
          </a:p>
          <a:p>
            <a:r>
              <a:rPr lang="cs-CZ" sz="2000" i="1" u="sng" dirty="0"/>
              <a:t>I </a:t>
            </a:r>
            <a:r>
              <a:rPr lang="cs-CZ" sz="2000" i="1" u="sng" dirty="0" err="1"/>
              <a:t>think</a:t>
            </a:r>
            <a:r>
              <a:rPr lang="cs-CZ" sz="2000" i="1" u="sng" dirty="0"/>
              <a:t> </a:t>
            </a:r>
            <a:r>
              <a:rPr lang="cs-CZ" sz="2000" i="1" dirty="0"/>
              <a:t>I </a:t>
            </a:r>
            <a:r>
              <a:rPr lang="cs-CZ" sz="2000" i="1" dirty="0" err="1"/>
              <a:t>did</a:t>
            </a:r>
            <a:r>
              <a:rPr lang="cs-CZ" sz="2000" i="1" dirty="0"/>
              <a:t> </a:t>
            </a:r>
            <a:r>
              <a:rPr lang="cs-CZ" sz="2000" i="1" dirty="0" err="1"/>
              <a:t>well</a:t>
            </a:r>
            <a:r>
              <a:rPr lang="cs-CZ" sz="2000" i="1" dirty="0"/>
              <a:t>. </a:t>
            </a:r>
            <a:endParaRPr lang="en-GB" sz="2000" i="1" dirty="0"/>
          </a:p>
          <a:p>
            <a:endParaRPr lang="en-GB" sz="2000" i="1" dirty="0"/>
          </a:p>
          <a:p>
            <a:r>
              <a:rPr lang="cs-CZ" sz="2000" dirty="0"/>
              <a:t>X </a:t>
            </a:r>
            <a:r>
              <a:rPr lang="cs-CZ" sz="2000" dirty="0" err="1"/>
              <a:t>compliments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47236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BF45E-293A-4444-90D0-67AB8E185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2. </a:t>
            </a:r>
            <a:r>
              <a:rPr lang="cs-CZ" dirty="0" err="1">
                <a:solidFill>
                  <a:schemeClr val="accent1"/>
                </a:solidFill>
              </a:rPr>
              <a:t>Modified</a:t>
            </a:r>
            <a:r>
              <a:rPr lang="cs-CZ" dirty="0">
                <a:solidFill>
                  <a:schemeClr val="accent1"/>
                </a:solidFill>
              </a:rPr>
              <a:t> explicit </a:t>
            </a:r>
            <a:r>
              <a:rPr lang="cs-CZ" dirty="0" err="1">
                <a:solidFill>
                  <a:schemeClr val="accent1"/>
                </a:solidFill>
              </a:rPr>
              <a:t>self-praise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lang="en-GB" dirty="0" err="1">
                <a:solidFill>
                  <a:schemeClr val="tx1"/>
                </a:solidFill>
              </a:rPr>
              <a:t>Dayter</a:t>
            </a:r>
            <a:r>
              <a:rPr lang="en-GB" dirty="0">
                <a:solidFill>
                  <a:schemeClr val="tx1"/>
                </a:solidFill>
              </a:rPr>
              <a:t> 2013)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5B4121-3725-4683-BCAA-7F8A2E6DA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8674" y="2076450"/>
            <a:ext cx="10644525" cy="3755550"/>
          </a:xfrm>
        </p:spPr>
        <p:txBody>
          <a:bodyPr/>
          <a:lstStyle/>
          <a:p>
            <a:pPr marL="565150" indent="-514350">
              <a:buFont typeface="+mj-lt"/>
              <a:buAutoNum type="alphaLcPeriod"/>
            </a:pPr>
            <a:r>
              <a:rPr lang="cs-CZ" dirty="0"/>
              <a:t>SP </a:t>
            </a:r>
            <a:r>
              <a:rPr lang="en-GB" dirty="0"/>
              <a:t>+</a:t>
            </a:r>
            <a:r>
              <a:rPr lang="cs-CZ" dirty="0"/>
              <a:t> </a:t>
            </a:r>
            <a:r>
              <a:rPr lang="cs-CZ" dirty="0" err="1"/>
              <a:t>disclaimer</a:t>
            </a:r>
            <a:endParaRPr lang="en-GB" dirty="0"/>
          </a:p>
          <a:p>
            <a:pPr marL="565150" indent="-514350">
              <a:buFont typeface="+mj-lt"/>
              <a:buAutoNum type="alphaLcPeriod"/>
            </a:pPr>
            <a:r>
              <a:rPr lang="cs-CZ" dirty="0"/>
              <a:t>SP </a:t>
            </a:r>
            <a:r>
              <a:rPr lang="en-GB" dirty="0"/>
              <a:t>+</a:t>
            </a:r>
            <a:r>
              <a:rPr lang="cs-CZ" dirty="0"/>
              <a:t> a shift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(</a:t>
            </a:r>
            <a:r>
              <a:rPr lang="cs-CZ" dirty="0" err="1"/>
              <a:t>giving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 to </a:t>
            </a:r>
            <a:r>
              <a:rPr lang="cs-CZ" dirty="0" err="1"/>
              <a:t>sb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)</a:t>
            </a:r>
            <a:endParaRPr lang="en-GB" dirty="0"/>
          </a:p>
          <a:p>
            <a:pPr marL="565150" indent="-514350">
              <a:buFont typeface="+mj-lt"/>
              <a:buAutoNum type="alphaLcPeriod"/>
            </a:pPr>
            <a:r>
              <a:rPr lang="cs-CZ" dirty="0"/>
              <a:t>SP </a:t>
            </a:r>
            <a:r>
              <a:rPr lang="en-GB" dirty="0"/>
              <a:t>+</a:t>
            </a:r>
            <a:r>
              <a:rPr lang="cs-CZ" dirty="0"/>
              <a:t> </a:t>
            </a:r>
            <a:r>
              <a:rPr lang="cs-CZ" dirty="0" err="1"/>
              <a:t>self-denigration</a:t>
            </a:r>
            <a:endParaRPr lang="cs-CZ" dirty="0"/>
          </a:p>
          <a:p>
            <a:pPr marL="565150" indent="-514350">
              <a:buFont typeface="+mj-lt"/>
              <a:buAutoNum type="alphaLcPeriod"/>
            </a:pPr>
            <a:r>
              <a:rPr lang="cs-CZ" dirty="0"/>
              <a:t>SP </a:t>
            </a:r>
            <a:r>
              <a:rPr lang="en-GB" dirty="0"/>
              <a:t>+ reference to hard work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912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72328-F399-41F2-B5C5-DB483B60E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A36E6-8580-40FB-AF5A-52059506C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65150" indent="-514350">
              <a:buFont typeface="+mj-lt"/>
              <a:buAutoNum type="alphaLcPeriod"/>
            </a:pPr>
            <a:r>
              <a:rPr lang="en-GB" dirty="0">
                <a:solidFill>
                  <a:schemeClr val="accent1"/>
                </a:solidFill>
              </a:rPr>
              <a:t>SP + disclaimer</a:t>
            </a:r>
          </a:p>
          <a:p>
            <a:pPr marL="50800" indent="0">
              <a:buNone/>
            </a:pPr>
            <a:r>
              <a:rPr lang="en-GB" sz="2800" i="1" dirty="0"/>
              <a:t>Overall, I can say I am content with the mini-presentation of mine, </a:t>
            </a:r>
            <a:r>
              <a:rPr lang="en-GB" sz="2800" i="1" u="sng" dirty="0"/>
              <a:t>but I see a lot of space for improvement</a:t>
            </a:r>
            <a:r>
              <a:rPr lang="en-GB" sz="2800" i="1" dirty="0"/>
              <a:t>. </a:t>
            </a:r>
            <a:endParaRPr lang="cs-CZ" sz="2800" i="1" dirty="0"/>
          </a:p>
          <a:p>
            <a:pPr marL="50800" indent="0">
              <a:buNone/>
            </a:pPr>
            <a:r>
              <a:rPr lang="cs-CZ" sz="2800" i="1" dirty="0"/>
              <a:t>I </a:t>
            </a:r>
            <a:r>
              <a:rPr lang="cs-CZ" sz="2800" i="1" dirty="0" err="1"/>
              <a:t>think</a:t>
            </a:r>
            <a:r>
              <a:rPr lang="cs-CZ" sz="2800" i="1" dirty="0"/>
              <a:t> </a:t>
            </a:r>
            <a:r>
              <a:rPr lang="cs-CZ" sz="2800" i="1" dirty="0" err="1"/>
              <a:t>overall</a:t>
            </a:r>
            <a:r>
              <a:rPr lang="cs-CZ" sz="2800" i="1" dirty="0"/>
              <a:t> my </a:t>
            </a:r>
            <a:r>
              <a:rPr lang="cs-CZ" sz="2800" i="1" dirty="0" err="1"/>
              <a:t>presentation</a:t>
            </a:r>
            <a:r>
              <a:rPr lang="cs-CZ" sz="2800" i="1" dirty="0"/>
              <a:t> </a:t>
            </a:r>
            <a:r>
              <a:rPr lang="cs-CZ" sz="2800" i="1" dirty="0" err="1"/>
              <a:t>went</a:t>
            </a:r>
            <a:r>
              <a:rPr lang="cs-CZ" sz="2800" i="1" dirty="0"/>
              <a:t> </a:t>
            </a:r>
            <a:r>
              <a:rPr lang="cs-CZ" sz="2800" i="1" dirty="0" err="1"/>
              <a:t>well</a:t>
            </a:r>
            <a:r>
              <a:rPr lang="cs-CZ" sz="2800" i="1" dirty="0"/>
              <a:t> and I </a:t>
            </a:r>
            <a:r>
              <a:rPr lang="cs-CZ" sz="2800" i="1" dirty="0" err="1"/>
              <a:t>felt</a:t>
            </a:r>
            <a:r>
              <a:rPr lang="cs-CZ" sz="2800" i="1" dirty="0"/>
              <a:t> </a:t>
            </a:r>
            <a:r>
              <a:rPr lang="cs-CZ" sz="2800" i="1" dirty="0" err="1"/>
              <a:t>some</a:t>
            </a:r>
            <a:r>
              <a:rPr lang="cs-CZ" sz="2800" i="1" dirty="0"/>
              <a:t> </a:t>
            </a:r>
            <a:r>
              <a:rPr lang="cs-CZ" sz="2800" i="1" dirty="0" err="1"/>
              <a:t>progress</a:t>
            </a:r>
            <a:r>
              <a:rPr lang="cs-CZ" sz="2800" i="1" dirty="0"/>
              <a:t>. </a:t>
            </a:r>
            <a:r>
              <a:rPr lang="cs-CZ" i="1" dirty="0" err="1"/>
              <a:t>Firstly</a:t>
            </a:r>
            <a:r>
              <a:rPr lang="cs-CZ" i="1" dirty="0"/>
              <a:t>, I </a:t>
            </a:r>
            <a:r>
              <a:rPr lang="cs-CZ" i="1" dirty="0" err="1"/>
              <a:t>finally</a:t>
            </a:r>
            <a:r>
              <a:rPr lang="cs-CZ" i="1" dirty="0"/>
              <a:t> </a:t>
            </a:r>
            <a:r>
              <a:rPr lang="cs-CZ" i="1" dirty="0" err="1"/>
              <a:t>speak</a:t>
            </a:r>
            <a:r>
              <a:rPr lang="cs-CZ" i="1" dirty="0"/>
              <a:t> more </a:t>
            </a:r>
            <a:r>
              <a:rPr lang="cs-CZ" i="1" dirty="0" err="1"/>
              <a:t>slowly</a:t>
            </a:r>
            <a:r>
              <a:rPr lang="cs-CZ" i="1" dirty="0"/>
              <a:t> and more in my </a:t>
            </a:r>
            <a:r>
              <a:rPr lang="cs-CZ" i="1" dirty="0" err="1"/>
              <a:t>words</a:t>
            </a:r>
            <a:r>
              <a:rPr lang="cs-CZ" i="1" dirty="0"/>
              <a:t>. … </a:t>
            </a:r>
            <a:r>
              <a:rPr lang="cs-CZ" i="1" dirty="0" err="1"/>
              <a:t>However</a:t>
            </a:r>
            <a:r>
              <a:rPr lang="cs-CZ" i="1" dirty="0"/>
              <a:t>, </a:t>
            </a:r>
            <a:r>
              <a:rPr lang="cs-CZ" i="1" u="sng" dirty="0" err="1"/>
              <a:t>there</a:t>
            </a:r>
            <a:r>
              <a:rPr lang="cs-CZ" i="1" u="sng" dirty="0"/>
              <a:t> are </a:t>
            </a:r>
            <a:r>
              <a:rPr lang="cs-CZ" i="1" u="sng" dirty="0" err="1"/>
              <a:t>definitely</a:t>
            </a:r>
            <a:r>
              <a:rPr lang="cs-CZ" i="1" u="sng" dirty="0"/>
              <a:t> a lot </a:t>
            </a:r>
            <a:r>
              <a:rPr lang="cs-CZ" i="1" u="sng" dirty="0" err="1"/>
              <a:t>of</a:t>
            </a:r>
            <a:r>
              <a:rPr lang="cs-CZ" i="1" u="sng" dirty="0"/>
              <a:t> </a:t>
            </a:r>
            <a:r>
              <a:rPr lang="cs-CZ" i="1" u="sng" dirty="0" err="1"/>
              <a:t>areas</a:t>
            </a:r>
            <a:r>
              <a:rPr lang="cs-CZ" i="1" u="sng" dirty="0"/>
              <a:t> I </a:t>
            </a:r>
            <a:r>
              <a:rPr lang="cs-CZ" i="1" u="sng" dirty="0" err="1"/>
              <a:t>need</a:t>
            </a:r>
            <a:r>
              <a:rPr lang="cs-CZ" i="1" u="sng" dirty="0"/>
              <a:t> to </a:t>
            </a:r>
            <a:r>
              <a:rPr lang="cs-CZ" i="1" u="sng" dirty="0" err="1"/>
              <a:t>improve</a:t>
            </a:r>
            <a:r>
              <a:rPr lang="cs-CZ" i="1" u="sng" dirty="0"/>
              <a:t>. </a:t>
            </a:r>
            <a:endParaRPr lang="en-GB" sz="2800" i="1" u="sng" dirty="0"/>
          </a:p>
          <a:p>
            <a:pPr marL="50800" indent="0">
              <a:buNone/>
            </a:pPr>
            <a:endParaRPr lang="en-GB" sz="2800" i="1" dirty="0"/>
          </a:p>
          <a:p>
            <a:pPr marL="565150" indent="-514350">
              <a:buFont typeface="+mj-lt"/>
              <a:buAutoNum type="alphaLcPeriod" startAt="2"/>
            </a:pPr>
            <a:r>
              <a:rPr lang="en-GB" dirty="0">
                <a:solidFill>
                  <a:schemeClr val="accent1"/>
                </a:solidFill>
              </a:rPr>
              <a:t>SP + a shift of focus</a:t>
            </a:r>
          </a:p>
          <a:p>
            <a:r>
              <a:rPr lang="en-GB" i="1" dirty="0"/>
              <a:t>The presentation itself </a:t>
            </a:r>
            <a:r>
              <a:rPr lang="en-GB" i="1" u="sng" dirty="0"/>
              <a:t>went pretty smoothly </a:t>
            </a:r>
            <a:r>
              <a:rPr lang="en-GB" i="1" dirty="0"/>
              <a:t>.. The worst was definitely losing the thread after my dog started to eat right next to my seat since I was sure you have to hear her eating so loudly. However, .. </a:t>
            </a:r>
            <a:r>
              <a:rPr lang="cs-CZ" i="1" u="sng" dirty="0"/>
              <a:t>t</a:t>
            </a:r>
            <a:r>
              <a:rPr lang="en-GB" i="1" u="sng" dirty="0"/>
              <a:t>he </a:t>
            </a:r>
            <a:r>
              <a:rPr lang="en-GB" i="1" u="sng" dirty="0" err="1"/>
              <a:t>overal</a:t>
            </a:r>
            <a:r>
              <a:rPr lang="cs-CZ" i="1" u="sng" dirty="0"/>
              <a:t>l</a:t>
            </a:r>
            <a:r>
              <a:rPr lang="en-GB" i="1" u="sng" dirty="0"/>
              <a:t> feeling is relatively positive</a:t>
            </a:r>
            <a:r>
              <a:rPr lang="en-GB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6186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F1783-AEB2-4414-8523-46277B33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47B17-8536-4041-9D3C-34AD62845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c. SP and self-denigration</a:t>
            </a:r>
          </a:p>
          <a:p>
            <a:pPr marL="0" indent="0">
              <a:buNone/>
            </a:pPr>
            <a:r>
              <a:rPr lang="en-GB" i="1" dirty="0"/>
              <a:t>My </a:t>
            </a:r>
            <a:r>
              <a:rPr lang="cs-CZ" i="1" dirty="0" err="1"/>
              <a:t>topic</a:t>
            </a:r>
            <a:r>
              <a:rPr lang="cs-CZ" i="1" dirty="0"/>
              <a:t> </a:t>
            </a:r>
            <a:r>
              <a:rPr lang="cs-CZ" i="1" dirty="0" err="1"/>
              <a:t>was</a:t>
            </a:r>
            <a:r>
              <a:rPr lang="cs-CZ" i="1" dirty="0"/>
              <a:t> my BA thesis, … </a:t>
            </a:r>
            <a:r>
              <a:rPr lang="cs-CZ" i="1" u="sng" dirty="0"/>
              <a:t>I </a:t>
            </a:r>
            <a:r>
              <a:rPr lang="cs-CZ" i="1" u="sng" dirty="0" err="1"/>
              <a:t>enjoyed</a:t>
            </a:r>
            <a:r>
              <a:rPr lang="cs-CZ" i="1" u="sng" dirty="0"/>
              <a:t> </a:t>
            </a:r>
            <a:r>
              <a:rPr lang="cs-CZ" i="1" u="sng" dirty="0" err="1"/>
              <a:t>yapping</a:t>
            </a:r>
            <a:r>
              <a:rPr lang="cs-CZ" i="1" u="sng" dirty="0"/>
              <a:t> </a:t>
            </a:r>
            <a:r>
              <a:rPr lang="cs-CZ" i="1" u="sng" dirty="0" err="1"/>
              <a:t>about</a:t>
            </a:r>
            <a:r>
              <a:rPr lang="cs-CZ" i="1" u="sng" dirty="0"/>
              <a:t> </a:t>
            </a:r>
            <a:r>
              <a:rPr lang="cs-CZ" i="1" u="sng" dirty="0" err="1"/>
              <a:t>it</a:t>
            </a:r>
            <a:r>
              <a:rPr lang="cs-CZ" i="1" u="sng" dirty="0"/>
              <a:t> </a:t>
            </a:r>
            <a:r>
              <a:rPr lang="cs-CZ" i="1" u="sng" dirty="0" err="1"/>
              <a:t>outside</a:t>
            </a:r>
            <a:r>
              <a:rPr lang="cs-CZ" i="1" u="sng" dirty="0"/>
              <a:t> </a:t>
            </a:r>
            <a:r>
              <a:rPr lang="cs-CZ" i="1" u="sng" dirty="0" err="1"/>
              <a:t>school</a:t>
            </a:r>
            <a:r>
              <a:rPr lang="cs-CZ" i="1" u="sng" dirty="0"/>
              <a:t> </a:t>
            </a:r>
            <a:r>
              <a:rPr lang="cs-CZ" i="1" u="sng" dirty="0" err="1"/>
              <a:t>even</a:t>
            </a:r>
            <a:r>
              <a:rPr lang="cs-CZ" i="1" u="sng" dirty="0"/>
              <a:t> </a:t>
            </a:r>
            <a:r>
              <a:rPr lang="cs-CZ" i="1" u="sng" dirty="0" err="1"/>
              <a:t>before</a:t>
            </a:r>
            <a:r>
              <a:rPr lang="cs-CZ" i="1" u="sng" dirty="0"/>
              <a:t> </a:t>
            </a:r>
            <a:r>
              <a:rPr lang="cs-CZ" i="1" u="sng" dirty="0" err="1"/>
              <a:t>the</a:t>
            </a:r>
            <a:r>
              <a:rPr lang="cs-CZ" i="1" u="sng" dirty="0"/>
              <a:t> </a:t>
            </a:r>
            <a:r>
              <a:rPr lang="cs-CZ" i="1" u="sng" dirty="0" err="1"/>
              <a:t>presentation</a:t>
            </a:r>
            <a:r>
              <a:rPr lang="cs-CZ" i="1" u="sng" dirty="0"/>
              <a:t>,</a:t>
            </a:r>
            <a:r>
              <a:rPr lang="cs-CZ" i="1" dirty="0"/>
              <a:t> </a:t>
            </a:r>
            <a:r>
              <a:rPr lang="cs-CZ" i="1" dirty="0" err="1"/>
              <a:t>therefore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biggest</a:t>
            </a:r>
            <a:r>
              <a:rPr lang="cs-CZ" i="1" dirty="0"/>
              <a:t> </a:t>
            </a:r>
            <a:r>
              <a:rPr lang="cs-CZ" i="1" dirty="0" err="1"/>
              <a:t>challenge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cramming</a:t>
            </a:r>
            <a:r>
              <a:rPr lang="cs-CZ" i="1" dirty="0"/>
              <a:t> 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what</a:t>
            </a:r>
            <a:r>
              <a:rPr lang="cs-CZ" i="1" dirty="0"/>
              <a:t> I </a:t>
            </a:r>
            <a:r>
              <a:rPr lang="cs-CZ" i="1" dirty="0" err="1"/>
              <a:t>wanted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audience to </a:t>
            </a:r>
            <a:r>
              <a:rPr lang="cs-CZ" i="1" dirty="0" err="1"/>
              <a:t>know</a:t>
            </a:r>
            <a:r>
              <a:rPr lang="cs-CZ" i="1" dirty="0"/>
              <a:t> </a:t>
            </a:r>
            <a:r>
              <a:rPr lang="cs-CZ" i="1" dirty="0" err="1"/>
              <a:t>into</a:t>
            </a:r>
            <a:r>
              <a:rPr lang="cs-CZ" i="1" dirty="0"/>
              <a:t> </a:t>
            </a:r>
            <a:r>
              <a:rPr lang="cs-CZ" i="1" dirty="0" err="1"/>
              <a:t>those</a:t>
            </a:r>
            <a:r>
              <a:rPr lang="cs-CZ" i="1" dirty="0"/>
              <a:t> 20 </a:t>
            </a:r>
            <a:r>
              <a:rPr lang="cs-CZ" i="1" dirty="0" err="1"/>
              <a:t>short</a:t>
            </a:r>
            <a:r>
              <a:rPr lang="cs-CZ" i="1" dirty="0"/>
              <a:t> </a:t>
            </a:r>
            <a:r>
              <a:rPr lang="cs-CZ" i="1" dirty="0" err="1"/>
              <a:t>slides</a:t>
            </a:r>
            <a:r>
              <a:rPr lang="cs-CZ" i="1" dirty="0"/>
              <a:t>. </a:t>
            </a:r>
            <a:endParaRPr lang="en-GB" i="1" dirty="0"/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d. SP+ reference to hard work  </a:t>
            </a:r>
          </a:p>
          <a:p>
            <a:pPr marL="0" indent="0">
              <a:buNone/>
            </a:pPr>
            <a:r>
              <a:rPr lang="en-GB" sz="2800" i="1" dirty="0"/>
              <a:t>Overall, it was a good presentation and I said what I wanted to say. Needless to say, </a:t>
            </a:r>
            <a:r>
              <a:rPr lang="en-GB" sz="2800" i="1" u="sng" dirty="0"/>
              <a:t>how many times I have recorded it</a:t>
            </a:r>
            <a:r>
              <a:rPr lang="en-GB" sz="2800" i="1" dirty="0"/>
              <a:t>. It was fun for decent two evening hours. Props need to be given here </a:t>
            </a:r>
            <a:r>
              <a:rPr lang="en-GB" sz="2800" i="1" u="sng" dirty="0"/>
              <a:t>to my girlfriend </a:t>
            </a:r>
            <a:r>
              <a:rPr lang="en-GB" sz="2800" i="1" dirty="0"/>
              <a:t>for giving me tips about my pace and wording</a:t>
            </a:r>
            <a:r>
              <a:rPr lang="en-GB" i="1" dirty="0"/>
              <a:t>.</a:t>
            </a:r>
            <a:endParaRPr lang="cs-CZ" i="1" dirty="0"/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8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4F89C-3928-4480-942D-A265E1A3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3. </a:t>
            </a:r>
            <a:r>
              <a:rPr lang="cs-CZ" dirty="0" err="1">
                <a:solidFill>
                  <a:schemeClr val="accent1"/>
                </a:solidFill>
              </a:rPr>
              <a:t>Praise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from</a:t>
            </a:r>
            <a:r>
              <a:rPr lang="cs-CZ" dirty="0">
                <a:solidFill>
                  <a:schemeClr val="accent1"/>
                </a:solidFill>
              </a:rPr>
              <a:t> a </a:t>
            </a:r>
            <a:r>
              <a:rPr lang="cs-CZ" dirty="0" err="1">
                <a:solidFill>
                  <a:schemeClr val="accent1"/>
                </a:solidFill>
              </a:rPr>
              <a:t>third</a:t>
            </a:r>
            <a:r>
              <a:rPr lang="cs-CZ" dirty="0">
                <a:solidFill>
                  <a:schemeClr val="accent1"/>
                </a:solidFill>
              </a:rPr>
              <a:t> party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A2829-6C72-44C7-88BF-A9B3F2CEA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Teacher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u="sng" dirty="0"/>
              <a:t>feedback </a:t>
            </a:r>
            <a:r>
              <a:rPr lang="cs-CZ" i="1" u="sng" dirty="0" err="1"/>
              <a:t>from</a:t>
            </a:r>
            <a:r>
              <a:rPr lang="cs-CZ" i="1" u="sng" dirty="0"/>
              <a:t> </a:t>
            </a:r>
            <a:r>
              <a:rPr lang="cs-CZ" i="1" u="sng" dirty="0" err="1"/>
              <a:t>the</a:t>
            </a:r>
            <a:r>
              <a:rPr lang="cs-CZ" i="1" u="sng" dirty="0"/>
              <a:t> </a:t>
            </a:r>
            <a:r>
              <a:rPr lang="cs-CZ" i="1" u="sng" dirty="0" err="1"/>
              <a:t>teacher</a:t>
            </a:r>
            <a:r>
              <a:rPr lang="cs-CZ" i="1" u="sng" dirty="0"/>
              <a:t> </a:t>
            </a:r>
            <a:r>
              <a:rPr lang="cs-CZ" i="1" dirty="0" err="1"/>
              <a:t>was</a:t>
            </a:r>
            <a:r>
              <a:rPr lang="cs-CZ" i="1" dirty="0"/>
              <a:t> in a positive </a:t>
            </a:r>
            <a:r>
              <a:rPr lang="cs-CZ" i="1" dirty="0" err="1"/>
              <a:t>way</a:t>
            </a:r>
            <a:r>
              <a:rPr lang="cs-CZ" i="1" dirty="0"/>
              <a:t> and </a:t>
            </a:r>
            <a:r>
              <a:rPr lang="cs-CZ" i="1" dirty="0" err="1"/>
              <a:t>thanks</a:t>
            </a:r>
            <a:r>
              <a:rPr lang="cs-CZ" i="1" dirty="0"/>
              <a:t> to </a:t>
            </a:r>
            <a:r>
              <a:rPr lang="cs-CZ" i="1" dirty="0" err="1"/>
              <a:t>it</a:t>
            </a:r>
            <a:r>
              <a:rPr lang="cs-CZ" i="1" dirty="0"/>
              <a:t> I had </a:t>
            </a:r>
            <a:r>
              <a:rPr lang="cs-CZ" i="1" dirty="0" err="1"/>
              <a:t>pleasant</a:t>
            </a:r>
            <a:r>
              <a:rPr lang="cs-CZ" i="1" dirty="0"/>
              <a:t> </a:t>
            </a:r>
            <a:r>
              <a:rPr lang="cs-CZ" i="1" dirty="0" err="1"/>
              <a:t>feelings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our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 and I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motivated</a:t>
            </a:r>
            <a:r>
              <a:rPr lang="cs-CZ" i="1" dirty="0"/>
              <a:t> to </a:t>
            </a:r>
            <a:r>
              <a:rPr lang="cs-CZ" i="1" dirty="0" err="1"/>
              <a:t>work</a:t>
            </a:r>
            <a:r>
              <a:rPr lang="cs-CZ" i="1" dirty="0"/>
              <a:t> on </a:t>
            </a:r>
            <a:r>
              <a:rPr lang="cs-CZ" i="1" dirty="0" err="1"/>
              <a:t>myself</a:t>
            </a:r>
            <a:r>
              <a:rPr lang="cs-CZ" i="1" dirty="0"/>
              <a:t> more. 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Peers (feedback)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… but I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glad</a:t>
            </a:r>
            <a:r>
              <a:rPr lang="cs-CZ" i="1" dirty="0"/>
              <a:t> I </a:t>
            </a:r>
            <a:r>
              <a:rPr lang="cs-CZ" i="1" dirty="0" err="1"/>
              <a:t>did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. I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glad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u="sng" dirty="0" err="1"/>
              <a:t>others</a:t>
            </a:r>
            <a:r>
              <a:rPr lang="cs-CZ" i="1" dirty="0"/>
              <a:t> </a:t>
            </a:r>
            <a:r>
              <a:rPr lang="cs-CZ" i="1" dirty="0" err="1"/>
              <a:t>also</a:t>
            </a:r>
            <a:r>
              <a:rPr lang="cs-CZ" i="1" dirty="0"/>
              <a:t> care </a:t>
            </a:r>
            <a:r>
              <a:rPr lang="cs-CZ" i="1" dirty="0" err="1"/>
              <a:t>about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content</a:t>
            </a:r>
            <a:r>
              <a:rPr lang="cs-CZ" i="1" dirty="0"/>
              <a:t> and </a:t>
            </a:r>
            <a:r>
              <a:rPr lang="cs-CZ" i="1" dirty="0" err="1"/>
              <a:t>liked</a:t>
            </a:r>
            <a:r>
              <a:rPr lang="cs-CZ" i="1" dirty="0"/>
              <a:t> my </a:t>
            </a:r>
            <a:r>
              <a:rPr lang="cs-CZ" i="1" dirty="0" err="1"/>
              <a:t>presentation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side</a:t>
            </a:r>
            <a:r>
              <a:rPr lang="cs-CZ" i="1" dirty="0"/>
              <a:t> as </a:t>
            </a:r>
            <a:r>
              <a:rPr lang="cs-CZ" i="1" dirty="0" err="1"/>
              <a:t>well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0532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CD74-08EC-40D5-B537-2DC5F52B0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B0ECB5-A345-43E7-9FEC-A06799CF2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Modesty</a:t>
            </a:r>
            <a:r>
              <a:rPr lang="cs-CZ" dirty="0"/>
              <a:t> maxim </a:t>
            </a:r>
          </a:p>
          <a:p>
            <a:endParaRPr lang="cs-CZ" dirty="0"/>
          </a:p>
          <a:p>
            <a:r>
              <a:rPr lang="cs-CZ" dirty="0"/>
              <a:t>Ren and </a:t>
            </a:r>
            <a:r>
              <a:rPr lang="cs-CZ" dirty="0" err="1"/>
              <a:t>Guo</a:t>
            </a:r>
            <a:r>
              <a:rPr lang="cs-CZ" dirty="0"/>
              <a:t> 2020: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oneself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past and </a:t>
            </a:r>
            <a:r>
              <a:rPr lang="cs-CZ" dirty="0" err="1"/>
              <a:t>present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: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</a:t>
            </a:r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differences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Pedagogical</a:t>
            </a:r>
            <a:r>
              <a:rPr lang="cs-CZ" dirty="0"/>
              <a:t> </a:t>
            </a:r>
            <a:r>
              <a:rPr lang="cs-CZ" dirty="0" err="1"/>
              <a:t>implications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610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F101B3CC-B49F-4CE0-B198-228D1D428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Obrázek 3" descr="Obsah obrázku text, příroda, mrak&#10;&#10;Popis byl vytvořen automaticky">
            <a:extLst>
              <a:ext uri="{FF2B5EF4-FFF2-40B4-BE49-F238E27FC236}">
                <a16:creationId xmlns:a16="http://schemas.microsoft.com/office/drawing/2014/main" id="{E3280471-900B-4B10-ABBE-08051E512B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r="14077"/>
          <a:stretch/>
        </p:blipFill>
        <p:spPr>
          <a:xfrm>
            <a:off x="321734" y="557189"/>
            <a:ext cx="4276956" cy="5743616"/>
          </a:xfrm>
          <a:prstGeom prst="rect">
            <a:avLst/>
          </a:prstGeom>
        </p:spPr>
      </p:pic>
      <p:pic>
        <p:nvPicPr>
          <p:cNvPr id="2" name="Google Shape;155;p5" descr="Obsah obrázku text, příroda, noční obloha&#10;&#10;Popis byl vytvořen automaticky">
            <a:extLst>
              <a:ext uri="{FF2B5EF4-FFF2-40B4-BE49-F238E27FC236}">
                <a16:creationId xmlns:a16="http://schemas.microsoft.com/office/drawing/2014/main" id="{1DB2DAC7-2A05-454B-9A41-703FBE79A81F}"/>
              </a:ext>
            </a:extLst>
          </p:cNvPr>
          <p:cNvPicPr preferRelativeResize="0"/>
          <p:nvPr/>
        </p:nvPicPr>
        <p:blipFill rotWithShape="1">
          <a:blip r:embed="rId3"/>
          <a:srcRect l="14161" r="16327" b="-1"/>
          <a:stretch/>
        </p:blipFill>
        <p:spPr>
          <a:xfrm>
            <a:off x="4772525" y="557189"/>
            <a:ext cx="7097742" cy="57436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561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  <p:sp>
        <p:nvSpPr>
          <p:cNvPr id="169" name="Google Shape;169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Definujte zápatí - název prezentace / pracoviště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EB972-38DD-4963-80F8-4BFCBCF3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Outline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68508-1137-4277-8CDB-449F52805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656" y="3080657"/>
            <a:ext cx="9797143" cy="3096306"/>
          </a:xfrm>
        </p:spPr>
        <p:txBody>
          <a:bodyPr/>
          <a:lstStyle/>
          <a:p>
            <a:r>
              <a:rPr lang="en-GB" dirty="0"/>
              <a:t>Theoretical background</a:t>
            </a:r>
          </a:p>
          <a:p>
            <a:r>
              <a:rPr lang="en-GB" dirty="0"/>
              <a:t>Material analysed</a:t>
            </a:r>
          </a:p>
          <a:p>
            <a:r>
              <a:rPr lang="en-GB" dirty="0"/>
              <a:t>Self-praise and how it is expressed in the corpus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66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3A1BB-CF96-4DB2-A0AE-37F0DC4C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Self-praise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31672-D44E-42CC-9AF3-99FBB851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52000" lvl="0" indent="-179999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en-US" sz="2800" dirty="0"/>
              <a:t>Self-disclosure….. bragging</a:t>
            </a:r>
          </a:p>
          <a:p>
            <a:pPr marL="252000" lvl="0" indent="-179999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en-US" dirty="0"/>
              <a:t>D</a:t>
            </a:r>
            <a:r>
              <a:rPr lang="en-US" sz="2800" dirty="0"/>
              <a:t>efinition: </a:t>
            </a:r>
            <a:endParaRPr lang="cs-CZ" sz="2800" dirty="0"/>
          </a:p>
          <a:p>
            <a:pPr marL="709200" lvl="1" indent="-179999">
              <a:lnSpc>
                <a:spcPct val="140000"/>
              </a:lnSpc>
              <a:spcBef>
                <a:spcPts val="600"/>
              </a:spcBef>
              <a:buSzPts val="2200"/>
              <a:buChar char="̶"/>
            </a:pPr>
            <a:r>
              <a:rPr lang="en-US" dirty="0"/>
              <a:t>uttering a positive statement about oneself</a:t>
            </a:r>
          </a:p>
          <a:p>
            <a:pPr marL="709200" lvl="1" indent="-179999">
              <a:lnSpc>
                <a:spcPct val="140000"/>
              </a:lnSpc>
              <a:spcBef>
                <a:spcPts val="600"/>
              </a:spcBef>
              <a:buSzPts val="2200"/>
              <a:buChar char="̶"/>
            </a:pPr>
            <a:r>
              <a:rPr lang="en-US" dirty="0"/>
              <a:t>Speech act through which people positively present their appearance, possession, skills, etc. (Guo and Ren 2020)</a:t>
            </a:r>
          </a:p>
          <a:p>
            <a:pPr marL="709200" lvl="1" indent="-179999">
              <a:lnSpc>
                <a:spcPct val="140000"/>
              </a:lnSpc>
              <a:spcBef>
                <a:spcPts val="600"/>
              </a:spcBef>
              <a:buSzPts val="2200"/>
              <a:buFont typeface="Arial" panose="020B0604020202020204" pitchFamily="34" charset="0"/>
              <a:buChar char="̶"/>
            </a:pPr>
            <a:r>
              <a:rPr lang="en-US" dirty="0"/>
              <a:t>face-enhancing act directed at the speaker (</a:t>
            </a:r>
            <a:r>
              <a:rPr lang="en-US" dirty="0" err="1"/>
              <a:t>Dayter</a:t>
            </a:r>
            <a:r>
              <a:rPr lang="en-US" dirty="0"/>
              <a:t> 2013)</a:t>
            </a:r>
          </a:p>
          <a:p>
            <a:pPr marL="252000" indent="-179999">
              <a:lnSpc>
                <a:spcPct val="140000"/>
              </a:lnSpc>
              <a:spcBef>
                <a:spcPts val="600"/>
              </a:spcBef>
              <a:buSzPts val="2200"/>
              <a:buFont typeface="Arial" panose="020B0604020202020204" pitchFamily="34" charset="0"/>
              <a:buChar char="̶"/>
            </a:pPr>
            <a:r>
              <a:rPr lang="en-US" sz="2800" dirty="0"/>
              <a:t>growing literature on self-praise, especially in online contexts and some languages (x classical politeness theories)</a:t>
            </a:r>
          </a:p>
          <a:p>
            <a:pPr marL="252000" lvl="0" indent="-179999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73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90A1B-D169-4F84-8209-DFE57AF7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Theoretical background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A7065B-3350-49E9-A993-6BC56300E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r>
              <a:rPr lang="en-US" sz="2800" dirty="0"/>
              <a:t>Brown and Levinson (1987)- face threatening </a:t>
            </a:r>
            <a:endParaRPr lang="en-US" dirty="0"/>
          </a:p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r>
              <a:rPr lang="en-US" sz="2800" dirty="0"/>
              <a:t>Leech (1983) &gt; Maxim of Modesty: </a:t>
            </a:r>
            <a:endParaRPr lang="cs-CZ" sz="2800" dirty="0"/>
          </a:p>
          <a:p>
            <a:pPr marL="72000" lvl="0" indent="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</a:pPr>
            <a:r>
              <a:rPr lang="en-US" sz="2800" dirty="0"/>
              <a:t>“</a:t>
            </a:r>
            <a:r>
              <a:rPr lang="en-US" sz="2800" dirty="0" err="1"/>
              <a:t>Minimise</a:t>
            </a:r>
            <a:r>
              <a:rPr lang="en-US" sz="2800" dirty="0"/>
              <a:t> the expression of praise of self x </a:t>
            </a:r>
            <a:r>
              <a:rPr lang="en-US" sz="2800" dirty="0" err="1"/>
              <a:t>maximise</a:t>
            </a:r>
            <a:r>
              <a:rPr lang="en-US" sz="2800" dirty="0"/>
              <a:t> the expression of dispraise of self”. </a:t>
            </a:r>
            <a:endParaRPr lang="en-US" dirty="0"/>
          </a:p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r>
              <a:rPr lang="en-US" sz="2800" dirty="0"/>
              <a:t>Pomerantz –compliments (hearer x speaker-oriented)</a:t>
            </a:r>
            <a:endParaRPr lang="en-US" dirty="0"/>
          </a:p>
          <a:p>
            <a:pPr marL="252000" lvl="0" indent="-8475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</a:pPr>
            <a:endParaRPr lang="en-US" sz="2800" dirty="0"/>
          </a:p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r>
              <a:rPr lang="en-US" sz="2800" dirty="0"/>
              <a:t>potentially problematic social activity</a:t>
            </a:r>
            <a:endParaRPr lang="cs-CZ" sz="2800" dirty="0"/>
          </a:p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endParaRPr lang="en-US" dirty="0"/>
          </a:p>
          <a:p>
            <a:pPr marL="252000" lvl="0" indent="-180000" algn="l" rtl="0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  <a:buSzPts val="1500"/>
              <a:buChar char="̶"/>
            </a:pPr>
            <a:r>
              <a:rPr lang="en-US" sz="2800" dirty="0"/>
              <a:t>culture-sensitive character (Chinese modesty- self-denigration principle --Gu 1990)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7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https://www.trainerslibrary.org/e-portfolio-and-lifelong-learning/</a:t>
            </a:r>
            <a:endParaRPr/>
          </a:p>
        </p:txBody>
      </p:sp>
      <p:sp>
        <p:nvSpPr>
          <p:cNvPr id="130" name="Google Shape;130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chemeClr val="accent1"/>
                </a:solidFill>
              </a:rPr>
              <a:t>Material under investigation</a:t>
            </a:r>
            <a:endParaRPr sz="3200" dirty="0">
              <a:solidFill>
                <a:schemeClr val="accent1"/>
              </a:solidFill>
            </a:endParaRPr>
          </a:p>
        </p:txBody>
      </p:sp>
      <p:sp>
        <p:nvSpPr>
          <p:cNvPr id="132" name="Google Shape;132;p3"/>
          <p:cNvSpPr txBox="1">
            <a:spLocks noGrp="1"/>
          </p:cNvSpPr>
          <p:nvPr>
            <p:ph type="body" idx="1"/>
          </p:nvPr>
        </p:nvSpPr>
        <p:spPr>
          <a:xfrm>
            <a:off x="670033" y="1542101"/>
            <a:ext cx="10815658" cy="4427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000" b="1" dirty="0" err="1">
                <a:solidFill>
                  <a:schemeClr val="accent1"/>
                </a:solidFill>
              </a:rPr>
              <a:t>Self-reflection</a:t>
            </a:r>
            <a:r>
              <a:rPr lang="cs-CZ" sz="2000" b="1" dirty="0">
                <a:solidFill>
                  <a:schemeClr val="accent1"/>
                </a:solidFill>
              </a:rPr>
              <a:t> </a:t>
            </a:r>
            <a:r>
              <a:rPr lang="cs-CZ" sz="2000" b="1" dirty="0" err="1">
                <a:solidFill>
                  <a:schemeClr val="accent1"/>
                </a:solidFill>
              </a:rPr>
              <a:t>journals</a:t>
            </a:r>
            <a:endParaRPr lang="cs-CZ" sz="2000" b="1" dirty="0">
              <a:solidFill>
                <a:schemeClr val="accent1"/>
              </a:solidFill>
            </a:endParaRPr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000" dirty="0"/>
              <a:t>-</a:t>
            </a:r>
            <a:r>
              <a:rPr lang="en-GB" sz="2000" dirty="0"/>
              <a:t>t</a:t>
            </a:r>
            <a:r>
              <a:rPr lang="cs-CZ" sz="2000" dirty="0"/>
              <a:t>he very </a:t>
            </a:r>
            <a:r>
              <a:rPr lang="cs-CZ" sz="2000" dirty="0" err="1"/>
              <a:t>nature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a </a:t>
            </a:r>
            <a:r>
              <a:rPr lang="cs-CZ" sz="2000" dirty="0" err="1"/>
              <a:t>diary</a:t>
            </a:r>
            <a:r>
              <a:rPr lang="cs-CZ" sz="2000" dirty="0"/>
              <a:t> </a:t>
            </a:r>
            <a:r>
              <a:rPr lang="cs-CZ" sz="2000" dirty="0" err="1"/>
              <a:t>allows</a:t>
            </a:r>
            <a:r>
              <a:rPr lang="cs-CZ" sz="2000" dirty="0"/>
              <a:t> </a:t>
            </a:r>
            <a:r>
              <a:rPr lang="cs-CZ" sz="2000" dirty="0" err="1"/>
              <a:t>students</a:t>
            </a:r>
            <a:r>
              <a:rPr lang="cs-CZ" sz="2000" dirty="0"/>
              <a:t> to </a:t>
            </a:r>
            <a:r>
              <a:rPr lang="cs-CZ" sz="2000" dirty="0" err="1"/>
              <a:t>search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and express </a:t>
            </a:r>
            <a:r>
              <a:rPr lang="cs-CZ" sz="2000" dirty="0" err="1"/>
              <a:t>their</a:t>
            </a:r>
            <a:r>
              <a:rPr lang="cs-CZ" sz="2000" dirty="0"/>
              <a:t> learning </a:t>
            </a:r>
            <a:r>
              <a:rPr lang="cs-CZ" sz="2000" dirty="0">
                <a:solidFill>
                  <a:srgbClr val="5151FE"/>
                </a:solidFill>
              </a:rPr>
              <a:t>in a </a:t>
            </a:r>
            <a:r>
              <a:rPr lang="cs-CZ" sz="2000" dirty="0" err="1">
                <a:solidFill>
                  <a:srgbClr val="5151FE"/>
                </a:solidFill>
              </a:rPr>
              <a:t>personal</a:t>
            </a:r>
            <a:r>
              <a:rPr lang="cs-CZ" sz="2000" dirty="0">
                <a:solidFill>
                  <a:srgbClr val="5151FE"/>
                </a:solidFill>
              </a:rPr>
              <a:t> </a:t>
            </a:r>
            <a:r>
              <a:rPr lang="cs-CZ" sz="2000" dirty="0" err="1">
                <a:solidFill>
                  <a:schemeClr val="accent1"/>
                </a:solidFill>
              </a:rPr>
              <a:t>way</a:t>
            </a:r>
            <a:r>
              <a:rPr lang="cs-CZ" sz="2000" dirty="0"/>
              <a:t>, a learning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makes</a:t>
            </a:r>
            <a:r>
              <a:rPr lang="cs-CZ" sz="2000" dirty="0"/>
              <a:t> </a:t>
            </a:r>
            <a:r>
              <a:rPr lang="cs-CZ" sz="2000" dirty="0" err="1"/>
              <a:t>personal</a:t>
            </a:r>
            <a:r>
              <a:rPr lang="cs-CZ" sz="2000" dirty="0"/>
              <a:t> </a:t>
            </a:r>
            <a:r>
              <a:rPr lang="cs-CZ" sz="2000" dirty="0" err="1"/>
              <a:t>meaning</a:t>
            </a:r>
            <a:r>
              <a:rPr lang="cs-CZ" sz="2000" dirty="0"/>
              <a:t> and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5151FE"/>
                </a:solidFill>
              </a:rPr>
              <a:t>useful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student’s</a:t>
            </a:r>
            <a:r>
              <a:rPr lang="cs-CZ" sz="2000" dirty="0"/>
              <a:t> </a:t>
            </a:r>
            <a:r>
              <a:rPr lang="cs-CZ" sz="2000" dirty="0" err="1"/>
              <a:t>own</a:t>
            </a:r>
            <a:r>
              <a:rPr lang="cs-CZ" sz="2000" dirty="0"/>
              <a:t> </a:t>
            </a:r>
            <a:r>
              <a:rPr lang="cs-CZ" sz="2000" dirty="0" err="1"/>
              <a:t>context</a:t>
            </a:r>
            <a:r>
              <a:rPr lang="cs-CZ" sz="2000" dirty="0"/>
              <a:t>. (Tang 2002)</a:t>
            </a:r>
            <a:endParaRPr lang="en-GB" sz="2000" dirty="0"/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cs-CZ" sz="2000" dirty="0"/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000" dirty="0"/>
              <a:t>-part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b="1" dirty="0">
                <a:solidFill>
                  <a:schemeClr val="accent1"/>
                </a:solidFill>
              </a:rPr>
              <a:t>portfolio </a:t>
            </a:r>
            <a:r>
              <a:rPr lang="cs-CZ" sz="2000" b="1" dirty="0" err="1">
                <a:solidFill>
                  <a:schemeClr val="accent1"/>
                </a:solidFill>
              </a:rPr>
              <a:t>assessment</a:t>
            </a:r>
            <a:r>
              <a:rPr lang="cs-CZ" sz="2000" dirty="0"/>
              <a:t>, </a:t>
            </a:r>
            <a:r>
              <a:rPr lang="cs-CZ" sz="2000" dirty="0" err="1"/>
              <a:t>written</a:t>
            </a:r>
            <a:r>
              <a:rPr lang="cs-CZ" sz="2000" dirty="0"/>
              <a:t> </a:t>
            </a:r>
            <a:r>
              <a:rPr lang="cs-CZ" sz="2000" dirty="0" err="1"/>
              <a:t>continuously</a:t>
            </a:r>
            <a:endParaRPr sz="2000" dirty="0"/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000" dirty="0"/>
              <a:t>-</a:t>
            </a:r>
            <a:r>
              <a:rPr lang="cs-CZ" sz="2000" dirty="0" err="1"/>
              <a:t>used</a:t>
            </a:r>
            <a:r>
              <a:rPr lang="cs-CZ" sz="2000" dirty="0"/>
              <a:t> in a </a:t>
            </a:r>
            <a:r>
              <a:rPr lang="cs-CZ" sz="2000" b="1" dirty="0" err="1">
                <a:solidFill>
                  <a:schemeClr val="accent1"/>
                </a:solidFill>
              </a:rPr>
              <a:t>presentation</a:t>
            </a:r>
            <a:r>
              <a:rPr lang="cs-CZ" sz="2000" b="1" dirty="0">
                <a:solidFill>
                  <a:schemeClr val="accent1"/>
                </a:solidFill>
              </a:rPr>
              <a:t> </a:t>
            </a:r>
            <a:r>
              <a:rPr lang="cs-CZ" sz="2000" b="1" dirty="0" err="1">
                <a:solidFill>
                  <a:schemeClr val="accent1"/>
                </a:solidFill>
              </a:rPr>
              <a:t>skills</a:t>
            </a:r>
            <a:r>
              <a:rPr lang="cs-CZ" sz="2000" b="1" dirty="0">
                <a:solidFill>
                  <a:schemeClr val="accent1"/>
                </a:solidFill>
              </a:rPr>
              <a:t> </a:t>
            </a:r>
            <a:r>
              <a:rPr lang="cs-CZ" sz="2000" b="1" dirty="0" err="1">
                <a:solidFill>
                  <a:schemeClr val="accent1"/>
                </a:solidFill>
              </a:rPr>
              <a:t>class</a:t>
            </a:r>
            <a:r>
              <a:rPr lang="cs-CZ" sz="2000" b="1" dirty="0">
                <a:solidFill>
                  <a:schemeClr val="accent1"/>
                </a:solidFill>
              </a:rPr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Master’s</a:t>
            </a:r>
            <a:r>
              <a:rPr lang="cs-CZ" sz="2000" dirty="0"/>
              <a:t> </a:t>
            </a:r>
            <a:r>
              <a:rPr lang="cs-CZ" sz="2000" dirty="0" err="1"/>
              <a:t>students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FSS MU</a:t>
            </a:r>
            <a:r>
              <a:rPr lang="en-GB" sz="2000" dirty="0"/>
              <a:t>, C1 level</a:t>
            </a:r>
            <a:endParaRPr sz="2000" dirty="0"/>
          </a:p>
          <a:p>
            <a:pPr marL="71755" indent="0">
              <a:buNone/>
            </a:pPr>
            <a:r>
              <a:rPr lang="cs-CZ" sz="2000" dirty="0"/>
              <a:t>-</a:t>
            </a:r>
            <a:r>
              <a:rPr lang="cs-CZ" sz="2000" dirty="0" err="1"/>
              <a:t>form</a:t>
            </a:r>
            <a:r>
              <a:rPr lang="cs-CZ" sz="2000" dirty="0"/>
              <a:t> and style: </a:t>
            </a:r>
            <a:r>
              <a:rPr lang="cs-CZ" sz="2000" dirty="0" err="1"/>
              <a:t>semi-structured</a:t>
            </a:r>
            <a:r>
              <a:rPr lang="cs-CZ" sz="2000" dirty="0"/>
              <a:t>, free-</a:t>
            </a:r>
            <a:r>
              <a:rPr lang="cs-CZ" sz="2000" dirty="0" err="1"/>
              <a:t>writing</a:t>
            </a:r>
            <a:endParaRPr lang="cs-CZ" sz="2000" dirty="0"/>
          </a:p>
          <a:p>
            <a:pPr marL="71755" indent="0">
              <a:buNone/>
            </a:pPr>
            <a:endParaRPr sz="2000" dirty="0"/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000" dirty="0"/>
              <a:t>- 150 </a:t>
            </a:r>
            <a:r>
              <a:rPr lang="cs-CZ" sz="2000" dirty="0" err="1"/>
              <a:t>journals</a:t>
            </a:r>
            <a:r>
              <a:rPr lang="cs-CZ" sz="2000" dirty="0"/>
              <a:t> </a:t>
            </a:r>
            <a:r>
              <a:rPr lang="cs-CZ" sz="2000" dirty="0" err="1"/>
              <a:t>over</a:t>
            </a:r>
            <a:r>
              <a:rPr lang="cs-CZ" sz="2000" dirty="0"/>
              <a:t> 3 </a:t>
            </a:r>
            <a:r>
              <a:rPr lang="cs-CZ" sz="2000" dirty="0" err="1"/>
              <a:t>semesters</a:t>
            </a:r>
            <a:r>
              <a:rPr lang="cs-CZ" sz="2000" dirty="0"/>
              <a:t>, c. 17,000 </a:t>
            </a:r>
            <a:r>
              <a:rPr lang="cs-CZ" sz="2000" dirty="0" err="1"/>
              <a:t>words</a:t>
            </a:r>
            <a:endParaRPr sz="2000" dirty="0"/>
          </a:p>
          <a:p>
            <a:pPr marL="7175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000" dirty="0"/>
          </a:p>
        </p:txBody>
      </p:sp>
      <p:pic>
        <p:nvPicPr>
          <p:cNvPr id="133" name="Google Shape;133;p3" descr="Obsah obrázku text&#10;&#10;Popis se vygeneroval automaticky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7132" y="582"/>
            <a:ext cx="3902467" cy="154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31782-3CC3-4FA3-BE75-FFCD57C50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EEDBE-0984-4218-8293-6D5BF72C3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 day to you, dear reader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Allow me to introduce myself. My name is </a:t>
            </a:r>
            <a:r>
              <a:rPr lang="cs-CZ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 am an avid language learner. I enjoy all things foreign, especially food, films and f</a:t>
            </a:r>
            <a:r>
              <a:rPr lang="cs-CZ" sz="20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oreign</a:t>
            </a:r>
            <a:r>
              <a:rPr lang="cs-CZ" sz="2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languages. My life has led me to believe that I shall not be afraid to talk to people as long as I have something to say and since English has sort of been my second nature (thanks to my secondary education at an English-Slovak grammar school) for 10 years now, I have become accustomed to speaking my own mind in English. As a bit of a blabbermouth, </a:t>
            </a:r>
            <a:r>
              <a:rPr lang="en-US" sz="20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found this course very helpful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when it comes to structuring my thoughts and trying to lure the listener in. </a:t>
            </a:r>
            <a:r>
              <a:rPr lang="en-US" sz="20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very thankful to have been able to attend </a:t>
            </a:r>
            <a:r>
              <a:rPr lang="en-US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class and will continue to work on my presenting skills. </a:t>
            </a:r>
            <a:r>
              <a:rPr lang="en-US" sz="20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Please, enjoy my little collection of thoughts and feelings on my presentations.</a:t>
            </a:r>
            <a:endParaRPr lang="cs-CZ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25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9B781-1663-4755-B91B-CD957F42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302" y="719999"/>
            <a:ext cx="10599897" cy="1067703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Shop </a:t>
            </a:r>
            <a:r>
              <a:rPr lang="cs-CZ" dirty="0" err="1">
                <a:solidFill>
                  <a:schemeClr val="accent1"/>
                </a:solidFill>
              </a:rPr>
              <a:t>windows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students</a:t>
            </a:r>
            <a:r>
              <a:rPr lang="en-GB" dirty="0">
                <a:solidFill>
                  <a:schemeClr val="accent1"/>
                </a:solidFill>
              </a:rPr>
              <a:t>’ achievements?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358C3A-8F7E-437C-8190-A4D755BEB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919" y="2039098"/>
            <a:ext cx="10753200" cy="413999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" name="Obrázek 6" descr="Obsah obrázku text, oblečení&#10;&#10;Popis byl vytvořen automaticky">
            <a:extLst>
              <a:ext uri="{FF2B5EF4-FFF2-40B4-BE49-F238E27FC236}">
                <a16:creationId xmlns:a16="http://schemas.microsoft.com/office/drawing/2014/main" id="{166A56CA-BC74-468F-8AB3-B38441D6B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598" y="2234530"/>
            <a:ext cx="4239802" cy="376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3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2C88553-7413-41BE-8301-E740FC99D346}"/>
              </a:ext>
            </a:extLst>
          </p:cNvPr>
          <p:cNvSpPr txBox="1"/>
          <p:nvPr/>
        </p:nvSpPr>
        <p:spPr>
          <a:xfrm>
            <a:off x="1797978" y="904126"/>
            <a:ext cx="863029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think it was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 worst performance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 have selected a great and interesting topic, and I wanted to present my research in the best possible way. My presentation was full of stats and numbers, which I obviously in a stressful situation did not remember, or I was not completely sure, so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was checking my notes too much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When I forget some number, I started to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 more nervous 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 I have ever in this subject was and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was completely lost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 think it should just stop, took a break for a few secs and started the slide or the chapter once again – there was no time limit. I wanted to shine with my research, but even if I have presented it in the best way, after the presenting experience,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am sure it was not a good presentation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As I have said earlier, it was full of numbers and stats, which the audience had no chance to get. I should focus way more on the important facts and cases, not on the numbers. But </a:t>
            </a:r>
            <a:r>
              <a:rPr lang="en-GB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was a great experience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I hope next time I will present my research way better.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264888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D6B-ED90-4F42-AF59-E744520C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719999"/>
            <a:ext cx="9911100" cy="11373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/>
                </a:solidFill>
              </a:rPr>
              <a:t>3 </a:t>
            </a:r>
            <a:r>
              <a:rPr lang="cs-CZ" dirty="0" err="1">
                <a:solidFill>
                  <a:schemeClr val="accent1"/>
                </a:solidFill>
              </a:rPr>
              <a:t>main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pragmatic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strategies</a:t>
            </a:r>
            <a:r>
              <a:rPr lang="cs-CZ" dirty="0">
                <a:solidFill>
                  <a:schemeClr val="accent1"/>
                </a:solidFill>
              </a:rPr>
              <a:t> (Ren, </a:t>
            </a:r>
            <a:r>
              <a:rPr lang="cs-CZ" dirty="0" err="1">
                <a:solidFill>
                  <a:schemeClr val="accent1"/>
                </a:solidFill>
              </a:rPr>
              <a:t>Guo</a:t>
            </a:r>
            <a:r>
              <a:rPr lang="cs-CZ" dirty="0">
                <a:solidFill>
                  <a:schemeClr val="accent1"/>
                </a:solidFill>
              </a:rPr>
              <a:t> 2020)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995794-2AEA-4430-AD9A-03A2AC09C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65150" indent="-514350">
              <a:buFont typeface="+mj-lt"/>
              <a:buAutoNum type="arabicPeriod"/>
            </a:pPr>
            <a:endParaRPr lang="en-US" dirty="0"/>
          </a:p>
          <a:p>
            <a:pPr marL="565150" indent="-514350">
              <a:buFont typeface="+mj-lt"/>
              <a:buAutoNum type="arabicPeriod"/>
            </a:pPr>
            <a:r>
              <a:rPr lang="en-US" dirty="0"/>
              <a:t>explicit SP</a:t>
            </a:r>
            <a:endParaRPr lang="cs-CZ" dirty="0"/>
          </a:p>
          <a:p>
            <a:pPr marL="565150" indent="-514350">
              <a:buFont typeface="+mj-lt"/>
              <a:buAutoNum type="arabicPeriod"/>
            </a:pPr>
            <a:r>
              <a:rPr lang="en-US" dirty="0"/>
              <a:t>modified explicit SP</a:t>
            </a:r>
            <a:endParaRPr lang="cs-CZ" dirty="0"/>
          </a:p>
          <a:p>
            <a:pPr marL="50800" indent="0">
              <a:buNone/>
            </a:pPr>
            <a:r>
              <a:rPr lang="en-GB" dirty="0"/>
              <a:t>with a compensation</a:t>
            </a:r>
            <a:endParaRPr lang="cs-CZ" dirty="0"/>
          </a:p>
          <a:p>
            <a:pPr marL="50800" indent="0">
              <a:buNone/>
            </a:pPr>
            <a:r>
              <a:rPr lang="en-US" dirty="0"/>
              <a:t>3. praise from a third party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723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1142</Words>
  <Application>Microsoft Office PowerPoint</Application>
  <PresentationFormat>Širokoúhlá obrazovka</PresentationFormat>
  <Paragraphs>90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Times New Roman</vt:lpstr>
      <vt:lpstr>Motiv Office</vt:lpstr>
      <vt:lpstr>“It was not as bad as I thought it would be”:   politeness strategies in students’ self-reflection journals  </vt:lpstr>
      <vt:lpstr>Outline</vt:lpstr>
      <vt:lpstr>Self-praise</vt:lpstr>
      <vt:lpstr>Theoretical background</vt:lpstr>
      <vt:lpstr>Material under investigation</vt:lpstr>
      <vt:lpstr>Prezentace aplikace PowerPoint</vt:lpstr>
      <vt:lpstr>Shop windows of students’ achievements?</vt:lpstr>
      <vt:lpstr>Prezentace aplikace PowerPoint</vt:lpstr>
      <vt:lpstr>3 main pragmatic strategies (Ren, Guo 2020)</vt:lpstr>
      <vt:lpstr>1. Explicit self-praise </vt:lpstr>
      <vt:lpstr>2. Modified explicit self-praise (Dayter 2013)</vt:lpstr>
      <vt:lpstr>Prezentace aplikace PowerPoint</vt:lpstr>
      <vt:lpstr>Prezentace aplikace PowerPoint</vt:lpstr>
      <vt:lpstr>3. Praise from a third party</vt:lpstr>
      <vt:lpstr>Conclusions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“It was not as bad as I thought it would be”:   politeness strategies in students’ self-reflection journals</dc:title>
  <dc:creator>Petra Trávníková</dc:creator>
  <cp:lastModifiedBy>Petra Trávníková</cp:lastModifiedBy>
  <cp:revision>15</cp:revision>
  <cp:lastPrinted>2021-09-17T09:23:28Z</cp:lastPrinted>
  <dcterms:created xsi:type="dcterms:W3CDTF">2021-09-16T21:04:24Z</dcterms:created>
  <dcterms:modified xsi:type="dcterms:W3CDTF">2021-09-17T10:18:40Z</dcterms:modified>
</cp:coreProperties>
</file>