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684" r:id="rId2"/>
  </p:sldMasterIdLst>
  <p:notesMasterIdLst>
    <p:notesMasterId r:id="rId27"/>
  </p:notesMasterIdLst>
  <p:sldIdLst>
    <p:sldId id="267" r:id="rId3"/>
    <p:sldId id="257" r:id="rId4"/>
    <p:sldId id="258" r:id="rId5"/>
    <p:sldId id="256" r:id="rId6"/>
    <p:sldId id="278" r:id="rId7"/>
    <p:sldId id="261" r:id="rId8"/>
    <p:sldId id="260" r:id="rId9"/>
    <p:sldId id="263" r:id="rId10"/>
    <p:sldId id="262" r:id="rId11"/>
    <p:sldId id="264" r:id="rId12"/>
    <p:sldId id="265" r:id="rId13"/>
    <p:sldId id="266" r:id="rId14"/>
    <p:sldId id="268" r:id="rId15"/>
    <p:sldId id="270" r:id="rId16"/>
    <p:sldId id="269" r:id="rId17"/>
    <p:sldId id="271" r:id="rId18"/>
    <p:sldId id="272" r:id="rId19"/>
    <p:sldId id="276" r:id="rId20"/>
    <p:sldId id="279" r:id="rId21"/>
    <p:sldId id="273" r:id="rId22"/>
    <p:sldId id="274" r:id="rId23"/>
    <p:sldId id="275" r:id="rId24"/>
    <p:sldId id="277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1A986-EBCF-49C6-8E4C-52F2E022E4D5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FCB3-9726-483C-9455-7B038F2AFB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32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463B-AD5A-4E2E-9423-4110484E43D3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A7E-8D94-4A32-87D2-290C1FF7F178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77C-13CB-4A16-904B-0BDF487FA1C0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EC5E-C012-4FA0-A0D7-C198FB040F77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F10-CEE5-47AA-B226-3EAFDE2AC263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6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643-CAEB-4B68-9CC9-A9F7B80B6B1B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9717-772E-4758-B77F-B610BF088B66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36E-7B92-4C36-A90E-AB79A0DAEEF2}" type="datetime1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65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DDB-A620-4227-A249-4BCFB748533F}" type="datetime1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5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F2F5-1225-4709-A067-D335C6143A0A}" type="datetime1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9B34-2FBE-4D81-865E-ED9390929BDB}" type="datetime1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CFE8-1801-4CE0-8446-A867AA8AB457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7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EE27-C07B-4E82-BB9C-B12355393F5B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1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69E-F2DE-4DF6-8183-15E4D98C080A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18B8-DAF1-406D-AF7E-F56DB25693D6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1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959-8456-488B-8311-1058C112AB9A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D829-C47C-4092-9960-1E903B59527D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A843-746D-43EF-A1C3-F424C78E8D6F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C6CC-85AC-4D98-963A-71E45F0A128B}" type="datetime1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7F5-E28F-4C67-97BF-1A5BCC0DAC90}" type="datetime1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0FD7-A65D-4575-87E9-D520F24C393A}" type="datetime1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7F5F-021D-4841-BD14-813A376E2280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E5A7-56AC-4C67-8540-9EAC01A1BB80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D0A1A813-FAF6-4F6E-A0F9-8A1DE593B4DB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0" r:id="rId6"/>
    <p:sldLayoutId id="2147483786" r:id="rId7"/>
    <p:sldLayoutId id="2147483787" r:id="rId8"/>
    <p:sldLayoutId id="2147483788" r:id="rId9"/>
    <p:sldLayoutId id="2147483789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56A1-1448-464C-B715-67D3E1258EB6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7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hil.muni.cz/journals/index.php/erb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digilib.phil.muni.cz/handle/11222.digilib/14407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berduvidas.iscte-iul.pt/covid-19-na-lingua/pagina/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saryk University - Wikipedia">
            <a:extLst>
              <a:ext uri="{FF2B5EF4-FFF2-40B4-BE49-F238E27FC236}">
                <a16:creationId xmlns:a16="http://schemas.microsoft.com/office/drawing/2014/main" id="{F0CFC751-F428-46E1-B1EB-3F36B0B13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554" y="3491861"/>
            <a:ext cx="1561292" cy="15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8DF16FF0-D946-47FF-972D-CE9CA08C6BF7}"/>
              </a:ext>
            </a:extLst>
          </p:cNvPr>
          <p:cNvSpPr txBox="1">
            <a:spLocks/>
          </p:cNvSpPr>
          <p:nvPr/>
        </p:nvSpPr>
        <p:spPr>
          <a:xfrm>
            <a:off x="3412392" y="3429000"/>
            <a:ext cx="5367215" cy="2428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pt-PT" sz="3200" b="1" dirty="0">
                <a:solidFill>
                  <a:srgbClr val="002060"/>
                </a:solidFill>
              </a:rPr>
              <a:t>IVA SVOBODOVÁ</a:t>
            </a:r>
          </a:p>
          <a:p>
            <a:pPr algn="r">
              <a:lnSpc>
                <a:spcPct val="90000"/>
              </a:lnSpc>
            </a:pPr>
            <a:r>
              <a:rPr lang="pt-PT" sz="3200" b="1" i="1" dirty="0">
                <a:solidFill>
                  <a:srgbClr val="002060"/>
                </a:solidFill>
              </a:rPr>
              <a:t>Universidade de Masaryk</a:t>
            </a:r>
          </a:p>
          <a:p>
            <a:pPr algn="r">
              <a:lnSpc>
                <a:spcPct val="90000"/>
              </a:lnSpc>
            </a:pPr>
            <a:r>
              <a:rPr lang="cs-CZ" sz="3600" b="1" u="sng" dirty="0" err="1">
                <a:solidFill>
                  <a:srgbClr val="002060"/>
                </a:solidFill>
                <a:highlight>
                  <a:srgbClr val="C0C0C0"/>
                </a:highlight>
              </a:rPr>
              <a:t>9255@mail.muni.cz</a:t>
            </a:r>
            <a:endParaRPr lang="pt-PT" sz="2800" b="1" u="sng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9D2B0D-28EA-4740-822D-5A25784A7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2" t="16189" r="6308" b="66777"/>
          <a:stretch/>
        </p:blipFill>
        <p:spPr>
          <a:xfrm>
            <a:off x="284870" y="743376"/>
            <a:ext cx="11622260" cy="125116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40E0A4-557A-48AC-B465-A2314628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0F011-B298-4257-89D0-D470C975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INQUÉRITO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4AF2E2-5F37-4174-885E-5F1DA7D70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Parte sociolinguística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D9CDF4-FED0-40C0-8D8D-BB688EFE26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b="1" dirty="0"/>
              <a:t>Nacionalidade</a:t>
            </a:r>
          </a:p>
          <a:p>
            <a:r>
              <a:rPr lang="pt-PT" b="1" dirty="0"/>
              <a:t>Formação</a:t>
            </a:r>
          </a:p>
          <a:p>
            <a:r>
              <a:rPr lang="pt-PT" dirty="0"/>
              <a:t>País de residência</a:t>
            </a:r>
          </a:p>
          <a:p>
            <a:r>
              <a:rPr lang="pt-PT" dirty="0"/>
              <a:t>Idade </a:t>
            </a:r>
          </a:p>
          <a:p>
            <a:r>
              <a:rPr lang="pt-PT" dirty="0"/>
              <a:t>Meios de comunicação preferidos/as </a:t>
            </a:r>
          </a:p>
          <a:p>
            <a:r>
              <a:rPr lang="pt-PT" dirty="0"/>
              <a:t>Sexo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76A7EC9-1CF4-4791-92DD-C2D86CFEC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Parte linguística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09F1CA-A50B-4599-A042-80E642CEE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3" t="35344" r="21428" b="17672"/>
          <a:stretch/>
        </p:blipFill>
        <p:spPr>
          <a:xfrm>
            <a:off x="6096000" y="3086038"/>
            <a:ext cx="5341259" cy="322217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E723C47-1D14-4044-B64F-F54738EEBAD7}"/>
              </a:ext>
            </a:extLst>
          </p:cNvPr>
          <p:cNvSpPr txBox="1"/>
          <p:nvPr/>
        </p:nvSpPr>
        <p:spPr>
          <a:xfrm>
            <a:off x="6275230" y="6308209"/>
            <a:ext cx="4457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5"/>
                </a:solidFill>
              </a:rPr>
              <a:t>https://www.survio.com/br/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189A8B-29AA-4896-BE5A-B26B0AC8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9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80111D1-62AF-47A8-8F1F-5F717707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1" y="1630289"/>
            <a:ext cx="12085829" cy="359742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BCF205-1033-4D30-93DF-F8F29596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4E2A2A4-24A2-46E5-885F-37109A79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93" y="324271"/>
            <a:ext cx="6244414" cy="577608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6A82C6-865C-4134-81C3-1B788B38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A5772-BC12-40C2-9506-B228CDAF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>
                <a:solidFill>
                  <a:schemeClr val="accent3">
                    <a:lumMod val="75000"/>
                  </a:schemeClr>
                </a:solidFill>
              </a:rPr>
              <a:t>Dicionários</a:t>
            </a:r>
            <a:r>
              <a:rPr lang="cs-CZ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b="1" i="1" dirty="0" err="1">
                <a:solidFill>
                  <a:schemeClr val="accent3">
                    <a:lumMod val="75000"/>
                  </a:schemeClr>
                </a:solidFill>
              </a:rPr>
              <a:t>consultados</a:t>
            </a:r>
            <a:endParaRPr lang="pt-P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43EDC6-C930-4B36-8845-AB86EE85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56" y="1867302"/>
            <a:ext cx="5975797" cy="15712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DE583D-26B7-44FB-8D67-8BD2BFB4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81" y="3615139"/>
            <a:ext cx="8268237" cy="2962141"/>
          </a:xfrm>
          <a:prstGeom prst="rect">
            <a:avLst/>
          </a:prstGeom>
        </p:spPr>
      </p:pic>
      <p:pic>
        <p:nvPicPr>
          <p:cNvPr id="12" name="Picture 2" descr="Ok Free Icon of Super Flat Remix V1.08 Emblems">
            <a:extLst>
              <a:ext uri="{FF2B5EF4-FFF2-40B4-BE49-F238E27FC236}">
                <a16:creationId xmlns:a16="http://schemas.microsoft.com/office/drawing/2014/main" id="{E729D986-727D-4344-AB61-F24BD7F7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8" y="4718956"/>
            <a:ext cx="519314" cy="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k Free Icon of Super Flat Remix V1.08 Emblems">
            <a:extLst>
              <a:ext uri="{FF2B5EF4-FFF2-40B4-BE49-F238E27FC236}">
                <a16:creationId xmlns:a16="http://schemas.microsoft.com/office/drawing/2014/main" id="{F33E780B-3272-45D4-BC76-1E34EFB9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7" y="5724525"/>
            <a:ext cx="519314" cy="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Ok Free Icon of Super Flat Remix V1.08 Emblems">
            <a:extLst>
              <a:ext uri="{FF2B5EF4-FFF2-40B4-BE49-F238E27FC236}">
                <a16:creationId xmlns:a16="http://schemas.microsoft.com/office/drawing/2014/main" id="{9CF9B5E2-B96B-4EB3-8660-86611172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8" y="2940947"/>
            <a:ext cx="519314" cy="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k Free Icon of Super Flat Remix V1.08 Emblems">
            <a:extLst>
              <a:ext uri="{FF2B5EF4-FFF2-40B4-BE49-F238E27FC236}">
                <a16:creationId xmlns:a16="http://schemas.microsoft.com/office/drawing/2014/main" id="{347091E6-6B0B-4256-9BD2-7FE94464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8" y="1996442"/>
            <a:ext cx="519314" cy="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Ok Free Icon of Super Flat Remix V1.08 Emblems">
            <a:extLst>
              <a:ext uri="{FF2B5EF4-FFF2-40B4-BE49-F238E27FC236}">
                <a16:creationId xmlns:a16="http://schemas.microsoft.com/office/drawing/2014/main" id="{844B0307-F649-4C79-B206-3EE91207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8" y="3855454"/>
            <a:ext cx="519314" cy="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116E63-54D8-4D99-863A-BD0BECF6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9355B-D126-4DD2-8073-17D78302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Dicionários</a:t>
            </a:r>
            <a:r>
              <a:rPr lang="pt-PT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9ADFDD-5860-467F-BF02-EA01B1E0B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Integração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8040CA-8348-4544-B923-341DC052F5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/>
              <a:t>Relação direta (slide seguinte)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68D132-C626-4297-B928-1911AD61A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Género por excelência</a:t>
            </a:r>
          </a:p>
          <a:p>
            <a:endParaRPr lang="pt-PT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49C6C00-A204-46C1-8A20-92380B5081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PT" dirty="0"/>
              <a:t>Género dicionarizado </a:t>
            </a:r>
            <a:r>
              <a:rPr lang="pt-PT" i="1" dirty="0"/>
              <a:t>versus</a:t>
            </a:r>
            <a:r>
              <a:rPr lang="pt-PT" dirty="0"/>
              <a:t> uso real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2428F1-F269-4B8F-B080-30B109A6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14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60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73718-1D8B-4743-91B0-0E186D0E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6"/>
            <a:ext cx="10892161" cy="1061992"/>
          </a:xfrm>
        </p:spPr>
        <p:txBody>
          <a:bodyPr/>
          <a:lstStyle/>
          <a:p>
            <a:r>
              <a:rPr lang="cs-CZ" b="1" i="1" dirty="0" err="1">
                <a:solidFill>
                  <a:schemeClr val="accent3">
                    <a:lumMod val="75000"/>
                  </a:schemeClr>
                </a:solidFill>
              </a:rPr>
              <a:t>Dicion</a:t>
            </a:r>
            <a:r>
              <a:rPr lang="pt-PT" b="1" i="1" dirty="0" err="1">
                <a:solidFill>
                  <a:schemeClr val="accent3">
                    <a:lumMod val="75000"/>
                  </a:schemeClr>
                </a:solidFill>
              </a:rPr>
              <a:t>arização</a:t>
            </a:r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 e o grau de conhecimento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F76E5-6AB0-4F30-B1D2-976B69B1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2166151"/>
            <a:ext cx="5415379" cy="4240012"/>
          </a:xfrm>
        </p:spPr>
        <p:txBody>
          <a:bodyPr/>
          <a:lstStyle/>
          <a:p>
            <a:r>
              <a:rPr lang="pt-PT" dirty="0"/>
              <a:t>Hipótese: </a:t>
            </a:r>
            <a:r>
              <a:rPr lang="cs-CZ" dirty="0"/>
              <a:t> </a:t>
            </a:r>
            <a:r>
              <a:rPr lang="pt-PT" dirty="0"/>
              <a:t>relação </a:t>
            </a:r>
            <a:r>
              <a:rPr lang="cs-CZ" dirty="0"/>
              <a:t> </a:t>
            </a:r>
            <a:r>
              <a:rPr lang="pt-PT" dirty="0"/>
              <a:t>direta</a:t>
            </a:r>
            <a:endParaRPr lang="cs-CZ" dirty="0"/>
          </a:p>
          <a:p>
            <a:r>
              <a:rPr lang="cs-CZ" dirty="0" err="1"/>
              <a:t>Quanto</a:t>
            </a:r>
            <a:r>
              <a:rPr lang="cs-CZ" dirty="0"/>
              <a:t> maior o </a:t>
            </a:r>
            <a:r>
              <a:rPr lang="cs-CZ" dirty="0" err="1"/>
              <a:t>conhecimento</a:t>
            </a:r>
            <a:r>
              <a:rPr lang="cs-CZ" dirty="0"/>
              <a:t> (%), </a:t>
            </a:r>
            <a:r>
              <a:rPr lang="cs-CZ" dirty="0" err="1"/>
              <a:t>tanto</a:t>
            </a:r>
            <a:r>
              <a:rPr lang="cs-CZ" dirty="0"/>
              <a:t> maior a </a:t>
            </a:r>
            <a:r>
              <a:rPr lang="cs-CZ" dirty="0" err="1"/>
              <a:t>probabilidade</a:t>
            </a:r>
            <a:r>
              <a:rPr lang="cs-CZ" dirty="0"/>
              <a:t> de </a:t>
            </a:r>
            <a:r>
              <a:rPr lang="cs-CZ" dirty="0" err="1"/>
              <a:t>integra</a:t>
            </a:r>
            <a:r>
              <a:rPr lang="pt-PT" dirty="0" err="1"/>
              <a:t>ção</a:t>
            </a:r>
            <a:r>
              <a:rPr lang="pt-PT" dirty="0"/>
              <a:t> nos dicionários</a:t>
            </a:r>
          </a:p>
        </p:txBody>
      </p:sp>
      <p:pic>
        <p:nvPicPr>
          <p:cNvPr id="2050" name="Picture 2" descr="Gráfico de grandezas diretamente proporcionais / Matika - Matemática pra  você">
            <a:extLst>
              <a:ext uri="{FF2B5EF4-FFF2-40B4-BE49-F238E27FC236}">
                <a16:creationId xmlns:a16="http://schemas.microsoft.com/office/drawing/2014/main" id="{14ADF937-8390-4BC5-81D3-371143EC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8" y="1921091"/>
            <a:ext cx="4541593" cy="38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74A9EC3-7357-4E05-AA61-CB7031F81607}"/>
              </a:ext>
            </a:extLst>
          </p:cNvPr>
          <p:cNvSpPr/>
          <p:nvPr/>
        </p:nvSpPr>
        <p:spPr>
          <a:xfrm>
            <a:off x="6223246" y="1420427"/>
            <a:ext cx="691719" cy="1054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%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F93802E-8F9D-48D4-8E29-F4CD8670F104}"/>
              </a:ext>
            </a:extLst>
          </p:cNvPr>
          <p:cNvSpPr/>
          <p:nvPr/>
        </p:nvSpPr>
        <p:spPr>
          <a:xfrm>
            <a:off x="9587143" y="5740831"/>
            <a:ext cx="1572088" cy="527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integração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35CB75-A84A-4CA2-857F-057E05AF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3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73718-1D8B-4743-91B0-0E186D0E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365125"/>
            <a:ext cx="11025326" cy="1325563"/>
          </a:xfrm>
        </p:spPr>
        <p:txBody>
          <a:bodyPr/>
          <a:lstStyle/>
          <a:p>
            <a:r>
              <a:rPr lang="cs-CZ" b="1" i="1" dirty="0" err="1">
                <a:solidFill>
                  <a:schemeClr val="accent3">
                    <a:lumMod val="75000"/>
                  </a:schemeClr>
                </a:solidFill>
              </a:rPr>
              <a:t>Dicion</a:t>
            </a:r>
            <a:r>
              <a:rPr lang="pt-PT" b="1" i="1" dirty="0" err="1">
                <a:solidFill>
                  <a:schemeClr val="accent3">
                    <a:lumMod val="75000"/>
                  </a:schemeClr>
                </a:solidFill>
              </a:rPr>
              <a:t>arização</a:t>
            </a:r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 e o género por excelência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F76E5-6AB0-4F30-B1D2-976B69B1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2166151"/>
            <a:ext cx="5415379" cy="4240012"/>
          </a:xfrm>
        </p:spPr>
        <p:txBody>
          <a:bodyPr>
            <a:normAutofit/>
          </a:bodyPr>
          <a:lstStyle/>
          <a:p>
            <a:r>
              <a:rPr lang="pt-PT" dirty="0"/>
              <a:t>Hipótese: </a:t>
            </a:r>
            <a:r>
              <a:rPr lang="cs-CZ" dirty="0"/>
              <a:t> </a:t>
            </a:r>
            <a:r>
              <a:rPr lang="pt-PT" dirty="0"/>
              <a:t>a dicionarização do género parte de vários critérios: </a:t>
            </a:r>
          </a:p>
          <a:p>
            <a:pPr lvl="1"/>
            <a:r>
              <a:rPr lang="pt-PT" dirty="0"/>
              <a:t>Género do equivalente traduzido (</a:t>
            </a:r>
            <a:r>
              <a:rPr lang="pt-PT" b="1" dirty="0"/>
              <a:t>problema</a:t>
            </a:r>
            <a:r>
              <a:rPr lang="pt-PT" dirty="0"/>
              <a:t>: não há sempre um único equivalente)</a:t>
            </a:r>
          </a:p>
          <a:p>
            <a:pPr lvl="1"/>
            <a:r>
              <a:rPr lang="pt-PT" dirty="0"/>
              <a:t>Género </a:t>
            </a:r>
            <a:r>
              <a:rPr lang="pt-PT" b="1" dirty="0"/>
              <a:t>comum</a:t>
            </a:r>
            <a:r>
              <a:rPr lang="pt-PT" dirty="0"/>
              <a:t> (inglês =</a:t>
            </a:r>
            <a:r>
              <a:rPr lang="pt-PT" dirty="0" err="1"/>
              <a:t>masc</a:t>
            </a:r>
            <a:r>
              <a:rPr lang="pt-PT" dirty="0"/>
              <a:t>.)</a:t>
            </a:r>
          </a:p>
          <a:p>
            <a:pPr lvl="1"/>
            <a:r>
              <a:rPr lang="pt-PT" dirty="0"/>
              <a:t>Uso </a:t>
            </a:r>
            <a:r>
              <a:rPr lang="pt-PT" b="1" dirty="0"/>
              <a:t>maioritário</a:t>
            </a:r>
            <a:r>
              <a:rPr lang="pt-PT" dirty="0"/>
              <a:t> (problema: e o uso minoritário?)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0A2E41-5427-4EFF-BC2C-688071D01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1" t="21226" r="32066" b="6580"/>
          <a:stretch/>
        </p:blipFill>
        <p:spPr>
          <a:xfrm>
            <a:off x="6528048" y="2251876"/>
            <a:ext cx="4540002" cy="359647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50CD8C-95E0-4D16-A2A6-3C540255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77006-4C2D-4E2D-899A-41DC9971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0998693" cy="1325563"/>
          </a:xfrm>
        </p:spPr>
        <p:txBody>
          <a:bodyPr/>
          <a:lstStyle/>
          <a:p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Coeficiente e Grau de Oscilação Genérica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03C21A-D94D-4A8C-A18B-02B4CA89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39" y="3861786"/>
            <a:ext cx="5942157" cy="14710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119E11-7B7F-435E-8C1F-C7529EBD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2" y="2227784"/>
            <a:ext cx="3710093" cy="3268003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522E7F1-8B42-43AC-B75C-15F53135D264}"/>
              </a:ext>
            </a:extLst>
          </p:cNvPr>
          <p:cNvCxnSpPr>
            <a:cxnSpLocks/>
          </p:cNvCxnSpPr>
          <p:nvPr/>
        </p:nvCxnSpPr>
        <p:spPr>
          <a:xfrm flipH="1" flipV="1">
            <a:off x="3266984" y="4092607"/>
            <a:ext cx="2204588" cy="426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765DCE4-05B2-49F5-97DA-092096F24980}"/>
              </a:ext>
            </a:extLst>
          </p:cNvPr>
          <p:cNvCxnSpPr>
            <a:cxnSpLocks/>
          </p:cNvCxnSpPr>
          <p:nvPr/>
        </p:nvCxnSpPr>
        <p:spPr>
          <a:xfrm flipH="1">
            <a:off x="1207363" y="4518734"/>
            <a:ext cx="4264209" cy="519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24BCEDFA-015D-441C-AA57-EF0A8245B3F3}"/>
              </a:ext>
            </a:extLst>
          </p:cNvPr>
          <p:cNvSpPr/>
          <p:nvPr/>
        </p:nvSpPr>
        <p:spPr>
          <a:xfrm>
            <a:off x="4058082" y="4337819"/>
            <a:ext cx="1792557" cy="440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43-42=1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8A29553D-2D6C-4E81-9BCD-C6190FBC4509}"/>
              </a:ext>
            </a:extLst>
          </p:cNvPr>
          <p:cNvCxnSpPr>
            <a:cxnSpLocks/>
          </p:cNvCxnSpPr>
          <p:nvPr/>
        </p:nvCxnSpPr>
        <p:spPr>
          <a:xfrm flipV="1">
            <a:off x="5673347" y="4234649"/>
            <a:ext cx="1419911" cy="3801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Šipka: obousměrná vodorovná 37">
            <a:extLst>
              <a:ext uri="{FF2B5EF4-FFF2-40B4-BE49-F238E27FC236}">
                <a16:creationId xmlns:a16="http://schemas.microsoft.com/office/drawing/2014/main" id="{F6AD9626-7CFC-4CC9-A309-6634DA664C4E}"/>
              </a:ext>
            </a:extLst>
          </p:cNvPr>
          <p:cNvSpPr/>
          <p:nvPr/>
        </p:nvSpPr>
        <p:spPr>
          <a:xfrm>
            <a:off x="7634795" y="4140356"/>
            <a:ext cx="2166151" cy="165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409FC-47FC-45CB-9439-39653C7F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77006-4C2D-4E2D-899A-41DC9971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5" y="365125"/>
            <a:ext cx="11060835" cy="1325563"/>
          </a:xfrm>
        </p:spPr>
        <p:txBody>
          <a:bodyPr/>
          <a:lstStyle/>
          <a:p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Coeficiente e Grau de Oscilação Genérica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119E11-7B7F-435E-8C1F-C7529EBD7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3" y="2534493"/>
            <a:ext cx="3710093" cy="32680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60A10E-DBDF-4D70-9F5D-BE5E5303B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567" y="2534493"/>
            <a:ext cx="6454915" cy="326800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B670443-6F58-4565-B2B0-7ABEF8DDD5B4}"/>
              </a:ext>
            </a:extLst>
          </p:cNvPr>
          <p:cNvCxnSpPr>
            <a:cxnSpLocks/>
          </p:cNvCxnSpPr>
          <p:nvPr/>
        </p:nvCxnSpPr>
        <p:spPr>
          <a:xfrm>
            <a:off x="5749159" y="1944414"/>
            <a:ext cx="0" cy="977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D1F1A5A-277F-4E1A-9E81-5C487B845EBB}"/>
              </a:ext>
            </a:extLst>
          </p:cNvPr>
          <p:cNvCxnSpPr>
            <a:cxnSpLocks/>
          </p:cNvCxnSpPr>
          <p:nvPr/>
        </p:nvCxnSpPr>
        <p:spPr>
          <a:xfrm>
            <a:off x="8145517" y="2534493"/>
            <a:ext cx="504497" cy="597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10AF6BE-0349-4C4E-B15B-ECC501FDE097}"/>
              </a:ext>
            </a:extLst>
          </p:cNvPr>
          <p:cNvCxnSpPr>
            <a:cxnSpLocks/>
          </p:cNvCxnSpPr>
          <p:nvPr/>
        </p:nvCxnSpPr>
        <p:spPr>
          <a:xfrm flipH="1">
            <a:off x="6668815" y="2534493"/>
            <a:ext cx="1476702" cy="1748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F9E259-A321-47C2-8EA6-F3ED288A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E5877-9689-4AF3-8938-9BA54721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Fator de formação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C5A5BD-B9DD-46E1-93C5-0B8B7C63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b="1" dirty="0"/>
              <a:t>Covid 19  </a:t>
            </a:r>
            <a:r>
              <a:rPr lang="pt-BR" dirty="0"/>
              <a:t>(formação secundária: o covid. 19, formação universitária: a covid-19)  </a:t>
            </a:r>
          </a:p>
          <a:p>
            <a:pPr lvl="1"/>
            <a:r>
              <a:rPr lang="pt-BR" b="1" dirty="0"/>
              <a:t>Covid-longa</a:t>
            </a:r>
            <a:r>
              <a:rPr lang="pt-BR" dirty="0"/>
              <a:t> (formação secundária (maior oscilação, mas prefere-se o covid-longa), formação universitária ; a COVID-longa. </a:t>
            </a:r>
          </a:p>
          <a:p>
            <a:pPr lvl="1"/>
            <a:r>
              <a:rPr lang="pt-BR" b="1" dirty="0"/>
              <a:t>Covid-drive</a:t>
            </a:r>
            <a:r>
              <a:rPr lang="pt-BR" dirty="0"/>
              <a:t> (formação secundária: oscilação menor do que na formação universitária: a covid-drive: o covid-drive 1:2)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DBC49B-C594-4326-82B3-D122711E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0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General Information :: EBM 2018">
            <a:extLst>
              <a:ext uri="{FF2B5EF4-FFF2-40B4-BE49-F238E27FC236}">
                <a16:creationId xmlns:a16="http://schemas.microsoft.com/office/drawing/2014/main" id="{2745B73F-0BDF-474F-A663-B56C82C61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44" y="2718935"/>
            <a:ext cx="4286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4B94ABB3-4F61-4A74-8CF5-B1B270B2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011" y="704231"/>
            <a:ext cx="7679202" cy="1259645"/>
          </a:xfrm>
        </p:spPr>
        <p:txBody>
          <a:bodyPr/>
          <a:lstStyle/>
          <a:p>
            <a:pPr algn="ctr"/>
            <a:r>
              <a:rPr lang="pt-PT" b="1" i="1" dirty="0">
                <a:latin typeface="Calibri" panose="020F0502020204030204" pitchFamily="34" charset="0"/>
                <a:cs typeface="Calibri" panose="020F0502020204030204" pitchFamily="34" charset="0"/>
              </a:rPr>
              <a:t>Instituto de Línguas e Literaturas Românicas</a:t>
            </a:r>
            <a:b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i="1" dirty="0">
                <a:latin typeface="Calibri" panose="020F0502020204030204" pitchFamily="34" charset="0"/>
                <a:cs typeface="Calibri" panose="020F0502020204030204" pitchFamily="34" charset="0"/>
              </a:rPr>
              <a:t>Faculdade de Letras</a:t>
            </a:r>
          </a:p>
        </p:txBody>
      </p:sp>
      <p:pic>
        <p:nvPicPr>
          <p:cNvPr id="2054" name="Picture 6" descr="Filozofická fakulta Masarykovy univerzity – Wikipedie">
            <a:extLst>
              <a:ext uri="{FF2B5EF4-FFF2-40B4-BE49-F238E27FC236}">
                <a16:creationId xmlns:a16="http://schemas.microsoft.com/office/drawing/2014/main" id="{793862FC-6E61-4420-8D33-77DB3BD7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2" y="2718935"/>
            <a:ext cx="4888069" cy="36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C947CB0-FE2C-47EE-9894-A5A3597FBD41}"/>
              </a:ext>
            </a:extLst>
          </p:cNvPr>
          <p:cNvCxnSpPr>
            <a:cxnSpLocks/>
          </p:cNvCxnSpPr>
          <p:nvPr/>
        </p:nvCxnSpPr>
        <p:spPr>
          <a:xfrm flipH="1" flipV="1">
            <a:off x="4020082" y="5034049"/>
            <a:ext cx="550417" cy="5592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ilozofická fakulta MU">
            <a:extLst>
              <a:ext uri="{FF2B5EF4-FFF2-40B4-BE49-F238E27FC236}">
                <a16:creationId xmlns:a16="http://schemas.microsoft.com/office/drawing/2014/main" id="{EFDCDB72-7E43-4177-BB87-443E90A6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9" y="247031"/>
            <a:ext cx="1540813" cy="15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ozofická fakulta MU">
            <a:extLst>
              <a:ext uri="{FF2B5EF4-FFF2-40B4-BE49-F238E27FC236}">
                <a16:creationId xmlns:a16="http://schemas.microsoft.com/office/drawing/2014/main" id="{6AB422F2-BB9F-4549-A1CE-8CBF3E39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998" y="388554"/>
            <a:ext cx="1540813" cy="15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64E3C81-CCFA-4B2E-9826-8EC22A15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82FAD-C5A4-41D3-B0B8-F4C6CBD6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Quantificação – porquê?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63656A-98C5-4246-AF59-01C9A43FF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/>
              <a:t>Comparação numérica e Escala de avaliação</a:t>
            </a:r>
          </a:p>
          <a:p>
            <a:pPr algn="ctr"/>
            <a:endParaRPr lang="pt-PT" dirty="0"/>
          </a:p>
          <a:p>
            <a:pPr marL="0" indent="0" algn="ctr">
              <a:buNone/>
            </a:pPr>
            <a:r>
              <a:rPr lang="pt-PT" dirty="0"/>
              <a:t>Interpretação mais exata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Crítica objetiva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Efeito positivo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Melhor organização e orientação e argumentação 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DE2A0-B292-4F3B-8F57-93DB34A0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20</a:t>
            </a:fld>
            <a:endParaRPr lang="en-US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5D053E83-EEEE-45BC-B7D6-E29AE25F4EF4}"/>
              </a:ext>
            </a:extLst>
          </p:cNvPr>
          <p:cNvSpPr/>
          <p:nvPr/>
        </p:nvSpPr>
        <p:spPr>
          <a:xfrm>
            <a:off x="5815554" y="2379986"/>
            <a:ext cx="280446" cy="4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183063D8-6914-4DD6-B3DD-A084FC603C56}"/>
              </a:ext>
            </a:extLst>
          </p:cNvPr>
          <p:cNvSpPr/>
          <p:nvPr/>
        </p:nvSpPr>
        <p:spPr>
          <a:xfrm>
            <a:off x="5867001" y="3352637"/>
            <a:ext cx="280446" cy="4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051A727-17D9-41F5-8E2C-594B41CCD787}"/>
              </a:ext>
            </a:extLst>
          </p:cNvPr>
          <p:cNvSpPr/>
          <p:nvPr/>
        </p:nvSpPr>
        <p:spPr>
          <a:xfrm>
            <a:off x="5896253" y="4204950"/>
            <a:ext cx="280446" cy="4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1FD381A4-ACCB-4BCC-9846-CE784ACA5107}"/>
              </a:ext>
            </a:extLst>
          </p:cNvPr>
          <p:cNvSpPr/>
          <p:nvPr/>
        </p:nvSpPr>
        <p:spPr>
          <a:xfrm>
            <a:off x="5896253" y="5113967"/>
            <a:ext cx="280446" cy="49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6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7B494-1222-42AC-8B0F-0AF302F5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Resultados - dicionarização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874409F-007B-486C-B3DF-64E1B709055A}"/>
              </a:ext>
            </a:extLst>
          </p:cNvPr>
          <p:cNvSpPr/>
          <p:nvPr/>
        </p:nvSpPr>
        <p:spPr>
          <a:xfrm>
            <a:off x="8797158" y="4532560"/>
            <a:ext cx="1755228" cy="24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sem-abrigo 19 %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00D8EE2-4121-48C4-9290-501DC861D2D1}"/>
              </a:ext>
            </a:extLst>
          </p:cNvPr>
          <p:cNvSpPr/>
          <p:nvPr/>
        </p:nvSpPr>
        <p:spPr>
          <a:xfrm>
            <a:off x="8688113" y="3401476"/>
            <a:ext cx="1864273" cy="24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sem-abrigo 39%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96E7A7E-EF2A-4375-9CF9-D92E0DAC24B7}"/>
              </a:ext>
            </a:extLst>
          </p:cNvPr>
          <p:cNvSpPr/>
          <p:nvPr/>
        </p:nvSpPr>
        <p:spPr>
          <a:xfrm>
            <a:off x="8797158" y="2821772"/>
            <a:ext cx="1755228" cy="24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sem-abrigo 43%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21E2380-3D6F-47E6-8F48-B28277CD1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3" y="1672268"/>
            <a:ext cx="8082455" cy="4820607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7F2F62-51CC-498B-8955-68F5C893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438E9-6DBA-459B-A8C0-B22E84C0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i="1" dirty="0">
                <a:solidFill>
                  <a:schemeClr val="accent3">
                    <a:lumMod val="75000"/>
                  </a:schemeClr>
                </a:solidFill>
              </a:rPr>
              <a:t>Resultado – oscilação do género gramatical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913174-27AA-4B30-A733-C312C6DE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23" y="2022124"/>
            <a:ext cx="7538884" cy="437036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A63DFFF-4E5A-43DC-9CE5-C80F00686906}"/>
              </a:ext>
            </a:extLst>
          </p:cNvPr>
          <p:cNvSpPr/>
          <p:nvPr/>
        </p:nvSpPr>
        <p:spPr>
          <a:xfrm>
            <a:off x="5376211" y="2591841"/>
            <a:ext cx="719789" cy="498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5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3028D2-833E-4ED9-998C-B7443802F21B}"/>
              </a:ext>
            </a:extLst>
          </p:cNvPr>
          <p:cNvSpPr/>
          <p:nvPr/>
        </p:nvSpPr>
        <p:spPr>
          <a:xfrm>
            <a:off x="5376211" y="3499194"/>
            <a:ext cx="719789" cy="498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246938F-9A33-441A-A631-9C690C98D567}"/>
              </a:ext>
            </a:extLst>
          </p:cNvPr>
          <p:cNvSpPr/>
          <p:nvPr/>
        </p:nvSpPr>
        <p:spPr>
          <a:xfrm>
            <a:off x="5376211" y="4417492"/>
            <a:ext cx="719789" cy="498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3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3E79022-92C1-41BE-B4BF-93333B50D491}"/>
              </a:ext>
            </a:extLst>
          </p:cNvPr>
          <p:cNvSpPr/>
          <p:nvPr/>
        </p:nvSpPr>
        <p:spPr>
          <a:xfrm>
            <a:off x="5376211" y="5335790"/>
            <a:ext cx="719789" cy="498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2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333B3B4-8521-498B-A87D-FEA63C3A720B}"/>
              </a:ext>
            </a:extLst>
          </p:cNvPr>
          <p:cNvSpPr/>
          <p:nvPr/>
        </p:nvSpPr>
        <p:spPr>
          <a:xfrm>
            <a:off x="5570483" y="6131184"/>
            <a:ext cx="430924" cy="269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DD78F8-54C9-44BA-A5ED-26FE6B5D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D67BF-F302-41E7-B1E3-86387C4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Conclusão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802AC-5ED6-4CFC-BBC0-F6361B188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Oscilação do género gramatical apesar da sua dicionarização</a:t>
            </a:r>
          </a:p>
          <a:p>
            <a:pPr lvl="1"/>
            <a:r>
              <a:rPr lang="pt-PT" dirty="0"/>
              <a:t>Confronto com o uso real</a:t>
            </a:r>
          </a:p>
          <a:p>
            <a:pPr lvl="1"/>
            <a:r>
              <a:rPr lang="pt-PT" dirty="0"/>
              <a:t>Inclusão nos dicionários? (descrição ou prescrição?)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52641B-F465-4861-86E6-C854797E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18DED87-7EE6-45B0-A48C-8CCB175D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840754"/>
            <a:ext cx="5426764" cy="186712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8718E4-2513-48D0-90F1-9F477704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80251"/>
            <a:ext cx="5426764" cy="18622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77945B-2A32-4D19-A25A-7DE5D9B1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5F76B0-508C-4729-A233-FE0A940E9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877775"/>
            <a:ext cx="5426764" cy="49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2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D473C30-A643-4652-8E2C-4F20AA47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97" y="515420"/>
            <a:ext cx="11019291" cy="1175268"/>
          </a:xfrm>
        </p:spPr>
        <p:txBody>
          <a:bodyPr>
            <a:normAutofit fontScale="90000"/>
          </a:bodyPr>
          <a:lstStyle/>
          <a:p>
            <a:r>
              <a:rPr lang="pt-PT" b="1" i="1" dirty="0" err="1"/>
              <a:t>Études</a:t>
            </a:r>
            <a:r>
              <a:rPr lang="pt-PT" b="1" i="1" dirty="0"/>
              <a:t> </a:t>
            </a:r>
            <a:r>
              <a:rPr lang="pt-PT" b="1" i="1" dirty="0" err="1"/>
              <a:t>Romanes</a:t>
            </a:r>
            <a:r>
              <a:rPr lang="pt-PT" b="1" i="1" dirty="0"/>
              <a:t> de Brno</a:t>
            </a:r>
            <a:br>
              <a:rPr lang="pt-PT" b="1" i="1" dirty="0"/>
            </a:br>
            <a:r>
              <a:rPr lang="pt-PT" b="1" i="1" dirty="0" err="1">
                <a:hlinkClick r:id="rId2"/>
              </a:rPr>
              <a:t>https</a:t>
            </a:r>
            <a:r>
              <a:rPr lang="pt-PT" b="1" i="1" dirty="0">
                <a:hlinkClick r:id="rId2"/>
              </a:rPr>
              <a:t>://</a:t>
            </a:r>
            <a:r>
              <a:rPr lang="pt-PT" b="1" i="1" dirty="0" err="1">
                <a:hlinkClick r:id="rId2"/>
              </a:rPr>
              <a:t>www.phil.muni.cz</a:t>
            </a:r>
            <a:r>
              <a:rPr lang="pt-PT" b="1" i="1" dirty="0">
                <a:hlinkClick r:id="rId2"/>
              </a:rPr>
              <a:t>/</a:t>
            </a:r>
            <a:r>
              <a:rPr lang="pt-PT" b="1" i="1" dirty="0" err="1">
                <a:hlinkClick r:id="rId2"/>
              </a:rPr>
              <a:t>journals</a:t>
            </a:r>
            <a:r>
              <a:rPr lang="pt-PT" b="1" i="1" dirty="0">
                <a:hlinkClick r:id="rId2"/>
              </a:rPr>
              <a:t>/</a:t>
            </a:r>
            <a:r>
              <a:rPr lang="pt-PT" b="1" i="1" dirty="0" err="1">
                <a:hlinkClick r:id="rId2"/>
              </a:rPr>
              <a:t>index.php</a:t>
            </a:r>
            <a:r>
              <a:rPr lang="pt-PT" b="1" i="1" dirty="0">
                <a:hlinkClick r:id="rId2"/>
              </a:rPr>
              <a:t>/</a:t>
            </a:r>
            <a:r>
              <a:rPr lang="pt-PT" b="1" i="1" dirty="0" err="1">
                <a:hlinkClick r:id="rId2"/>
              </a:rPr>
              <a:t>erb</a:t>
            </a:r>
            <a:br>
              <a:rPr lang="pt-PT" b="1" i="1" dirty="0"/>
            </a:br>
            <a:endParaRPr lang="pt-PT" b="1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6ABE919-31D6-4A1A-85A4-E7CB1CEB45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334509" y="2651029"/>
            <a:ext cx="4588935" cy="25812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9098BE-15A1-49FB-85C2-855B4EE97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27" t="8678" r="20720" b="8201"/>
          <a:stretch/>
        </p:blipFill>
        <p:spPr>
          <a:xfrm>
            <a:off x="5325877" y="2028826"/>
            <a:ext cx="6493563" cy="4333874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42B7EF0-2D86-4147-A89E-E09951EA1F16}"/>
              </a:ext>
            </a:extLst>
          </p:cNvPr>
          <p:cNvCxnSpPr>
            <a:cxnSpLocks/>
          </p:cNvCxnSpPr>
          <p:nvPr/>
        </p:nvCxnSpPr>
        <p:spPr>
          <a:xfrm flipV="1">
            <a:off x="4961494" y="4618746"/>
            <a:ext cx="523677" cy="88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2BD67E-B879-4F02-A29D-12628A387332}"/>
              </a:ext>
            </a:extLst>
          </p:cNvPr>
          <p:cNvCxnSpPr>
            <a:cxnSpLocks/>
          </p:cNvCxnSpPr>
          <p:nvPr/>
        </p:nvCxnSpPr>
        <p:spPr>
          <a:xfrm flipV="1">
            <a:off x="4961495" y="3756734"/>
            <a:ext cx="523677" cy="887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07709DA8-CE71-4277-86F1-B27269EAD4D9}"/>
              </a:ext>
            </a:extLst>
          </p:cNvPr>
          <p:cNvSpPr/>
          <p:nvPr/>
        </p:nvSpPr>
        <p:spPr>
          <a:xfrm>
            <a:off x="11549041" y="3806625"/>
            <a:ext cx="517426" cy="5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PA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ED327230-395D-4838-BEAB-0151B723FD0C}"/>
              </a:ext>
            </a:extLst>
          </p:cNvPr>
          <p:cNvSpPr/>
          <p:nvPr/>
        </p:nvSpPr>
        <p:spPr>
          <a:xfrm>
            <a:off x="11259694" y="4534247"/>
            <a:ext cx="818459" cy="5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SARS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57340D1A-F763-496D-B602-DEF0CC910391}"/>
              </a:ext>
            </a:extLst>
          </p:cNvPr>
          <p:cNvSpPr/>
          <p:nvPr/>
        </p:nvSpPr>
        <p:spPr>
          <a:xfrm>
            <a:off x="11560727" y="5484642"/>
            <a:ext cx="517426" cy="5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PB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AB6AC951-90C7-4BEE-98F5-B184215165E9}"/>
              </a:ext>
            </a:extLst>
          </p:cNvPr>
          <p:cNvSpPr txBox="1"/>
          <p:nvPr/>
        </p:nvSpPr>
        <p:spPr>
          <a:xfrm>
            <a:off x="108906" y="5587965"/>
            <a:ext cx="5040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https://digilib.phil.muni.cz/handle/11222.digilib/144074</a:t>
            </a:r>
            <a:endParaRPr lang="pt-PT" sz="1400" b="1" dirty="0">
              <a:solidFill>
                <a:srgbClr val="00B050"/>
              </a:solidFill>
            </a:endParaRPr>
          </a:p>
          <a:p>
            <a:endParaRPr lang="pt-PT" sz="14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8856AD-672E-40B3-965A-7B44605D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2C28C1-AD60-4B42-9927-A8B7ED28B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923" y="1398850"/>
            <a:ext cx="3516769" cy="2139178"/>
          </a:xfrm>
        </p:spPr>
        <p:txBody>
          <a:bodyPr>
            <a:noAutofit/>
          </a:bodyPr>
          <a:lstStyle/>
          <a:p>
            <a:r>
              <a:rPr lang="pt-PT" sz="2400" b="1" dirty="0"/>
              <a:t>Oscilação de género gramatical de covid-xenismos</a:t>
            </a:r>
          </a:p>
        </p:txBody>
      </p:sp>
      <p:pic>
        <p:nvPicPr>
          <p:cNvPr id="1026" name="Picture 2" descr="Onemocnění COVID-19 – Státní veterinární správa">
            <a:extLst>
              <a:ext uri="{FF2B5EF4-FFF2-40B4-BE49-F238E27FC236}">
                <a16:creationId xmlns:a16="http://schemas.microsoft.com/office/drawing/2014/main" id="{874FAB44-DB23-4424-9DC3-BDC3B8BF3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r="27626" b="-1"/>
          <a:stretch/>
        </p:blipFill>
        <p:spPr bwMode="auto">
          <a:xfrm>
            <a:off x="6096000" y="10"/>
            <a:ext cx="6096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1A6B02-7D51-4BF0-9182-D5D59AA7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0AB35-132E-4F5D-B45B-6FBC9B11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Oscilação de género gramatical </a:t>
            </a:r>
            <a:br>
              <a:rPr lang="pt-BR" b="1" i="1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pt-BR" b="1" i="1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de covid-xenismos</a:t>
            </a:r>
            <a:endParaRPr lang="pt-PT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BFB33-16B1-4D01-99DD-54F490D7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b="1" i="1" dirty="0"/>
              <a:t>Hipótese</a:t>
            </a:r>
            <a:r>
              <a:rPr lang="pt-PT" dirty="0"/>
              <a:t> –oscilação genérica dos xenismos</a:t>
            </a:r>
          </a:p>
          <a:p>
            <a:r>
              <a:rPr lang="pt-PT" b="1" i="1" dirty="0"/>
              <a:t>Criação</a:t>
            </a:r>
            <a:r>
              <a:rPr lang="pt-PT" dirty="0"/>
              <a:t> do </a:t>
            </a:r>
            <a:r>
              <a:rPr lang="pt-PT" i="1" dirty="0"/>
              <a:t>corpus</a:t>
            </a:r>
          </a:p>
          <a:p>
            <a:r>
              <a:rPr lang="pt-PT" b="1" i="1" dirty="0"/>
              <a:t>Metodologia</a:t>
            </a:r>
          </a:p>
          <a:p>
            <a:pPr lvl="1"/>
            <a:r>
              <a:rPr lang="pt-PT" b="1" dirty="0"/>
              <a:t>Inquérito</a:t>
            </a:r>
            <a:r>
              <a:rPr lang="pt-PT" dirty="0"/>
              <a:t> </a:t>
            </a:r>
          </a:p>
          <a:p>
            <a:pPr lvl="1"/>
            <a:r>
              <a:rPr lang="pt-PT" b="1" dirty="0"/>
              <a:t>Dicionários</a:t>
            </a:r>
            <a:r>
              <a:rPr lang="pt-PT" dirty="0"/>
              <a:t> </a:t>
            </a:r>
          </a:p>
          <a:p>
            <a:pPr lvl="1"/>
            <a:r>
              <a:rPr lang="pt-PT" b="1" dirty="0"/>
              <a:t>Coeficiente de oscilação genérica</a:t>
            </a:r>
          </a:p>
          <a:p>
            <a:r>
              <a:rPr lang="pt-PT" b="1" i="1" dirty="0"/>
              <a:t>Resultados</a:t>
            </a:r>
          </a:p>
          <a:p>
            <a:pPr lvl="1"/>
            <a:r>
              <a:rPr lang="pt-PT" dirty="0"/>
              <a:t>Análise dos dados</a:t>
            </a:r>
          </a:p>
          <a:p>
            <a:r>
              <a:rPr lang="pt-PT" b="1" i="1" dirty="0"/>
              <a:t>Conclusão</a:t>
            </a:r>
          </a:p>
          <a:p>
            <a:pPr lvl="1"/>
            <a:r>
              <a:rPr lang="pt-PT" dirty="0"/>
              <a:t>Análises contrastivas</a:t>
            </a:r>
          </a:p>
          <a:p>
            <a:endParaRPr lang="pt-PT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D9335D-8B49-4F2E-99EF-E38A6524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C4496-4946-4706-9FD6-4492D4F1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1 hipótese e 3 motivos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7CEA2-82F4-4679-83B1-3979D8C3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/>
              <a:t>Hipótese = oscilação </a:t>
            </a:r>
            <a:r>
              <a:rPr lang="pt-PT" dirty="0"/>
              <a:t>(</a:t>
            </a:r>
            <a:r>
              <a:rPr lang="pt-PT" u="sng" dirty="0"/>
              <a:t>observação</a:t>
            </a:r>
            <a:r>
              <a:rPr lang="pt-PT" dirty="0"/>
              <a:t>) </a:t>
            </a:r>
          </a:p>
          <a:p>
            <a:pPr marL="0" indent="0">
              <a:buNone/>
            </a:pP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Género comum masculino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Género do equivalente traduzido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Diferença diatópica </a:t>
            </a:r>
          </a:p>
          <a:p>
            <a:pPr marL="0" indent="0" algn="r">
              <a:buNone/>
            </a:pPr>
            <a:r>
              <a:rPr lang="pt-PT" dirty="0"/>
              <a:t>(Gouveia, 2003)</a:t>
            </a:r>
          </a:p>
          <a:p>
            <a:pPr marL="0" indent="0">
              <a:buNone/>
            </a:pPr>
            <a:r>
              <a:rPr lang="pt-PT" b="1" dirty="0"/>
              <a:t>Verificação        </a:t>
            </a:r>
            <a:r>
              <a:rPr lang="pt-PT" u="sng" dirty="0"/>
              <a:t>inquérito</a:t>
            </a: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			</a:t>
            </a:r>
            <a:r>
              <a:rPr lang="pt-PT" u="sng" dirty="0"/>
              <a:t>dicionários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991610B6-50D6-44C1-B5C6-CE98B1C35146}"/>
              </a:ext>
            </a:extLst>
          </p:cNvPr>
          <p:cNvSpPr/>
          <p:nvPr/>
        </p:nvSpPr>
        <p:spPr>
          <a:xfrm>
            <a:off x="3435657" y="2547891"/>
            <a:ext cx="230820" cy="559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4368A01-E907-4B75-BAA9-C5F4E6675DBC}"/>
              </a:ext>
            </a:extLst>
          </p:cNvPr>
          <p:cNvSpPr/>
          <p:nvPr/>
        </p:nvSpPr>
        <p:spPr>
          <a:xfrm>
            <a:off x="3027285" y="5181599"/>
            <a:ext cx="523782" cy="24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D81D9C-6B16-4C7C-8842-23205CE7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0CB05-E1A7-469F-927A-A553A911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Criação do </a:t>
            </a:r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corpus</a:t>
            </a:r>
            <a:endParaRPr lang="pt-P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84652-A382-4304-ACB1-A64B830A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Fonte:  </a:t>
            </a:r>
            <a:r>
              <a:rPr lang="pt-PT" dirty="0"/>
              <a:t>Léxico COVID-19 (Ciberdúvidas)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03BAD6-0230-4C23-B2C7-03F1E5074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" t="22916" r="29142" b="27222"/>
          <a:stretch/>
        </p:blipFill>
        <p:spPr>
          <a:xfrm>
            <a:off x="1047750" y="2714000"/>
            <a:ext cx="6724650" cy="27558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81D864-E2AE-42C6-898D-258C32AEEB4D}"/>
              </a:ext>
            </a:extLst>
          </p:cNvPr>
          <p:cNvSpPr txBox="1"/>
          <p:nvPr/>
        </p:nvSpPr>
        <p:spPr>
          <a:xfrm>
            <a:off x="1047750" y="5901810"/>
            <a:ext cx="8850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https://ciberduvidas.iscte-iul.pt/covid-19-na-lingua/pagina/1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covid-19 na língua - Ciberdúvidas da Língua Portuguesa (iscte-iul.pt)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3705A7-9F2C-4F2E-B094-8ABBF04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84652-A382-4304-ACB1-A64B830A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029" y="1632857"/>
            <a:ext cx="9666513" cy="4539343"/>
          </a:xfrm>
        </p:spPr>
        <p:txBody>
          <a:bodyPr>
            <a:normAutofit/>
          </a:bodyPr>
          <a:lstStyle/>
          <a:p>
            <a:r>
              <a:rPr lang="pt-PT" b="1" dirty="0"/>
              <a:t>Neologismos</a:t>
            </a:r>
            <a:r>
              <a:rPr lang="pt-PT" dirty="0"/>
              <a:t> </a:t>
            </a:r>
          </a:p>
          <a:p>
            <a:pPr algn="just"/>
            <a:r>
              <a:rPr lang="pt-PT" dirty="0"/>
              <a:t>matrizes externas - </a:t>
            </a:r>
            <a:r>
              <a:rPr lang="pt-PT" b="1" dirty="0"/>
              <a:t>XENISMOS</a:t>
            </a:r>
          </a:p>
          <a:p>
            <a:pPr lvl="1" algn="just"/>
            <a:r>
              <a:rPr lang="pt-PT" dirty="0"/>
              <a:t> segundo </a:t>
            </a:r>
            <a:r>
              <a:rPr lang="pt-PT" dirty="0" err="1"/>
              <a:t>Sablayrolles</a:t>
            </a:r>
            <a:r>
              <a:rPr lang="pt-PT" dirty="0"/>
              <a:t> (2009) e </a:t>
            </a:r>
            <a:r>
              <a:rPr lang="pt-PT" dirty="0" err="1"/>
              <a:t>Tornier</a:t>
            </a:r>
            <a:r>
              <a:rPr lang="pt-PT" dirty="0"/>
              <a:t> e </a:t>
            </a:r>
            <a:r>
              <a:rPr lang="pt-PT" dirty="0" err="1"/>
              <a:t>Tornier</a:t>
            </a:r>
            <a:r>
              <a:rPr lang="pt-PT" dirty="0"/>
              <a:t> </a:t>
            </a:r>
          </a:p>
          <a:p>
            <a:pPr algn="just"/>
            <a:r>
              <a:rPr lang="pt-PT" dirty="0"/>
              <a:t>científicos, técnicos  (</a:t>
            </a:r>
            <a:r>
              <a:rPr lang="pt-PT" i="1" dirty="0"/>
              <a:t>covid, zoonose</a:t>
            </a:r>
            <a:r>
              <a:rPr lang="pt-PT" dirty="0"/>
              <a:t>)</a:t>
            </a:r>
          </a:p>
          <a:p>
            <a:pPr lvl="1" algn="just"/>
            <a:r>
              <a:rPr lang="pt-PT" dirty="0"/>
              <a:t>p. ex.  </a:t>
            </a:r>
            <a:r>
              <a:rPr lang="pt-PT" dirty="0" err="1"/>
              <a:t>Biderman</a:t>
            </a:r>
            <a:r>
              <a:rPr lang="pt-PT" dirty="0"/>
              <a:t> (2001)</a:t>
            </a:r>
          </a:p>
          <a:p>
            <a:pPr algn="just"/>
            <a:r>
              <a:rPr lang="pt-PT" dirty="0"/>
              <a:t>semânticos (</a:t>
            </a:r>
            <a:r>
              <a:rPr lang="pt-PT" i="1" dirty="0" err="1"/>
              <a:t>burnout</a:t>
            </a:r>
            <a:r>
              <a:rPr lang="pt-PT" dirty="0"/>
              <a:t>)</a:t>
            </a:r>
          </a:p>
          <a:p>
            <a:pPr lvl="1" algn="just"/>
            <a:r>
              <a:rPr lang="pt-PT" dirty="0"/>
              <a:t>p. ex. Carvalho (2002)</a:t>
            </a:r>
          </a:p>
          <a:p>
            <a:pPr algn="just"/>
            <a:r>
              <a:rPr lang="pt-PT" dirty="0"/>
              <a:t>Sintáticos (</a:t>
            </a:r>
            <a:r>
              <a:rPr lang="pt-PT" i="1" dirty="0"/>
              <a:t>covid-longa, task-force</a:t>
            </a:r>
            <a:r>
              <a:rPr lang="pt-PT" dirty="0"/>
              <a:t>)</a:t>
            </a:r>
          </a:p>
          <a:p>
            <a:pPr lvl="1" algn="just"/>
            <a:r>
              <a:rPr lang="pt-PT" dirty="0"/>
              <a:t>p. ex. Alves (1994)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366AE2-5C19-44F9-B7CB-36BF02D3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A2C3FF-3562-43D1-94C5-C4C8C5961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0243"/>
            <a:ext cx="4937760" cy="950976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2021/1</a:t>
            </a:r>
          </a:p>
          <a:p>
            <a:r>
              <a:rPr lang="pt-PT" dirty="0" err="1"/>
              <a:t>Études</a:t>
            </a:r>
            <a:r>
              <a:rPr lang="pt-PT" dirty="0"/>
              <a:t> </a:t>
            </a:r>
            <a:r>
              <a:rPr lang="pt-PT" dirty="0" err="1"/>
              <a:t>Romanes</a:t>
            </a:r>
            <a:r>
              <a:rPr lang="pt-PT" dirty="0"/>
              <a:t> de Brno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8EF10-3598-4F36-A778-518FD34B59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2">
            <a:normAutofit/>
          </a:bodyPr>
          <a:lstStyle/>
          <a:p>
            <a:r>
              <a:rPr lang="pt-PT" sz="2000" i="1" dirty="0" err="1"/>
              <a:t>burnout</a:t>
            </a:r>
            <a:endParaRPr lang="pt-PT" sz="2000" i="1" dirty="0"/>
          </a:p>
          <a:p>
            <a:r>
              <a:rPr lang="pt-PT" sz="2000" i="1" dirty="0"/>
              <a:t>COVID-19</a:t>
            </a:r>
          </a:p>
          <a:p>
            <a:r>
              <a:rPr lang="pt-PT" sz="2000" i="1" dirty="0"/>
              <a:t>COVID-drive</a:t>
            </a:r>
          </a:p>
          <a:p>
            <a:r>
              <a:rPr lang="pt-PT" sz="2000" i="1" dirty="0"/>
              <a:t>COVID-longa</a:t>
            </a:r>
          </a:p>
          <a:p>
            <a:r>
              <a:rPr lang="pt-PT" sz="2000" i="1" dirty="0" err="1"/>
              <a:t>fake-news</a:t>
            </a:r>
            <a:endParaRPr lang="pt-PT" sz="2000" i="1" dirty="0"/>
          </a:p>
          <a:p>
            <a:r>
              <a:rPr lang="pt-PT" sz="2000" i="1" dirty="0" err="1"/>
              <a:t>hoax</a:t>
            </a:r>
            <a:endParaRPr lang="pt-PT" sz="2000" i="1" dirty="0"/>
          </a:p>
          <a:p>
            <a:r>
              <a:rPr lang="pt-PT" sz="2000" i="1" dirty="0" err="1"/>
              <a:t>lock</a:t>
            </a:r>
            <a:r>
              <a:rPr lang="pt-PT" sz="2000" i="1" dirty="0"/>
              <a:t> </a:t>
            </a:r>
            <a:r>
              <a:rPr lang="pt-PT" sz="2000" i="1" dirty="0" err="1"/>
              <a:t>down</a:t>
            </a:r>
            <a:endParaRPr lang="pt-PT" sz="2000" i="1" dirty="0"/>
          </a:p>
          <a:p>
            <a:r>
              <a:rPr lang="pt-PT" sz="2000" i="1" dirty="0"/>
              <a:t>remdesivir</a:t>
            </a:r>
          </a:p>
          <a:p>
            <a:r>
              <a:rPr lang="pt-PT" sz="2000" i="1" dirty="0" err="1"/>
              <a:t>webinar</a:t>
            </a:r>
            <a:endParaRPr lang="pt-PT" sz="2000" i="1" dirty="0"/>
          </a:p>
          <a:p>
            <a:r>
              <a:rPr lang="pt-PT" sz="2000" i="1" dirty="0"/>
              <a:t>zoonose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544132-E1D2-4DBA-ABF9-A40E8850F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452" y="1390243"/>
            <a:ext cx="4937760" cy="950976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2021/2</a:t>
            </a:r>
          </a:p>
          <a:p>
            <a:r>
              <a:rPr lang="pt-PT" dirty="0" err="1"/>
              <a:t>Études</a:t>
            </a:r>
            <a:r>
              <a:rPr lang="pt-PT" dirty="0"/>
              <a:t> </a:t>
            </a:r>
            <a:r>
              <a:rPr lang="pt-PT" dirty="0" err="1"/>
              <a:t>Romanes</a:t>
            </a:r>
            <a:r>
              <a:rPr lang="pt-PT" dirty="0"/>
              <a:t> de Brno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9649B7-18D7-4092-9332-810544B1A8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PT" sz="2000" i="1" dirty="0"/>
              <a:t>coronabonds</a:t>
            </a:r>
          </a:p>
          <a:p>
            <a:r>
              <a:rPr lang="pt-PT" sz="2000" i="1" dirty="0"/>
              <a:t>lay-off</a:t>
            </a:r>
          </a:p>
          <a:p>
            <a:r>
              <a:rPr lang="pt-PT" sz="2000" i="1" dirty="0" err="1"/>
              <a:t>take-away</a:t>
            </a:r>
            <a:endParaRPr lang="pt-PT" sz="2000" i="1" dirty="0"/>
          </a:p>
          <a:p>
            <a:r>
              <a:rPr lang="pt-PT" sz="2000" i="1" dirty="0" err="1"/>
              <a:t>task</a:t>
            </a:r>
            <a:r>
              <a:rPr lang="pt-PT" sz="2000" i="1" dirty="0"/>
              <a:t> force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5DEC9D5-E035-43FF-808E-D212D1BB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98767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81A32"/>
      </a:dk2>
      <a:lt2>
        <a:srgbClr val="F0F3F3"/>
      </a:lt2>
      <a:accent1>
        <a:srgbClr val="C54F4B"/>
      </a:accent1>
      <a:accent2>
        <a:srgbClr val="B33967"/>
      </a:accent2>
      <a:accent3>
        <a:srgbClr val="C54BAC"/>
      </a:accent3>
      <a:accent4>
        <a:srgbClr val="9939B3"/>
      </a:accent4>
      <a:accent5>
        <a:srgbClr val="784BC5"/>
      </a:accent5>
      <a:accent6>
        <a:srgbClr val="3D42B5"/>
      </a:accent6>
      <a:hlink>
        <a:srgbClr val="843F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539</Words>
  <Application>Microsoft Office PowerPoint</Application>
  <PresentationFormat>Širokoúhlá obrazovka</PresentationFormat>
  <Paragraphs>143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Bembo</vt:lpstr>
      <vt:lpstr>Calibri</vt:lpstr>
      <vt:lpstr>Century Gothic</vt:lpstr>
      <vt:lpstr>Roboto</vt:lpstr>
      <vt:lpstr>AdornVTI</vt:lpstr>
      <vt:lpstr>BrushVTI</vt:lpstr>
      <vt:lpstr>Prezentace aplikace PowerPoint</vt:lpstr>
      <vt:lpstr>Instituto de Línguas e Literaturas Românicas Faculdade de Letras</vt:lpstr>
      <vt:lpstr>Études Romanes de Brno https://www.phil.muni.cz/journals/index.php/erb </vt:lpstr>
      <vt:lpstr>Oscilação de género gramatical de covid-xenismos</vt:lpstr>
      <vt:lpstr>Oscilação de género gramatical  de covid-xenismos</vt:lpstr>
      <vt:lpstr>1 hipótese e 3 motivos</vt:lpstr>
      <vt:lpstr>Criação do corpus</vt:lpstr>
      <vt:lpstr>Prezentace aplikace PowerPoint</vt:lpstr>
      <vt:lpstr>Prezentace aplikace PowerPoint</vt:lpstr>
      <vt:lpstr>INQUÉRITO</vt:lpstr>
      <vt:lpstr>Prezentace aplikace PowerPoint</vt:lpstr>
      <vt:lpstr>Prezentace aplikace PowerPoint</vt:lpstr>
      <vt:lpstr>Dicionários consultados</vt:lpstr>
      <vt:lpstr>Dicionários </vt:lpstr>
      <vt:lpstr>Dicionarização e o grau de conhecimento</vt:lpstr>
      <vt:lpstr>Dicionarização e o género por excelência</vt:lpstr>
      <vt:lpstr>Coeficiente e Grau de Oscilação Genérica</vt:lpstr>
      <vt:lpstr>Coeficiente e Grau de Oscilação Genérica</vt:lpstr>
      <vt:lpstr>Fator de formação</vt:lpstr>
      <vt:lpstr>Quantificação – porquê?</vt:lpstr>
      <vt:lpstr>Resultados - dicionarização</vt:lpstr>
      <vt:lpstr>Resultado – oscilação do género gramatical</vt:lpstr>
      <vt:lpstr>Conclusão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Oscilação de género gramatical de covid-xenismos</dc:title>
  <dc:creator>Iva Svobodová</dc:creator>
  <cp:lastModifiedBy>Iva Svobodová</cp:lastModifiedBy>
  <cp:revision>11</cp:revision>
  <dcterms:created xsi:type="dcterms:W3CDTF">2021-12-03T10:56:42Z</dcterms:created>
  <dcterms:modified xsi:type="dcterms:W3CDTF">2021-12-16T16:57:14Z</dcterms:modified>
</cp:coreProperties>
</file>