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62" r:id="rId4"/>
    <p:sldId id="273" r:id="rId5"/>
    <p:sldId id="258" r:id="rId6"/>
    <p:sldId id="260" r:id="rId7"/>
    <p:sldId id="261" r:id="rId8"/>
    <p:sldId id="283" r:id="rId9"/>
    <p:sldId id="264" r:id="rId10"/>
    <p:sldId id="265" r:id="rId11"/>
    <p:sldId id="266" r:id="rId12"/>
    <p:sldId id="275" r:id="rId13"/>
    <p:sldId id="281" r:id="rId14"/>
    <p:sldId id="280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1"/>
    <p:restoredTop sz="94666"/>
  </p:normalViewPr>
  <p:slideViewPr>
    <p:cSldViewPr snapToGrid="0" snapToObjects="1">
      <p:cViewPr varScale="1">
        <p:scale>
          <a:sx n="91" d="100"/>
          <a:sy n="91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68062-8ACE-2E4A-B666-DA9622E731E3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F97CF-E0A6-A04A-9C72-0EEB5C34CE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F97CF-E0A6-A04A-9C72-0EEB5C34CE9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9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30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6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0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29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62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09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01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0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6BE3-E342-A343-81E4-648FB407D25D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F809-321A-4141-8097-827507CC7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0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ntidiparole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19F37-929A-2444-AE45-3F7EFD00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492" y="2107579"/>
            <a:ext cx="8679915" cy="1784197"/>
          </a:xfrm>
        </p:spPr>
        <p:txBody>
          <a:bodyPr vert="horz">
            <a:noAutofit/>
          </a:bodyPr>
          <a:lstStyle/>
          <a:p>
            <a:pPr marL="685800" indent="-685800" algn="r">
              <a:lnSpc>
                <a:spcPct val="100000"/>
              </a:lnSpc>
              <a:buFont typeface="Arial" panose="020B0604020202020204" pitchFamily="34" charset="0"/>
              <a:buChar char="•"/>
            </a:pP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r>
              <a:rPr lang="it-IT" sz="2400" dirty="0"/>
              <a:t>Mari D’Agostino (Università di Palermo), Egle Mocciaro (Università di </a:t>
            </a:r>
            <a:br>
              <a:rPr lang="it-IT" sz="3600" dirty="0"/>
            </a:br>
            <a:br>
              <a:rPr lang="it-IT" sz="36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2800" b="1" dirty="0"/>
              <a:t>Multilinguismo digitale in giovani migranti subsahariani </a:t>
            </a:r>
            <a:br>
              <a:rPr lang="it-IT" sz="4000" dirty="0"/>
            </a:b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1EE3AC-2EED-8449-BC6B-3110CDCCD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92" y="3330673"/>
            <a:ext cx="8679915" cy="949361"/>
          </a:xfrm>
        </p:spPr>
        <p:txBody>
          <a:bodyPr>
            <a:noAutofit/>
          </a:bodyPr>
          <a:lstStyle/>
          <a:p>
            <a:pPr algn="r"/>
            <a:r>
              <a:rPr lang="it-IT" sz="2000" dirty="0"/>
              <a:t>Mari D’Agostino (Palermo)</a:t>
            </a:r>
          </a:p>
          <a:p>
            <a:pPr algn="r"/>
            <a:r>
              <a:rPr lang="it-IT" sz="2000" dirty="0"/>
              <a:t>Egle Mocciaro (Brno)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41D476C-8A57-A749-B101-79D467160F4E}"/>
              </a:ext>
            </a:extLst>
          </p:cNvPr>
          <p:cNvSpPr txBox="1">
            <a:spLocks/>
          </p:cNvSpPr>
          <p:nvPr/>
        </p:nvSpPr>
        <p:spPr>
          <a:xfrm>
            <a:off x="1756042" y="4495223"/>
            <a:ext cx="8679915" cy="94936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dirty="0"/>
              <a:t>Terzo Colloquio internazionale sul plurilinguismo</a:t>
            </a:r>
          </a:p>
          <a:p>
            <a:pPr algn="r"/>
            <a:r>
              <a:rPr lang="it-IT" sz="1600" dirty="0"/>
              <a:t>Udine, 8-12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18771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99231D4-F138-CE47-BA39-3D23981A90CD}"/>
              </a:ext>
            </a:extLst>
          </p:cNvPr>
          <p:cNvSpPr/>
          <p:nvPr/>
        </p:nvSpPr>
        <p:spPr>
          <a:xfrm rot="10800000" flipH="1" flipV="1">
            <a:off x="701040" y="382011"/>
            <a:ext cx="107137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 </a:t>
            </a:r>
            <a:r>
              <a:rPr lang="it-IT" sz="2800" dirty="0">
                <a:solidFill>
                  <a:srgbClr val="FF0000"/>
                </a:solidFill>
              </a:rPr>
              <a:t>migranti connessi </a:t>
            </a:r>
            <a:r>
              <a:rPr lang="it-IT" sz="2800" dirty="0"/>
              <a:t>mantengono un senso di co-presenza, del loro essere «</a:t>
            </a:r>
            <a:r>
              <a:rPr lang="it-IT" sz="2800" dirty="0" err="1"/>
              <a:t>here</a:t>
            </a:r>
            <a:r>
              <a:rPr lang="it-IT" sz="2800" dirty="0"/>
              <a:t> and </a:t>
            </a:r>
            <a:r>
              <a:rPr lang="it-IT" sz="2800" dirty="0" err="1"/>
              <a:t>there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</a:t>
            </a:r>
            <a:r>
              <a:rPr lang="it-IT" sz="2800" dirty="0" err="1"/>
              <a:t>same</a:t>
            </a:r>
            <a:r>
              <a:rPr lang="it-IT" sz="2800" dirty="0"/>
              <a:t> time»</a:t>
            </a:r>
          </a:p>
          <a:p>
            <a:endParaRPr lang="it-IT" sz="2800" dirty="0"/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it-IT" sz="2800" dirty="0"/>
              <a:t>Tale prospettiva si situa all’interno di quella linea di ricerca che prospetta un radicale superamento del modello classico della sociologia di integrazione, assimilazione, inserzione a favore di realtà nuove nelle quali centrale è il movimento, la partecipazione e la connessione a una varietà di luoghi sociali, nei contesti di partenza e di arrivo. </a:t>
            </a:r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it-IT" sz="2800" dirty="0"/>
              <a:t>Anche dal punto di vista dei modelli di comunicazione ciò obbliga a una loro riconsiderazione totale. Non sono più le semplici pratiche della conversazione a cui siamo abituati, ma una modalità nuova nella quale vi è una forma di continua presenza che conduce ad importanti cambiamenti.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9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A5D369-6618-AB47-A367-0D8CAB7E65FC}"/>
              </a:ext>
            </a:extLst>
          </p:cNvPr>
          <p:cNvSpPr txBox="1"/>
          <p:nvPr/>
        </p:nvSpPr>
        <p:spPr>
          <a:xfrm>
            <a:off x="1333500" y="609600"/>
            <a:ext cx="9525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400" dirty="0"/>
              <a:t>Una serie di importanti ricerche ha documentato come il possesso di strumenti che servono a connettersi ad altri spazi e ad altri luoghi sia di vantaggio straordinario ad ogni stadio del viaggio. Sia prima, per cercare informazioni sul percorso da seguire, sia durante, scambiando informazioni via WhatsApp sulle opportunità e i pericoli, scegliendo le strade attraverso Google </a:t>
            </a:r>
            <a:r>
              <a:rPr lang="it-IT" sz="2400" dirty="0" err="1"/>
              <a:t>Maps</a:t>
            </a:r>
            <a:r>
              <a:rPr lang="it-IT" sz="2400" dirty="0"/>
              <a:t> e GPS, adattando il percorso alle informazioni ricevute, documentando alcuni aspetti e esperienze e inviandole a casa o all’amico anch’esso in movimento, e ancora, sulla barca quando si inviano richieste di aiuto e di soccorso alla Guarda Costiera o a gruppi </a:t>
            </a:r>
            <a:r>
              <a:rPr lang="it-IT" sz="2400" dirty="0" err="1"/>
              <a:t>Facebook</a:t>
            </a:r>
            <a:r>
              <a:rPr lang="it-IT" sz="2400" dirty="0"/>
              <a:t> creati appositamente, o a singole persone o ad organizzazioni (cfr. ad esempio il ruolo della rete di attivisti </a:t>
            </a:r>
            <a:r>
              <a:rPr lang="it-IT" sz="2400" dirty="0" err="1"/>
              <a:t>Alarm</a:t>
            </a:r>
            <a:r>
              <a:rPr lang="it-IT" sz="2400" dirty="0"/>
              <a:t> Phone nei salvataggi in mare </a:t>
            </a:r>
            <a:r>
              <a:rPr lang="it-IT" sz="2400" dirty="0" err="1"/>
              <a:t>https</a:t>
            </a:r>
            <a:r>
              <a:rPr lang="it-IT" sz="2400" dirty="0"/>
              <a:t>://</a:t>
            </a:r>
            <a:r>
              <a:rPr lang="it-IT" sz="2400" dirty="0" err="1"/>
              <a:t>alarmphone.org</a:t>
            </a:r>
            <a:r>
              <a:rPr lang="it-IT" sz="2400" dirty="0"/>
              <a:t>/).</a:t>
            </a:r>
          </a:p>
        </p:txBody>
      </p:sp>
    </p:spTree>
    <p:extLst>
      <p:ext uri="{BB962C8B-B14F-4D97-AF65-F5344CB8AC3E}">
        <p14:creationId xmlns:p14="http://schemas.microsoft.com/office/powerpoint/2010/main" val="254176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FD6418-78F0-F14B-B67F-461302ED9A63}"/>
              </a:ext>
            </a:extLst>
          </p:cNvPr>
          <p:cNvSpPr txBox="1"/>
          <p:nvPr/>
        </p:nvSpPr>
        <p:spPr>
          <a:xfrm>
            <a:off x="724829" y="724829"/>
            <a:ext cx="97034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Alfabetizzazione: quali dati ufficiali?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000" b="1" dirty="0"/>
              <a:t>Manca ad oggi una anagrafe dei livelli di alfabetizzazione, di scolarizzazione e delle lingue di chi sta arrivando in questi ultimi anni per mare.  </a:t>
            </a:r>
            <a:r>
              <a:rPr lang="it-IT" sz="2000" dirty="0"/>
              <a:t>Gli unici dati forniti dal Viminale (e anche da molte delle agenzie internazionali) si riferiscono ad età, sesso, nazione di arrivo. </a:t>
            </a:r>
          </a:p>
          <a:p>
            <a:r>
              <a:rPr lang="it-IT" sz="2000" dirty="0"/>
              <a:t>La presenza di giovani e adulti analfabeti non viene segnalata dal sistema CPIA che utilizzando una erronea e fuorviante terminologia ha oscurato e oscura la presenza di profili di apprendenti analfabeti nelle sue classi. </a:t>
            </a:r>
          </a:p>
          <a:p>
            <a:r>
              <a:rPr lang="it-IT" sz="2000" dirty="0"/>
              <a:t>Proprio negli anni in cui il tema dell’apprendimento della lettura e scrittura in età giovanile ed adulta ricomincia ad essere pressante, la menzione degli utenti con bassa o nulla capacità di lettura e scrittura è scomparsa infatti dal percorso formativo dedicato alla istruzione degli adulti (i vecchi Centri territoriali Permanenti, CTP; dal 2014/2015 Centri Provinciali per l’Istruzione degli Adulti, CPIA). L’utente analfabeta non è infatti previsto nel quadro normativo che istituisce i CPIA (DPR 29 ottobre 2012, n.263 e CM 36 n. 1001 del 10/04/2014).</a:t>
            </a:r>
            <a:r>
              <a:rPr lang="it-IT" sz="2000" b="1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7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DDF840-E5E5-0D46-B24D-55F37199B74B}"/>
              </a:ext>
            </a:extLst>
          </p:cNvPr>
          <p:cNvSpPr txBox="1"/>
          <p:nvPr/>
        </p:nvSpPr>
        <p:spPr>
          <a:xfrm>
            <a:off x="747132" y="412594"/>
            <a:ext cx="10526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/>
              <a:t>I giovani a bassa e bassissima scolarizzazione sono stati in questi ultimi anni al centro dell’attenzione della Scuola di Lingua italiana per Stranieri dell’Università di Palermo, che ha prodotto anche un percorso multimediale </a:t>
            </a:r>
            <a:r>
              <a:rPr lang="it-IT" sz="2400" i="1" dirty="0"/>
              <a:t>Ponti di Parole</a:t>
            </a:r>
            <a:r>
              <a:rPr lang="it-IT" sz="2400" dirty="0"/>
              <a:t> (livello Alfa, Alfa1 e Iniziale) e un portale </a:t>
            </a:r>
            <a:r>
              <a:rPr lang="it-IT" sz="2400" dirty="0">
                <a:hlinkClick r:id="rId2"/>
              </a:rPr>
              <a:t>www.pontidiparole.com</a:t>
            </a:r>
            <a:r>
              <a:rPr lang="it-IT" sz="2400" dirty="0"/>
              <a:t>, con  prodotti multimediali e innovative proposte didattiche.</a:t>
            </a:r>
          </a:p>
        </p:txBody>
      </p:sp>
    </p:spTree>
    <p:extLst>
      <p:ext uri="{BB962C8B-B14F-4D97-AF65-F5344CB8AC3E}">
        <p14:creationId xmlns:p14="http://schemas.microsoft.com/office/powerpoint/2010/main" val="241116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1005469" y="546409"/>
            <a:ext cx="101810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Multilinguismo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800" dirty="0"/>
              <a:t>Alle forme tipiche del multilinguismo africano hanno aggiunto il plurilinguismo da mobilità e poi ancora quello derivato dall’esperienza delle comunità provvisorie costruite con l’obiettivo di segregarli in Africa e in Europa. Assai comune per loro è conoscere cinque, sei, sette, lingue, fra le quali </a:t>
            </a:r>
            <a:r>
              <a:rPr lang="it-IT" sz="2800" dirty="0" err="1"/>
              <a:t>wolof</a:t>
            </a:r>
            <a:r>
              <a:rPr lang="it-IT" sz="2800" dirty="0"/>
              <a:t>, </a:t>
            </a:r>
            <a:r>
              <a:rPr lang="it-IT" sz="2800" dirty="0" err="1"/>
              <a:t>mandinka</a:t>
            </a:r>
            <a:r>
              <a:rPr lang="it-IT" sz="2800" dirty="0"/>
              <a:t>, bambara, </a:t>
            </a:r>
            <a:r>
              <a:rPr lang="it-IT" sz="2800" dirty="0" err="1"/>
              <a:t>fula</a:t>
            </a:r>
            <a:r>
              <a:rPr lang="it-IT" sz="2800" dirty="0"/>
              <a:t>, arabo, francese, inglese e tante altre. Il muoversi fra numerosi spazi linguistici è reso possibile e amplificato dalla grande capacità di connessioni digitali che rendono tali giovani non solo dei </a:t>
            </a:r>
            <a:r>
              <a:rPr lang="it-IT" sz="2800" i="1" dirty="0" err="1"/>
              <a:t>connected</a:t>
            </a:r>
            <a:r>
              <a:rPr lang="it-IT" sz="2800" i="1" dirty="0"/>
              <a:t> </a:t>
            </a:r>
            <a:r>
              <a:rPr lang="it-IT" sz="2800" i="1" dirty="0" err="1"/>
              <a:t>migrants</a:t>
            </a:r>
            <a:r>
              <a:rPr lang="it-IT" sz="2800" i="1" dirty="0"/>
              <a:t> </a:t>
            </a:r>
            <a:r>
              <a:rPr lang="it-IT" sz="2800" dirty="0"/>
              <a:t>ma in generale dei </a:t>
            </a:r>
            <a:r>
              <a:rPr lang="it-IT" sz="2800" i="1" dirty="0" err="1"/>
              <a:t>connected</a:t>
            </a:r>
            <a:r>
              <a:rPr lang="it-IT" sz="2800" i="1" dirty="0"/>
              <a:t> </a:t>
            </a:r>
            <a:r>
              <a:rPr lang="it-IT" sz="2800" i="1" dirty="0" err="1"/>
              <a:t>people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44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1005469" y="535258"/>
            <a:ext cx="10181062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L’indagine</a:t>
            </a:r>
          </a:p>
          <a:p>
            <a:endParaRPr lang="it-IT" dirty="0"/>
          </a:p>
          <a:p>
            <a:endParaRPr lang="it-IT" dirty="0"/>
          </a:p>
          <a:p>
            <a:pPr marL="457200" indent="-457200"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Scritture digitali multilingui di 20 giovani migranti sub-sahariani (18-30 anni)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partecipanti (test </a:t>
            </a:r>
            <a:r>
              <a:rPr lang="it-IT" sz="2800" dirty="0" err="1"/>
              <a:t>ItaStra</a:t>
            </a:r>
            <a:r>
              <a:rPr lang="it-IT" sz="2800" dirty="0"/>
              <a:t> 2017, </a:t>
            </a:r>
            <a:r>
              <a:rPr lang="it-IT" sz="2400" dirty="0" err="1"/>
              <a:t>cf</a:t>
            </a:r>
            <a:r>
              <a:rPr lang="it-IT" sz="2400" dirty="0"/>
              <a:t>. D’Agostino 2018</a:t>
            </a:r>
            <a:r>
              <a:rPr lang="it-IT" sz="2800" dirty="0"/>
              <a:t>)</a:t>
            </a:r>
          </a:p>
          <a:p>
            <a:pPr marL="2160000" indent="-457200">
              <a:spcBef>
                <a:spcPts val="8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800" dirty="0"/>
              <a:t>poco o non alfabetizzati e/o scolarizzati </a:t>
            </a:r>
            <a:r>
              <a:rPr lang="it-IT" sz="2400" dirty="0"/>
              <a:t>(D’Agostino e Mocciaro 2021)</a:t>
            </a:r>
          </a:p>
          <a:p>
            <a:pPr marL="2160000" indent="-457200">
              <a:spcAft>
                <a:spcPts val="8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800" dirty="0"/>
              <a:t>alfabetizzati e/o scolarizzati (almeno 10 anni)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 approccio etnografico</a:t>
            </a:r>
          </a:p>
          <a:p>
            <a:pPr marL="2160000" indent="-457200">
              <a:spcBef>
                <a:spcPts val="8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800" dirty="0"/>
              <a:t>osservazione, raccolta e analisi delle interazioni su </a:t>
            </a:r>
            <a:r>
              <a:rPr lang="it-IT" sz="2800" dirty="0" err="1"/>
              <a:t>Facebook</a:t>
            </a:r>
            <a:r>
              <a:rPr lang="it-IT" sz="2800" dirty="0"/>
              <a:t> tra l’arrivo e il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88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793596" y="646770"/>
            <a:ext cx="10658706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Raccolta e classificazione dei dati</a:t>
            </a:r>
          </a:p>
          <a:p>
            <a:endParaRPr lang="it-IT" dirty="0"/>
          </a:p>
          <a:p>
            <a:endParaRPr lang="it-IT" dirty="0"/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i="1" dirty="0" err="1"/>
              <a:t>Wall</a:t>
            </a:r>
            <a:r>
              <a:rPr lang="it-IT" sz="2800" i="1" dirty="0"/>
              <a:t> </a:t>
            </a:r>
            <a:r>
              <a:rPr lang="it-IT" sz="2800" i="1" dirty="0" err="1"/>
              <a:t>events</a:t>
            </a:r>
            <a:r>
              <a:rPr lang="it-IT" sz="2800" i="1" dirty="0"/>
              <a:t> </a:t>
            </a:r>
            <a:r>
              <a:rPr lang="it-IT" sz="3200" dirty="0"/>
              <a:t>(</a:t>
            </a:r>
            <a:r>
              <a:rPr lang="it-IT" sz="2400" dirty="0" err="1"/>
              <a:t>Androutsopoulos</a:t>
            </a:r>
            <a:r>
              <a:rPr lang="it-IT" sz="2400" dirty="0"/>
              <a:t> 2015</a:t>
            </a:r>
            <a:r>
              <a:rPr lang="it-IT" sz="3200" dirty="0"/>
              <a:t>)</a:t>
            </a:r>
            <a:endParaRPr lang="it-IT" sz="2800" i="1" dirty="0"/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i="1" dirty="0" err="1"/>
              <a:t>initiative</a:t>
            </a:r>
            <a:r>
              <a:rPr lang="it-IT" sz="2400" i="1" dirty="0"/>
              <a:t> </a:t>
            </a:r>
            <a:r>
              <a:rPr lang="it-IT" sz="2400" i="1" dirty="0" err="1"/>
              <a:t>posts</a:t>
            </a:r>
            <a:r>
              <a:rPr lang="it-IT" sz="2400" dirty="0"/>
              <a:t>, IP 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i="1" dirty="0"/>
              <a:t>responsive </a:t>
            </a:r>
            <a:r>
              <a:rPr lang="it-IT" sz="2400" i="1" dirty="0" err="1"/>
              <a:t>posts</a:t>
            </a:r>
            <a:r>
              <a:rPr lang="it-IT" sz="2400" dirty="0"/>
              <a:t>, RP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/>
              <a:t>post con contenuto linguistico (parole, frasi)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/>
              <a:t>post senza contenuto linguistico (video, immagini, link)</a:t>
            </a:r>
          </a:p>
          <a:p>
            <a:pPr marL="622800">
              <a:buClr>
                <a:schemeClr val="accent1"/>
              </a:buClr>
              <a:buSzPct val="150000"/>
            </a:pPr>
            <a:endParaRPr lang="it-IT" sz="2400" dirty="0"/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Network di </a:t>
            </a:r>
            <a:r>
              <a:rPr lang="it-IT" sz="2800" i="1" dirty="0"/>
              <a:t>amici</a:t>
            </a:r>
          </a:p>
          <a:p>
            <a:pPr marL="1080000" indent="-457200">
              <a:spcBef>
                <a:spcPts val="800"/>
              </a:spcBef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>
                <a:sym typeface="Wingdings" pitchFamily="2" charset="2"/>
              </a:rPr>
              <a:t>giovani africani rimasti nel paese d’origine e giovani migranti incontrati durante il viaggio</a:t>
            </a:r>
          </a:p>
          <a:p>
            <a:pPr marL="1080000" indent="-457200"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>
                <a:sym typeface="Wingdings" pitchFamily="2" charset="2"/>
              </a:rPr>
              <a:t>input multilingue</a:t>
            </a:r>
          </a:p>
          <a:p>
            <a:pPr marL="622800">
              <a:buClr>
                <a:schemeClr val="accent1"/>
              </a:buClr>
              <a:buSzPct val="150000"/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9377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1365711" cy="702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Osservazione e analisi: plurilinguismo e </a:t>
            </a:r>
            <a:r>
              <a:rPr lang="it-IT" sz="2800" dirty="0" err="1">
                <a:solidFill>
                  <a:srgbClr val="FF0000"/>
                </a:solidFill>
              </a:rPr>
              <a:t>literacy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Primi mesi – Ultimi mesi</a:t>
            </a:r>
          </a:p>
          <a:p>
            <a:pPr marL="10800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/>
              <a:t>Intensificazione dell’attività da parte di tutti</a:t>
            </a:r>
          </a:p>
          <a:p>
            <a:pPr marL="10800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/>
              <a:t>Intensificazione dei contenuti linguistici (RP </a:t>
            </a:r>
            <a:r>
              <a:rPr lang="it-IT" sz="2400" i="1" dirty="0"/>
              <a:t>cool</a:t>
            </a:r>
            <a:r>
              <a:rPr lang="it-IT" sz="2400" dirty="0"/>
              <a:t>, </a:t>
            </a:r>
            <a:r>
              <a:rPr lang="it-IT" sz="2400" i="1" dirty="0" err="1"/>
              <a:t>nice</a:t>
            </a:r>
            <a:r>
              <a:rPr lang="it-IT" sz="2400" dirty="0"/>
              <a:t> etc. </a:t>
            </a:r>
            <a:r>
              <a:rPr lang="it-IT" sz="2400" dirty="0">
                <a:sym typeface="Wingdings" pitchFamily="2" charset="2"/>
              </a:rPr>
              <a:t> IP frasi, dichiarazioni etc.)</a:t>
            </a:r>
          </a:p>
          <a:p>
            <a:pPr marL="2160000" indent="-4572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ma importanti differenze secondo il grado di alfabetizzazione</a:t>
            </a:r>
          </a:p>
          <a:p>
            <a:pPr marL="457200" indent="-3429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800" dirty="0"/>
              <a:t> Due casi paradigmatici</a:t>
            </a:r>
          </a:p>
          <a:p>
            <a:pPr marL="1080000" indent="-3429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accent1"/>
                </a:solidFill>
              </a:rPr>
              <a:t>Ibrahim</a:t>
            </a:r>
            <a:r>
              <a:rPr lang="it-IT" sz="2400" dirty="0"/>
              <a:t> (gambiano, alfabetizzato/scolarizzato, repertorio: inglese, </a:t>
            </a:r>
            <a:r>
              <a:rPr lang="it-IT" sz="2400" dirty="0" err="1"/>
              <a:t>mandinka</a:t>
            </a:r>
            <a:r>
              <a:rPr lang="it-IT" sz="2400" dirty="0"/>
              <a:t>, </a:t>
            </a:r>
            <a:r>
              <a:rPr lang="it-IT" sz="2400" dirty="0" err="1"/>
              <a:t>wolof</a:t>
            </a:r>
            <a:r>
              <a:rPr lang="it-IT" sz="2400" dirty="0"/>
              <a:t>)</a:t>
            </a:r>
          </a:p>
          <a:p>
            <a:pPr marL="1080000" indent="-34290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</a:pPr>
            <a:r>
              <a:rPr lang="it-IT" sz="2400" dirty="0" err="1">
                <a:solidFill>
                  <a:schemeClr val="accent1"/>
                </a:solidFill>
              </a:rPr>
              <a:t>Yero</a:t>
            </a:r>
            <a:r>
              <a:rPr lang="it-IT" sz="2400" dirty="0"/>
              <a:t> (senegalese, non alfabetizzato, repertorio: </a:t>
            </a:r>
            <a:r>
              <a:rPr lang="it-IT" sz="2400" dirty="0" err="1"/>
              <a:t>pulaar</a:t>
            </a:r>
            <a:r>
              <a:rPr lang="it-IT" sz="2400" dirty="0"/>
              <a:t>, </a:t>
            </a:r>
            <a:r>
              <a:rPr lang="it-IT" sz="2400" dirty="0" err="1"/>
              <a:t>wolof</a:t>
            </a:r>
            <a:r>
              <a:rPr lang="it-IT" sz="2400" dirty="0"/>
              <a:t>, francese)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</a:pPr>
            <a:endParaRPr lang="it-IT" sz="2800" i="1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909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Osservazione e analisi: plurilinguismo e </a:t>
            </a:r>
            <a:r>
              <a:rPr lang="it-IT" sz="2800" dirty="0" err="1">
                <a:solidFill>
                  <a:srgbClr val="FF0000"/>
                </a:solidFill>
              </a:rPr>
              <a:t>literacy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50000"/>
            </a:pPr>
            <a:endParaRPr lang="it-IT" sz="2800" i="1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1D1F8AB-FBE0-0047-AD86-CC4C39CB8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38487"/>
              </p:ext>
            </p:extLst>
          </p:nvPr>
        </p:nvGraphicFramePr>
        <p:xfrm>
          <a:off x="1440873" y="1511040"/>
          <a:ext cx="10000098" cy="4791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582">
                  <a:extLst>
                    <a:ext uri="{9D8B030D-6E8A-4147-A177-3AD203B41FA5}">
                      <a16:colId xmlns:a16="http://schemas.microsoft.com/office/drawing/2014/main" val="2016005523"/>
                    </a:ext>
                  </a:extLst>
                </a:gridCol>
                <a:gridCol w="5221016">
                  <a:extLst>
                    <a:ext uri="{9D8B030D-6E8A-4147-A177-3AD203B41FA5}">
                      <a16:colId xmlns:a16="http://schemas.microsoft.com/office/drawing/2014/main" val="727937795"/>
                    </a:ext>
                  </a:extLst>
                </a:gridCol>
                <a:gridCol w="1869948">
                  <a:extLst>
                    <a:ext uri="{9D8B030D-6E8A-4147-A177-3AD203B41FA5}">
                      <a16:colId xmlns:a16="http://schemas.microsoft.com/office/drawing/2014/main" val="1807066320"/>
                    </a:ext>
                  </a:extLst>
                </a:gridCol>
                <a:gridCol w="1440552">
                  <a:extLst>
                    <a:ext uri="{9D8B030D-6E8A-4147-A177-3AD203B41FA5}">
                      <a16:colId xmlns:a16="http://schemas.microsoft.com/office/drawing/2014/main" val="3810570197"/>
                    </a:ext>
                  </a:extLst>
                </a:gridCol>
              </a:tblGrid>
              <a:tr h="292652">
                <a:tc>
                  <a:txBody>
                    <a:bodyPr/>
                    <a:lstStyle/>
                    <a:p>
                      <a:pPr indent="234315" algn="just">
                        <a:spcAft>
                          <a:spcPts val="1200"/>
                        </a:spcAft>
                      </a:pP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34315" algn="just"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Viaggio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migratorio</a:t>
                      </a:r>
                      <a:r>
                        <a:rPr lang="en-US" sz="1800" dirty="0">
                          <a:effectLst/>
                        </a:rPr>
                        <a:t> – </a:t>
                      </a:r>
                      <a:r>
                        <a:rPr lang="en-US" sz="1800" dirty="0" err="1">
                          <a:effectLst/>
                        </a:rPr>
                        <a:t>Attività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</a:t>
                      </a:r>
                      <a:r>
                        <a:rPr lang="en-US" sz="1800" dirty="0">
                          <a:effectLst/>
                        </a:rPr>
                        <a:t> Facebook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IP / senza </a:t>
                      </a:r>
                      <a:r>
                        <a:rPr lang="en-GB" sz="1800" dirty="0" err="1">
                          <a:effectLst/>
                        </a:rPr>
                        <a:t>contenuto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linguistico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IP / con </a:t>
                      </a:r>
                      <a:r>
                        <a:rPr lang="en-GB" sz="1800" dirty="0" err="1">
                          <a:effectLst/>
                        </a:rPr>
                        <a:t>contenuto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linguistico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45382"/>
                  </a:ext>
                </a:extLst>
              </a:tr>
              <a:tr h="283614">
                <a:tc rowSpan="2"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Ibrahim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Dicembre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2015: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arrivo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in Italia (inclusion in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centro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accoglienza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in area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isolata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Giugno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2016: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riattivazione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dell’account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FB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Dati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2016- 2017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88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/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80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2017: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inclusione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in  un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centro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di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accoglienza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in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città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Dati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2017-2018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63176"/>
                  </a:ext>
                </a:extLst>
              </a:tr>
              <a:tr h="1170607">
                <a:tc rowSpan="2">
                  <a:txBody>
                    <a:bodyPr/>
                    <a:lstStyle/>
                    <a:p>
                      <a:pPr algn="just"/>
                      <a:r>
                        <a:rPr lang="it-IT" sz="2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Yero</a:t>
                      </a:r>
                      <a:endParaRPr lang="it-IT" sz="2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 2015: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Italia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accoglienza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città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Giugno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2016: Account Facebook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Dati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2016-2017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91167"/>
                  </a:ext>
                </a:extLst>
              </a:tr>
              <a:tr h="877955">
                <a:tc vMerge="1">
                  <a:txBody>
                    <a:bodyPr/>
                    <a:lstStyle/>
                    <a:p>
                      <a:pPr algn="just"/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Dati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2017-2018</a:t>
                      </a:r>
                      <a:endParaRPr lang="it-IT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defTabSz="914400" rtl="0" eaLnBrk="1" latinLnBrk="0" hangingPunct="1"/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3686" marR="636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6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9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699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Post multi-/mistilingui (Ibrahim)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457200" indent="-457200">
              <a:buClr>
                <a:srgbClr val="FF0000"/>
              </a:buClr>
              <a:buFont typeface="+mj-lt"/>
              <a:buAutoNum type="alphaLcParenR"/>
            </a:pPr>
            <a:r>
              <a:rPr lang="en-GB" sz="2300" dirty="0"/>
              <a:t>IP/RP in </a:t>
            </a:r>
            <a:r>
              <a:rPr lang="en-GB" sz="2300" dirty="0" err="1"/>
              <a:t>singole</a:t>
            </a:r>
            <a:r>
              <a:rPr lang="en-GB" sz="2300" dirty="0"/>
              <a:t> lingue diverse (non </a:t>
            </a:r>
            <a:r>
              <a:rPr lang="en-GB" sz="2300" dirty="0" err="1"/>
              <a:t>autonomi</a:t>
            </a:r>
            <a:r>
              <a:rPr lang="en-GB" sz="2300" dirty="0"/>
              <a:t>/</a:t>
            </a:r>
            <a:r>
              <a:rPr lang="en-GB" sz="2300" dirty="0" err="1"/>
              <a:t>autonomi</a:t>
            </a:r>
            <a:r>
              <a:rPr lang="en-GB" sz="2300" dirty="0"/>
              <a:t>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LcParenR"/>
            </a:pPr>
            <a:r>
              <a:rPr lang="en-GB" sz="2300" dirty="0"/>
              <a:t>RP in lingue diverse da quelle </a:t>
            </a:r>
            <a:r>
              <a:rPr lang="en-GB" sz="2300" dirty="0" err="1"/>
              <a:t>dei</a:t>
            </a:r>
            <a:r>
              <a:rPr lang="en-GB" sz="2300" dirty="0"/>
              <a:t> </a:t>
            </a:r>
            <a:r>
              <a:rPr lang="en-GB" sz="2300" dirty="0" err="1"/>
              <a:t>partecipanti</a:t>
            </a:r>
            <a:r>
              <a:rPr lang="en-GB" sz="2300" dirty="0"/>
              <a:t> (es. American slang </a:t>
            </a:r>
            <a:r>
              <a:rPr lang="en-GB" sz="2300" i="1" dirty="0"/>
              <a:t>nigga, </a:t>
            </a:r>
            <a:r>
              <a:rPr lang="en-GB" sz="2300" dirty="0" err="1"/>
              <a:t>arabo</a:t>
            </a:r>
            <a:r>
              <a:rPr lang="en-GB" sz="2300" dirty="0"/>
              <a:t> </a:t>
            </a:r>
            <a:r>
              <a:rPr lang="en-GB" sz="2300" dirty="0" err="1"/>
              <a:t>libico</a:t>
            </a:r>
            <a:r>
              <a:rPr lang="en-GB" sz="2300" dirty="0"/>
              <a:t> </a:t>
            </a:r>
            <a:r>
              <a:rPr lang="en-GB" sz="2300" i="1" dirty="0" err="1"/>
              <a:t>ayuwa</a:t>
            </a:r>
            <a:r>
              <a:rPr lang="en-GB" sz="2300" dirty="0"/>
              <a:t> ‘</a:t>
            </a:r>
            <a:r>
              <a:rPr lang="en-GB" sz="2300" dirty="0" err="1"/>
              <a:t>facciamolo</a:t>
            </a:r>
            <a:r>
              <a:rPr lang="en-GB" sz="2300" dirty="0"/>
              <a:t>’)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LcParenR"/>
            </a:pPr>
            <a:r>
              <a:rPr lang="en-GB" sz="2300" dirty="0"/>
              <a:t>IP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replicano</a:t>
            </a:r>
            <a:r>
              <a:rPr lang="en-GB" sz="2300" dirty="0"/>
              <a:t> la </a:t>
            </a:r>
            <a:r>
              <a:rPr lang="en-GB" sz="2300" dirty="0" err="1"/>
              <a:t>stessa</a:t>
            </a:r>
            <a:r>
              <a:rPr lang="en-GB" sz="2300" dirty="0"/>
              <a:t> </a:t>
            </a:r>
            <a:r>
              <a:rPr lang="en-GB" sz="2300" dirty="0" err="1"/>
              <a:t>informazione</a:t>
            </a:r>
            <a:r>
              <a:rPr lang="en-GB" sz="2300" dirty="0"/>
              <a:t> in </a:t>
            </a:r>
            <a:r>
              <a:rPr lang="en-GB" sz="2300" dirty="0" err="1"/>
              <a:t>più</a:t>
            </a:r>
            <a:r>
              <a:rPr lang="en-GB" sz="2300" dirty="0"/>
              <a:t> lingue (</a:t>
            </a:r>
            <a:r>
              <a:rPr lang="en-GB" sz="2300" i="1" dirty="0"/>
              <a:t>copy posts, </a:t>
            </a:r>
            <a:r>
              <a:rPr lang="en-GB" sz="2300" dirty="0"/>
              <a:t>es. </a:t>
            </a:r>
            <a:r>
              <a:rPr lang="en-GB" sz="2300" dirty="0" err="1"/>
              <a:t>saluti</a:t>
            </a:r>
            <a:r>
              <a:rPr lang="en-GB" sz="2300" dirty="0"/>
              <a:t>)</a:t>
            </a:r>
          </a:p>
          <a:p>
            <a:pPr marL="1800000" lvl="0">
              <a:spcBef>
                <a:spcPts val="800"/>
              </a:spcBef>
            </a:pPr>
            <a:r>
              <a:rPr lang="en-GB" dirty="0"/>
              <a:t>(1) 	</a:t>
            </a:r>
            <a:r>
              <a:rPr lang="en-GB" u="sng" dirty="0"/>
              <a:t>Mandinka</a:t>
            </a:r>
            <a:r>
              <a:rPr lang="en-GB" dirty="0"/>
              <a:t> / </a:t>
            </a:r>
            <a:r>
              <a:rPr lang="en-GB" b="1" i="1" dirty="0" err="1"/>
              <a:t>Djola</a:t>
            </a:r>
            <a:r>
              <a:rPr lang="en-GB" dirty="0"/>
              <a:t> / </a:t>
            </a:r>
            <a:r>
              <a:rPr lang="en-GB" b="1" dirty="0"/>
              <a:t>Wolof</a:t>
            </a:r>
            <a:r>
              <a:rPr lang="en-GB" dirty="0"/>
              <a:t> / </a:t>
            </a:r>
            <a:r>
              <a:rPr lang="en-GB" i="1" dirty="0"/>
              <a:t>English</a:t>
            </a:r>
            <a:r>
              <a:rPr lang="en-GB" dirty="0"/>
              <a:t>:</a:t>
            </a:r>
            <a:endParaRPr lang="it-IT" dirty="0"/>
          </a:p>
          <a:p>
            <a:pPr marL="1800000"/>
            <a:r>
              <a:rPr lang="en-GB" dirty="0"/>
              <a:t>		</a:t>
            </a:r>
            <a:r>
              <a:rPr lang="en-GB" u="sng" dirty="0" err="1"/>
              <a:t>Sungo</a:t>
            </a:r>
            <a:r>
              <a:rPr lang="en-GB" dirty="0"/>
              <a:t> </a:t>
            </a:r>
            <a:r>
              <a:rPr lang="en-GB" b="1" i="1" dirty="0" err="1"/>
              <a:t>Asunya</a:t>
            </a:r>
            <a:r>
              <a:rPr lang="en-GB" dirty="0"/>
              <a:t> </a:t>
            </a:r>
            <a:r>
              <a:rPr lang="en-GB" b="1" dirty="0" err="1"/>
              <a:t>saacha</a:t>
            </a:r>
            <a:r>
              <a:rPr lang="en-GB" dirty="0"/>
              <a:t> </a:t>
            </a:r>
            <a:r>
              <a:rPr lang="en-GB" i="1" dirty="0"/>
              <a:t>thief </a:t>
            </a:r>
            <a:endParaRPr lang="it-IT" dirty="0"/>
          </a:p>
          <a:p>
            <a:pPr marL="1800000"/>
            <a:r>
              <a:rPr lang="en-GB" i="1" dirty="0"/>
              <a:t>		or what so ever call him is undone, this is against any form of humanity.</a:t>
            </a:r>
            <a:endParaRPr lang="it-IT" dirty="0"/>
          </a:p>
          <a:p>
            <a:pPr>
              <a:buClr>
                <a:srgbClr val="FF0000"/>
              </a:buClr>
            </a:pPr>
            <a:r>
              <a:rPr lang="en-GB" sz="2300" dirty="0">
                <a:solidFill>
                  <a:schemeClr val="accent1"/>
                </a:solidFill>
              </a:rPr>
              <a:t>d)  </a:t>
            </a:r>
            <a:r>
              <a:rPr lang="en-GB" sz="2300" dirty="0"/>
              <a:t>IP con </a:t>
            </a:r>
            <a:r>
              <a:rPr lang="en-GB" sz="2300" dirty="0" err="1"/>
              <a:t>contenuto</a:t>
            </a:r>
            <a:r>
              <a:rPr lang="en-GB" sz="2300" dirty="0"/>
              <a:t> </a:t>
            </a:r>
            <a:r>
              <a:rPr lang="en-GB" sz="2300" dirty="0" err="1"/>
              <a:t>distribuito</a:t>
            </a:r>
            <a:r>
              <a:rPr lang="en-GB" sz="2300" dirty="0"/>
              <a:t> (</a:t>
            </a:r>
            <a:r>
              <a:rPr lang="en-GB" sz="2300" i="1" dirty="0"/>
              <a:t>completion posts</a:t>
            </a:r>
            <a:r>
              <a:rPr lang="en-GB" sz="2300" dirty="0"/>
              <a:t>)</a:t>
            </a:r>
          </a:p>
          <a:p>
            <a:pPr marL="1800000">
              <a:spcBef>
                <a:spcPts val="800"/>
              </a:spcBef>
            </a:pPr>
            <a:r>
              <a:rPr lang="en-GB" dirty="0"/>
              <a:t>(2) 	</a:t>
            </a:r>
            <a:r>
              <a:rPr lang="en-GB" i="1" dirty="0"/>
              <a:t>inglese</a:t>
            </a:r>
            <a:r>
              <a:rPr lang="en-GB" dirty="0"/>
              <a:t> / </a:t>
            </a:r>
            <a:r>
              <a:rPr lang="en-GB" u="sng" dirty="0" err="1"/>
              <a:t>mandinka</a:t>
            </a:r>
            <a:r>
              <a:rPr lang="en-GB" dirty="0"/>
              <a:t> / </a:t>
            </a:r>
            <a:r>
              <a:rPr lang="en-GB" b="1" dirty="0" err="1"/>
              <a:t>wolof</a:t>
            </a:r>
            <a:endParaRPr lang="it-IT" dirty="0"/>
          </a:p>
          <a:p>
            <a:pPr marL="1800000"/>
            <a:r>
              <a:rPr lang="en-GB" i="1" dirty="0"/>
              <a:t>		So it’s like the government has being lying and playing around with the youths all 		this while</a:t>
            </a:r>
            <a:endParaRPr lang="it-IT" dirty="0"/>
          </a:p>
          <a:p>
            <a:pPr marL="1800000"/>
            <a:r>
              <a:rPr lang="en-GB" dirty="0"/>
              <a:t>		</a:t>
            </a:r>
            <a:r>
              <a:rPr lang="en-GB" u="sng" dirty="0"/>
              <a:t>Ka </a:t>
            </a:r>
            <a:r>
              <a:rPr lang="en-GB" u="sng" dirty="0" err="1"/>
              <a:t>sappo</a:t>
            </a:r>
            <a:r>
              <a:rPr lang="en-GB" u="sng" dirty="0"/>
              <a:t> la </a:t>
            </a:r>
            <a:r>
              <a:rPr lang="en-GB" u="sng" dirty="0" err="1"/>
              <a:t>sappo</a:t>
            </a:r>
            <a:r>
              <a:rPr lang="en-GB" dirty="0"/>
              <a:t> ‘</a:t>
            </a:r>
            <a:r>
              <a:rPr lang="it-IT" dirty="0"/>
              <a:t>Dalla padella alla brace.’</a:t>
            </a:r>
          </a:p>
          <a:p>
            <a:pPr marL="1800000"/>
            <a:r>
              <a:rPr lang="en-GB" b="1" dirty="0"/>
              <a:t>		</a:t>
            </a:r>
            <a:r>
              <a:rPr lang="en-GB" b="1" dirty="0" err="1"/>
              <a:t>Chei</a:t>
            </a:r>
            <a:r>
              <a:rPr lang="en-GB" b="1" dirty="0"/>
              <a:t> Gambia!</a:t>
            </a:r>
            <a:r>
              <a:rPr lang="en-GB" dirty="0"/>
              <a:t> ‘</a:t>
            </a:r>
            <a:r>
              <a:rPr lang="en-GB" dirty="0" err="1"/>
              <a:t>Peccato</a:t>
            </a:r>
            <a:r>
              <a:rPr lang="en-GB" dirty="0"/>
              <a:t> per il Gambia!’</a:t>
            </a:r>
            <a:endParaRPr lang="en-GB" sz="2400" dirty="0"/>
          </a:p>
          <a:p>
            <a:pPr>
              <a:spcBef>
                <a:spcPts val="800"/>
              </a:spcBef>
              <a:buClr>
                <a:srgbClr val="FF0000"/>
              </a:buClr>
            </a:pPr>
            <a:r>
              <a:rPr lang="en-GB" sz="2300" dirty="0">
                <a:solidFill>
                  <a:schemeClr val="accent1"/>
                </a:solidFill>
              </a:rPr>
              <a:t>e) </a:t>
            </a:r>
            <a:r>
              <a:rPr lang="en-GB" sz="2300" dirty="0"/>
              <a:t>IP/RP </a:t>
            </a:r>
            <a:r>
              <a:rPr lang="en-GB" sz="2300" dirty="0" err="1"/>
              <a:t>mistilingui</a:t>
            </a:r>
            <a:r>
              <a:rPr lang="en-GB" sz="2300" dirty="0"/>
              <a:t> (</a:t>
            </a:r>
            <a:r>
              <a:rPr lang="en-GB" sz="2300" i="1" dirty="0"/>
              <a:t>mixed-language posts</a:t>
            </a:r>
            <a:r>
              <a:rPr lang="en-GB" sz="2300" dirty="0"/>
              <a:t>)</a:t>
            </a:r>
            <a:r>
              <a:rPr lang="it-IT" sz="2300" dirty="0"/>
              <a:t>:</a:t>
            </a:r>
          </a:p>
          <a:p>
            <a:pPr marL="1800000">
              <a:spcBef>
                <a:spcPts val="800"/>
              </a:spcBef>
            </a:pPr>
            <a:r>
              <a:rPr lang="en-GB" dirty="0"/>
              <a:t>(3)  	</a:t>
            </a:r>
            <a:r>
              <a:rPr lang="en-GB" i="1" dirty="0"/>
              <a:t>inglese</a:t>
            </a:r>
            <a:r>
              <a:rPr lang="en-GB" dirty="0"/>
              <a:t> / </a:t>
            </a:r>
            <a:r>
              <a:rPr lang="en-GB" u="sng" dirty="0" err="1"/>
              <a:t>mandinka</a:t>
            </a:r>
            <a:endParaRPr lang="it-IT" dirty="0"/>
          </a:p>
          <a:p>
            <a:pPr marL="1800000"/>
            <a:r>
              <a:rPr lang="en-GB" i="1" dirty="0"/>
              <a:t> 	Congrats sister!! </a:t>
            </a:r>
            <a:r>
              <a:rPr lang="en-GB" u="sng" dirty="0" err="1"/>
              <a:t>Abaraka</a:t>
            </a:r>
            <a:r>
              <a:rPr lang="en-GB" i="1" dirty="0"/>
              <a:t> for uplifting the Gambia.  </a:t>
            </a:r>
            <a:r>
              <a:rPr lang="en-GB" dirty="0"/>
              <a:t>   ‘</a:t>
            </a:r>
            <a:r>
              <a:rPr lang="en-GB" dirty="0" err="1"/>
              <a:t>Grazie</a:t>
            </a:r>
            <a:r>
              <a:rPr lang="en-GB" dirty="0"/>
              <a:t>.’               </a:t>
            </a:r>
            <a:endParaRPr lang="it-IT" dirty="0"/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4734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A544F9-6837-8A4D-BBE1-EBC8D6FA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385391"/>
            <a:ext cx="3859351" cy="2425147"/>
          </a:xfrm>
        </p:spPr>
        <p:txBody>
          <a:bodyPr>
            <a:normAutofit/>
          </a:bodyPr>
          <a:lstStyle/>
          <a:p>
            <a:br>
              <a:rPr lang="it-IT" sz="3600" dirty="0"/>
            </a:br>
            <a:endParaRPr lang="it-IT" sz="360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7F08EC6-9A7D-C244-A3C7-7B710F93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333500"/>
            <a:ext cx="6281738" cy="4187825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C2993D-6F65-C348-9389-F1F12BFB3F9A}"/>
              </a:ext>
            </a:extLst>
          </p:cNvPr>
          <p:cNvSpPr txBox="1"/>
          <p:nvPr/>
        </p:nvSpPr>
        <p:spPr>
          <a:xfrm>
            <a:off x="792162" y="2385391"/>
            <a:ext cx="4325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Università di Palermo,</a:t>
            </a:r>
          </a:p>
          <a:p>
            <a:r>
              <a:rPr lang="it-IT" sz="2800" dirty="0">
                <a:solidFill>
                  <a:schemeClr val="bg1"/>
                </a:solidFill>
              </a:rPr>
              <a:t> </a:t>
            </a:r>
          </a:p>
          <a:p>
            <a:r>
              <a:rPr lang="it-IT" sz="2800" dirty="0">
                <a:solidFill>
                  <a:schemeClr val="bg1"/>
                </a:solidFill>
              </a:rPr>
              <a:t>Scuola di </a:t>
            </a:r>
          </a:p>
          <a:p>
            <a:r>
              <a:rPr lang="it-IT" sz="2800" dirty="0">
                <a:solidFill>
                  <a:schemeClr val="bg1"/>
                </a:solidFill>
              </a:rPr>
              <a:t>Lingua italiana per Stranieri (</a:t>
            </a:r>
            <a:r>
              <a:rPr lang="it-IT" sz="2800" dirty="0" err="1">
                <a:solidFill>
                  <a:schemeClr val="bg1"/>
                </a:solidFill>
              </a:rPr>
              <a:t>ItaStra</a:t>
            </a:r>
            <a:r>
              <a:rPr lang="it-IT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37FF15-8DC8-A543-B1B7-852017ACB987}"/>
              </a:ext>
            </a:extLst>
          </p:cNvPr>
          <p:cNvSpPr txBox="1"/>
          <p:nvPr/>
        </p:nvSpPr>
        <p:spPr>
          <a:xfrm rot="10800000" flipV="1">
            <a:off x="1051560" y="168698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Contesto di ricerca</a:t>
            </a:r>
          </a:p>
        </p:txBody>
      </p:sp>
    </p:spTree>
    <p:extLst>
      <p:ext uri="{BB962C8B-B14F-4D97-AF65-F5344CB8AC3E}">
        <p14:creationId xmlns:p14="http://schemas.microsoft.com/office/powerpoint/2010/main" val="429049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Post mistilingui (Ibrahim)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rgbClr val="FF0000"/>
                </a:solidFill>
              </a:rPr>
              <a:t>Forme divergenti e </a:t>
            </a:r>
            <a:r>
              <a:rPr lang="it-IT" sz="2400" i="1" dirty="0" err="1">
                <a:solidFill>
                  <a:srgbClr val="FF0000"/>
                </a:solidFill>
              </a:rPr>
              <a:t>contextualisation</a:t>
            </a:r>
            <a:r>
              <a:rPr lang="it-IT" sz="2400" i="1" dirty="0">
                <a:solidFill>
                  <a:srgbClr val="FF0000"/>
                </a:solidFill>
              </a:rPr>
              <a:t> </a:t>
            </a:r>
            <a:r>
              <a:rPr lang="it-IT" sz="2400" i="1" dirty="0" err="1">
                <a:solidFill>
                  <a:srgbClr val="FF0000"/>
                </a:solidFill>
              </a:rPr>
              <a:t>cues</a:t>
            </a:r>
            <a:r>
              <a:rPr lang="it-IT" sz="2400" i="1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(</a:t>
            </a:r>
            <a:r>
              <a:rPr lang="en-GB" sz="2200" dirty="0" err="1">
                <a:solidFill>
                  <a:srgbClr val="FF0000"/>
                </a:solidFill>
              </a:rPr>
              <a:t>Gumperz</a:t>
            </a:r>
            <a:r>
              <a:rPr lang="en-GB" sz="2200" dirty="0">
                <a:solidFill>
                  <a:srgbClr val="FF0000"/>
                </a:solidFill>
              </a:rPr>
              <a:t> 1982: 131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1800000"/>
            <a:r>
              <a:rPr lang="en-GB" i="1" dirty="0"/>
              <a:t>inglese</a:t>
            </a:r>
            <a:r>
              <a:rPr lang="en-GB" dirty="0"/>
              <a:t> / </a:t>
            </a:r>
            <a:r>
              <a:rPr lang="en-GB" u="sng" dirty="0" err="1"/>
              <a:t>mandinka</a:t>
            </a:r>
            <a:endParaRPr lang="it-IT" dirty="0"/>
          </a:p>
          <a:p>
            <a:pPr marL="1800000"/>
            <a:endParaRPr lang="en-GB" dirty="0"/>
          </a:p>
          <a:p>
            <a:pPr marL="1800000"/>
            <a:r>
              <a:rPr lang="fr-FR" dirty="0"/>
              <a:t>(M Germania)  		</a:t>
            </a:r>
            <a:r>
              <a:rPr lang="fr-FR" u="sng" dirty="0" err="1"/>
              <a:t>Ndoma</a:t>
            </a:r>
            <a:r>
              <a:rPr lang="fr-FR" dirty="0"/>
              <a:t>		</a:t>
            </a:r>
            <a:r>
              <a:rPr lang="fr-FR" b="1" dirty="0"/>
              <a:t> u</a:t>
            </a:r>
            <a:r>
              <a:rPr lang="fr-FR" i="1" dirty="0"/>
              <a:t> 		 </a:t>
            </a:r>
            <a:r>
              <a:rPr lang="fr-FR" i="1" dirty="0" err="1"/>
              <a:t>so</a:t>
            </a:r>
            <a:r>
              <a:rPr lang="fr-FR" i="1" dirty="0"/>
              <a:t> </a:t>
            </a:r>
            <a:r>
              <a:rPr lang="fr-FR" i="1" dirty="0" err="1"/>
              <a:t>ugly</a:t>
            </a:r>
            <a:r>
              <a:rPr lang="fr-FR" i="1" dirty="0"/>
              <a:t> boy</a:t>
            </a:r>
            <a:r>
              <a:rPr lang="fr-FR" dirty="0"/>
              <a:t>	</a:t>
            </a:r>
          </a:p>
          <a:p>
            <a:pPr marL="1800000"/>
            <a:r>
              <a:rPr lang="fr-FR" dirty="0"/>
              <a:t>						</a:t>
            </a:r>
            <a:r>
              <a:rPr lang="fr-FR" dirty="0" err="1"/>
              <a:t>fratello</a:t>
            </a:r>
            <a:r>
              <a:rPr lang="fr-FR" dirty="0"/>
              <a:t>		tu (</a:t>
            </a:r>
            <a:r>
              <a:rPr lang="fr-FR" dirty="0" err="1"/>
              <a:t>you</a:t>
            </a:r>
            <a:r>
              <a:rPr lang="fr-FR" dirty="0"/>
              <a:t>)</a:t>
            </a:r>
            <a:endParaRPr lang="it-IT" dirty="0"/>
          </a:p>
          <a:p>
            <a:pPr marL="1800000">
              <a:spcBef>
                <a:spcPts val="800"/>
              </a:spcBef>
            </a:pPr>
            <a:r>
              <a:rPr lang="fr-FR" dirty="0"/>
              <a:t>Ibrahim (M </a:t>
            </a:r>
            <a:r>
              <a:rPr lang="fr-FR" dirty="0" err="1"/>
              <a:t>Italia</a:t>
            </a:r>
            <a:r>
              <a:rPr lang="fr-FR" dirty="0"/>
              <a:t>)        </a:t>
            </a:r>
            <a:r>
              <a:rPr lang="fr-FR" i="1" dirty="0" err="1"/>
              <a:t>Appreciate</a:t>
            </a:r>
            <a:r>
              <a:rPr lang="fr-FR" i="1" dirty="0"/>
              <a:t> </a:t>
            </a:r>
            <a:r>
              <a:rPr lang="fr-FR" i="1" dirty="0" err="1"/>
              <a:t>get</a:t>
            </a:r>
            <a:r>
              <a:rPr lang="fr-FR" i="1" dirty="0"/>
              <a:t> to </a:t>
            </a:r>
            <a:r>
              <a:rPr lang="fr-FR" i="1" dirty="0" err="1"/>
              <a:t>hell</a:t>
            </a:r>
            <a:endParaRPr lang="it-IT" dirty="0"/>
          </a:p>
          <a:p>
            <a:pPr marL="1800000">
              <a:spcBef>
                <a:spcPts val="800"/>
              </a:spcBef>
            </a:pPr>
            <a:r>
              <a:rPr lang="fr-FR" dirty="0"/>
              <a:t>(M </a:t>
            </a:r>
            <a:r>
              <a:rPr lang="fr-FR" dirty="0" err="1"/>
              <a:t>Korea</a:t>
            </a:r>
            <a:r>
              <a:rPr lang="fr-FR" dirty="0"/>
              <a:t>)        		</a:t>
            </a:r>
            <a:r>
              <a:rPr lang="fr-FR" u="sng" dirty="0" err="1"/>
              <a:t>Ndoma</a:t>
            </a:r>
            <a:r>
              <a:rPr lang="fr-FR" dirty="0"/>
              <a:t>   </a:t>
            </a:r>
            <a:r>
              <a:rPr lang="fr-FR" i="1" dirty="0" err="1"/>
              <a:t>looking</a:t>
            </a:r>
            <a:r>
              <a:rPr lang="fr-FR" i="1" dirty="0"/>
              <a:t> good miss 	</a:t>
            </a:r>
            <a:r>
              <a:rPr lang="fr-FR" b="1" dirty="0"/>
              <a:t>u</a:t>
            </a:r>
            <a:r>
              <a:rPr lang="fr-FR" b="1" i="1" dirty="0"/>
              <a:t>          </a:t>
            </a:r>
            <a:r>
              <a:rPr lang="fr-FR" b="1" i="1" dirty="0" err="1"/>
              <a:t>bro</a:t>
            </a:r>
            <a:r>
              <a:rPr lang="fr-FR" i="1" dirty="0"/>
              <a:t>	</a:t>
            </a:r>
            <a:endParaRPr lang="it-IT" dirty="0"/>
          </a:p>
          <a:p>
            <a:pPr marL="1800000"/>
            <a:r>
              <a:rPr lang="fr-FR" i="1" dirty="0"/>
              <a:t>                                         </a:t>
            </a:r>
            <a:r>
              <a:rPr lang="fr-FR" dirty="0" err="1"/>
              <a:t>fratello</a:t>
            </a:r>
            <a:r>
              <a:rPr lang="fr-FR" i="1" dirty="0"/>
              <a:t>                    		        </a:t>
            </a:r>
            <a:r>
              <a:rPr lang="fr-FR" dirty="0" err="1"/>
              <a:t>you</a:t>
            </a:r>
            <a:r>
              <a:rPr lang="fr-FR" i="1" dirty="0"/>
              <a:t> 	    </a:t>
            </a:r>
            <a:r>
              <a:rPr lang="fr-FR" dirty="0" err="1"/>
              <a:t>brother</a:t>
            </a:r>
            <a:r>
              <a:rPr lang="fr-FR" i="1" dirty="0"/>
              <a:t>             </a:t>
            </a:r>
            <a:endParaRPr lang="it-IT" dirty="0"/>
          </a:p>
          <a:p>
            <a:pPr marL="1800000">
              <a:spcBef>
                <a:spcPts val="800"/>
              </a:spcBef>
            </a:pPr>
            <a:r>
              <a:rPr lang="fr-FR" dirty="0"/>
              <a:t>(« </a:t>
            </a:r>
            <a:r>
              <a:rPr lang="fr-FR" dirty="0" err="1"/>
              <a:t>brother</a:t>
            </a:r>
            <a:r>
              <a:rPr lang="fr-FR" dirty="0"/>
              <a:t> »)         	        </a:t>
            </a:r>
            <a:r>
              <a:rPr lang="fr-FR" u="sng" dirty="0" err="1"/>
              <a:t>Haahaa</a:t>
            </a:r>
            <a:r>
              <a:rPr lang="fr-FR" dirty="0"/>
              <a:t>   </a:t>
            </a:r>
            <a:r>
              <a:rPr lang="fr-FR" b="1" dirty="0" err="1"/>
              <a:t>dtz</a:t>
            </a:r>
            <a:r>
              <a:rPr lang="fr-FR" dirty="0"/>
              <a:t>		</a:t>
            </a:r>
            <a:r>
              <a:rPr lang="fr-FR" b="1" dirty="0" err="1"/>
              <a:t>bck</a:t>
            </a:r>
            <a:r>
              <a:rPr lang="fr-FR" dirty="0"/>
              <a:t> 	a </a:t>
            </a:r>
            <a:r>
              <a:rPr lang="fr-FR" dirty="0" err="1"/>
              <a:t>daiz</a:t>
            </a:r>
            <a:r>
              <a:rPr lang="fr-FR" i="1" dirty="0"/>
              <a:t> 	in </a:t>
            </a:r>
            <a:r>
              <a:rPr lang="fr-FR" i="1" dirty="0" err="1"/>
              <a:t>Gambia</a:t>
            </a:r>
            <a:r>
              <a:rPr lang="fr-FR" dirty="0"/>
              <a:t> 	</a:t>
            </a:r>
            <a:endParaRPr lang="it-IT" dirty="0"/>
          </a:p>
          <a:p>
            <a:pPr marL="1800000"/>
            <a:r>
              <a:rPr lang="fr-FR" dirty="0"/>
              <a:t>                                                         </a:t>
            </a:r>
            <a:r>
              <a:rPr lang="fr-FR" dirty="0" err="1"/>
              <a:t>that’s</a:t>
            </a:r>
            <a:r>
              <a:rPr lang="fr-FR" dirty="0"/>
              <a:t> 	back 	a </a:t>
            </a:r>
            <a:r>
              <a:rPr lang="fr-FR" dirty="0" err="1"/>
              <a:t>days</a:t>
            </a:r>
            <a:endParaRPr lang="it-IT" dirty="0"/>
          </a:p>
          <a:p>
            <a:pPr marL="1800000">
              <a:spcBef>
                <a:spcPts val="800"/>
              </a:spcBef>
            </a:pPr>
            <a:r>
              <a:rPr lang="fr-FR" dirty="0"/>
              <a:t>Ibrahim (M </a:t>
            </a:r>
            <a:r>
              <a:rPr lang="fr-FR" dirty="0" err="1"/>
              <a:t>Italia</a:t>
            </a:r>
            <a:r>
              <a:rPr lang="fr-FR" dirty="0"/>
              <a:t>)        </a:t>
            </a:r>
            <a:r>
              <a:rPr lang="fr-FR" dirty="0" err="1"/>
              <a:t>Ahaha</a:t>
            </a:r>
            <a:r>
              <a:rPr lang="fr-FR" dirty="0"/>
              <a:t> </a:t>
            </a:r>
            <a:r>
              <a:rPr lang="fr-FR" b="1" dirty="0" err="1"/>
              <a:t>lol</a:t>
            </a:r>
            <a:r>
              <a:rPr lang="fr-FR" i="1" dirty="0"/>
              <a:t>                      		</a:t>
            </a:r>
            <a:r>
              <a:rPr lang="fr-FR" b="1" dirty="0"/>
              <a:t>u</a:t>
            </a:r>
            <a:r>
              <a:rPr lang="fr-FR" i="1" dirty="0"/>
              <a:t> 	right 	</a:t>
            </a:r>
            <a:r>
              <a:rPr lang="fr-FR" i="1" dirty="0" err="1"/>
              <a:t>Bro</a:t>
            </a:r>
            <a:r>
              <a:rPr lang="fr-FR" dirty="0"/>
              <a:t> </a:t>
            </a:r>
            <a:endParaRPr lang="it-IT" dirty="0"/>
          </a:p>
          <a:p>
            <a:pPr marL="1800000"/>
            <a:r>
              <a:rPr lang="fr-FR" dirty="0"/>
              <a:t>                                                     lot of </a:t>
            </a:r>
            <a:r>
              <a:rPr lang="fr-FR" dirty="0" err="1"/>
              <a:t>laugh</a:t>
            </a:r>
            <a:r>
              <a:rPr lang="fr-FR" dirty="0"/>
              <a:t>  </a:t>
            </a:r>
            <a:r>
              <a:rPr lang="fr-FR" i="1" dirty="0"/>
              <a:t>         	</a:t>
            </a:r>
            <a:r>
              <a:rPr lang="fr-FR" dirty="0" err="1"/>
              <a:t>you</a:t>
            </a:r>
            <a:r>
              <a:rPr lang="fr-FR" i="1" dirty="0"/>
              <a:t> 			</a:t>
            </a:r>
            <a:r>
              <a:rPr lang="fr-FR" dirty="0" err="1"/>
              <a:t>brother</a:t>
            </a:r>
            <a:endParaRPr lang="it-IT" dirty="0"/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10800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“</a:t>
            </a:r>
            <a:r>
              <a:rPr lang="it-IT" sz="2400" dirty="0" err="1"/>
              <a:t>constellations</a:t>
            </a:r>
            <a:r>
              <a:rPr lang="it-IT" sz="2400" dirty="0"/>
              <a:t> of </a:t>
            </a:r>
            <a:r>
              <a:rPr lang="it-IT" sz="2400" dirty="0" err="1"/>
              <a:t>surface</a:t>
            </a:r>
            <a:r>
              <a:rPr lang="it-IT" sz="2400" dirty="0"/>
              <a:t> </a:t>
            </a:r>
            <a:r>
              <a:rPr lang="it-IT" sz="2400" dirty="0" err="1"/>
              <a:t>features</a:t>
            </a:r>
            <a:r>
              <a:rPr lang="it-IT" sz="2400" dirty="0"/>
              <a:t> of </a:t>
            </a:r>
            <a:r>
              <a:rPr lang="it-IT" sz="2400" dirty="0" err="1"/>
              <a:t>message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” </a:t>
            </a:r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319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Multilinguismo (scritto) emergente (</a:t>
            </a:r>
            <a:r>
              <a:rPr lang="it-IT" sz="2800" dirty="0" err="1">
                <a:solidFill>
                  <a:srgbClr val="FF0000"/>
                </a:solidFill>
              </a:rPr>
              <a:t>Yero</a:t>
            </a:r>
            <a:r>
              <a:rPr lang="it-IT" sz="2800" dirty="0">
                <a:solidFill>
                  <a:srgbClr val="FF0000"/>
                </a:solidFill>
              </a:rPr>
              <a:t> 1)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194731A-EC4D-8C43-BD14-5C5C0470A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31689"/>
              </p:ext>
            </p:extLst>
          </p:nvPr>
        </p:nvGraphicFramePr>
        <p:xfrm>
          <a:off x="1523999" y="1383177"/>
          <a:ext cx="9825363" cy="47218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5492">
                  <a:extLst>
                    <a:ext uri="{9D8B030D-6E8A-4147-A177-3AD203B41FA5}">
                      <a16:colId xmlns:a16="http://schemas.microsoft.com/office/drawing/2014/main" val="3994817234"/>
                    </a:ext>
                  </a:extLst>
                </a:gridCol>
                <a:gridCol w="2322674">
                  <a:extLst>
                    <a:ext uri="{9D8B030D-6E8A-4147-A177-3AD203B41FA5}">
                      <a16:colId xmlns:a16="http://schemas.microsoft.com/office/drawing/2014/main" val="3741688051"/>
                    </a:ext>
                  </a:extLst>
                </a:gridCol>
                <a:gridCol w="4787197">
                  <a:extLst>
                    <a:ext uri="{9D8B030D-6E8A-4147-A177-3AD203B41FA5}">
                      <a16:colId xmlns:a16="http://schemas.microsoft.com/office/drawing/2014/main" val="3606581038"/>
                    </a:ext>
                  </a:extLst>
                </a:gridCol>
              </a:tblGrid>
              <a:tr h="43947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(Settembre 2016)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just">
                        <a:buFont typeface="Courier New" panose="02070309020205020404" pitchFamily="49" charset="0"/>
                        <a:buNone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Commento che accompagna una foto di </a:t>
                      </a:r>
                      <a:r>
                        <a:rPr lang="it-IT" sz="1800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Yero</a:t>
                      </a:r>
                      <a:endParaRPr lang="it-IT" sz="18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683083"/>
                  </a:ext>
                </a:extLst>
              </a:tr>
              <a:tr h="576284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</a:rPr>
                        <a:t>IP</a:t>
                      </a:r>
                    </a:p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 RP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 err="1">
                          <a:effectLst/>
                        </a:rPr>
                        <a:t>Yero</a:t>
                      </a:r>
                      <a:r>
                        <a:rPr lang="en-CA" sz="1800" dirty="0">
                          <a:effectLst/>
                        </a:rPr>
                        <a:t> nice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388023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nice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52367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merci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764256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tres coul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123627"/>
                  </a:ext>
                </a:extLst>
              </a:tr>
              <a:tr h="481463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merci grand </a:t>
                      </a:r>
                      <a:r>
                        <a:rPr lang="en-CA" sz="1800" dirty="0" err="1">
                          <a:effectLst/>
                        </a:rPr>
                        <a:t>fr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(‘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frere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’)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976017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cool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041524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merci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47017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nice fr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57934"/>
                  </a:ext>
                </a:extLst>
              </a:tr>
              <a:tr h="481463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merci mn frère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747864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5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tres chic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204650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merci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5797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cool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3291"/>
                  </a:ext>
                </a:extLst>
              </a:tr>
              <a:tr h="240731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nice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8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2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Multilinguismo (scritto) emergente (</a:t>
            </a:r>
            <a:r>
              <a:rPr lang="it-IT" sz="2800" dirty="0" err="1">
                <a:solidFill>
                  <a:srgbClr val="FF0000"/>
                </a:solidFill>
              </a:rPr>
              <a:t>Yero</a:t>
            </a:r>
            <a:r>
              <a:rPr lang="it-IT" sz="2800" dirty="0">
                <a:solidFill>
                  <a:srgbClr val="FF0000"/>
                </a:solidFill>
              </a:rPr>
              <a:t> 2)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A74D96A-D141-BA4D-A7D2-1CE70ED96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93003"/>
              </p:ext>
            </p:extLst>
          </p:nvPr>
        </p:nvGraphicFramePr>
        <p:xfrm>
          <a:off x="1328756" y="1354800"/>
          <a:ext cx="9227126" cy="50642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6672">
                  <a:extLst>
                    <a:ext uri="{9D8B030D-6E8A-4147-A177-3AD203B41FA5}">
                      <a16:colId xmlns:a16="http://schemas.microsoft.com/office/drawing/2014/main" val="3451219145"/>
                    </a:ext>
                  </a:extLst>
                </a:gridCol>
                <a:gridCol w="4081269">
                  <a:extLst>
                    <a:ext uri="{9D8B030D-6E8A-4147-A177-3AD203B41FA5}">
                      <a16:colId xmlns:a16="http://schemas.microsoft.com/office/drawing/2014/main" val="1147801204"/>
                    </a:ext>
                  </a:extLst>
                </a:gridCol>
                <a:gridCol w="3939185">
                  <a:extLst>
                    <a:ext uri="{9D8B030D-6E8A-4147-A177-3AD203B41FA5}">
                      <a16:colId xmlns:a16="http://schemas.microsoft.com/office/drawing/2014/main" val="1472624382"/>
                    </a:ext>
                  </a:extLst>
                </a:gridCol>
              </a:tblGrid>
              <a:tr h="561544">
                <a:tc gridSpan="3"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Ottobre 2018  Commento che accompagna foto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028094"/>
                  </a:ext>
                </a:extLst>
              </a:tr>
              <a:tr h="394418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IP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je </a:t>
                      </a:r>
                      <a:r>
                        <a:rPr lang="en-CA" sz="1800" dirty="0" err="1">
                          <a:effectLst/>
                        </a:rPr>
                        <a:t>salut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tous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mes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amis</a:t>
                      </a:r>
                      <a:r>
                        <a:rPr lang="en-CA" sz="1800" dirty="0">
                          <a:effectLst/>
                        </a:rPr>
                        <a:t> la vie </a:t>
                      </a:r>
                      <a:r>
                        <a:rPr lang="en-CA" sz="1800" dirty="0" err="1">
                          <a:effectLst/>
                        </a:rPr>
                        <a:t>c’est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comme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ça</a:t>
                      </a:r>
                      <a:r>
                        <a:rPr lang="en-CA" sz="1800" dirty="0">
                          <a:effectLst/>
                        </a:rPr>
                        <a:t> je </a:t>
                      </a:r>
                      <a:r>
                        <a:rPr lang="en-CA" sz="1800" dirty="0" err="1">
                          <a:effectLst/>
                        </a:rPr>
                        <a:t>suis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fiere</a:t>
                      </a:r>
                      <a:r>
                        <a:rPr lang="en-CA" sz="1800" dirty="0">
                          <a:effectLst/>
                        </a:rPr>
                        <a:t> de </a:t>
                      </a:r>
                      <a:r>
                        <a:rPr lang="en-CA" sz="1800" dirty="0" err="1">
                          <a:effectLst/>
                        </a:rPr>
                        <a:t>tous</a:t>
                      </a:r>
                      <a:r>
                        <a:rPr lang="en-CA" sz="1800" dirty="0">
                          <a:effectLst/>
                        </a:rPr>
                        <a:t> le monde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08882"/>
                  </a:ext>
                </a:extLst>
              </a:tr>
              <a:tr h="602203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RP</a:t>
                      </a:r>
                      <a:endParaRPr lang="it-IT" sz="1800" dirty="0">
                        <a:effectLst/>
                      </a:endParaRPr>
                    </a:p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93917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</a:rPr>
                        <a:t>on te </a:t>
                      </a:r>
                      <a:r>
                        <a:rPr lang="it-IT" sz="1800" dirty="0" err="1">
                          <a:effectLst/>
                        </a:rPr>
                        <a:t>salue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toi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aussi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frère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Ti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saluto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anch’io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dirty="0" err="1">
                          <a:effectLst/>
                        </a:rPr>
                        <a:t>fratello</a:t>
                      </a:r>
                      <a:r>
                        <a:rPr lang="en-CA" sz="1800" dirty="0">
                          <a:effectLst/>
                        </a:rPr>
                        <a:t>’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7168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b="1" dirty="0">
                          <a:effectLst/>
                        </a:rPr>
                        <a:t>merci star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Grazie</a:t>
                      </a:r>
                      <a:r>
                        <a:rPr lang="en-CA" sz="1800" dirty="0">
                          <a:effectLst/>
                        </a:rPr>
                        <a:t>, star’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221300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2 BOROM SISILIA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cap="small" dirty="0">
                          <a:effectLst/>
                        </a:rPr>
                        <a:t>AMICO 2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dalla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Sicilia’ 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90982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b="0" dirty="0">
                          <a:effectLst/>
                        </a:rPr>
                        <a:t>Boy </a:t>
                      </a:r>
                      <a:r>
                        <a:rPr lang="en-CA" sz="1800" b="1" dirty="0" err="1">
                          <a:effectLst/>
                        </a:rPr>
                        <a:t>bamba</a:t>
                      </a:r>
                      <a:r>
                        <a:rPr lang="en-CA" sz="1800" b="1" dirty="0">
                          <a:effectLst/>
                        </a:rPr>
                        <a:t> </a:t>
                      </a:r>
                      <a:r>
                        <a:rPr lang="en-CA" sz="1800" b="1" dirty="0" err="1">
                          <a:effectLst/>
                        </a:rPr>
                        <a:t>samahart</a:t>
                      </a:r>
                      <a:r>
                        <a:rPr lang="en-CA" sz="1800" b="1" dirty="0">
                          <a:effectLst/>
                        </a:rPr>
                        <a:t>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‘Mio </a:t>
                      </a:r>
                      <a:r>
                        <a:rPr lang="en-CA" sz="1800" dirty="0" err="1">
                          <a:effectLst/>
                        </a:rPr>
                        <a:t>amico</a:t>
                      </a:r>
                      <a:r>
                        <a:rPr lang="en-CA" sz="1800" dirty="0">
                          <a:effectLst/>
                        </a:rPr>
                        <a:t>, il </a:t>
                      </a:r>
                      <a:r>
                        <a:rPr lang="en-CA" sz="1800" dirty="0" err="1">
                          <a:effectLst/>
                        </a:rPr>
                        <a:t>coraggioso</a:t>
                      </a:r>
                      <a:r>
                        <a:rPr lang="en-CA" sz="1800" dirty="0">
                          <a:effectLst/>
                        </a:rPr>
                        <a:t>’ (= </a:t>
                      </a:r>
                      <a:r>
                        <a:rPr lang="it-IT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samaharit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b="1" dirty="0" err="1">
                          <a:effectLst/>
                        </a:rPr>
                        <a:t>wolof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209430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La yalla def déh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Dio</a:t>
                      </a:r>
                      <a:r>
                        <a:rPr lang="en-CA" sz="1800" dirty="0">
                          <a:effectLst/>
                        </a:rPr>
                        <a:t> lo </a:t>
                      </a:r>
                      <a:r>
                        <a:rPr lang="en-CA" sz="1800" dirty="0" err="1">
                          <a:effectLst/>
                        </a:rPr>
                        <a:t>accetti</a:t>
                      </a:r>
                      <a:r>
                        <a:rPr lang="en-CA" sz="1800" dirty="0">
                          <a:effectLst/>
                        </a:rPr>
                        <a:t>’ (</a:t>
                      </a:r>
                      <a:r>
                        <a:rPr lang="en-CA" sz="1800" b="1" dirty="0" err="1">
                          <a:effectLst/>
                        </a:rPr>
                        <a:t>wolof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524165"/>
                  </a:ext>
                </a:extLst>
              </a:tr>
              <a:tr h="602203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COURAGE BRO.ON TE SALUT </a:t>
                      </a:r>
                      <a:r>
                        <a:rPr lang="en-CA" sz="1800" dirty="0" err="1">
                          <a:effectLst/>
                        </a:rPr>
                        <a:t>profondément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Coraggio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fratello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saluto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profondamente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259603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merci star </a:t>
                      </a:r>
                      <a:r>
                        <a:rPr lang="en-CA" sz="1800" b="1" dirty="0" err="1">
                          <a:effectLst/>
                        </a:rPr>
                        <a:t>nakal</a:t>
                      </a:r>
                      <a:r>
                        <a:rPr lang="en-CA" sz="1800" b="1" dirty="0">
                          <a:effectLst/>
                        </a:rPr>
                        <a:t> </a:t>
                      </a:r>
                      <a:r>
                        <a:rPr lang="en-CA" sz="1800" b="1" dirty="0" err="1">
                          <a:effectLst/>
                        </a:rPr>
                        <a:t>dagabak</a:t>
                      </a:r>
                      <a:r>
                        <a:rPr lang="en-CA" sz="1800" b="1" dirty="0">
                          <a:effectLst/>
                        </a:rPr>
                        <a:t>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Grazie</a:t>
                      </a:r>
                      <a:r>
                        <a:rPr lang="en-CA" sz="1800" dirty="0">
                          <a:effectLst/>
                        </a:rPr>
                        <a:t> star, come </a:t>
                      </a:r>
                      <a:r>
                        <a:rPr lang="en-CA" sz="1800" dirty="0" err="1">
                          <a:effectLst/>
                        </a:rPr>
                        <a:t>stai</a:t>
                      </a:r>
                      <a:r>
                        <a:rPr lang="en-CA" sz="1800" dirty="0">
                          <a:effectLst/>
                        </a:rPr>
                        <a:t>?’ (</a:t>
                      </a:r>
                      <a:r>
                        <a:rPr lang="it-IT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dangabah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800" b="1" dirty="0" err="1">
                          <a:effectLst/>
                        </a:rPr>
                        <a:t>wolof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663873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err="1">
                          <a:effectLst/>
                        </a:rPr>
                        <a:t>Yé</a:t>
                      </a:r>
                      <a:r>
                        <a:rPr lang="en-CA" sz="1800" dirty="0">
                          <a:effectLst/>
                        </a:rPr>
                        <a:t> broh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‘Yes, </a:t>
                      </a:r>
                      <a:r>
                        <a:rPr lang="en-CA" sz="1800" dirty="0" err="1">
                          <a:effectLst/>
                        </a:rPr>
                        <a:t>fratello</a:t>
                      </a:r>
                      <a:r>
                        <a:rPr lang="en-CA" sz="1800" dirty="0">
                          <a:effectLst/>
                        </a:rPr>
                        <a:t>’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72053"/>
                  </a:ext>
                </a:extLst>
              </a:tr>
              <a:tr h="301100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effectLst/>
                        </a:rPr>
                        <a:t>merci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b="1" dirty="0">
                          <a:effectLst/>
                        </a:rPr>
                        <a:t>bro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grazie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fratello</a:t>
                      </a:r>
                      <a:r>
                        <a:rPr lang="en-CA" sz="1800" dirty="0">
                          <a:effectLst/>
                        </a:rPr>
                        <a:t>, brother’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23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1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Multilinguismo (scritto) emergente (</a:t>
            </a:r>
            <a:r>
              <a:rPr lang="it-IT" sz="2800" dirty="0" err="1">
                <a:solidFill>
                  <a:srgbClr val="FF0000"/>
                </a:solidFill>
              </a:rPr>
              <a:t>Yero</a:t>
            </a:r>
            <a:r>
              <a:rPr lang="it-IT" sz="2800" dirty="0">
                <a:solidFill>
                  <a:srgbClr val="FF0000"/>
                </a:solidFill>
              </a:rPr>
              <a:t> 2)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F24630C-ACDB-B941-A522-AD4D5EEC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13074"/>
              </p:ext>
            </p:extLst>
          </p:nvPr>
        </p:nvGraphicFramePr>
        <p:xfrm>
          <a:off x="942110" y="1334431"/>
          <a:ext cx="10927348" cy="44173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9018">
                  <a:extLst>
                    <a:ext uri="{9D8B030D-6E8A-4147-A177-3AD203B41FA5}">
                      <a16:colId xmlns:a16="http://schemas.microsoft.com/office/drawing/2014/main" val="1954600408"/>
                    </a:ext>
                  </a:extLst>
                </a:gridCol>
                <a:gridCol w="4833297">
                  <a:extLst>
                    <a:ext uri="{9D8B030D-6E8A-4147-A177-3AD203B41FA5}">
                      <a16:colId xmlns:a16="http://schemas.microsoft.com/office/drawing/2014/main" val="2740335506"/>
                    </a:ext>
                  </a:extLst>
                </a:gridCol>
                <a:gridCol w="4665033">
                  <a:extLst>
                    <a:ext uri="{9D8B030D-6E8A-4147-A177-3AD203B41FA5}">
                      <a16:colId xmlns:a16="http://schemas.microsoft.com/office/drawing/2014/main" val="4053656044"/>
                    </a:ext>
                  </a:extLst>
                </a:gridCol>
              </a:tblGrid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5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Nice mn bro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243566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merci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991747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Nice </a:t>
                      </a:r>
                      <a:r>
                        <a:rPr lang="en-CA" sz="1800" b="0" dirty="0" err="1">
                          <a:effectLst/>
                        </a:rPr>
                        <a:t>fréro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(</a:t>
                      </a:r>
                      <a:r>
                        <a:rPr lang="en-CA" sz="1800" dirty="0" err="1">
                          <a:effectLst/>
                        </a:rPr>
                        <a:t>fréro</a:t>
                      </a:r>
                      <a:r>
                        <a:rPr lang="en-CA" sz="1800" dirty="0">
                          <a:effectLst/>
                        </a:rPr>
                        <a:t> = </a:t>
                      </a:r>
                      <a:r>
                        <a:rPr lang="en-CA" sz="1800" dirty="0" err="1">
                          <a:effectLst/>
                        </a:rPr>
                        <a:t>fr.</a:t>
                      </a:r>
                      <a:r>
                        <a:rPr lang="en-CA" sz="1800" dirty="0">
                          <a:effectLst/>
                        </a:rPr>
                        <a:t> frère)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59997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merci </a:t>
                      </a:r>
                      <a:r>
                        <a:rPr lang="en-CA" sz="1800" dirty="0" err="1">
                          <a:effectLst/>
                        </a:rPr>
                        <a:t>monami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(</a:t>
                      </a:r>
                      <a:r>
                        <a:rPr lang="en-CA" sz="1800" dirty="0" err="1">
                          <a:effectLst/>
                        </a:rPr>
                        <a:t>monami</a:t>
                      </a:r>
                      <a:r>
                        <a:rPr lang="en-CA" sz="1800" dirty="0">
                          <a:effectLst/>
                        </a:rPr>
                        <a:t>= </a:t>
                      </a:r>
                      <a:r>
                        <a:rPr lang="en-CA" sz="1800" dirty="0" err="1">
                          <a:effectLst/>
                        </a:rPr>
                        <a:t>fr.</a:t>
                      </a:r>
                      <a:r>
                        <a:rPr lang="en-CA" sz="1800" dirty="0">
                          <a:effectLst/>
                        </a:rPr>
                        <a:t> mon </a:t>
                      </a:r>
                      <a:r>
                        <a:rPr lang="en-CA" sz="1800" dirty="0" err="1">
                          <a:effectLst/>
                        </a:rPr>
                        <a:t>ami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1434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Tu sei molto bello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21125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grazie amico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4431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8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cool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53764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 err="1">
                          <a:effectLst/>
                        </a:rPr>
                        <a:t>frèro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grazie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216480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9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cool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693105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 err="1">
                          <a:effectLst/>
                        </a:rPr>
                        <a:t>adiarama</a:t>
                      </a:r>
                      <a:r>
                        <a:rPr lang="en-CA" sz="1800" b="1" dirty="0">
                          <a:effectLst/>
                        </a:rPr>
                        <a:t> </a:t>
                      </a:r>
                      <a:r>
                        <a:rPr lang="en-CA" sz="1800" b="1" dirty="0" err="1">
                          <a:effectLst/>
                        </a:rPr>
                        <a:t>mawdo</a:t>
                      </a:r>
                      <a:r>
                        <a:rPr lang="en-CA" sz="1800" b="1" dirty="0">
                          <a:effectLst/>
                        </a:rPr>
                        <a:t> AMICO 9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Grazie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grande</a:t>
                      </a:r>
                      <a:r>
                        <a:rPr lang="en-CA" sz="1800" dirty="0">
                          <a:effectLst/>
                        </a:rPr>
                        <a:t> AMICO 9’ (</a:t>
                      </a:r>
                      <a:r>
                        <a:rPr lang="en-CA" sz="1800" b="1" dirty="0" err="1">
                          <a:effectLst/>
                        </a:rPr>
                        <a:t>pulaar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333896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10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Bellismo il mio frattello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725257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>
                          <a:effectLst/>
                        </a:rPr>
                        <a:t>grazie </a:t>
                      </a:r>
                      <a:r>
                        <a:rPr lang="it-IT" sz="1800" b="1" dirty="0" err="1">
                          <a:effectLst/>
                        </a:rPr>
                        <a:t>amiko</a:t>
                      </a:r>
                      <a:r>
                        <a:rPr lang="it-IT" sz="1800" b="1" dirty="0">
                          <a:effectLst/>
                        </a:rPr>
                        <a:t> mio come stai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708374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11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err="1">
                          <a:effectLst/>
                        </a:rPr>
                        <a:t>Machalla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c’est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très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valide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Dio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l’ha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voluto</a:t>
                      </a:r>
                      <a:r>
                        <a:rPr lang="en-CA" sz="1800" dirty="0">
                          <a:effectLst/>
                        </a:rPr>
                        <a:t>’ (</a:t>
                      </a:r>
                      <a:r>
                        <a:rPr lang="en-CA" sz="1800" dirty="0" err="1">
                          <a:effectLst/>
                        </a:rPr>
                        <a:t>arabo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38079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</a:rPr>
                        <a:t>merci AMICO 11 tu </a:t>
                      </a:r>
                      <a:r>
                        <a:rPr lang="it-IT" sz="1800" dirty="0" err="1">
                          <a:effectLst/>
                        </a:rPr>
                        <a:t>trè</a:t>
                      </a:r>
                      <a:r>
                        <a:rPr lang="it-IT" sz="1800" dirty="0">
                          <a:effectLst/>
                        </a:rPr>
                        <a:t> gentil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(</a:t>
                      </a:r>
                      <a:r>
                        <a:rPr lang="en-CA" sz="1800" dirty="0" err="1">
                          <a:effectLst/>
                        </a:rPr>
                        <a:t>trè</a:t>
                      </a:r>
                      <a:r>
                        <a:rPr lang="en-CA" sz="1800" dirty="0">
                          <a:effectLst/>
                        </a:rPr>
                        <a:t> = </a:t>
                      </a:r>
                      <a:r>
                        <a:rPr lang="en-CA" sz="1800" dirty="0" err="1">
                          <a:effectLst/>
                        </a:rPr>
                        <a:t>fr.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très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908337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 dirty="0">
                          <a:effectLst/>
                        </a:rPr>
                        <a:t>Amico 12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MachAllah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‘</a:t>
                      </a:r>
                      <a:r>
                        <a:rPr lang="en-CA" sz="1800" dirty="0" err="1">
                          <a:effectLst/>
                        </a:rPr>
                        <a:t>Dio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l’ha</a:t>
                      </a:r>
                      <a:r>
                        <a:rPr lang="en-CA" sz="1800" dirty="0">
                          <a:effectLst/>
                        </a:rPr>
                        <a:t> </a:t>
                      </a:r>
                      <a:r>
                        <a:rPr lang="en-CA" sz="1800" dirty="0" err="1">
                          <a:effectLst/>
                        </a:rPr>
                        <a:t>voluto</a:t>
                      </a:r>
                      <a:r>
                        <a:rPr lang="en-CA" sz="1800" dirty="0">
                          <a:effectLst/>
                        </a:rPr>
                        <a:t>’ (</a:t>
                      </a:r>
                      <a:r>
                        <a:rPr lang="en-CA" sz="1800" dirty="0" err="1">
                          <a:effectLst/>
                        </a:rPr>
                        <a:t>arabo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41898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CA" sz="1800">
                          <a:effectLst/>
                        </a:rPr>
                        <a:t>Yero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>
                          <a:effectLst/>
                        </a:rPr>
                        <a:t>merci frère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862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EC4932C-389F-4942-8BB6-8088592D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48" y="2021165"/>
            <a:ext cx="3191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60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632325" y="438952"/>
            <a:ext cx="109273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Scrittura emergente: operazioni 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514350" lvl="0" indent="-514350">
              <a:buClr>
                <a:srgbClr val="FF0000"/>
              </a:buClr>
              <a:buFont typeface="+mj-lt"/>
              <a:buAutoNum type="arabicParenR"/>
            </a:pPr>
            <a:r>
              <a:rPr lang="en-CA" sz="2800" dirty="0" err="1"/>
              <a:t>Copia-incolla</a:t>
            </a:r>
            <a:r>
              <a:rPr lang="en-CA" sz="2800" dirty="0"/>
              <a:t> da </a:t>
            </a:r>
            <a:r>
              <a:rPr lang="en-CA" sz="2800" dirty="0" err="1"/>
              <a:t>altri</a:t>
            </a:r>
            <a:r>
              <a:rPr lang="en-CA" sz="2800" dirty="0"/>
              <a:t> post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arenR"/>
            </a:pPr>
            <a:r>
              <a:rPr lang="en-CA" sz="2800" dirty="0" err="1"/>
              <a:t>Ripetizione</a:t>
            </a:r>
            <a:r>
              <a:rPr lang="en-CA" sz="2800" dirty="0"/>
              <a:t> di </a:t>
            </a:r>
            <a:r>
              <a:rPr lang="en-CA" sz="2800" dirty="0" err="1"/>
              <a:t>formule</a:t>
            </a:r>
            <a:r>
              <a:rPr lang="en-CA" sz="2800" dirty="0"/>
              <a:t> interpretate </a:t>
            </a:r>
            <a:r>
              <a:rPr lang="en-CA" sz="2800" dirty="0" err="1"/>
              <a:t>olisticamente</a:t>
            </a:r>
            <a:r>
              <a:rPr lang="en-CA" sz="2800" dirty="0"/>
              <a:t> (vs </a:t>
            </a:r>
            <a:r>
              <a:rPr lang="en-CA" sz="2800" dirty="0" err="1"/>
              <a:t>decodificate</a:t>
            </a:r>
            <a:r>
              <a:rPr lang="en-CA" sz="2800" dirty="0"/>
              <a:t>), es. "</a:t>
            </a:r>
            <a:r>
              <a:rPr lang="en-CA" sz="2800" dirty="0" err="1"/>
              <a:t>buon</a:t>
            </a:r>
            <a:r>
              <a:rPr lang="en-CA" sz="2800" dirty="0"/>
              <a:t> </a:t>
            </a:r>
            <a:r>
              <a:rPr lang="en-CA" sz="2800" dirty="0" err="1"/>
              <a:t>compleanno</a:t>
            </a:r>
            <a:r>
              <a:rPr lang="en-CA" sz="2800" dirty="0"/>
              <a:t>" o "</a:t>
            </a:r>
            <a:r>
              <a:rPr lang="en-CA" sz="2800" dirty="0" err="1"/>
              <a:t>buon</a:t>
            </a:r>
            <a:r>
              <a:rPr lang="en-CA" sz="2800" dirty="0"/>
              <a:t> anno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arenR"/>
            </a:pPr>
            <a:r>
              <a:rPr lang="en-CA" sz="2800" dirty="0" err="1"/>
              <a:t>Ripetizione</a:t>
            </a:r>
            <a:r>
              <a:rPr lang="en-CA" sz="2800" dirty="0"/>
              <a:t> di </a:t>
            </a:r>
            <a:r>
              <a:rPr lang="en-CA" sz="2800" dirty="0" err="1"/>
              <a:t>brevi</a:t>
            </a:r>
            <a:r>
              <a:rPr lang="en-CA" sz="2800" dirty="0"/>
              <a:t> </a:t>
            </a:r>
            <a:r>
              <a:rPr lang="en-CA" sz="2800" dirty="0" err="1"/>
              <a:t>segmenti</a:t>
            </a:r>
            <a:r>
              <a:rPr lang="en-CA" sz="2800" dirty="0"/>
              <a:t>, es. </a:t>
            </a:r>
            <a:r>
              <a:rPr lang="en-CA" sz="2800" dirty="0" err="1"/>
              <a:t>aggettivi</a:t>
            </a:r>
            <a:r>
              <a:rPr lang="en-CA" sz="2800" dirty="0"/>
              <a:t> di </a:t>
            </a:r>
            <a:r>
              <a:rPr lang="en-CA" sz="2800" dirty="0" err="1"/>
              <a:t>apprezzamento</a:t>
            </a:r>
            <a:r>
              <a:rPr lang="en-CA" sz="2800" dirty="0"/>
              <a:t> (</a:t>
            </a:r>
            <a:r>
              <a:rPr lang="en-CA" sz="2800" i="1" dirty="0"/>
              <a:t>nice</a:t>
            </a:r>
            <a:r>
              <a:rPr lang="en-CA" sz="2800" dirty="0"/>
              <a:t>) o </a:t>
            </a:r>
            <a:r>
              <a:rPr lang="en-CA" sz="2800" dirty="0" err="1"/>
              <a:t>formule</a:t>
            </a:r>
            <a:r>
              <a:rPr lang="en-CA" sz="2800" dirty="0"/>
              <a:t> (</a:t>
            </a:r>
            <a:r>
              <a:rPr lang="en-CA" sz="2800" i="1" dirty="0"/>
              <a:t>merci</a:t>
            </a:r>
            <a:r>
              <a:rPr lang="en-CA" sz="2800" dirty="0"/>
              <a:t>) (con </a:t>
            </a:r>
            <a:r>
              <a:rPr lang="en-CA" sz="2800" dirty="0" err="1"/>
              <a:t>sovraestensioni</a:t>
            </a:r>
            <a:r>
              <a:rPr lang="en-CA" sz="2800" dirty="0"/>
              <a:t>, es. </a:t>
            </a:r>
            <a:r>
              <a:rPr lang="en-CA" sz="2800" i="1" dirty="0"/>
              <a:t>merci</a:t>
            </a:r>
            <a:r>
              <a:rPr lang="en-CA" sz="2800" dirty="0"/>
              <a:t> 'like')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arenR"/>
            </a:pPr>
            <a:r>
              <a:rPr lang="en-CA" sz="2800" dirty="0"/>
              <a:t>(</a:t>
            </a:r>
            <a:r>
              <a:rPr lang="en-CA" sz="2800" dirty="0" err="1"/>
              <a:t>Eventualmente</a:t>
            </a:r>
            <a:r>
              <a:rPr lang="en-CA" sz="2800" dirty="0"/>
              <a:t>) </a:t>
            </a:r>
            <a:r>
              <a:rPr lang="en-CA" sz="2800" dirty="0" err="1"/>
              <a:t>sperimentazione</a:t>
            </a:r>
            <a:r>
              <a:rPr lang="en-CA" sz="2800" dirty="0"/>
              <a:t> di </a:t>
            </a:r>
            <a:r>
              <a:rPr lang="en-CA" sz="2800" dirty="0" err="1"/>
              <a:t>scrittura</a:t>
            </a:r>
            <a:r>
              <a:rPr lang="en-CA" sz="2800" dirty="0"/>
              <a:t> </a:t>
            </a:r>
            <a:r>
              <a:rPr lang="en-CA" sz="2800" dirty="0" err="1"/>
              <a:t>autonoma</a:t>
            </a:r>
            <a:r>
              <a:rPr lang="en-CA" sz="2800" dirty="0"/>
              <a:t>, es. </a:t>
            </a:r>
            <a:r>
              <a:rPr lang="en-CA" sz="2800" dirty="0" err="1"/>
              <a:t>singole</a:t>
            </a:r>
            <a:r>
              <a:rPr lang="en-CA" sz="2800" dirty="0"/>
              <a:t> parole </a:t>
            </a:r>
            <a:r>
              <a:rPr lang="en-CA" sz="2800" dirty="0" err="1"/>
              <a:t>mai</a:t>
            </a:r>
            <a:r>
              <a:rPr lang="en-CA" sz="2800" dirty="0"/>
              <a:t> </a:t>
            </a:r>
            <a:r>
              <a:rPr lang="en-CA" sz="2800" dirty="0" err="1"/>
              <a:t>scritte</a:t>
            </a:r>
            <a:r>
              <a:rPr lang="en-CA" sz="2800" dirty="0"/>
              <a:t> prima </a:t>
            </a:r>
            <a:r>
              <a:rPr lang="en-GB" sz="2800" dirty="0"/>
              <a:t>   </a:t>
            </a:r>
            <a:endParaRPr lang="it-IT" sz="2800" dirty="0"/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142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452213" y="438952"/>
            <a:ext cx="114626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Scrittura emergente: operazioni 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800" dirty="0"/>
              <a:t>Continuum di progressiva autonomia nell'uso delle forme scritte 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400" dirty="0"/>
              <a:t>Le operazioni 1) copia-incolla e 2) ripetizione di forme frequenti forniscono materiale grezzo (</a:t>
            </a:r>
            <a:r>
              <a:rPr lang="it-IT" sz="2400" dirty="0" err="1">
                <a:solidFill>
                  <a:schemeClr val="accent1"/>
                </a:solidFill>
              </a:rPr>
              <a:t>chunk</a:t>
            </a:r>
            <a:r>
              <a:rPr lang="it-IT" sz="2400" dirty="0">
                <a:solidFill>
                  <a:schemeClr val="accent1"/>
                </a:solidFill>
              </a:rPr>
              <a:t> scritti</a:t>
            </a:r>
            <a:r>
              <a:rPr lang="it-IT" sz="2400" dirty="0"/>
              <a:t>), che gli apprendenti poi progressivamente rielaborano in modo autonomo.</a:t>
            </a:r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sz="2400" dirty="0"/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400" dirty="0" err="1"/>
              <a:t>Facebook</a:t>
            </a:r>
            <a:r>
              <a:rPr lang="it-IT" sz="2400" dirty="0"/>
              <a:t> = contesto di esposizione naturalistica alla lingua scritta.</a:t>
            </a:r>
          </a:p>
          <a:p>
            <a:pPr marL="737100">
              <a:buClr>
                <a:srgbClr val="FF0000"/>
              </a:buClr>
            </a:pPr>
            <a:endParaRPr lang="it-IT" sz="2400" dirty="0"/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400" dirty="0"/>
              <a:t>Analogia con le operazioni ampiamente documentate per l'</a:t>
            </a:r>
            <a:r>
              <a:rPr lang="it-IT" sz="2400" dirty="0">
                <a:solidFill>
                  <a:schemeClr val="accent1"/>
                </a:solidFill>
              </a:rPr>
              <a:t>acquisizione</a:t>
            </a: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orale della L2 </a:t>
            </a:r>
            <a:r>
              <a:rPr lang="it-IT" sz="2400" dirty="0"/>
              <a:t>in contesti naturalistici (cfr. inter al. </a:t>
            </a:r>
            <a:r>
              <a:rPr lang="it-IT" sz="2400" dirty="0" err="1"/>
              <a:t>Bybee</a:t>
            </a:r>
            <a:r>
              <a:rPr lang="it-IT" sz="2400" dirty="0"/>
              <a:t> 2008)</a:t>
            </a:r>
          </a:p>
          <a:p>
            <a:pPr marL="21600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ripetizione e imitazione</a:t>
            </a:r>
          </a:p>
          <a:p>
            <a:pPr marL="21600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inferenza del significato dal contesto</a:t>
            </a:r>
          </a:p>
          <a:p>
            <a:pPr marL="21600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dirty="0" err="1"/>
              <a:t>sovraestensione</a:t>
            </a:r>
            <a:r>
              <a:rPr lang="it-IT" sz="2400" dirty="0"/>
              <a:t> di forme frequenti per soddisfare altre funzioni </a:t>
            </a:r>
          </a:p>
          <a:p>
            <a:pPr marL="21600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costruzione creativa</a:t>
            </a:r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1343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53987-AB38-6E4B-AAAF-57AE33CB3E28}"/>
              </a:ext>
            </a:extLst>
          </p:cNvPr>
          <p:cNvSpPr txBox="1"/>
          <p:nvPr/>
        </p:nvSpPr>
        <p:spPr>
          <a:xfrm>
            <a:off x="452213" y="438952"/>
            <a:ext cx="11462693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Scrittura emergente: alcune conclusioni </a:t>
            </a:r>
          </a:p>
          <a:p>
            <a:pPr>
              <a:buClr>
                <a:srgbClr val="FF0000"/>
              </a:buClr>
            </a:pPr>
            <a:endParaRPr lang="it-IT" sz="2400" dirty="0"/>
          </a:p>
          <a:p>
            <a:pPr>
              <a:buClr>
                <a:srgbClr val="FF0000"/>
              </a:buClr>
            </a:pPr>
            <a:endParaRPr lang="it-IT" sz="2400" dirty="0"/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800" dirty="0"/>
              <a:t>La scrittura su FB non riflette le competenze linguistiche registrate tramite test (orali e scritti, test </a:t>
            </a:r>
            <a:r>
              <a:rPr lang="it-IT" sz="2800" dirty="0" err="1"/>
              <a:t>ItaStra</a:t>
            </a:r>
            <a:r>
              <a:rPr lang="it-IT" sz="2800" dirty="0"/>
              <a:t>)</a:t>
            </a:r>
          </a:p>
          <a:p>
            <a:pPr marL="737100">
              <a:buClr>
                <a:srgbClr val="FF0000"/>
              </a:buClr>
            </a:pPr>
            <a:endParaRPr lang="it-IT" sz="2800" dirty="0"/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800" dirty="0"/>
              <a:t>Essa riflette strategie generalmente ignorate nei contesti formalizzati dell’apprendimento linguistico e che forniscono importanti indicazioni per chi lavora con apprendenti con alfabetizzazione solo emergente</a:t>
            </a:r>
          </a:p>
          <a:p>
            <a:pPr marL="10800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sz="2800" dirty="0"/>
          </a:p>
          <a:p>
            <a:pPr marL="737100" algn="ctr">
              <a:buClr>
                <a:srgbClr val="FF0000"/>
              </a:buClr>
            </a:pPr>
            <a:r>
              <a:rPr lang="it-IT" sz="4500" dirty="0">
                <a:solidFill>
                  <a:schemeClr val="accent1"/>
                </a:solidFill>
              </a:rPr>
              <a:t>Grazie</a:t>
            </a:r>
          </a:p>
          <a:p>
            <a:pPr marL="622800">
              <a:buClr>
                <a:schemeClr val="accent1"/>
              </a:buClr>
              <a:buSzPct val="1500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895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490C26-C523-9048-BF2B-20EDA2728459}"/>
              </a:ext>
            </a:extLst>
          </p:cNvPr>
          <p:cNvSpPr txBox="1"/>
          <p:nvPr/>
        </p:nvSpPr>
        <p:spPr>
          <a:xfrm>
            <a:off x="698134" y="482039"/>
            <a:ext cx="10091853" cy="582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Riferimenti bibliografici</a:t>
            </a:r>
          </a:p>
          <a:p>
            <a:endParaRPr lang="it-IT" dirty="0"/>
          </a:p>
          <a:p>
            <a:pPr indent="-360000">
              <a:spcAft>
                <a:spcPts val="500"/>
              </a:spcAft>
            </a:pPr>
            <a:r>
              <a:rPr lang="it-IT" b="1" dirty="0"/>
              <a:t>Amoruso, M. (2018). </a:t>
            </a:r>
            <a:r>
              <a:rPr lang="it-IT" i="1" dirty="0"/>
              <a:t>Apprendere una seconda lingua da analfabeti fra ricerca e didattica. Un’esperienza con i minori stranieri non accompagnati a Palermo. </a:t>
            </a:r>
            <a:r>
              <a:rPr lang="it-IT" dirty="0"/>
              <a:t>Tesi di dottorato non pubblicata, Università di Palermo. </a:t>
            </a:r>
          </a:p>
          <a:p>
            <a:pPr indent="-360000">
              <a:spcAft>
                <a:spcPts val="500"/>
              </a:spcAft>
            </a:pPr>
            <a:r>
              <a:rPr lang="it-IT" b="1" dirty="0" err="1"/>
              <a:t>Androutsopoulos</a:t>
            </a:r>
            <a:r>
              <a:rPr lang="it-IT" b="1" dirty="0"/>
              <a:t>, </a:t>
            </a:r>
            <a:r>
              <a:rPr lang="it-IT" b="1" dirty="0" err="1"/>
              <a:t>J</a:t>
            </a:r>
            <a:r>
              <a:rPr lang="it-IT" b="1" dirty="0"/>
              <a:t>. (2015)</a:t>
            </a:r>
            <a:r>
              <a:rPr lang="it-IT" dirty="0"/>
              <a:t>. </a:t>
            </a:r>
            <a:r>
              <a:rPr lang="it-IT" dirty="0" err="1"/>
              <a:t>Networked</a:t>
            </a:r>
            <a:r>
              <a:rPr lang="it-IT" dirty="0"/>
              <a:t> </a:t>
            </a:r>
            <a:r>
              <a:rPr lang="it-IT" dirty="0" err="1"/>
              <a:t>multilingualism</a:t>
            </a:r>
            <a:r>
              <a:rPr lang="it-IT" dirty="0"/>
              <a:t>: Some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 on </a:t>
            </a:r>
            <a:r>
              <a:rPr lang="it-IT" dirty="0" err="1"/>
              <a:t>Facebook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implications</a:t>
            </a:r>
            <a:r>
              <a:rPr lang="it-IT" dirty="0"/>
              <a:t>. </a:t>
            </a:r>
            <a:r>
              <a:rPr lang="it-IT" i="1" dirty="0"/>
              <a:t>International Journal of </a:t>
            </a:r>
            <a:r>
              <a:rPr lang="it-IT" i="1" dirty="0" err="1"/>
              <a:t>Bilingualism</a:t>
            </a:r>
            <a:r>
              <a:rPr lang="it-IT" i="1" dirty="0"/>
              <a:t> </a:t>
            </a:r>
            <a:r>
              <a:rPr lang="it-IT" dirty="0"/>
              <a:t>19(2): 185–205.</a:t>
            </a:r>
          </a:p>
          <a:p>
            <a:pPr indent="-360000">
              <a:spcAft>
                <a:spcPts val="500"/>
              </a:spcAft>
            </a:pPr>
            <a:r>
              <a:rPr lang="it-IT" b="1" dirty="0" err="1"/>
              <a:t>Bybee</a:t>
            </a:r>
            <a:r>
              <a:rPr lang="it-IT" b="1" dirty="0"/>
              <a:t>, </a:t>
            </a:r>
            <a:r>
              <a:rPr lang="it-IT" b="1" dirty="0" err="1"/>
              <a:t>J</a:t>
            </a:r>
            <a:r>
              <a:rPr lang="it-IT" b="1" dirty="0"/>
              <a:t>. (2008)</a:t>
            </a:r>
            <a:r>
              <a:rPr lang="it-IT" dirty="0"/>
              <a:t>. </a:t>
            </a:r>
            <a:r>
              <a:rPr lang="en-CA" dirty="0"/>
              <a:t>Usage-based grammar and second language acquisition, in P. Robinson &amp; N. Ellis (Eds.), </a:t>
            </a:r>
            <a:r>
              <a:rPr lang="en-CA" i="1" dirty="0"/>
              <a:t>Handbook of cognitive linguistics and second language acquisition</a:t>
            </a:r>
            <a:r>
              <a:rPr lang="en-CA" dirty="0"/>
              <a:t> (pp. 216–236). Routledge.</a:t>
            </a:r>
            <a:r>
              <a:rPr lang="it-IT" dirty="0"/>
              <a:t> </a:t>
            </a:r>
          </a:p>
          <a:p>
            <a:pPr indent="-360000">
              <a:spcAft>
                <a:spcPts val="500"/>
              </a:spcAft>
            </a:pPr>
            <a:r>
              <a:rPr lang="it-IT" b="1" dirty="0"/>
              <a:t>D’Agostino, M. (2021a).</a:t>
            </a:r>
            <a:r>
              <a:rPr lang="it-IT" dirty="0"/>
              <a:t> </a:t>
            </a:r>
            <a:r>
              <a:rPr lang="it-IT" i="1" dirty="0"/>
              <a:t>Segregati e connessi. ‘Nuovi migranti’: profilo sociolinguistico e costruzione dei dati</a:t>
            </a:r>
            <a:r>
              <a:rPr lang="it-IT" dirty="0"/>
              <a:t>, in </a:t>
            </a:r>
            <a:r>
              <a:rPr lang="it-IT" dirty="0" err="1"/>
              <a:t>Bertin</a:t>
            </a:r>
            <a:r>
              <a:rPr lang="it-IT" dirty="0"/>
              <a:t>, A., </a:t>
            </a:r>
            <a:r>
              <a:rPr lang="it-IT" dirty="0" err="1"/>
              <a:t>Gadet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., Lehmann, S. e Moreno, A. (</a:t>
            </a:r>
            <a:r>
              <a:rPr lang="it-IT" dirty="0" err="1"/>
              <a:t>eds</a:t>
            </a:r>
            <a:r>
              <a:rPr lang="it-IT" dirty="0"/>
              <a:t>.), </a:t>
            </a:r>
            <a:r>
              <a:rPr lang="it-IT" i="1" dirty="0" err="1"/>
              <a:t>Réflexions</a:t>
            </a:r>
            <a:r>
              <a:rPr lang="it-IT" i="1" dirty="0"/>
              <a:t> </a:t>
            </a:r>
            <a:r>
              <a:rPr lang="it-IT" i="1" dirty="0" err="1"/>
              <a:t>théo</a:t>
            </a:r>
            <a:r>
              <a:rPr lang="it-IT" i="1" dirty="0"/>
              <a:t>­ </a:t>
            </a:r>
            <a:r>
              <a:rPr lang="it-IT" i="1" dirty="0" err="1"/>
              <a:t>riques</a:t>
            </a:r>
            <a:r>
              <a:rPr lang="it-IT" i="1" dirty="0"/>
              <a:t> et </a:t>
            </a:r>
            <a:r>
              <a:rPr lang="it-IT" i="1" dirty="0" err="1"/>
              <a:t>méthodologiques</a:t>
            </a:r>
            <a:r>
              <a:rPr lang="it-IT" i="1" dirty="0"/>
              <a:t> </a:t>
            </a:r>
            <a:r>
              <a:rPr lang="it-IT" i="1" dirty="0" err="1"/>
              <a:t>autour</a:t>
            </a:r>
            <a:r>
              <a:rPr lang="it-IT" i="1" dirty="0"/>
              <a:t> de </a:t>
            </a:r>
            <a:r>
              <a:rPr lang="it-IT" i="1" dirty="0" err="1"/>
              <a:t>données</a:t>
            </a:r>
            <a:r>
              <a:rPr lang="it-IT" i="1" dirty="0"/>
              <a:t> </a:t>
            </a:r>
            <a:r>
              <a:rPr lang="it-IT" i="1" dirty="0" err="1"/>
              <a:t>variationnelles</a:t>
            </a:r>
            <a:r>
              <a:rPr lang="it-IT" dirty="0"/>
              <a:t>, </a:t>
            </a:r>
            <a:r>
              <a:rPr lang="it-IT" dirty="0" err="1"/>
              <a:t>Chambéry</a:t>
            </a:r>
            <a:r>
              <a:rPr lang="it-IT" dirty="0"/>
              <a:t>, </a:t>
            </a:r>
            <a:r>
              <a:rPr lang="it-IT" dirty="0" err="1"/>
              <a:t>Presses</a:t>
            </a:r>
            <a:r>
              <a:rPr lang="it-IT" dirty="0"/>
              <a:t> de l’</a:t>
            </a:r>
            <a:r>
              <a:rPr lang="it-IT" dirty="0" err="1"/>
              <a:t>Universite</a:t>
            </a:r>
            <a:r>
              <a:rPr lang="it-IT" dirty="0"/>
              <a:t>́ de </a:t>
            </a:r>
            <a:r>
              <a:rPr lang="it-IT" dirty="0" err="1"/>
              <a:t>Savoie</a:t>
            </a:r>
            <a:r>
              <a:rPr lang="it-IT" dirty="0"/>
              <a:t>, pp. 45-64. </a:t>
            </a:r>
          </a:p>
          <a:p>
            <a:r>
              <a:rPr lang="en-US" b="1" dirty="0"/>
              <a:t>D’Agostino, M</a:t>
            </a:r>
            <a:r>
              <a:rPr lang="en-US" dirty="0"/>
              <a:t>.</a:t>
            </a:r>
            <a:r>
              <a:rPr lang="en-US" b="1" dirty="0"/>
              <a:t> (2021b).</a:t>
            </a:r>
            <a:r>
              <a:rPr lang="en-US" dirty="0"/>
              <a:t> </a:t>
            </a:r>
            <a:r>
              <a:rPr lang="en-US" i="1" dirty="0"/>
              <a:t>Multilingual Young African Migrants: Between Mobility and Immobility </a:t>
            </a:r>
            <a:r>
              <a:rPr lang="en-US" dirty="0"/>
              <a:t>in De Fina A. e Mazzaferro, G.(eds.), </a:t>
            </a:r>
            <a:r>
              <a:rPr lang="en-US" i="1" dirty="0"/>
              <a:t>Exploring (</a:t>
            </a:r>
            <a:r>
              <a:rPr lang="en-US" i="1" dirty="0" err="1"/>
              <a:t>Im</a:t>
            </a:r>
            <a:r>
              <a:rPr lang="en-US" i="1" dirty="0"/>
              <a:t>)mobilities: language practices, discourses, imaginaries and narratives</a:t>
            </a:r>
            <a:r>
              <a:rPr lang="en-US" dirty="0"/>
              <a:t>, Bristol, Multilingual Matters. </a:t>
            </a:r>
          </a:p>
          <a:p>
            <a:pPr>
              <a:spcBef>
                <a:spcPts val="500"/>
              </a:spcBef>
            </a:pPr>
            <a:r>
              <a:rPr lang="it-IT" b="1" dirty="0"/>
              <a:t>D’Agostino, M.</a:t>
            </a:r>
            <a:r>
              <a:rPr lang="it-IT" dirty="0"/>
              <a:t> </a:t>
            </a:r>
            <a:r>
              <a:rPr lang="it-IT" b="1" dirty="0"/>
              <a:t>(2021c). </a:t>
            </a:r>
            <a:r>
              <a:rPr lang="it-IT" i="1" dirty="0"/>
              <a:t>Noi che siamo passati dalla Libia. Giovani in viaggio fra alfabeti e multilinguismo</a:t>
            </a:r>
            <a:r>
              <a:rPr lang="it-IT" dirty="0"/>
              <a:t>, Bologna, Il Mulino.</a:t>
            </a:r>
          </a:p>
        </p:txBody>
      </p:sp>
    </p:spTree>
    <p:extLst>
      <p:ext uri="{BB962C8B-B14F-4D97-AF65-F5344CB8AC3E}">
        <p14:creationId xmlns:p14="http://schemas.microsoft.com/office/powerpoint/2010/main" val="273037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490C26-C523-9048-BF2B-20EDA2728459}"/>
              </a:ext>
            </a:extLst>
          </p:cNvPr>
          <p:cNvSpPr txBox="1"/>
          <p:nvPr/>
        </p:nvSpPr>
        <p:spPr>
          <a:xfrm>
            <a:off x="657923" y="758284"/>
            <a:ext cx="10638262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Riferimenti bibliografici</a:t>
            </a:r>
          </a:p>
          <a:p>
            <a:endParaRPr lang="it-IT" dirty="0"/>
          </a:p>
          <a:p>
            <a:pPr>
              <a:spcAft>
                <a:spcPts val="500"/>
              </a:spcAft>
            </a:pPr>
            <a:r>
              <a:rPr lang="it-IT" b="1" dirty="0"/>
              <a:t>D’Agostino, M. (2018)</a:t>
            </a:r>
            <a:r>
              <a:rPr lang="it-IT" dirty="0"/>
              <a:t>. </a:t>
            </a:r>
            <a:r>
              <a:rPr lang="it-IT" i="1" dirty="0"/>
              <a:t>La forza della lingua. Percorsi di inclusione per soggetti fragili</a:t>
            </a:r>
            <a:r>
              <a:rPr lang="it-IT" dirty="0"/>
              <a:t>. Palermo: Scuola di Lingua italiana per Stranieri (Strumenti e ricerche 8).</a:t>
            </a:r>
          </a:p>
          <a:p>
            <a:pPr>
              <a:spcAft>
                <a:spcPts val="500"/>
              </a:spcAft>
            </a:pPr>
            <a:r>
              <a:rPr lang="it-IT" b="1" dirty="0"/>
              <a:t>D’Agostino, M. e Amoruso, M. (2021).</a:t>
            </a:r>
            <a:r>
              <a:rPr lang="it-IT" dirty="0"/>
              <a:t> </a:t>
            </a:r>
            <a:r>
              <a:rPr lang="it-IT" i="1" dirty="0"/>
              <a:t>Analfabeti plurilingui. Prospettive della ricerca e modelli di didattica</a:t>
            </a:r>
            <a:r>
              <a:rPr lang="it-IT" dirty="0"/>
              <a:t>, in </a:t>
            </a:r>
            <a:r>
              <a:rPr lang="it-IT" dirty="0" err="1"/>
              <a:t>Borreguero</a:t>
            </a:r>
            <a:r>
              <a:rPr lang="it-IT" dirty="0"/>
              <a:t> </a:t>
            </a:r>
            <a:r>
              <a:rPr lang="it-IT" dirty="0" err="1"/>
              <a:t>Zuloaga</a:t>
            </a:r>
            <a:r>
              <a:rPr lang="it-IT" dirty="0"/>
              <a:t> M. (ed.), </a:t>
            </a:r>
            <a:r>
              <a:rPr lang="it-IT" i="1" dirty="0"/>
              <a:t>Acquisizione e didattica dell’Italiano: riflessioni linguistiche nuovi apprendenti e uno sguardo al passato </a:t>
            </a:r>
            <a:r>
              <a:rPr lang="it-IT" dirty="0"/>
              <a:t>(XV Congresso della </a:t>
            </a:r>
            <a:r>
              <a:rPr lang="it-IT" dirty="0" err="1"/>
              <a:t>Societa</a:t>
            </a:r>
            <a:r>
              <a:rPr lang="it-IT" dirty="0"/>
              <a:t>̀ Italiana di Linguistica e Filologia, [SILFI], Madrid, 4-6 aprile 2016), </a:t>
            </a:r>
            <a:r>
              <a:rPr lang="it-IT" dirty="0" err="1"/>
              <a:t>Berlin</a:t>
            </a:r>
            <a:r>
              <a:rPr lang="it-IT" dirty="0"/>
              <a:t>, Peter Lang, pp. 219-236. </a:t>
            </a:r>
          </a:p>
          <a:p>
            <a:pPr>
              <a:spcAft>
                <a:spcPts val="500"/>
              </a:spcAft>
            </a:pPr>
            <a:r>
              <a:rPr lang="en-US" b="1" dirty="0"/>
              <a:t>D’Agostino, M. e </a:t>
            </a:r>
            <a:r>
              <a:rPr lang="en-US" b="1" dirty="0" err="1"/>
              <a:t>Mocciaro</a:t>
            </a:r>
            <a:r>
              <a:rPr lang="en-US" b="1" dirty="0"/>
              <a:t>, E. (2021).</a:t>
            </a:r>
            <a:r>
              <a:rPr lang="en-US" dirty="0"/>
              <a:t> Literacy and literacy prac­tices: Plurilingual connected migrants and emerging literacy, </a:t>
            </a:r>
            <a:r>
              <a:rPr lang="en-US" i="1" dirty="0"/>
              <a:t>Journal of Second Language Writing</a:t>
            </a:r>
            <a:r>
              <a:rPr lang="en-US" dirty="0"/>
              <a:t> 51(3). </a:t>
            </a:r>
            <a:endParaRPr lang="it-IT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b="1" dirty="0" err="1"/>
              <a:t>Deumert</a:t>
            </a:r>
            <a:r>
              <a:rPr lang="it-IT" b="1" dirty="0"/>
              <a:t>, A. e </a:t>
            </a:r>
            <a:r>
              <a:rPr lang="it-IT" b="1" dirty="0" err="1"/>
              <a:t>Lexander</a:t>
            </a:r>
            <a:r>
              <a:rPr lang="it-IT" b="1" dirty="0"/>
              <a:t>, K. V. (2013).</a:t>
            </a:r>
            <a:r>
              <a:rPr lang="it-IT" dirty="0"/>
              <a:t> </a:t>
            </a:r>
            <a:r>
              <a:rPr lang="it-IT" dirty="0" err="1"/>
              <a:t>Texting</a:t>
            </a:r>
            <a:r>
              <a:rPr lang="it-IT" dirty="0"/>
              <a:t> Africa: </a:t>
            </a:r>
            <a:r>
              <a:rPr lang="it-IT" dirty="0" err="1"/>
              <a:t>Writing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performance. </a:t>
            </a:r>
            <a:r>
              <a:rPr lang="it-IT" i="1" dirty="0"/>
              <a:t>Journal of </a:t>
            </a:r>
            <a:r>
              <a:rPr lang="it-IT" i="1" dirty="0" err="1"/>
              <a:t>Sociolinguistics</a:t>
            </a:r>
            <a:r>
              <a:rPr lang="it-IT" dirty="0"/>
              <a:t>, 17(4): 522–546.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 err="1"/>
              <a:t>Diminescu</a:t>
            </a:r>
            <a:r>
              <a:rPr lang="en-US" b="1" dirty="0"/>
              <a:t>, D. (2008).</a:t>
            </a:r>
            <a:r>
              <a:rPr lang="en-US" dirty="0"/>
              <a:t> The connected migrant: an epistemological </a:t>
            </a:r>
            <a:r>
              <a:rPr lang="en-GB" dirty="0"/>
              <a:t>manifesto, </a:t>
            </a:r>
            <a:r>
              <a:rPr lang="en-GB" i="1" dirty="0"/>
              <a:t>Social Science Information </a:t>
            </a:r>
            <a:r>
              <a:rPr lang="en-GB" dirty="0"/>
              <a:t>47(4): 565-579.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b="1" dirty="0" err="1"/>
              <a:t>Gumperz</a:t>
            </a:r>
            <a:r>
              <a:rPr lang="en-GB" b="1" dirty="0"/>
              <a:t>, J. (1982)</a:t>
            </a:r>
            <a:r>
              <a:rPr lang="en-GB" dirty="0"/>
              <a:t>. </a:t>
            </a:r>
            <a:r>
              <a:rPr lang="en-GB" i="1" dirty="0"/>
              <a:t>Discourse strategies</a:t>
            </a:r>
            <a:r>
              <a:rPr lang="en-GB" dirty="0"/>
              <a:t>. Cambridge: Cambridge University Press.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9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8FA20-17F4-8443-9370-8A8F9CE1CE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63775"/>
            <a:ext cx="1735138" cy="1165225"/>
          </a:xfrm>
        </p:spPr>
        <p:txBody>
          <a:bodyPr>
            <a:normAutofit/>
          </a:bodyPr>
          <a:lstStyle/>
          <a:p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38D135-C4AD-C64B-9F82-21432A0C6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7ECC71-14FE-E84F-A56F-BC41A6C71CF9}"/>
              </a:ext>
            </a:extLst>
          </p:cNvPr>
          <p:cNvSpPr txBox="1"/>
          <p:nvPr/>
        </p:nvSpPr>
        <p:spPr>
          <a:xfrm>
            <a:off x="394381" y="1110290"/>
            <a:ext cx="11231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Modello di ricerca «IMMERSIVO» che «HA COME PUNTO DI PARTENZA E DI ARRIVO» percorsi di inclusione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Gran parte dei dati a cui faremo riferimento sono stati raccolti durante le attività della Scuola di Lingua italiana per Stranieri (</a:t>
            </a:r>
            <a:r>
              <a:rPr lang="it-IT" sz="2800" dirty="0" err="1"/>
              <a:t>ItaStra</a:t>
            </a:r>
            <a:r>
              <a:rPr lang="it-IT" sz="2800" dirty="0"/>
              <a:t>) dell’Università di Palermo, un grande ex convento di recente ristrutturato, dove sono passati, sono rimasti per mesi e in molti casi per anni, migliaia e migliaia di giovani migranti appena giunti in Sicilia attraverso la rotta del Mediterraneo.</a:t>
            </a:r>
          </a:p>
        </p:txBody>
      </p:sp>
    </p:spTree>
    <p:extLst>
      <p:ext uri="{BB962C8B-B14F-4D97-AF65-F5344CB8AC3E}">
        <p14:creationId xmlns:p14="http://schemas.microsoft.com/office/powerpoint/2010/main" val="403198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6319E4B-6108-EC42-BF15-4C83C96A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Giovani migranti subsahariani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F2DE947-D2A2-F44B-8CD5-A8C34B863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334365"/>
            <a:ext cx="6281738" cy="4186094"/>
          </a:xfrm>
        </p:spPr>
      </p:pic>
    </p:spTree>
    <p:extLst>
      <p:ext uri="{BB962C8B-B14F-4D97-AF65-F5344CB8AC3E}">
        <p14:creationId xmlns:p14="http://schemas.microsoft.com/office/powerpoint/2010/main" val="233946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24D1C-254D-CA44-A26F-E3872723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Giovani migranti ad </a:t>
            </a:r>
            <a:r>
              <a:rPr lang="it-IT" dirty="0" err="1"/>
              <a:t>ItaStra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EAAF8-F80D-E244-AEFE-4672751C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Sono migranti da poco arrivati in Italia attraverso la rotta centrale africana, la Libia e il mare Mediterraneo. Tutti quanti hanno percorso per lungo tempo, a piedi, in bicicletta, in bus, in </a:t>
            </a:r>
            <a:r>
              <a:rPr lang="it-IT" sz="2400" i="1" dirty="0" err="1"/>
              <a:t>pickup</a:t>
            </a:r>
            <a:r>
              <a:rPr lang="it-IT" sz="2400" dirty="0"/>
              <a:t> le strade africane, e sono capaci di muoversi dentro l’universo della diversità linguistica con il piglio sicuro di chi non ne ha paura e sa usarne tutte quante le risorse. </a:t>
            </a:r>
          </a:p>
        </p:txBody>
      </p:sp>
    </p:spTree>
    <p:extLst>
      <p:ext uri="{BB962C8B-B14F-4D97-AF65-F5344CB8AC3E}">
        <p14:creationId xmlns:p14="http://schemas.microsoft.com/office/powerpoint/2010/main" val="324851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9EE9A3E-C2CC-094C-9822-91173803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Giovani migranti ad </a:t>
            </a:r>
            <a:r>
              <a:rPr lang="it-IT" dirty="0" err="1"/>
              <a:t>ItaStra</a:t>
            </a:r>
            <a:r>
              <a:rPr lang="it-IT" dirty="0"/>
              <a:t> </a:t>
            </a:r>
            <a:r>
              <a:rPr lang="it-IT" b="1" dirty="0"/>
              <a:t>Qualche numero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890FB4-26C5-7D4D-8E50-7B1AA8636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Dal 2012 ad oggi circa 4000 giovani e giovanissimi (più del 90% maschi) neoarrivati (MSNA) hanno frequentato corsi di lingua italiana, laboratori, percorsi di inclusione</a:t>
            </a:r>
          </a:p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4EDFFC0-7E46-3042-B75C-49E97FD29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000" dirty="0"/>
              <a:t>Migranti </a:t>
            </a:r>
            <a:r>
              <a:rPr lang="it-IT" sz="3000" i="1" dirty="0"/>
              <a:t>connessi</a:t>
            </a:r>
          </a:p>
          <a:p>
            <a:r>
              <a:rPr lang="it-IT" sz="3000" dirty="0"/>
              <a:t>Fortemente Multilingui</a:t>
            </a:r>
          </a:p>
          <a:p>
            <a:r>
              <a:rPr lang="it-IT" sz="3000" dirty="0"/>
              <a:t>Circa il 30% Analfabeti</a:t>
            </a:r>
          </a:p>
          <a:p>
            <a:r>
              <a:rPr lang="it-IT" sz="3000" dirty="0"/>
              <a:t>Privi di reti familiari</a:t>
            </a:r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93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453C080-6673-5A4D-AA5F-CA1A3673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sz="2000" dirty="0"/>
            </a:br>
            <a:r>
              <a:rPr lang="it-IT" sz="2000" dirty="0"/>
              <a:t>Vincitore World Press Photo 2014</a:t>
            </a:r>
            <a:br>
              <a:rPr lang="it-IT" dirty="0"/>
            </a:br>
            <a:endParaRPr lang="it-IT" dirty="0"/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22A9E11D-B2EB-2340-A816-56CBBF0252E6}"/>
              </a:ext>
            </a:extLst>
          </p:cNvPr>
          <p:cNvSpPr txBox="1">
            <a:spLocks/>
          </p:cNvSpPr>
          <p:nvPr/>
        </p:nvSpPr>
        <p:spPr>
          <a:xfrm>
            <a:off x="889390" y="2449787"/>
            <a:ext cx="3500438" cy="122237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5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7600" b="1" dirty="0" err="1">
                <a:solidFill>
                  <a:schemeClr val="bg1"/>
                </a:solidFill>
              </a:rPr>
              <a:t>Signal</a:t>
            </a:r>
            <a:br>
              <a:rPr lang="it-IT" sz="4900" b="1" dirty="0">
                <a:solidFill>
                  <a:schemeClr val="bg1"/>
                </a:solidFill>
              </a:rPr>
            </a:br>
            <a:endParaRPr lang="it-IT" sz="4900" b="1" dirty="0">
              <a:solidFill>
                <a:schemeClr val="bg1"/>
              </a:solidFill>
            </a:endParaRPr>
          </a:p>
        </p:txBody>
      </p:sp>
      <p:sp>
        <p:nvSpPr>
          <p:cNvPr id="9" name="Titolo 4">
            <a:extLst>
              <a:ext uri="{FF2B5EF4-FFF2-40B4-BE49-F238E27FC236}">
                <a16:creationId xmlns:a16="http://schemas.microsoft.com/office/drawing/2014/main" id="{E91739AB-3B81-3D4C-B276-C6FF9804A380}"/>
              </a:ext>
            </a:extLst>
          </p:cNvPr>
          <p:cNvSpPr txBox="1">
            <a:spLocks/>
          </p:cNvSpPr>
          <p:nvPr/>
        </p:nvSpPr>
        <p:spPr>
          <a:xfrm>
            <a:off x="949387" y="3544958"/>
            <a:ext cx="3500438" cy="122237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it-IT" sz="2000" b="1" dirty="0">
                <a:solidFill>
                  <a:schemeClr val="bg1"/>
                </a:solidFill>
              </a:rPr>
            </a:br>
            <a:r>
              <a:rPr lang="it-IT" sz="2000" b="1" dirty="0">
                <a:solidFill>
                  <a:schemeClr val="bg1"/>
                </a:solidFill>
              </a:rPr>
              <a:t>(</a:t>
            </a:r>
            <a:r>
              <a:rPr lang="it-IT" sz="2000" b="1" dirty="0" err="1">
                <a:solidFill>
                  <a:schemeClr val="bg1"/>
                </a:solidFill>
              </a:rPr>
              <a:t>ph</a:t>
            </a:r>
            <a:r>
              <a:rPr lang="it-IT" sz="2000" b="1" dirty="0">
                <a:solidFill>
                  <a:schemeClr val="bg1"/>
                </a:solidFill>
              </a:rPr>
              <a:t>. John </a:t>
            </a:r>
            <a:r>
              <a:rPr lang="it-IT" sz="2000" b="1" dirty="0" err="1">
                <a:solidFill>
                  <a:schemeClr val="bg1"/>
                </a:solidFill>
              </a:rPr>
              <a:t>Stanmeyer</a:t>
            </a:r>
            <a:r>
              <a:rPr lang="it-IT" sz="2000" b="1" dirty="0">
                <a:solidFill>
                  <a:schemeClr val="bg1"/>
                </a:solidFill>
              </a:rPr>
              <a:t>)</a:t>
            </a:r>
            <a:br>
              <a:rPr lang="it-IT" sz="2000" b="1" dirty="0">
                <a:solidFill>
                  <a:schemeClr val="bg1"/>
                </a:solidFill>
              </a:rPr>
            </a:b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8CCB1676-A371-C543-997F-A6E5FE0E6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Segnaposto contenuto 8">
            <a:extLst>
              <a:ext uri="{FF2B5EF4-FFF2-40B4-BE49-F238E27FC236}">
                <a16:creationId xmlns:a16="http://schemas.microsoft.com/office/drawing/2014/main" id="{25444AA3-27C5-C840-B323-76A7ED0CDF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66190" y="1438507"/>
            <a:ext cx="6686834" cy="3958682"/>
          </a:xfrm>
        </p:spPr>
      </p:pic>
    </p:spTree>
    <p:extLst>
      <p:ext uri="{BB962C8B-B14F-4D97-AF65-F5344CB8AC3E}">
        <p14:creationId xmlns:p14="http://schemas.microsoft.com/office/powerpoint/2010/main" val="10331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A6EA5C9-14CE-9E46-9AD4-7475BAD74444}"/>
              </a:ext>
            </a:extLst>
          </p:cNvPr>
          <p:cNvSpPr/>
          <p:nvPr/>
        </p:nvSpPr>
        <p:spPr>
          <a:xfrm rot="10800000" flipV="1">
            <a:off x="670560" y="472083"/>
            <a:ext cx="104241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3200" dirty="0"/>
              <a:t>All’inizio del nuovo millennio (nel 2005) soltanto il 12.4% degli africani aveva un abbonamento di telefonia cellulare, nel 2019 lo possedeva l’80%. Parimenti cresciuta la percentuale delle persone che usano Internet è cresciuta dal 2.7% nel 2005 al 28.2% nel 2019.</a:t>
            </a:r>
          </a:p>
          <a:p>
            <a:pPr>
              <a:buClr>
                <a:srgbClr val="FF0000"/>
              </a:buClr>
            </a:pPr>
            <a:endParaRPr lang="it-IT" sz="3200" dirty="0"/>
          </a:p>
          <a:p>
            <a:pPr marL="457200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3200" dirty="0"/>
              <a:t>L’attenzione verso il migrante collegato via Internet è particolarmente cresciuta a partire dal saggio di Dana </a:t>
            </a:r>
            <a:r>
              <a:rPr lang="it-IT" sz="3200" dirty="0" err="1"/>
              <a:t>Diminescu</a:t>
            </a:r>
            <a:r>
              <a:rPr lang="it-IT" sz="3200" dirty="0"/>
              <a:t> del 2008, </a:t>
            </a:r>
            <a:r>
              <a:rPr lang="it-IT" sz="3200" i="1" dirty="0"/>
              <a:t>The </a:t>
            </a:r>
            <a:r>
              <a:rPr lang="it-IT" sz="3200" i="1" dirty="0" err="1"/>
              <a:t>connected</a:t>
            </a:r>
            <a:r>
              <a:rPr lang="it-IT" sz="3200" i="1" dirty="0"/>
              <a:t> </a:t>
            </a:r>
            <a:r>
              <a:rPr lang="it-IT" sz="3200" i="1" dirty="0" err="1"/>
              <a:t>migrant</a:t>
            </a:r>
            <a:r>
              <a:rPr lang="it-IT" sz="3200" i="1" dirty="0"/>
              <a:t>: an </a:t>
            </a:r>
            <a:r>
              <a:rPr lang="it-IT" sz="3200" i="1" dirty="0" err="1"/>
              <a:t>epistemological</a:t>
            </a:r>
            <a:r>
              <a:rPr lang="it-IT" sz="3200" i="1" dirty="0"/>
              <a:t> manifesto.</a:t>
            </a:r>
          </a:p>
          <a:p>
            <a:endParaRPr lang="it-IT" i="1" dirty="0"/>
          </a:p>
          <a:p>
            <a:endParaRPr lang="it-IT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1992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{86C6A625-4A35-604D-9D9A-56A038D0B3D6}tf16401369</Template>
  <TotalTime>2491</TotalTime>
  <Words>2665</Words>
  <Application>Microsoft Macintosh PowerPoint</Application>
  <PresentationFormat>Widescreen</PresentationFormat>
  <Paragraphs>303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Rockwell</vt:lpstr>
      <vt:lpstr>Times New Roman</vt:lpstr>
      <vt:lpstr>Wingdings</vt:lpstr>
      <vt:lpstr>Atlante</vt:lpstr>
      <vt:lpstr>                    Mari D’Agostino (Università di Palermo), Egle Mocciaro (Università di             Multilinguismo digitale in giovani migranti subsahariani   </vt:lpstr>
      <vt:lpstr> </vt:lpstr>
      <vt:lpstr>Presentazione standard di PowerPoint</vt:lpstr>
      <vt:lpstr>Presentazione standard di PowerPoint</vt:lpstr>
      <vt:lpstr>Giovani migranti subsahariani</vt:lpstr>
      <vt:lpstr>Giovani migranti ad ItaStra</vt:lpstr>
      <vt:lpstr>Giovani migranti ad ItaStra Qualche numero </vt:lpstr>
      <vt:lpstr> Vincitore World Press Photo 2014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Migranti 2.0</dc:title>
  <dc:creator>MARIA D'AGOSTINO</dc:creator>
  <cp:lastModifiedBy>Microsoft Office User</cp:lastModifiedBy>
  <cp:revision>42</cp:revision>
  <dcterms:created xsi:type="dcterms:W3CDTF">2021-07-03T03:48:15Z</dcterms:created>
  <dcterms:modified xsi:type="dcterms:W3CDTF">2021-11-09T11:56:27Z</dcterms:modified>
</cp:coreProperties>
</file>