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9"/>
  </p:handoutMasterIdLst>
  <p:sldIdLst>
    <p:sldId id="256" r:id="rId5"/>
    <p:sldId id="456" r:id="rId6"/>
    <p:sldId id="435" r:id="rId7"/>
    <p:sldId id="478" r:id="rId8"/>
    <p:sldId id="481" r:id="rId9"/>
    <p:sldId id="479" r:id="rId10"/>
    <p:sldId id="482" r:id="rId11"/>
    <p:sldId id="488" r:id="rId12"/>
    <p:sldId id="483" r:id="rId13"/>
    <p:sldId id="484" r:id="rId14"/>
    <p:sldId id="485" r:id="rId15"/>
    <p:sldId id="486" r:id="rId16"/>
    <p:sldId id="487" r:id="rId17"/>
    <p:sldId id="412" r:id="rId18"/>
  </p:sldIdLst>
  <p:sldSz cx="9144000" cy="6858000" type="screen4x3"/>
  <p:notesSz cx="6799263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ek Ruban" userId="c9177f01-6018-4435-ad5a-7ec2989c397e" providerId="ADAL" clId="{BDBDFDA7-8B7E-419D-A146-CF7D6C89C0AE}"/>
    <pc:docChg chg="custSel modSld">
      <pc:chgData name="Radek Ruban" userId="c9177f01-6018-4435-ad5a-7ec2989c397e" providerId="ADAL" clId="{BDBDFDA7-8B7E-419D-A146-CF7D6C89C0AE}" dt="2023-01-06T12:49:33.368" v="0" actId="21"/>
      <pc:docMkLst>
        <pc:docMk/>
      </pc:docMkLst>
      <pc:sldChg chg="delSp mod">
        <pc:chgData name="Radek Ruban" userId="c9177f01-6018-4435-ad5a-7ec2989c397e" providerId="ADAL" clId="{BDBDFDA7-8B7E-419D-A146-CF7D6C89C0AE}" dt="2023-01-06T12:49:33.368" v="0" actId="21"/>
        <pc:sldMkLst>
          <pc:docMk/>
          <pc:sldMk cId="72460731" sldId="456"/>
        </pc:sldMkLst>
        <pc:picChg chg="del">
          <ac:chgData name="Radek Ruban" userId="c9177f01-6018-4435-ad5a-7ec2989c397e" providerId="ADAL" clId="{BDBDFDA7-8B7E-419D-A146-CF7D6C89C0AE}" dt="2023-01-06T12:49:33.368" v="0" actId="21"/>
          <ac:picMkLst>
            <pc:docMk/>
            <pc:sldMk cId="72460731" sldId="456"/>
            <ac:picMk id="4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F17B9-BB5F-452B-AF2C-35B7E4EA44A1}" type="datetimeFigureOut">
              <a:rPr lang="cs-CZ" smtClean="0"/>
              <a:pPr/>
              <a:t>06.01.2023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7795B-D613-4621-B9AA-6364B2018A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EB49-EDEE-4C3A-853C-19503D009155}" type="datetimeFigureOut">
              <a:rPr lang="cs-CZ" smtClean="0"/>
              <a:pPr/>
              <a:t>06.01.2023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9D00-F0AB-471D-A556-7124237DC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EB49-EDEE-4C3A-853C-19503D009155}" type="datetimeFigureOut">
              <a:rPr lang="cs-CZ" smtClean="0"/>
              <a:pPr/>
              <a:t>06.01.2023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9D00-F0AB-471D-A556-7124237DC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EB49-EDEE-4C3A-853C-19503D009155}" type="datetimeFigureOut">
              <a:rPr lang="cs-CZ" smtClean="0"/>
              <a:pPr/>
              <a:t>06.01.2023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9D00-F0AB-471D-A556-7124237DC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EB49-EDEE-4C3A-853C-19503D009155}" type="datetimeFigureOut">
              <a:rPr lang="cs-CZ" smtClean="0"/>
              <a:pPr/>
              <a:t>06.01.2023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9D00-F0AB-471D-A556-7124237DC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EB49-EDEE-4C3A-853C-19503D009155}" type="datetimeFigureOut">
              <a:rPr lang="cs-CZ" smtClean="0"/>
              <a:pPr/>
              <a:t>06.01.2023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9D00-F0AB-471D-A556-7124237DC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EB49-EDEE-4C3A-853C-19503D009155}" type="datetimeFigureOut">
              <a:rPr lang="cs-CZ" smtClean="0"/>
              <a:pPr/>
              <a:t>06.01.2023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9D00-F0AB-471D-A556-7124237DC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EB49-EDEE-4C3A-853C-19503D009155}" type="datetimeFigureOut">
              <a:rPr lang="cs-CZ" smtClean="0"/>
              <a:pPr/>
              <a:t>06.01.2023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9D00-F0AB-471D-A556-7124237DC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EB49-EDEE-4C3A-853C-19503D009155}" type="datetimeFigureOut">
              <a:rPr lang="cs-CZ" smtClean="0"/>
              <a:pPr/>
              <a:t>06.01.2023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9D00-F0AB-471D-A556-7124237DC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EB49-EDEE-4C3A-853C-19503D009155}" type="datetimeFigureOut">
              <a:rPr lang="cs-CZ" smtClean="0"/>
              <a:pPr/>
              <a:t>06.01.2023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9D00-F0AB-471D-A556-7124237DC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EB49-EDEE-4C3A-853C-19503D009155}" type="datetimeFigureOut">
              <a:rPr lang="cs-CZ" smtClean="0"/>
              <a:pPr/>
              <a:t>06.01.2023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9D00-F0AB-471D-A556-7124237DC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EB49-EDEE-4C3A-853C-19503D009155}" type="datetimeFigureOut">
              <a:rPr lang="cs-CZ" smtClean="0"/>
              <a:pPr/>
              <a:t>06.01.2023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9D00-F0AB-471D-A556-7124237DC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9EB49-EDEE-4C3A-853C-19503D009155}" type="datetimeFigureOut">
              <a:rPr lang="cs-CZ" smtClean="0"/>
              <a:pPr/>
              <a:t>06.01.2023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39D00-F0AB-471D-A556-7124237DC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246042"/>
            <a:ext cx="6858000" cy="235258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Pozitivní „určovací“ návrh</a:t>
            </a:r>
            <a:br>
              <a:rPr lang="cs-CZ" b="1" dirty="0"/>
            </a:br>
            <a:r>
              <a:rPr lang="cs-CZ" b="1" dirty="0"/>
              <a:t>na vyslovení platnosti rozhodnutí valné hromady nebo členské schůze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0874"/>
            <a:ext cx="6858000" cy="979289"/>
          </a:xfrm>
        </p:spPr>
        <p:txBody>
          <a:bodyPr>
            <a:normAutofit fontScale="92500" lnSpcReduction="20000"/>
          </a:bodyPr>
          <a:lstStyle/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1950" dirty="0">
                <a:solidFill>
                  <a:schemeClr val="tx1"/>
                </a:solidFill>
              </a:rPr>
              <a:t>Korporační spory</a:t>
            </a:r>
          </a:p>
          <a:p>
            <a:r>
              <a:rPr lang="cs-CZ" sz="1650" dirty="0">
                <a:solidFill>
                  <a:schemeClr val="tx1"/>
                </a:solidFill>
              </a:rPr>
              <a:t>Smolenice 21. 9. 2022</a:t>
            </a:r>
          </a:p>
          <a:p>
            <a:endParaRPr lang="cs-CZ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C215BA72-3C18-4DE1-8092-B5A2E70E128F}"/>
              </a:ext>
            </a:extLst>
          </p:cNvPr>
          <p:cNvSpPr txBox="1">
            <a:spLocks/>
          </p:cNvSpPr>
          <p:nvPr/>
        </p:nvSpPr>
        <p:spPr>
          <a:xfrm>
            <a:off x="1143000" y="4580163"/>
            <a:ext cx="6858000" cy="78377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  <a:p>
            <a:r>
              <a:rPr lang="cs-CZ" sz="1500" i="1" dirty="0"/>
              <a:t>Radek Ruban</a:t>
            </a:r>
          </a:p>
        </p:txBody>
      </p:sp>
    </p:spTree>
    <p:extLst>
      <p:ext uri="{BB962C8B-B14F-4D97-AF65-F5344CB8AC3E}">
        <p14:creationId xmlns:p14="http://schemas.microsoft.com/office/powerpoint/2010/main" val="3550048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10D95-981D-4FFC-B370-295D22BE2C5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cs-CZ" altLang="cs-CZ" sz="4000" i="1" dirty="0">
                <a:latin typeface="Calibri" pitchFamily="34" charset="0"/>
              </a:rPr>
              <a:t>Case study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9EC160-2702-423E-9FB7-7A99D381E3E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700" dirty="0"/>
              <a:t>NS 27 </a:t>
            </a:r>
            <a:r>
              <a:rPr lang="cs-CZ" altLang="cs-CZ" sz="2700" dirty="0" err="1"/>
              <a:t>Cdo</a:t>
            </a:r>
            <a:r>
              <a:rPr lang="cs-CZ" altLang="cs-CZ" sz="2700" dirty="0"/>
              <a:t> 3439/2017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soud I. st. = zamítl,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není naplněn základní předpoklad věcného přezkumu, a to existence usnesení, neboť návrh nebyl přijat,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odvolací soud = zrušil a vrátil,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pokud akcionáři na valné hromadě společnosti hlasovali o odvolání M. Š. z funkce člena představenstva a jmenovaný nebyl v důsledku tohoto hlasování z funkce odvolán, bylo přijato usnesení valné hromady „o neodvolání člena představenstva z funkce“,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„negativní“ rozhodnutí přitom lze podrobit soudnímu přezkumu dle § 428 z. o. k.</a:t>
            </a:r>
          </a:p>
          <a:p>
            <a:pPr lvl="2">
              <a:lnSpc>
                <a:spcPct val="80000"/>
              </a:lnSpc>
            </a:pPr>
            <a:endParaRPr lang="cs-CZ" altLang="cs-CZ" sz="1900" dirty="0"/>
          </a:p>
          <a:p>
            <a:pPr lvl="2">
              <a:lnSpc>
                <a:spcPct val="80000"/>
              </a:lnSpc>
            </a:pPr>
            <a:endParaRPr lang="cs-CZ" altLang="cs-CZ" sz="1900" dirty="0"/>
          </a:p>
        </p:txBody>
      </p:sp>
    </p:spTree>
    <p:extLst>
      <p:ext uri="{BB962C8B-B14F-4D97-AF65-F5344CB8AC3E}">
        <p14:creationId xmlns:p14="http://schemas.microsoft.com/office/powerpoint/2010/main" val="1164515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10D95-981D-4FFC-B370-295D22BE2C5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cs-CZ" altLang="cs-CZ" sz="4000" i="1" dirty="0">
                <a:latin typeface="Calibri" pitchFamily="34" charset="0"/>
              </a:rPr>
              <a:t>Case study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9EC160-2702-423E-9FB7-7A99D381E3E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700" dirty="0"/>
              <a:t>NS 27 </a:t>
            </a:r>
            <a:r>
              <a:rPr lang="cs-CZ" altLang="cs-CZ" sz="2700" dirty="0" err="1"/>
              <a:t>Cdo</a:t>
            </a:r>
            <a:r>
              <a:rPr lang="cs-CZ" altLang="cs-CZ" sz="2700" dirty="0"/>
              <a:t> 3439/2017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Dovolací soud = zrušil </a:t>
            </a:r>
            <a:r>
              <a:rPr lang="cs-CZ" altLang="cs-CZ" sz="2300"/>
              <a:t>a vrátil:</a:t>
            </a:r>
            <a:endParaRPr lang="cs-CZ" altLang="cs-CZ" sz="2300" dirty="0"/>
          </a:p>
          <a:p>
            <a:pPr lvl="2">
              <a:lnSpc>
                <a:spcPct val="80000"/>
              </a:lnSpc>
            </a:pPr>
            <a:r>
              <a:rPr lang="cs-CZ" altLang="cs-CZ" sz="1900" i="1" dirty="0"/>
              <a:t>V usnesení ze dne 27. 11. 2014, sp. zn. 29 Cdo 548/2013, Nejvyšší soud - v poměrech zákona č. 513/1991 Sb., obchodního zákoníku (dále jen „obch. zák.“) - dovodil, že jestliže společníci nehlasují, nemůže zde být ani projevu vůle - usnesení valné hromady - jehož platnost by mohla být přezkoumána postupem podle § 131 odst. 1 obch. zák.</a:t>
            </a:r>
          </a:p>
          <a:p>
            <a:pPr lvl="2">
              <a:lnSpc>
                <a:spcPct val="80000"/>
              </a:lnSpc>
            </a:pPr>
            <a:r>
              <a:rPr lang="cs-CZ" altLang="cs-CZ" sz="1900" i="1" dirty="0"/>
              <a:t>Uvedený závěr se uplatní přiměřeně v poměrech úpravy kapitálových společností (viz § 1 odst. 2 z. o. k.) v zákoně o obchodních korporacích; tedy i v poměrech akciové společnosti.</a:t>
            </a:r>
          </a:p>
          <a:p>
            <a:pPr lvl="2">
              <a:lnSpc>
                <a:spcPct val="80000"/>
              </a:lnSpc>
            </a:pPr>
            <a:r>
              <a:rPr lang="cs-CZ" altLang="cs-CZ" sz="1900" i="1" u="sng" dirty="0"/>
              <a:t>Usnesení valné hromady jako projev vůle</a:t>
            </a:r>
            <a:r>
              <a:rPr lang="cs-CZ" altLang="cs-CZ" sz="1900" i="1" dirty="0"/>
              <a:t> pak absentuje nejen za situace, kdy společníci (akcionáři) na valné hromadě vůbec nehlasovali, ale </a:t>
            </a:r>
            <a:r>
              <a:rPr lang="cs-CZ" altLang="cs-CZ" sz="1900" i="1" u="sng" dirty="0"/>
              <a:t>i v případě, kdy společníci (akcionáři) o určité otázce hlasovali, navržené usnesení však nebylo přijato.</a:t>
            </a:r>
          </a:p>
          <a:p>
            <a:pPr lvl="2">
              <a:lnSpc>
                <a:spcPct val="80000"/>
              </a:lnSpc>
            </a:pPr>
            <a:r>
              <a:rPr lang="cs-CZ" altLang="cs-CZ" sz="1900" i="1" u="sng" dirty="0"/>
              <a:t>Není žádné usnesení valné hromady utvořené prostřednictvím daného hlasování, jež by bylo možné podrobit přezkumu podle § 428 a násl.</a:t>
            </a:r>
            <a:br>
              <a:rPr lang="cs-CZ" altLang="cs-CZ" sz="1900" i="1" u="sng" dirty="0"/>
            </a:br>
            <a:r>
              <a:rPr lang="cs-CZ" altLang="cs-CZ" sz="1900" i="1" u="sng" dirty="0"/>
              <a:t>z. o. k.</a:t>
            </a:r>
          </a:p>
          <a:p>
            <a:pPr lvl="2">
              <a:lnSpc>
                <a:spcPct val="80000"/>
              </a:lnSpc>
            </a:pPr>
            <a:endParaRPr lang="cs-CZ" altLang="cs-CZ" sz="1900" dirty="0"/>
          </a:p>
          <a:p>
            <a:pPr lvl="2">
              <a:lnSpc>
                <a:spcPct val="80000"/>
              </a:lnSpc>
            </a:pPr>
            <a:endParaRPr lang="cs-CZ" altLang="cs-CZ" sz="1900" dirty="0"/>
          </a:p>
          <a:p>
            <a:pPr lvl="2">
              <a:lnSpc>
                <a:spcPct val="80000"/>
              </a:lnSpc>
            </a:pPr>
            <a:endParaRPr lang="cs-CZ" altLang="cs-CZ" sz="1900" dirty="0"/>
          </a:p>
        </p:txBody>
      </p:sp>
    </p:spTree>
    <p:extLst>
      <p:ext uri="{BB962C8B-B14F-4D97-AF65-F5344CB8AC3E}">
        <p14:creationId xmlns:p14="http://schemas.microsoft.com/office/powerpoint/2010/main" val="1560545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10D95-981D-4FFC-B370-295D22BE2C5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cs-CZ" altLang="cs-CZ" sz="4000" i="1" dirty="0">
                <a:latin typeface="Calibri" pitchFamily="34" charset="0"/>
              </a:rPr>
              <a:t>Case study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9EC160-2702-423E-9FB7-7A99D381E3E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700" dirty="0"/>
              <a:t>NS 27 </a:t>
            </a:r>
            <a:r>
              <a:rPr lang="cs-CZ" altLang="cs-CZ" sz="2700" dirty="0" err="1"/>
              <a:t>Cdo</a:t>
            </a:r>
            <a:r>
              <a:rPr lang="cs-CZ" altLang="cs-CZ" sz="2700" dirty="0"/>
              <a:t> 3439/2017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Dovolací soud = zrušil a vrátil</a:t>
            </a:r>
          </a:p>
          <a:p>
            <a:pPr lvl="2">
              <a:lnSpc>
                <a:spcPct val="80000"/>
              </a:lnSpc>
            </a:pPr>
            <a:r>
              <a:rPr lang="cs-CZ" altLang="cs-CZ" sz="1900" i="1" dirty="0"/>
              <a:t>Skutečnost, že výsledek hlasování byl promítnut do zápisu z valné hromady nepřesně, slovy: „usnesení č. 1: M. Š. nebyl odvolán z funkce člena představenstva společnosti“),“ na uvedeném ničeho nemění. Jinak řečeno, </a:t>
            </a:r>
            <a:r>
              <a:rPr lang="cs-CZ" altLang="cs-CZ" sz="1900" i="1" u="sng" dirty="0"/>
              <a:t>z toho, že nebylo přijato usnesení o odvolání člena představenstva, nelze usuzovat, že valná hromada přijala usnesení „o neodvolání člena představenstva“</a:t>
            </a:r>
            <a:r>
              <a:rPr lang="cs-CZ" altLang="cs-CZ" sz="1900" i="1" dirty="0"/>
              <a:t>, jehož platnost by mohla být přezkoumána postupem podle § 428 a násl. z. o. k. (</a:t>
            </a:r>
            <a:r>
              <a:rPr lang="cs-CZ" altLang="cs-CZ" sz="1900" i="1" u="sng" dirty="0"/>
              <a:t>nepřijetí usnesení o odvolání člena představenstva z funkce nezakládá existenci usnesení opačného</a:t>
            </a:r>
            <a:r>
              <a:rPr lang="cs-CZ" altLang="cs-CZ" sz="1900" i="1" dirty="0"/>
              <a:t>).</a:t>
            </a:r>
          </a:p>
          <a:p>
            <a:pPr lvl="2">
              <a:lnSpc>
                <a:spcPct val="80000"/>
              </a:lnSpc>
            </a:pPr>
            <a:r>
              <a:rPr lang="cs-CZ" altLang="cs-CZ" sz="1900" i="1" dirty="0"/>
              <a:t>Ostatně dovolatelce (a soudu prvního stupně) lze přisvědčit i v tom, že (hypotetické) </a:t>
            </a:r>
            <a:r>
              <a:rPr lang="cs-CZ" altLang="cs-CZ" sz="1900" i="1" u="sng" dirty="0"/>
              <a:t>vyslovení neplatnosti případného („negativního“) usnesení valné hromady</a:t>
            </a:r>
            <a:r>
              <a:rPr lang="cs-CZ" altLang="cs-CZ" sz="1900" i="1" dirty="0"/>
              <a:t> o tom, že určitý člen představenstva nebyl z funkce odvolán, </a:t>
            </a:r>
            <a:r>
              <a:rPr lang="cs-CZ" altLang="cs-CZ" sz="1900" i="1" u="sng" dirty="0"/>
              <a:t>by nemělo za následek jeho odvolání a nijak by se nepromítlo do vnitřních poměrů akciové společnosti.</a:t>
            </a:r>
            <a:r>
              <a:rPr lang="cs-CZ" altLang="cs-CZ" sz="1900" i="1" dirty="0"/>
              <a:t> Nedošlo by jím tedy k odstranění protiprávního stavu, jehož existenci navrhovatel tvrdí.</a:t>
            </a:r>
          </a:p>
          <a:p>
            <a:pPr lvl="2">
              <a:lnSpc>
                <a:spcPct val="80000"/>
              </a:lnSpc>
            </a:pPr>
            <a:endParaRPr lang="cs-CZ" altLang="cs-CZ" sz="1900" dirty="0"/>
          </a:p>
          <a:p>
            <a:pPr lvl="2">
              <a:lnSpc>
                <a:spcPct val="80000"/>
              </a:lnSpc>
            </a:pPr>
            <a:endParaRPr lang="cs-CZ" altLang="cs-CZ" sz="1900" dirty="0"/>
          </a:p>
          <a:p>
            <a:pPr lvl="2">
              <a:lnSpc>
                <a:spcPct val="80000"/>
              </a:lnSpc>
            </a:pPr>
            <a:endParaRPr lang="cs-CZ" altLang="cs-CZ" sz="1900" dirty="0"/>
          </a:p>
        </p:txBody>
      </p:sp>
    </p:spTree>
    <p:extLst>
      <p:ext uri="{BB962C8B-B14F-4D97-AF65-F5344CB8AC3E}">
        <p14:creationId xmlns:p14="http://schemas.microsoft.com/office/powerpoint/2010/main" val="2468580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10D95-981D-4FFC-B370-295D22BE2C5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cs-CZ" altLang="cs-CZ" sz="4000" i="1" dirty="0">
                <a:latin typeface="Calibri" pitchFamily="34" charset="0"/>
              </a:rPr>
              <a:t>Case study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9EC160-2702-423E-9FB7-7A99D381E3E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700" dirty="0"/>
              <a:t>NS 27 </a:t>
            </a:r>
            <a:r>
              <a:rPr lang="cs-CZ" altLang="cs-CZ" sz="2700" dirty="0" err="1"/>
              <a:t>Cdo</a:t>
            </a:r>
            <a:r>
              <a:rPr lang="cs-CZ" altLang="cs-CZ" sz="2700" dirty="0"/>
              <a:t> 3439/2017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Dovolací soud = zrušil a vrátil</a:t>
            </a:r>
          </a:p>
          <a:p>
            <a:pPr lvl="2">
              <a:lnSpc>
                <a:spcPct val="80000"/>
              </a:lnSpc>
            </a:pPr>
            <a:r>
              <a:rPr lang="cs-CZ" altLang="cs-CZ" sz="1900" i="1" dirty="0"/>
              <a:t>Navrhovatel přitom má k dispozici způsobilé prostředky právní ochrany. Jednak se může domáhat podle § 80 o. s. ř. </a:t>
            </a:r>
            <a:r>
              <a:rPr lang="cs-CZ" altLang="cs-CZ" sz="1900" i="1" u="sng" dirty="0"/>
              <a:t>určení, že valná hromada přijala usnesení o odvolání M. Š. z funkce člena představenstva</a:t>
            </a:r>
            <a:r>
              <a:rPr lang="cs-CZ" altLang="cs-CZ" sz="1900" i="1" dirty="0"/>
              <a:t> (má-li za to, že akcionáři M. Š. a PROTON, s. r. o. měli sistována hlasovací práva, a k jejich hlasům proto nelze přihlížet), jednak </a:t>
            </a:r>
            <a:r>
              <a:rPr lang="cs-CZ" altLang="cs-CZ" sz="1900" i="1" u="sng" dirty="0"/>
              <a:t>může iniciovat řízení ve věci zneužití hlasovacího práva k újmě celku podle § 212 odst. 2 o. z.</a:t>
            </a:r>
            <a:r>
              <a:rPr lang="cs-CZ" altLang="cs-CZ" sz="1900" i="1" dirty="0"/>
              <a:t> (dovozuje-li, že akcionáři M. Š. a PROTON, s. r. o. zneužili svá hlasovací práva k újmě celku, a proto by se k jejich hlasům nemělo přihlížet).</a:t>
            </a:r>
          </a:p>
          <a:p>
            <a:pPr lvl="2">
              <a:lnSpc>
                <a:spcPct val="80000"/>
              </a:lnSpc>
            </a:pPr>
            <a:endParaRPr lang="cs-CZ" altLang="cs-CZ" sz="1900" i="1" dirty="0"/>
          </a:p>
          <a:p>
            <a:pPr lvl="2">
              <a:lnSpc>
                <a:spcPct val="80000"/>
              </a:lnSpc>
            </a:pPr>
            <a:endParaRPr lang="cs-CZ" altLang="cs-CZ" sz="1900" dirty="0"/>
          </a:p>
          <a:p>
            <a:pPr lvl="2">
              <a:lnSpc>
                <a:spcPct val="80000"/>
              </a:lnSpc>
            </a:pPr>
            <a:endParaRPr lang="cs-CZ" altLang="cs-CZ" sz="1900" dirty="0"/>
          </a:p>
          <a:p>
            <a:pPr lvl="2">
              <a:lnSpc>
                <a:spcPct val="80000"/>
              </a:lnSpc>
            </a:pPr>
            <a:endParaRPr lang="cs-CZ" altLang="cs-CZ" sz="1900" dirty="0"/>
          </a:p>
        </p:txBody>
      </p:sp>
    </p:spTree>
    <p:extLst>
      <p:ext uri="{BB962C8B-B14F-4D97-AF65-F5344CB8AC3E}">
        <p14:creationId xmlns:p14="http://schemas.microsoft.com/office/powerpoint/2010/main" val="2063135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71150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10D95-981D-4FFC-B370-295D22BE2C5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latin typeface="Calibri" pitchFamily="34" charset="0"/>
              </a:rPr>
              <a:t>O čem to bude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9EC160-2702-423E-9FB7-7A99D381E3E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cs-CZ" altLang="cs-CZ" sz="2700" dirty="0"/>
              <a:t>Vstupní teze,</a:t>
            </a:r>
          </a:p>
          <a:p>
            <a:pPr marL="1344613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300" dirty="0"/>
              <a:t>co a proč řešíme.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cs-CZ" altLang="cs-CZ" sz="2700" dirty="0"/>
              <a:t>Současný stav poznání,</a:t>
            </a:r>
          </a:p>
          <a:p>
            <a:pPr marL="1344613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300" dirty="0"/>
              <a:t>co se na toto téma napsalo.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cs-CZ" altLang="cs-CZ" sz="2700" dirty="0"/>
              <a:t>Základní východiska,</a:t>
            </a:r>
          </a:p>
          <a:p>
            <a:pPr marL="1344613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300" dirty="0"/>
              <a:t>co už víme.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cs-CZ" altLang="cs-CZ" sz="2700" dirty="0"/>
              <a:t>Jak to funguje,</a:t>
            </a:r>
          </a:p>
          <a:p>
            <a:pPr marL="1344613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300" dirty="0"/>
              <a:t>co ještě nevíme.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cs-CZ" altLang="cs-CZ" sz="2700" dirty="0"/>
              <a:t>Případová studie,</a:t>
            </a:r>
          </a:p>
          <a:p>
            <a:pPr marL="1344613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300" dirty="0"/>
              <a:t>první vlaštovka.</a:t>
            </a:r>
          </a:p>
        </p:txBody>
      </p:sp>
    </p:spTree>
    <p:extLst>
      <p:ext uri="{BB962C8B-B14F-4D97-AF65-F5344CB8AC3E}">
        <p14:creationId xmlns:p14="http://schemas.microsoft.com/office/powerpoint/2010/main" val="72460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10D95-981D-4FFC-B370-295D22BE2C5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latin typeface="Calibri" pitchFamily="34" charset="0"/>
              </a:rPr>
              <a:t>Vstupní teze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9EC160-2702-423E-9FB7-7A99D381E3E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700" dirty="0"/>
              <a:t>V řízení o vyslovení neplatnosti usnesení VH se: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nepřezkoumává platnost napadeného rozhodnutí jako celku,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soud je vázán návrhem,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(NS 29 Cdo 4814/2015, NS 27 Cdo 927/2020),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výrok zní:</a:t>
            </a:r>
          </a:p>
          <a:p>
            <a:pPr marL="1371600" lvl="2" indent="-457200">
              <a:lnSpc>
                <a:spcPct val="80000"/>
              </a:lnSpc>
              <a:buFont typeface="+mj-lt"/>
              <a:buAutoNum type="alphaLcParenR"/>
            </a:pPr>
            <a:r>
              <a:rPr lang="cs-CZ" altLang="cs-CZ" sz="1900" dirty="0"/>
              <a:t>vyslovuje se neplatnost (napadené rozhodnutí VH </a:t>
            </a:r>
            <a:r>
              <a:rPr lang="cs-CZ" altLang="cs-CZ" sz="1900" i="1" dirty="0"/>
              <a:t>„nevyvolává právní účinky“</a:t>
            </a:r>
            <a:r>
              <a:rPr lang="cs-CZ" altLang="cs-CZ" sz="1900" dirty="0"/>
              <a:t>),</a:t>
            </a:r>
          </a:p>
          <a:p>
            <a:pPr marL="1371600" lvl="2" indent="-457200">
              <a:lnSpc>
                <a:spcPct val="80000"/>
              </a:lnSpc>
              <a:buFont typeface="+mj-lt"/>
              <a:buAutoNum type="alphaLcParenR"/>
            </a:pPr>
            <a:r>
              <a:rPr lang="cs-CZ" altLang="cs-CZ" sz="1900" dirty="0"/>
              <a:t>zamítá se,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výrok </a:t>
            </a:r>
            <a:r>
              <a:rPr lang="cs-CZ" altLang="cs-CZ" sz="2300" u="sng" dirty="0"/>
              <a:t>ne</a:t>
            </a:r>
            <a:r>
              <a:rPr lang="cs-CZ" altLang="cs-CZ" sz="2300" dirty="0"/>
              <a:t>může znít napadené rozhodnutí VH „je platné“.</a:t>
            </a:r>
          </a:p>
          <a:p>
            <a:pPr>
              <a:lnSpc>
                <a:spcPct val="80000"/>
              </a:lnSpc>
            </a:pPr>
            <a:endParaRPr lang="cs-CZ" altLang="cs-CZ" sz="2700" dirty="0"/>
          </a:p>
          <a:p>
            <a:pPr>
              <a:lnSpc>
                <a:spcPct val="80000"/>
              </a:lnSpc>
            </a:pPr>
            <a:r>
              <a:rPr lang="cs-CZ" altLang="cs-CZ" sz="2700" dirty="0"/>
              <a:t>Mezera ve vztahu k rozhodnutím VH, kterými se návrh na přijetí usnesení: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zamítá (negativní rozhodnutí),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odmítá (VH vůbec nehlasuje).</a:t>
            </a:r>
          </a:p>
          <a:p>
            <a:pPr lvl="1">
              <a:lnSpc>
                <a:spcPct val="80000"/>
              </a:lnSpc>
            </a:pPr>
            <a:endParaRPr lang="cs-CZ" altLang="cs-CZ" sz="2300" dirty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700" dirty="0"/>
              <a:t>→ Vyplňují pozitivní „určovací“ návrhy na vyslovení platnosti.</a:t>
            </a:r>
          </a:p>
          <a:p>
            <a:pPr lvl="1">
              <a:lnSpc>
                <a:spcPct val="80000"/>
              </a:lnSpc>
            </a:pPr>
            <a:endParaRPr lang="cs-CZ" altLang="cs-CZ" sz="2300" dirty="0"/>
          </a:p>
        </p:txBody>
      </p:sp>
    </p:spTree>
    <p:extLst>
      <p:ext uri="{BB962C8B-B14F-4D97-AF65-F5344CB8AC3E}">
        <p14:creationId xmlns:p14="http://schemas.microsoft.com/office/powerpoint/2010/main" val="421228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10D95-981D-4FFC-B370-295D22BE2C5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dirty="0">
                <a:latin typeface="Calibri" pitchFamily="34" charset="0"/>
              </a:rPr>
              <a:t>Současný stav poznání</a:t>
            </a:r>
            <a:br>
              <a:rPr lang="cs-CZ" altLang="cs-CZ" sz="4000" dirty="0">
                <a:latin typeface="Calibri" pitchFamily="34" charset="0"/>
              </a:rPr>
            </a:br>
            <a:r>
              <a:rPr lang="cs-CZ" altLang="cs-CZ" sz="4000" dirty="0">
                <a:latin typeface="Calibri" pitchFamily="34" charset="0"/>
              </a:rPr>
              <a:t>v českém právním prostředí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9EC160-2702-423E-9FB7-7A99D381E3E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700" dirty="0"/>
              <a:t>V literatuře</a:t>
            </a:r>
          </a:p>
          <a:p>
            <a:pPr lvl="1">
              <a:lnSpc>
                <a:spcPct val="80000"/>
              </a:lnSpc>
            </a:pPr>
            <a:r>
              <a:rPr lang="cs-CZ" altLang="cs-CZ" sz="2300" i="1" dirty="0"/>
              <a:t>Šuk</a:t>
            </a:r>
            <a:r>
              <a:rPr lang="cs-CZ" altLang="cs-CZ" sz="2300" dirty="0"/>
              <a:t> In: Štenglová, Havel, Cileček, Kuhn, Šuk. Zákon</a:t>
            </a:r>
            <a:br>
              <a:rPr lang="cs-CZ" altLang="cs-CZ" sz="2300" dirty="0"/>
            </a:br>
            <a:r>
              <a:rPr lang="cs-CZ" altLang="cs-CZ" sz="2300" dirty="0"/>
              <a:t>o obchodních korporacích: Komentář. 3. vyd. Praha:</a:t>
            </a:r>
            <a:br>
              <a:rPr lang="cs-CZ" altLang="cs-CZ" sz="2300" dirty="0"/>
            </a:br>
            <a:r>
              <a:rPr lang="cs-CZ" altLang="cs-CZ" sz="2300" dirty="0"/>
              <a:t>C. H. Beck, 2020, § 191 </a:t>
            </a:r>
            <a:r>
              <a:rPr lang="cs-CZ" altLang="cs-CZ" sz="2300" b="1" i="1" dirty="0"/>
              <a:t>68</a:t>
            </a:r>
            <a:r>
              <a:rPr lang="cs-CZ" altLang="cs-CZ" sz="2300" dirty="0"/>
              <a:t>, § 428 </a:t>
            </a:r>
            <a:r>
              <a:rPr lang="cs-CZ" altLang="cs-CZ" sz="2300" b="1" i="1" dirty="0"/>
              <a:t>74</a:t>
            </a:r>
            <a:r>
              <a:rPr lang="cs-CZ" altLang="cs-CZ" sz="23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300" i="1" dirty="0"/>
              <a:t>Ruban</a:t>
            </a:r>
            <a:r>
              <a:rPr lang="cs-CZ" altLang="cs-CZ" sz="2300" dirty="0"/>
              <a:t> In: Lavický a kol. Občanský zákoník I: Komentář.</a:t>
            </a:r>
            <a:br>
              <a:rPr lang="cs-CZ" altLang="cs-CZ" sz="2300" dirty="0"/>
            </a:br>
            <a:r>
              <a:rPr lang="cs-CZ" altLang="cs-CZ" sz="2300" dirty="0"/>
              <a:t>2. vyd. Praha: C. H. Beck, § 258 </a:t>
            </a:r>
            <a:r>
              <a:rPr lang="cs-CZ" altLang="cs-CZ" sz="2300" b="1" i="1" dirty="0"/>
              <a:t>95–94</a:t>
            </a:r>
            <a:r>
              <a:rPr lang="cs-CZ" altLang="cs-CZ" sz="2300" dirty="0"/>
              <a:t>.</a:t>
            </a:r>
          </a:p>
          <a:p>
            <a:pPr>
              <a:lnSpc>
                <a:spcPct val="80000"/>
              </a:lnSpc>
            </a:pPr>
            <a:endParaRPr lang="cs-CZ" altLang="cs-CZ" sz="2700" dirty="0"/>
          </a:p>
          <a:p>
            <a:pPr>
              <a:lnSpc>
                <a:spcPct val="80000"/>
              </a:lnSpc>
            </a:pPr>
            <a:r>
              <a:rPr lang="cs-CZ" altLang="cs-CZ" sz="2700" dirty="0"/>
              <a:t>Reakce na rozhodovací praxi: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NS 27 Cdo 3439/2017.</a:t>
            </a:r>
          </a:p>
          <a:p>
            <a:pPr lvl="1">
              <a:lnSpc>
                <a:spcPct val="80000"/>
              </a:lnSpc>
            </a:pPr>
            <a:endParaRPr lang="cs-CZ" altLang="cs-CZ" sz="2300" dirty="0"/>
          </a:p>
          <a:p>
            <a:pPr marL="57150" indent="0">
              <a:lnSpc>
                <a:spcPct val="80000"/>
              </a:lnSpc>
              <a:buNone/>
            </a:pPr>
            <a:r>
              <a:rPr lang="cs-CZ" altLang="cs-CZ" sz="2700" dirty="0"/>
              <a:t>→ Dosavadní stav poznání spíše fragmentární.</a:t>
            </a:r>
          </a:p>
        </p:txBody>
      </p:sp>
    </p:spTree>
    <p:extLst>
      <p:ext uri="{BB962C8B-B14F-4D97-AF65-F5344CB8AC3E}">
        <p14:creationId xmlns:p14="http://schemas.microsoft.com/office/powerpoint/2010/main" val="124955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10D95-981D-4FFC-B370-295D22BE2C5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latin typeface="Calibri" pitchFamily="34" charset="0"/>
              </a:rPr>
              <a:t>Základní východiska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9EC160-2702-423E-9FB7-7A99D381E3E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700" dirty="0"/>
              <a:t>Vznik usnesení VH: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obecně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výrokem předsedy VH + zápisem zapisovatele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bez ohledu na věcnou správnost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výjimky například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zdánlivost,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dočasná neúčinnost.</a:t>
            </a:r>
          </a:p>
          <a:p>
            <a:pPr lvl="1">
              <a:lnSpc>
                <a:spcPct val="80000"/>
              </a:lnSpc>
            </a:pPr>
            <a:endParaRPr lang="cs-CZ" altLang="cs-CZ" sz="2300" dirty="0"/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Platí i pro usnesení, která jsou zamítavá,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typické důvody neplatnosti zamítavých rozhodnutí,</a:t>
            </a:r>
          </a:p>
          <a:p>
            <a:pPr lvl="3">
              <a:lnSpc>
                <a:spcPct val="80000"/>
              </a:lnSpc>
            </a:pPr>
            <a:r>
              <a:rPr lang="cs-CZ" altLang="cs-CZ" sz="1500" dirty="0"/>
              <a:t>prostá chyba při počítání většiny,</a:t>
            </a:r>
          </a:p>
          <a:p>
            <a:pPr lvl="3">
              <a:lnSpc>
                <a:spcPct val="80000"/>
              </a:lnSpc>
            </a:pPr>
            <a:r>
              <a:rPr lang="cs-CZ" altLang="cs-CZ" sz="1500" dirty="0"/>
              <a:t>v souvislosti se sistací hlasovacích práv,</a:t>
            </a:r>
          </a:p>
          <a:p>
            <a:pPr lvl="3">
              <a:lnSpc>
                <a:spcPct val="80000"/>
              </a:lnSpc>
            </a:pPr>
            <a:r>
              <a:rPr lang="cs-CZ" altLang="cs-CZ" sz="1500" dirty="0"/>
              <a:t>zneužití hlasovacích práv (§ 212 odst. 2 ObčZ), pokud se na VH vůbec použije.</a:t>
            </a:r>
          </a:p>
          <a:p>
            <a:pPr>
              <a:lnSpc>
                <a:spcPct val="80000"/>
              </a:lnSpc>
            </a:pPr>
            <a:endParaRPr lang="cs-CZ" altLang="cs-CZ" sz="2700" dirty="0"/>
          </a:p>
          <a:p>
            <a:pPr>
              <a:lnSpc>
                <a:spcPct val="80000"/>
              </a:lnSpc>
            </a:pPr>
            <a:r>
              <a:rPr lang="cs-CZ" altLang="cs-CZ" sz="2700" dirty="0"/>
              <a:t>Návrh na „určení“ platnosti usnesení VH: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reaguje na zamítavá (negativní) rozhodnutí,</a:t>
            </a:r>
            <a:endParaRPr lang="cs-CZ" altLang="cs-CZ" sz="1100" dirty="0"/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doplňuje návrh na vyslovení neplatnosti,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odstraňuje deficit, který by vznikl tím, že bude vyslovena neplatnost usnesení, jimiž se návrh usnesení zamítá či odmítá,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navrhovatel by musel podat další (dodatečný) návrh na určení, výsledku hlasování,</a:t>
            </a:r>
          </a:p>
          <a:p>
            <a:pPr lvl="1">
              <a:lnSpc>
                <a:spcPct val="80000"/>
              </a:lnSpc>
            </a:pPr>
            <a:r>
              <a:rPr lang="cs-CZ" altLang="cs-CZ" sz="2300" u="sng" dirty="0"/>
              <a:t>prohlašuje správný výsledek hlasování.</a:t>
            </a:r>
          </a:p>
        </p:txBody>
      </p:sp>
    </p:spTree>
    <p:extLst>
      <p:ext uri="{BB962C8B-B14F-4D97-AF65-F5344CB8AC3E}">
        <p14:creationId xmlns:p14="http://schemas.microsoft.com/office/powerpoint/2010/main" val="142900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10D95-981D-4FFC-B370-295D22BE2C5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latin typeface="Calibri" pitchFamily="34" charset="0"/>
              </a:rPr>
              <a:t>Přípustnost tohoto druhu návrhů.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9EC160-2702-423E-9FB7-7A99D381E3E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700" dirty="0"/>
              <a:t>Současný stav,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dnes již všeobecně přijímáno jako přípustné,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dřívější rozporuplná judikatura RG překonaná,</a:t>
            </a:r>
          </a:p>
          <a:p>
            <a:pPr lvl="3">
              <a:lnSpc>
                <a:spcPct val="80000"/>
              </a:lnSpc>
            </a:pPr>
            <a:r>
              <a:rPr lang="cs-CZ" altLang="cs-CZ" sz="1500" dirty="0"/>
              <a:t>obavy z právní nejistoty,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neexistuje funkční alternativa,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bylo by možné jen vyslovit neplatnost a odkázat navrhovatele na nové hlasování,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výsledek hlasování by byl ovšem nejistý,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proto shledáno neefektivním (nedostačujícím).</a:t>
            </a:r>
          </a:p>
        </p:txBody>
      </p:sp>
    </p:spTree>
    <p:extLst>
      <p:ext uri="{BB962C8B-B14F-4D97-AF65-F5344CB8AC3E}">
        <p14:creationId xmlns:p14="http://schemas.microsoft.com/office/powerpoint/2010/main" val="189751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10D95-981D-4FFC-B370-295D22BE2C5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latin typeface="Calibri" pitchFamily="34" charset="0"/>
              </a:rPr>
              <a:t>Jak to funguje?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9EC160-2702-423E-9FB7-7A99D381E3E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700" dirty="0"/>
              <a:t>Pozitivní „určovací“ návrh na vyslovení platnosti,</a:t>
            </a:r>
          </a:p>
          <a:p>
            <a:pPr lvl="1">
              <a:lnSpc>
                <a:spcPct val="80000"/>
              </a:lnSpc>
            </a:pPr>
            <a:r>
              <a:rPr lang="cs-CZ" altLang="cs-CZ" sz="2300" u="sng" dirty="0"/>
              <a:t>ne</a:t>
            </a:r>
            <a:r>
              <a:rPr lang="cs-CZ" altLang="cs-CZ" sz="2300" dirty="0"/>
              <a:t>nahrazuje návrh na vyslovení neplatnosti,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oba návrhy musí být podány vedle sebe,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usnesení VH je platné, dokud soud nevysloví jeho neplatnost (konstitutivní povaha návrhu),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teprve po „odstranění“ napadeného usnesení (resp. současně s ním) vzniká prostor pro pozitivní určení,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samostatně neobstojí ale ani žaloba na vyslovení neplatnosti</a:t>
            </a:r>
            <a:br>
              <a:rPr lang="cs-CZ" altLang="cs-CZ" sz="2300" dirty="0"/>
            </a:br>
            <a:r>
              <a:rPr lang="cs-CZ" altLang="cs-CZ" sz="2300" dirty="0"/>
              <a:t>(§ 260 </a:t>
            </a:r>
            <a:r>
              <a:rPr lang="cs-CZ" altLang="cs-CZ" sz="2300" dirty="0" err="1"/>
              <a:t>ObčZ</a:t>
            </a:r>
            <a:r>
              <a:rPr lang="cs-CZ" altLang="cs-CZ" sz="2300" dirty="0"/>
              <a:t>),</a:t>
            </a:r>
          </a:p>
          <a:p>
            <a:pPr lvl="1">
              <a:lnSpc>
                <a:spcPct val="80000"/>
              </a:lnSpc>
            </a:pPr>
            <a:endParaRPr lang="cs-CZ" altLang="cs-CZ" sz="2300" dirty="0"/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v praxi nejspíš bez obtíží kvůli § 41 odst. 2 OSŘ.</a:t>
            </a:r>
          </a:p>
        </p:txBody>
      </p:sp>
    </p:spTree>
    <p:extLst>
      <p:ext uri="{BB962C8B-B14F-4D97-AF65-F5344CB8AC3E}">
        <p14:creationId xmlns:p14="http://schemas.microsoft.com/office/powerpoint/2010/main" val="1207839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10D95-981D-4FFC-B370-295D22BE2C5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latin typeface="Calibri" pitchFamily="34" charset="0"/>
              </a:rPr>
              <a:t>Jak to funguje?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9EC160-2702-423E-9FB7-7A99D381E3E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700" dirty="0"/>
              <a:t>Vlastnosti pozitivního „určovacího“ návrhu na vyslovení platností,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kopíruje návrh na vyslovení neplatnosti, proto obdobná pravidla,</a:t>
            </a:r>
            <a:endParaRPr lang="cs-CZ" altLang="cs-CZ" sz="1100" dirty="0"/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nejde o klasickou určovací žalobu</a:t>
            </a:r>
            <a:r>
              <a:rPr lang="en-US" altLang="cs-CZ" sz="1900" dirty="0"/>
              <a:t> </a:t>
            </a:r>
            <a:r>
              <a:rPr lang="cs-CZ" altLang="cs-CZ" sz="1900" dirty="0"/>
              <a:t>(§ 80 OSŘ), ale spíš o rozvinutí (vyplnění mezery ve vztahu k) návrhu na vyslovení neplatnosti,</a:t>
            </a:r>
          </a:p>
          <a:p>
            <a:pPr lvl="2">
              <a:lnSpc>
                <a:spcPct val="80000"/>
              </a:lnSpc>
            </a:pPr>
            <a:endParaRPr lang="cs-CZ" altLang="cs-CZ" sz="1900" dirty="0"/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konstitutivní charakter, ale </a:t>
            </a:r>
            <a:r>
              <a:rPr lang="cs-CZ" altLang="cs-CZ" sz="1900" i="1" dirty="0"/>
              <a:t>ex </a:t>
            </a:r>
            <a:r>
              <a:rPr lang="cs-CZ" altLang="cs-CZ" sz="1900" i="1" dirty="0" err="1"/>
              <a:t>tunc</a:t>
            </a:r>
            <a:r>
              <a:rPr lang="cs-CZ" altLang="cs-CZ" sz="1900" dirty="0"/>
              <a:t>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vyhovující výrok účinky </a:t>
            </a:r>
            <a:r>
              <a:rPr lang="cs-CZ" altLang="cs-CZ" sz="1900" i="1" dirty="0" err="1"/>
              <a:t>erga</a:t>
            </a:r>
            <a:r>
              <a:rPr lang="cs-CZ" altLang="cs-CZ" sz="1900" i="1" dirty="0"/>
              <a:t> </a:t>
            </a:r>
            <a:r>
              <a:rPr lang="cs-CZ" altLang="cs-CZ" sz="1900" i="1" dirty="0" err="1"/>
              <a:t>omnes</a:t>
            </a:r>
            <a:r>
              <a:rPr lang="cs-CZ" altLang="cs-CZ" sz="1900" i="1" dirty="0"/>
              <a:t> </a:t>
            </a:r>
            <a:r>
              <a:rPr lang="cs-CZ" altLang="cs-CZ" sz="1900" dirty="0"/>
              <a:t>(zamítavý jen </a:t>
            </a:r>
            <a:r>
              <a:rPr lang="cs-CZ" altLang="cs-CZ" sz="1900" i="1" dirty="0"/>
              <a:t>inter partes</a:t>
            </a:r>
            <a:r>
              <a:rPr lang="cs-CZ" altLang="cs-CZ" sz="1900" dirty="0"/>
              <a:t>),</a:t>
            </a:r>
          </a:p>
          <a:p>
            <a:pPr lvl="2">
              <a:lnSpc>
                <a:spcPct val="80000"/>
              </a:lnSpc>
            </a:pPr>
            <a:endParaRPr lang="cs-CZ" altLang="cs-CZ" sz="1900" dirty="0"/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okruh aktivně legitimovaných osob,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lhůty (musí být podány oba návrhy, obě „žaloby“ mají rozdílný předmět řízení),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protest (postačuje vymezit skutkové důvody neplatnosti),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vedlejší účastenství (?).</a:t>
            </a:r>
          </a:p>
        </p:txBody>
      </p:sp>
    </p:spTree>
    <p:extLst>
      <p:ext uri="{BB962C8B-B14F-4D97-AF65-F5344CB8AC3E}">
        <p14:creationId xmlns:p14="http://schemas.microsoft.com/office/powerpoint/2010/main" val="52880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10D95-981D-4FFC-B370-295D22BE2C5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cs-CZ" altLang="cs-CZ" sz="4000" i="1" dirty="0">
                <a:latin typeface="Calibri" pitchFamily="34" charset="0"/>
              </a:rPr>
              <a:t>Case study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9EC160-2702-423E-9FB7-7A99D381E3E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700" dirty="0"/>
              <a:t>NS 27 </a:t>
            </a:r>
            <a:r>
              <a:rPr lang="cs-CZ" altLang="cs-CZ" sz="2700" dirty="0" err="1"/>
              <a:t>Cdo</a:t>
            </a:r>
            <a:r>
              <a:rPr lang="cs-CZ" altLang="cs-CZ" sz="2700" dirty="0"/>
              <a:t> 3439/2017</a:t>
            </a:r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skutek,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na návrh navrhovatele/akcionáře svolána VH,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návrh na odvolání člena představenstva o odvolání členů představenstva (současně akcionáře) pro porušení povinností při správě cizího majetku,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protest navrhovatele, že se nesmí přihlížet k hlasům odvolávaného (sistace),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hlasováno, jako by sistováno nebylo,</a:t>
            </a:r>
          </a:p>
          <a:p>
            <a:pPr lvl="2">
              <a:lnSpc>
                <a:spcPct val="80000"/>
              </a:lnSpc>
            </a:pPr>
            <a:r>
              <a:rPr lang="cs-CZ" altLang="cs-CZ" sz="1900" dirty="0"/>
              <a:t>zápis: „usnesení č. 1: M. Š. nebyl odvolán z funkce člena představenstva společnosti.“</a:t>
            </a:r>
          </a:p>
          <a:p>
            <a:pPr lvl="2">
              <a:lnSpc>
                <a:spcPct val="80000"/>
              </a:lnSpc>
            </a:pPr>
            <a:endParaRPr lang="cs-CZ" altLang="cs-CZ" sz="1900" dirty="0"/>
          </a:p>
          <a:p>
            <a:pPr lvl="1">
              <a:lnSpc>
                <a:spcPct val="80000"/>
              </a:lnSpc>
            </a:pPr>
            <a:r>
              <a:rPr lang="cs-CZ" altLang="cs-CZ" sz="2300" dirty="0"/>
              <a:t>Napadla aktivně legitimovaná osoba + včas.</a:t>
            </a:r>
          </a:p>
          <a:p>
            <a:pPr lvl="2">
              <a:lnSpc>
                <a:spcPct val="80000"/>
              </a:lnSpc>
            </a:pPr>
            <a:endParaRPr lang="cs-CZ" altLang="cs-CZ" sz="1900" dirty="0"/>
          </a:p>
        </p:txBody>
      </p:sp>
    </p:spTree>
    <p:extLst>
      <p:ext uri="{BB962C8B-B14F-4D97-AF65-F5344CB8AC3E}">
        <p14:creationId xmlns:p14="http://schemas.microsoft.com/office/powerpoint/2010/main" val="37089970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949801266B3749BCCD6C4CBE2AC057" ma:contentTypeVersion="14" ma:contentTypeDescription="Vytvoří nový dokument" ma:contentTypeScope="" ma:versionID="1982c3b7f7b9c477da697a387fefb9dc">
  <xsd:schema xmlns:xsd="http://www.w3.org/2001/XMLSchema" xmlns:xs="http://www.w3.org/2001/XMLSchema" xmlns:p="http://schemas.microsoft.com/office/2006/metadata/properties" xmlns:ns3="4f0289a4-3b82-4623-a95c-1407cf5b8323" xmlns:ns4="21083ac9-bfbf-47e4-af4e-605821655a76" targetNamespace="http://schemas.microsoft.com/office/2006/metadata/properties" ma:root="true" ma:fieldsID="84f3f6f2927155a8f4c810999428b60a" ns3:_="" ns4:_="">
    <xsd:import namespace="4f0289a4-3b82-4623-a95c-1407cf5b8323"/>
    <xsd:import namespace="21083ac9-bfbf-47e4-af4e-605821655a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289a4-3b82-4623-a95c-1407cf5b83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083ac9-bfbf-47e4-af4e-605821655a7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B9DBCB-A4C7-4C9E-9B15-F51417CA6C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0289a4-3b82-4623-a95c-1407cf5b8323"/>
    <ds:schemaRef ds:uri="21083ac9-bfbf-47e4-af4e-605821655a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F12FAD-AF2C-4CD4-8041-C69607517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3FBBE4-7DF7-4362-884F-0A5D67F7341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f0289a4-3b82-4623-a95c-1407cf5b8323"/>
    <ds:schemaRef ds:uri="http://purl.org/dc/terms/"/>
    <ds:schemaRef ds:uri="http://schemas.openxmlformats.org/package/2006/metadata/core-properties"/>
    <ds:schemaRef ds:uri="21083ac9-bfbf-47e4-af4e-605821655a7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1355</Words>
  <Application>Microsoft Office PowerPoint</Application>
  <PresentationFormat>Předvádění na obrazovce (4:3)</PresentationFormat>
  <Paragraphs>130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Pozitivní „určovací“ návrh na vyslovení platnosti rozhodnutí valné hromady nebo členské schůze</vt:lpstr>
      <vt:lpstr>O čem to bude</vt:lpstr>
      <vt:lpstr>Vstupní teze</vt:lpstr>
      <vt:lpstr>Současný stav poznání v českém právním prostředí</vt:lpstr>
      <vt:lpstr>Základní východiska</vt:lpstr>
      <vt:lpstr>Přípustnost tohoto druhu návrhů.</vt:lpstr>
      <vt:lpstr>Jak to funguje?</vt:lpstr>
      <vt:lpstr>Jak to funguje?</vt:lpstr>
      <vt:lpstr>Case study</vt:lpstr>
      <vt:lpstr>Case study</vt:lpstr>
      <vt:lpstr>Case study</vt:lpstr>
      <vt:lpstr>Case study</vt:lpstr>
      <vt:lpstr>Case study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rubanra</dc:creator>
  <cp:lastModifiedBy>Radek Ruban</cp:lastModifiedBy>
  <cp:revision>316</cp:revision>
  <cp:lastPrinted>2022-09-12T12:18:41Z</cp:lastPrinted>
  <dcterms:created xsi:type="dcterms:W3CDTF">2019-06-11T12:24:06Z</dcterms:created>
  <dcterms:modified xsi:type="dcterms:W3CDTF">2023-01-06T12:49:36Z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0x010100BC949801266B3749BCCD6C4CBE2AC057</vt:lpwstr>
  </property>
</Properties>
</file>