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90" d="100"/>
          <a:sy n="90" d="100"/>
        </p:scale>
        <p:origin x="23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Poměr vybraných textů dle domény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textů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žurnalistika</c:v>
                </c:pt>
                <c:pt idx="1">
                  <c:v>uživatelé</c:v>
                </c:pt>
                <c:pt idx="2">
                  <c:v>etika a právo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172</c:v>
                </c:pt>
                <c:pt idx="1">
                  <c:v>158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9-D446-BD18-75B365312BA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CD329-CD73-C5C2-B2F3-AD000F2AB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5CBBB8-183A-17D5-4DF0-7C2514225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70550B-107B-FB87-5A58-BC7E0BFE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806568-87FE-D247-D63F-2E5898B6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D687C5-40C4-B86C-DEA3-F3922AFD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6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A7C22-C82F-B8D3-65F0-A08FC939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B10BC8-C408-16C7-5833-C9299C4CF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12038-5EF9-208E-F2A7-3D7B6808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E6092E-4B01-5BE9-A302-04A39EB4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FF564-7DD6-F604-0CC4-B66EB4D9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5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DC5012-88AD-D306-12C0-B44A29E6F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96CEED-A2D1-AED1-EDE1-4184976AC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C3A0A4-62EB-F6A4-0A02-129B828A4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CBD8A5-CA86-BF09-FF7F-3A1AA84E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225AF-1918-A523-8F04-6E8C1463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72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E08AF-579C-9096-6253-C9902C6F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B5A37-F361-11EE-B02B-9A3AFB8A8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1F834D-D5AD-668D-D181-9E232815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27163C-0529-FFB9-AA22-0E6FDA5B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B08491-EB88-1460-75AD-EA34DA00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1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AD4A7-F72F-A454-4AB7-67DF8314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A843AC-02C2-CFB3-9556-057AF8DC1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0F0B35-2EBA-2E96-CF1A-E8F93326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DFEDF7-30D2-ABBE-3B08-6FFC827E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0322B0-46F0-6E83-3CE5-5B3ECA13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7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3457C-B699-B4EA-41D8-21A329CC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BC1D8E-68AF-2259-0773-CD300E111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61D332-0B8E-62D4-23AF-0129F91F2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0B4543-8401-DA23-C6A7-B2D504C3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4136AC-B9A3-6F27-4F94-ECBF7BF2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53420E-3D37-F7D9-8130-E3A87D77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47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C1963-EAC2-6947-3045-5024A2EF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4BED6F-2F84-C3FC-E3C6-90412529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3839A7-C687-EBD4-BAB5-3DE09F3C8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794CF4-4BB0-70F9-58F8-691C8164D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AE532E-3F48-670B-03D0-AA2BD21C1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1EB0B89-C319-A0EB-A30B-020ED707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0B70FB-34AB-E74A-46BF-DBEC2F65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159C58-4B7E-BA18-9B74-E94B75AA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133AF-FDC3-B1F5-7D72-A8E3EF19E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A3B844-6153-1925-8100-269DA7D3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C2746D-B5B9-03AA-D52B-D8D37C68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9E16F4-2E63-A423-6E13-ECF343DF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22DFA0-A5EE-79FD-CE18-C51DB0A1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FECBDC-05F8-073D-D07A-45D65C43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59A49A-10ED-6AEB-0898-93E8DA8E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1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C2F47-911A-EDB1-824F-5696F052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110AC-CF80-91BB-8637-816265D83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393567-488A-9AD9-8DF0-FD93B0CD7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2B6F02-1104-80B8-CB65-B973E39C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30570-60BA-E0F5-D66D-11491AF9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70FD43-F6AE-E411-0A82-7D0D6AB0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9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90B3E-8950-4460-D225-DCCA1DF3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4EEE4A-ADBE-A5E2-0CEA-B6423EF58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2B62EB-0417-8FB5-5827-6D0C72318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E403C6-2372-4877-07BF-6C5A3423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4ED7C4-9938-3F2C-E497-0EE8795F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26157D-86C0-6A2F-4C99-22976227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4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B90C33-2C76-1BAF-20C3-6925CD62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D4B44B-91D5-AAAB-E879-EC823D0D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B9FF6C-F6B4-C694-75D9-56B93C769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15D60-8652-724A-A124-E9206E5EEFC3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070FD6-99E3-CFFE-DFEC-F5940B314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7DC480-1875-429A-CBE7-82E9312C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94D9-AFA6-D84C-92E0-5EBD6CE5E5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67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metik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3EC60-38C5-238B-6ECE-6FC7B4A9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Probuzeni ve svobodě: jak transformace po roce 1989 ovlivňuje současný stav české novinářské etiky a profesionalizace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E445AD-A4DB-1BFC-2103-66B11B014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</a:t>
            </a:r>
            <a:r>
              <a:rPr lang="cs-CZ" dirty="0" err="1"/>
              <a:t>Waschková</a:t>
            </a:r>
            <a:r>
              <a:rPr lang="cs-CZ" dirty="0"/>
              <a:t> Císařová – Iveta Jansová – Jan Motal</a:t>
            </a:r>
          </a:p>
          <a:p>
            <a:r>
              <a:rPr lang="cs-CZ" dirty="0"/>
              <a:t>Katedra mediálních studií a žurnalistiky</a:t>
            </a:r>
          </a:p>
          <a:p>
            <a:r>
              <a:rPr lang="cs-CZ" dirty="0"/>
              <a:t>Fakulta sociálních studií, Masarykova univerzita, 2022</a:t>
            </a:r>
          </a:p>
        </p:txBody>
      </p:sp>
    </p:spTree>
    <p:extLst>
      <p:ext uri="{BB962C8B-B14F-4D97-AF65-F5344CB8AC3E}">
        <p14:creationId xmlns:p14="http://schemas.microsoft.com/office/powerpoint/2010/main" val="85179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D6D58-748A-F3EA-CD36-518D6D453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 –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EC243-AB8F-EC3B-0D0B-1880C071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Tím, že v 90. letech nebyla vybudována dostatečně robustní organizační základna žurnalistické profese (důraz kladen pouze na vzdělávání – UK, MU, UPOL), chybí profesní solidarita (</a:t>
            </a:r>
            <a:r>
              <a:rPr lang="cs-CZ" dirty="0" err="1"/>
              <a:t>Urbaniková</a:t>
            </a:r>
            <a:r>
              <a:rPr lang="cs-CZ" dirty="0"/>
              <a:t> – Volek, 2017) a akademická a </a:t>
            </a:r>
            <a:r>
              <a:rPr lang="cs-CZ" dirty="0" err="1"/>
              <a:t>industry</a:t>
            </a:r>
            <a:r>
              <a:rPr lang="cs-CZ" dirty="0"/>
              <a:t> sféra jsou oddělené, není česká žurnalistika schopna adekvátně reagovat na výzvy 21. století:</a:t>
            </a:r>
          </a:p>
          <a:p>
            <a:pPr lvl="1"/>
            <a:r>
              <a:rPr lang="cs-CZ" dirty="0"/>
              <a:t>Hospodářská krize 2008 – odliv zahraničních vlastníků – oligarchizace (A. Babiš, P. Kellner, …), s tím související propojení médií s domácími politickými zájmy</a:t>
            </a:r>
          </a:p>
          <a:p>
            <a:pPr lvl="1"/>
            <a:r>
              <a:rPr lang="cs-CZ" dirty="0"/>
              <a:t>Technologie, konvergence – ústup od tradičního modu </a:t>
            </a:r>
            <a:r>
              <a:rPr lang="cs-CZ" dirty="0" err="1"/>
              <a:t>operandi</a:t>
            </a:r>
            <a:r>
              <a:rPr lang="cs-CZ" dirty="0"/>
              <a:t> žurnalistiky ve prospěch nových technologií</a:t>
            </a:r>
          </a:p>
          <a:p>
            <a:pPr lvl="1"/>
            <a:r>
              <a:rPr lang="cs-CZ" dirty="0" err="1"/>
              <a:t>Deprofesionalizace</a:t>
            </a:r>
            <a:r>
              <a:rPr lang="cs-CZ" dirty="0"/>
              <a:t> – komplex změn globální žurnalistiky, který vede k erozi tradičních profesních mechanismů a standardů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025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9599-1C60-D9FA-9BA3-8D96B23ED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Poslední „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juncture</a:t>
            </a:r>
            <a:r>
              <a:rPr lang="cs-CZ" dirty="0"/>
              <a:t>“ …?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91251-9779-1E87-3130-63E8EE3BC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Velká příležitost – aktivizační moment – A. Babiš kupuje v roce 2013 MAFRA (</a:t>
            </a:r>
            <a:r>
              <a:rPr lang="cs-CZ" dirty="0" err="1"/>
              <a:t>Kotišová</a:t>
            </a:r>
            <a:r>
              <a:rPr lang="cs-CZ" dirty="0"/>
              <a:t> &amp; </a:t>
            </a:r>
            <a:r>
              <a:rPr lang="cs-CZ" dirty="0" err="1"/>
              <a:t>Waschková</a:t>
            </a:r>
            <a:r>
              <a:rPr lang="cs-CZ" dirty="0"/>
              <a:t> Císařová, 2021)</a:t>
            </a:r>
          </a:p>
          <a:p>
            <a:pPr lvl="1"/>
            <a:r>
              <a:rPr lang="cs-CZ" dirty="0"/>
              <a:t>Vzniká NFNŽ, IPI, znovu se otevírají diskuze o tiskové radě, podstatnou roli hraje </a:t>
            </a:r>
            <a:r>
              <a:rPr lang="cs-CZ" i="1" dirty="0"/>
              <a:t>nová kapitalistická třída</a:t>
            </a:r>
            <a:r>
              <a:rPr lang="cs-CZ" dirty="0"/>
              <a:t>, která se již etablovala a reflektuje své anti-oligarchické zájmy</a:t>
            </a:r>
          </a:p>
          <a:p>
            <a:pPr lvl="1"/>
            <a:r>
              <a:rPr lang="cs-CZ" dirty="0"/>
              <a:t>Opět se objevuje narativ „občanské společnosti“, který má ne-politický charakter</a:t>
            </a:r>
          </a:p>
          <a:p>
            <a:pPr lvl="1"/>
            <a:r>
              <a:rPr lang="cs-CZ" dirty="0"/>
              <a:t>Po volbách 2021 se však tento charakter nedaří udržet (příklad: M. Klíma jako předseda správní rady NFNŽ a IPI se stává vládním poradcem, další lidé z tohoto okruhu se propojují s politickou sférou) a ukazuje se, že „nepolitická“ orientace těchto organizací má retardující charakter</a:t>
            </a:r>
          </a:p>
          <a:p>
            <a:r>
              <a:rPr lang="cs-CZ" dirty="0"/>
              <a:t>Dosud tak v české žurnalistice chybí dostatečně silná a důvěryhodná profesní i odborová organizace, která by dokázala stimulovat profesní solidaritu a prosazovala jasný normativní rámec (vycházející z adekvátního a neskrývaného politického postoje – deliberativní demokracie)</a:t>
            </a:r>
          </a:p>
          <a:p>
            <a:r>
              <a:rPr lang="cs-CZ" dirty="0"/>
              <a:t>Akademická a </a:t>
            </a:r>
            <a:r>
              <a:rPr lang="cs-CZ" dirty="0" err="1"/>
              <a:t>industry</a:t>
            </a:r>
            <a:r>
              <a:rPr lang="cs-CZ" dirty="0"/>
              <a:t> sféry jsou oddělené, nefungují symbioticky – chybí systematická reflexe a kritika</a:t>
            </a:r>
          </a:p>
        </p:txBody>
      </p:sp>
    </p:spTree>
    <p:extLst>
      <p:ext uri="{BB962C8B-B14F-4D97-AF65-F5344CB8AC3E}">
        <p14:creationId xmlns:p14="http://schemas.microsoft.com/office/powerpoint/2010/main" val="94393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EBFA5-E0A7-3A61-3BE8-0BBC113E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D9F69-15C2-A674-DF7F-47B31E83B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Rozhovory:</a:t>
            </a:r>
          </a:p>
          <a:p>
            <a:pPr lvl="1"/>
            <a:r>
              <a:rPr lang="cs-CZ" dirty="0"/>
              <a:t>Jan Jirák (2022). Výzkumný rozhovor.</a:t>
            </a:r>
          </a:p>
          <a:p>
            <a:pPr lvl="1"/>
            <a:r>
              <a:rPr lang="cs-CZ" dirty="0"/>
              <a:t>Adam Černý (2022). Výzkumný rozhovor.</a:t>
            </a:r>
          </a:p>
          <a:p>
            <a:pPr lvl="1"/>
            <a:r>
              <a:rPr lang="cs-CZ" dirty="0"/>
              <a:t>Jana Kubíčková (2022). Výzkumný rozhovor.</a:t>
            </a:r>
          </a:p>
          <a:p>
            <a:pPr lvl="1"/>
            <a:r>
              <a:rPr lang="cs-CZ" dirty="0"/>
              <a:t>Barbora Osvaldová (2022). Výzkumný rozhovor.</a:t>
            </a:r>
          </a:p>
          <a:p>
            <a:r>
              <a:rPr lang="cs-CZ" dirty="0"/>
              <a:t>Studie:</a:t>
            </a:r>
          </a:p>
          <a:p>
            <a:pPr lvl="1"/>
            <a:r>
              <a:rPr lang="cs-CZ" dirty="0"/>
              <a:t>Lenka Císařová (2003). Kořeny krize v České televizi. Brno: Masarykova univerzita.</a:t>
            </a:r>
          </a:p>
          <a:p>
            <a:pPr lvl="1"/>
            <a:r>
              <a:rPr lang="cs-CZ" dirty="0"/>
              <a:t>David </a:t>
            </a:r>
            <a:r>
              <a:rPr lang="cs-CZ" dirty="0" err="1"/>
              <a:t>Collier</a:t>
            </a:r>
            <a:r>
              <a:rPr lang="cs-CZ" dirty="0"/>
              <a:t> (2017). </a:t>
            </a:r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Blocks</a:t>
            </a:r>
            <a:r>
              <a:rPr lang="cs-CZ" dirty="0"/>
              <a:t> and </a:t>
            </a:r>
            <a:r>
              <a:rPr lang="cs-CZ" dirty="0" err="1"/>
              <a:t>Methodological</a:t>
            </a:r>
            <a:r>
              <a:rPr lang="cs-CZ" dirty="0"/>
              <a:t> </a:t>
            </a:r>
            <a:r>
              <a:rPr lang="cs-CZ" dirty="0" err="1"/>
              <a:t>Challenges</a:t>
            </a:r>
            <a:r>
              <a:rPr lang="cs-CZ" dirty="0"/>
              <a:t>: A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Junctures</a:t>
            </a:r>
            <a:r>
              <a:rPr lang="cs-CZ" dirty="0"/>
              <a:t>. </a:t>
            </a:r>
            <a:r>
              <a:rPr lang="cs-CZ" i="1" dirty="0" err="1"/>
              <a:t>Qualitative</a:t>
            </a:r>
            <a:r>
              <a:rPr lang="cs-CZ" i="1" dirty="0"/>
              <a:t> &amp; </a:t>
            </a:r>
            <a:r>
              <a:rPr lang="cs-CZ" i="1" dirty="0" err="1"/>
              <a:t>Multi-Method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, 15(1), pp. 2–9.</a:t>
            </a:r>
          </a:p>
          <a:p>
            <a:pPr lvl="1"/>
            <a:r>
              <a:rPr lang="cs-CZ" dirty="0"/>
              <a:t>Gil Eyal (2000). Anti-</a:t>
            </a:r>
            <a:r>
              <a:rPr lang="cs-CZ" dirty="0" err="1"/>
              <a:t>Politics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Spirit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Capitalism</a:t>
            </a:r>
            <a:r>
              <a:rPr lang="cs-CZ" dirty="0"/>
              <a:t>: </a:t>
            </a:r>
            <a:r>
              <a:rPr lang="cs-CZ" dirty="0" err="1"/>
              <a:t>Dissidents</a:t>
            </a:r>
            <a:r>
              <a:rPr lang="cs-CZ" dirty="0"/>
              <a:t>, </a:t>
            </a:r>
            <a:r>
              <a:rPr lang="cs-CZ" dirty="0" err="1"/>
              <a:t>Monetarists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Transition</a:t>
            </a:r>
            <a:r>
              <a:rPr lang="cs-CZ" dirty="0"/>
              <a:t> to </a:t>
            </a:r>
            <a:r>
              <a:rPr lang="cs-CZ" dirty="0" err="1"/>
              <a:t>Capitalism</a:t>
            </a:r>
            <a:r>
              <a:rPr lang="cs-CZ" dirty="0"/>
              <a:t>. </a:t>
            </a:r>
            <a:r>
              <a:rPr lang="cs-CZ" i="1" dirty="0" err="1"/>
              <a:t>Theory</a:t>
            </a:r>
            <a:r>
              <a:rPr lang="cs-CZ" i="1" dirty="0"/>
              <a:t> and Society</a:t>
            </a:r>
            <a:r>
              <a:rPr lang="cs-CZ" dirty="0"/>
              <a:t>, 29(1), pp. 49–92.</a:t>
            </a:r>
          </a:p>
          <a:p>
            <a:pPr lvl="1"/>
            <a:r>
              <a:rPr lang="cs-CZ" dirty="0"/>
              <a:t>Johana </a:t>
            </a:r>
            <a:r>
              <a:rPr lang="cs-CZ" dirty="0" err="1"/>
              <a:t>Kotišová</a:t>
            </a:r>
            <a:r>
              <a:rPr lang="cs-CZ" dirty="0"/>
              <a:t> – Lenka </a:t>
            </a:r>
            <a:r>
              <a:rPr lang="cs-CZ" dirty="0" err="1"/>
              <a:t>Waschková</a:t>
            </a:r>
            <a:r>
              <a:rPr lang="cs-CZ" dirty="0"/>
              <a:t> Císařová (2021). „I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Devil</a:t>
            </a:r>
            <a:r>
              <a:rPr lang="cs-CZ" dirty="0"/>
              <a:t> I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“: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Autonomy </a:t>
            </a:r>
            <a:r>
              <a:rPr lang="cs-CZ" dirty="0" err="1"/>
              <a:t>Among</a:t>
            </a:r>
            <a:r>
              <a:rPr lang="cs-CZ" dirty="0"/>
              <a:t> Czech </a:t>
            </a:r>
            <a:r>
              <a:rPr lang="cs-CZ" dirty="0" err="1"/>
              <a:t>Journalists</a:t>
            </a:r>
            <a:r>
              <a:rPr lang="cs-CZ" dirty="0"/>
              <a:t> </a:t>
            </a:r>
            <a:r>
              <a:rPr lang="cs-CZ" dirty="0" err="1"/>
              <a:t>Remaining</a:t>
            </a:r>
            <a:r>
              <a:rPr lang="cs-CZ" dirty="0"/>
              <a:t> in and </a:t>
            </a:r>
            <a:r>
              <a:rPr lang="cs-CZ" dirty="0" err="1"/>
              <a:t>Leaving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Prime </a:t>
            </a:r>
            <a:r>
              <a:rPr lang="cs-CZ" dirty="0" err="1"/>
              <a:t>Minister‘s</a:t>
            </a:r>
            <a:r>
              <a:rPr lang="cs-CZ" dirty="0"/>
              <a:t> </a:t>
            </a:r>
            <a:r>
              <a:rPr lang="cs-CZ" dirty="0" err="1"/>
              <a:t>Newspapers</a:t>
            </a:r>
            <a:r>
              <a:rPr lang="cs-CZ" dirty="0"/>
              <a:t>. </a:t>
            </a:r>
            <a:r>
              <a:rPr lang="cs-CZ" i="1" dirty="0" err="1"/>
              <a:t>The</a:t>
            </a:r>
            <a:r>
              <a:rPr lang="cs-CZ" i="1" dirty="0"/>
              <a:t> 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Press</a:t>
            </a:r>
            <a:r>
              <a:rPr lang="cs-CZ" i="1" dirty="0"/>
              <a:t>/</a:t>
            </a:r>
            <a:r>
              <a:rPr lang="cs-CZ" i="1" dirty="0" err="1"/>
              <a:t>Politics</a:t>
            </a:r>
            <a:r>
              <a:rPr lang="cs-CZ" i="1" dirty="0"/>
              <a:t>, </a:t>
            </a:r>
            <a:r>
              <a:rPr lang="cs-CZ" dirty="0"/>
              <a:t>pp. 1–19.</a:t>
            </a:r>
          </a:p>
          <a:p>
            <a:pPr lvl="1"/>
            <a:r>
              <a:rPr lang="cs-CZ" dirty="0"/>
              <a:t>Marina </a:t>
            </a:r>
            <a:r>
              <a:rPr lang="cs-CZ" dirty="0" err="1"/>
              <a:t>Urbániková</a:t>
            </a:r>
            <a:r>
              <a:rPr lang="cs-CZ" dirty="0"/>
              <a:t> – Jaromír Volek (2017). Čeští novináři v komparativní perspektivě: Hybridní, virtuální a mizející žurnalisté v post-transformační fázi. Praha: Academia.</a:t>
            </a:r>
          </a:p>
          <a:p>
            <a:pPr lvl="1"/>
            <a:r>
              <a:rPr lang="cs-CZ" dirty="0"/>
              <a:t>Lenka </a:t>
            </a:r>
            <a:r>
              <a:rPr lang="cs-CZ" dirty="0" err="1"/>
              <a:t>Waschková</a:t>
            </a:r>
            <a:r>
              <a:rPr lang="cs-CZ" dirty="0"/>
              <a:t> Císařová &amp; Monika </a:t>
            </a:r>
            <a:r>
              <a:rPr lang="cs-CZ" dirty="0" err="1"/>
              <a:t>Metyková</a:t>
            </a:r>
            <a:r>
              <a:rPr lang="cs-CZ" dirty="0"/>
              <a:t> (2015).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devil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don‘t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: Post-</a:t>
            </a:r>
            <a:r>
              <a:rPr lang="cs-CZ" dirty="0" err="1"/>
              <a:t>revolutionary</a:t>
            </a:r>
            <a:r>
              <a:rPr lang="cs-CZ" dirty="0"/>
              <a:t> </a:t>
            </a:r>
            <a:r>
              <a:rPr lang="cs-CZ" dirty="0" err="1"/>
              <a:t>journalism</a:t>
            </a:r>
            <a:r>
              <a:rPr lang="cs-CZ" dirty="0"/>
              <a:t> and media </a:t>
            </a:r>
            <a:r>
              <a:rPr lang="cs-CZ" dirty="0" err="1"/>
              <a:t>ownership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Republic. </a:t>
            </a:r>
            <a:r>
              <a:rPr lang="cs-CZ" i="1" dirty="0" err="1"/>
              <a:t>Medijske</a:t>
            </a:r>
            <a:r>
              <a:rPr lang="cs-CZ" i="1" dirty="0"/>
              <a:t> </a:t>
            </a:r>
            <a:r>
              <a:rPr lang="cs-CZ" i="1" dirty="0" err="1"/>
              <a:t>Studije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6(11), pp. 6–18.</a:t>
            </a:r>
          </a:p>
        </p:txBody>
      </p:sp>
    </p:spTree>
    <p:extLst>
      <p:ext uri="{BB962C8B-B14F-4D97-AF65-F5344CB8AC3E}">
        <p14:creationId xmlns:p14="http://schemas.microsoft.com/office/powerpoint/2010/main" val="20214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1574A-8DFF-FA7A-5E44-83DBC6406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MEDIADELCOM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423789-F3F7-6C3C-002A-80204ED5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Eploration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 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Risks</a:t>
            </a:r>
            <a:r>
              <a:rPr lang="cs-CZ" dirty="0"/>
              <a:t> and </a:t>
            </a:r>
            <a:r>
              <a:rPr lang="cs-CZ" dirty="0" err="1"/>
              <a:t>Opportunities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Deliberative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: Development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Scenarios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Media </a:t>
            </a:r>
            <a:r>
              <a:rPr lang="cs-CZ" dirty="0" err="1"/>
              <a:t>Landscape</a:t>
            </a:r>
            <a:r>
              <a:rPr lang="cs-CZ" dirty="0"/>
              <a:t>“ 2021–2024</a:t>
            </a:r>
          </a:p>
          <a:p>
            <a:r>
              <a:rPr lang="cs-CZ" dirty="0"/>
              <a:t>Tříletý výzkumný projekt, Horizon 2020, 17 týmů ze 14 zemí EU, koordinuje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Tartu</a:t>
            </a:r>
            <a:r>
              <a:rPr lang="cs-CZ" dirty="0"/>
              <a:t> (Estonsko)</a:t>
            </a:r>
          </a:p>
          <a:p>
            <a:r>
              <a:rPr lang="cs-CZ" dirty="0"/>
              <a:t>Cílem je vytvořit diagnostický nástroj (model) pro politiky, vzdělávací či mediální instituce a mediální experty či novináře, který umožní celostně posuzovat rizika a příležitosti ve vztahu k deliberativní komunikaci a sociální kohezi v EU</a:t>
            </a:r>
          </a:p>
          <a:p>
            <a:pPr lvl="1"/>
            <a:r>
              <a:rPr lang="cs-CZ" dirty="0"/>
              <a:t>klíčové domény a) </a:t>
            </a:r>
            <a:r>
              <a:rPr lang="cs-CZ" i="1" dirty="0"/>
              <a:t>právní a etická regulace</a:t>
            </a:r>
            <a:r>
              <a:rPr lang="cs-CZ" dirty="0"/>
              <a:t>, b) </a:t>
            </a:r>
            <a:r>
              <a:rPr lang="cs-CZ" i="1" dirty="0"/>
              <a:t>žurnalistika, </a:t>
            </a:r>
            <a:r>
              <a:rPr lang="cs-CZ" dirty="0"/>
              <a:t>c) </a:t>
            </a:r>
            <a:r>
              <a:rPr lang="cs-CZ" i="1" dirty="0"/>
              <a:t>užívání médií a k médiím vztažené kompetence</a:t>
            </a:r>
            <a:endParaRPr lang="cs-CZ" dirty="0"/>
          </a:p>
          <a:p>
            <a:pPr lvl="1"/>
            <a:r>
              <a:rPr lang="cs-CZ" i="1" dirty="0"/>
              <a:t>deliberativní demokracie </a:t>
            </a:r>
            <a:r>
              <a:rPr lang="cs-CZ" dirty="0"/>
              <a:t>= rozhodnutí jsou přijímána po smysluplné diskuzi, žurnalistika takovou diskuzi podporuje poskytováním pravdivých faktů a stimulací dialogu mezi různými skupinami ve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62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FD3DC-5CD0-1F19-F6DE-8AE4AF80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E1D2D-65DB-5BAC-BF67-580E3403C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97647" cy="4351338"/>
          </a:xfrm>
        </p:spPr>
        <p:txBody>
          <a:bodyPr>
            <a:normAutofit/>
          </a:bodyPr>
          <a:lstStyle/>
          <a:p>
            <a:r>
              <a:rPr lang="cs-CZ" dirty="0"/>
              <a:t>Data sbíraná formou </a:t>
            </a:r>
            <a:r>
              <a:rPr lang="cs-CZ" i="1" dirty="0"/>
              <a:t>bibliografických rešerší </a:t>
            </a:r>
            <a:r>
              <a:rPr lang="cs-CZ" dirty="0"/>
              <a:t>a </a:t>
            </a:r>
            <a:r>
              <a:rPr lang="cs-CZ" i="1" dirty="0"/>
              <a:t>expertních rozhovorů:</a:t>
            </a:r>
          </a:p>
          <a:p>
            <a:pPr lvl="1"/>
            <a:r>
              <a:rPr lang="cs-CZ" i="1" dirty="0"/>
              <a:t>Bibliografické rešerše </a:t>
            </a:r>
            <a:r>
              <a:rPr lang="cs-CZ" dirty="0"/>
              <a:t>ve stylu „</a:t>
            </a:r>
            <a:r>
              <a:rPr lang="cs-CZ" dirty="0" err="1"/>
              <a:t>everything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“ zaměřené na akademické texty, studentské práce a data z media </a:t>
            </a:r>
            <a:r>
              <a:rPr lang="cs-CZ" dirty="0" err="1"/>
              <a:t>industry</a:t>
            </a:r>
            <a:r>
              <a:rPr lang="cs-CZ" dirty="0"/>
              <a:t>; celkově analyzováno 709 textů, z nich jsme za relevantní vybrali 370, které jsou součástí výzkumné bibliografické databáze</a:t>
            </a:r>
          </a:p>
          <a:p>
            <a:pPr lvl="1"/>
            <a:r>
              <a:rPr lang="cs-CZ" i="1" dirty="0"/>
              <a:t>Expertní rozhovory</a:t>
            </a:r>
            <a:r>
              <a:rPr lang="cs-CZ" dirty="0"/>
              <a:t> jsme vedli celkem s 11 odborníky a odbornicemi z oblasti akademie (5), </a:t>
            </a:r>
            <a:r>
              <a:rPr lang="cs-CZ" dirty="0" err="1"/>
              <a:t>industry</a:t>
            </a:r>
            <a:r>
              <a:rPr lang="cs-CZ" dirty="0"/>
              <a:t> (1), </a:t>
            </a:r>
            <a:r>
              <a:rPr lang="cs-CZ" dirty="0" err="1"/>
              <a:t>industry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(4), neziskových organizací (1) v roce 2022; 40–90 minut on-line (ZOOM), záznam přepsán a analyzován, polostrukturovaná forma zaměřená na zkušenosti a percepci vývoje českých médií od roku 1990 do současnosti hledání „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junctures</a:t>
            </a:r>
            <a:r>
              <a:rPr lang="cs-CZ" dirty="0"/>
              <a:t>“ (bodů obratu, které mění vývoj) vhodných pro makro-komparativní analýzu (</a:t>
            </a:r>
            <a:r>
              <a:rPr lang="cs-CZ" dirty="0" err="1"/>
              <a:t>Collier</a:t>
            </a:r>
            <a:r>
              <a:rPr lang="cs-CZ" dirty="0"/>
              <a:t> – </a:t>
            </a:r>
            <a:r>
              <a:rPr lang="cs-CZ" dirty="0" err="1"/>
              <a:t>Munck</a:t>
            </a:r>
            <a:r>
              <a:rPr lang="cs-CZ" dirty="0"/>
              <a:t> 2017).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3117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84A3D6F-7667-194C-FDD2-F9881BC2C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08815"/>
              </p:ext>
            </p:extLst>
          </p:nvPr>
        </p:nvGraphicFramePr>
        <p:xfrm>
          <a:off x="838200" y="713984"/>
          <a:ext cx="10515600" cy="5549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4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65EA8-A3DB-BD02-6358-19F4A4ED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1A5C8D-9E8D-0DA1-C078-33428F1DC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/>
              <a:t>Z hlediska výzkumu:</a:t>
            </a:r>
          </a:p>
          <a:p>
            <a:pPr lvl="1"/>
            <a:r>
              <a:rPr lang="cs-CZ" sz="2000" dirty="0"/>
              <a:t>Akademické publikace ke sledovaným doménám až do roku 2010 jen velmi sporadicky, </a:t>
            </a:r>
            <a:r>
              <a:rPr lang="cs-CZ" sz="2000" dirty="0" err="1"/>
              <a:t>industry</a:t>
            </a:r>
            <a:r>
              <a:rPr lang="cs-CZ" sz="2000" dirty="0"/>
              <a:t> data se postupně stala nepřístupnými a </a:t>
            </a:r>
            <a:r>
              <a:rPr lang="cs-CZ" sz="2000" dirty="0" err="1"/>
              <a:t>monetizovanými</a:t>
            </a:r>
            <a:endParaRPr lang="cs-CZ" sz="2000" dirty="0"/>
          </a:p>
          <a:p>
            <a:pPr lvl="1"/>
            <a:r>
              <a:rPr lang="cs-CZ" sz="2000" dirty="0"/>
              <a:t>Výběr témat kopíruje spíše individuální zájmy než systematický výzkum, nesledují si dlouhodobě ani nejdůležitější problémy oboru – omezený počet výzkumníků a výzkumnic</a:t>
            </a:r>
          </a:p>
          <a:p>
            <a:pPr lvl="1"/>
            <a:r>
              <a:rPr lang="cs-CZ" sz="2000" dirty="0"/>
              <a:t>Výrazná převaha teoretických a deskriptivních prací, pouze v poslední době empirické výzkumy</a:t>
            </a:r>
          </a:p>
          <a:p>
            <a:pPr lvl="1"/>
            <a:r>
              <a:rPr lang="cs-CZ" sz="2000" dirty="0"/>
              <a:t>Pro etiku a právo až do roku 2021 (CEMETIK FSS MUNI – </a:t>
            </a:r>
            <a:r>
              <a:rPr lang="cs-CZ" sz="2000" dirty="0">
                <a:hlinkClick r:id="rId2"/>
              </a:rPr>
              <a:t>www.cemetik.cz</a:t>
            </a:r>
            <a:r>
              <a:rPr lang="cs-CZ" sz="2000" dirty="0"/>
              <a:t>) chybí specializované odborné pracoviště</a:t>
            </a:r>
          </a:p>
          <a:p>
            <a:r>
              <a:rPr lang="cs-CZ" sz="2000" dirty="0"/>
              <a:t>Z hlediska </a:t>
            </a:r>
            <a:r>
              <a:rPr lang="cs-CZ" sz="2000" dirty="0" err="1"/>
              <a:t>industry</a:t>
            </a:r>
            <a:r>
              <a:rPr lang="cs-CZ" sz="2000" dirty="0"/>
              <a:t>:</a:t>
            </a:r>
          </a:p>
          <a:p>
            <a:pPr lvl="1"/>
            <a:r>
              <a:rPr lang="cs-CZ" sz="2000" dirty="0"/>
              <a:t>Data, která sbírají mediální či soukromé organizace, většinou nedostupná, mimo akademickou sféru monitorují oblast pouze nevládní organizace</a:t>
            </a:r>
          </a:p>
          <a:p>
            <a:pPr lvl="1"/>
            <a:r>
              <a:rPr lang="cs-CZ" sz="2000" dirty="0"/>
              <a:t>Chybí systematická mediální kritika a diskuze o klíčových profesních standardech</a:t>
            </a:r>
          </a:p>
          <a:p>
            <a:pPr lvl="1"/>
            <a:r>
              <a:rPr lang="cs-CZ" sz="2000" dirty="0"/>
              <a:t>Chybí robustní samoregulační prostředí (Syndikát novinářů ČR a Mezinárodní tiskový institut mají minimální vliv) a důvěryhodná institucionalizace norem</a:t>
            </a:r>
          </a:p>
          <a:p>
            <a:r>
              <a:rPr lang="cs-CZ" sz="2400" dirty="0"/>
              <a:t>Akademická a </a:t>
            </a:r>
            <a:r>
              <a:rPr lang="cs-CZ" sz="2400" dirty="0" err="1"/>
              <a:t>industry</a:t>
            </a:r>
            <a:r>
              <a:rPr lang="cs-CZ" sz="2400" dirty="0"/>
              <a:t> sféra v monitoringu či kritice spolupracují jen velmi výjimečně – oddělené světy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4032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AD67F-9ED5-6E70-1A78-3E927BB8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– historický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80A260-C130-F0CA-2175-97E9E4718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V transformační fázi (post-1989; </a:t>
            </a:r>
            <a:r>
              <a:rPr lang="cs-CZ" sz="2000" dirty="0" err="1"/>
              <a:t>srv</a:t>
            </a:r>
            <a:r>
              <a:rPr lang="cs-CZ" sz="2000" dirty="0"/>
              <a:t>. např. </a:t>
            </a:r>
            <a:r>
              <a:rPr lang="cs-CZ" sz="2000" dirty="0" err="1"/>
              <a:t>Waschková</a:t>
            </a:r>
            <a:r>
              <a:rPr lang="cs-CZ" sz="2000" dirty="0"/>
              <a:t> Císařová &amp; </a:t>
            </a:r>
            <a:r>
              <a:rPr lang="cs-CZ" sz="2000" dirty="0" err="1"/>
              <a:t>Metyková</a:t>
            </a:r>
            <a:r>
              <a:rPr lang="cs-CZ" sz="2000" dirty="0"/>
              <a:t>, 2015) česká média prochází divokou érou privatizace a tržní liberalizace, v následující fázi jsou skupena zahraničními vydavatelskými domy (</a:t>
            </a:r>
            <a:r>
              <a:rPr lang="cs-CZ" sz="2000" dirty="0" err="1"/>
              <a:t>Ringier</a:t>
            </a:r>
            <a:r>
              <a:rPr lang="cs-CZ" sz="2000" dirty="0"/>
              <a:t> apod.) či je ovládne zahraniční kapitál (CME v TV Nova)</a:t>
            </a:r>
          </a:p>
          <a:p>
            <a:r>
              <a:rPr lang="cs-CZ" sz="2000" dirty="0"/>
              <a:t>Po hospodářské krizi 2008 dochází k „velkému výprodeji“, kdy se zvláště tištěná a on-line média postupně dostávají opět do českých rukou několika málo podnikatelů (oligarchizace)</a:t>
            </a:r>
          </a:p>
          <a:p>
            <a:r>
              <a:rPr lang="cs-CZ" sz="2000" dirty="0"/>
              <a:t>Po roce 2013 tak dochází jako reakce na střet zájmů Andreje Babiše k rozvoji nezávislých médií</a:t>
            </a:r>
          </a:p>
          <a:p>
            <a:r>
              <a:rPr lang="cs-CZ" sz="2000" dirty="0"/>
              <a:t>Od počátku je mediální průmysl výrazně liberalizovaný a autonomní, absence organizačních a normativních rámců, které se objevují až poměrně pozdě (první etické kodexy v druhé polovině 90. let, kodex se v soukromých médií stávají standardem až po r. 2000)</a:t>
            </a:r>
          </a:p>
          <a:p>
            <a:r>
              <a:rPr lang="cs-CZ" sz="2000" dirty="0"/>
              <a:t>Není tedy jak čelit ani </a:t>
            </a:r>
            <a:r>
              <a:rPr lang="cs-CZ" sz="2000" i="1" dirty="0"/>
              <a:t>technologickým změnám </a:t>
            </a:r>
            <a:r>
              <a:rPr lang="cs-CZ" sz="2000" dirty="0"/>
              <a:t>v posledním čtvrtstoletí </a:t>
            </a:r>
          </a:p>
          <a:p>
            <a:r>
              <a:rPr lang="cs-CZ" sz="2000" dirty="0"/>
              <a:t>Syndikát novinářů neplní normativní roli, absence tiskové rady nebo jiného samoregulačního orgánu</a:t>
            </a:r>
          </a:p>
          <a:p>
            <a:r>
              <a:rPr lang="cs-CZ" sz="2000" dirty="0"/>
              <a:t>V Praze, Brně a Olomouci se vzdělávají žurnalisté – ale až do roku 2010 jen minimálně empiricky založená výuka</a:t>
            </a:r>
          </a:p>
        </p:txBody>
      </p:sp>
    </p:spTree>
    <p:extLst>
      <p:ext uri="{BB962C8B-B14F-4D97-AF65-F5344CB8AC3E}">
        <p14:creationId xmlns:p14="http://schemas.microsoft.com/office/powerpoint/2010/main" val="11582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DFC89-66C2-F243-11BF-F8F152CC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“Dlouhá devadesátá“ – dodnes patrná…?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72D554-7C3F-E5E3-41E6-D9A7F0ED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90. letech zavládl „triumfalismus svobody“ (Jirák 2022), žurnalistickou etiku měla zajistit svoboda a vysoká mobilita novinářů (flexibilita profesního pracovního trhu – mnoho míst, vysoká prestiž, Jirák 2022, Černý 2022)</a:t>
            </a:r>
          </a:p>
          <a:p>
            <a:r>
              <a:rPr lang="cs-CZ" dirty="0"/>
              <a:t>Jde o obecnější fenomén – v ČR chybí kapitalistická třída, nový politicko-ekonomický režim se konstruuje dříve, než vzniká (Eyal 2000):</a:t>
            </a:r>
          </a:p>
          <a:p>
            <a:pPr lvl="1"/>
            <a:r>
              <a:rPr lang="cs-CZ" i="1" dirty="0"/>
              <a:t>Z ekonomického hlediska –</a:t>
            </a:r>
            <a:r>
              <a:rPr lang="cs-CZ" dirty="0"/>
              <a:t> intervencionalismus byl považován za nežádoucí (monetaristické řízení společnosti </a:t>
            </a:r>
            <a:r>
              <a:rPr lang="cs-CZ" i="1" dirty="0"/>
              <a:t>technokracií</a:t>
            </a:r>
            <a:r>
              <a:rPr lang="cs-CZ" dirty="0"/>
              <a:t> – V. Klaus), jakákoliv samoregulace by mohla „znehodnotit informace“, které poskytuje trh (čili co se prodává, co se kupuje, kde se inzeruje), jen na svobodném trhu může vzniknout nová kapitalistická třída</a:t>
            </a:r>
          </a:p>
        </p:txBody>
      </p:sp>
    </p:spTree>
    <p:extLst>
      <p:ext uri="{BB962C8B-B14F-4D97-AF65-F5344CB8AC3E}">
        <p14:creationId xmlns:p14="http://schemas.microsoft.com/office/powerpoint/2010/main" val="415775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3195D-060A-7442-5AAB-360D63C4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Ze sociálního hlediska </a:t>
            </a:r>
            <a:r>
              <a:rPr lang="cs-CZ" dirty="0"/>
              <a:t>chyběla kontra-elita, která by dokázala diskuzi o profesionalizaci vést kriticky:</a:t>
            </a:r>
          </a:p>
          <a:p>
            <a:pPr lvl="1"/>
            <a:r>
              <a:rPr lang="cs-CZ" i="1" dirty="0"/>
              <a:t>Disidenti</a:t>
            </a:r>
            <a:r>
              <a:rPr lang="cs-CZ" dirty="0"/>
              <a:t>, kteří si za normalizace osvojili „pastýřskou“ roli “svědomí národa“ a stali se původci československého konceptu ne-politické „občanské společnosti“ (založené na osobní iniciativě, mimo oficiální instituce), se v 90. letech spojili s </a:t>
            </a:r>
            <a:r>
              <a:rPr lang="cs-CZ" i="1" dirty="0"/>
              <a:t>technokraty</a:t>
            </a:r>
            <a:r>
              <a:rPr lang="cs-CZ" dirty="0"/>
              <a:t> v budování nové kapitalistické třídy a byli intelektuální silou této transformace k </a:t>
            </a:r>
            <a:r>
              <a:rPr lang="cs-CZ" i="1" dirty="0"/>
              <a:t>osobní zodpovědnosti</a:t>
            </a:r>
            <a:r>
              <a:rPr lang="cs-CZ" dirty="0"/>
              <a:t> a řízení společnosti „z odstupu“ (bez zasahování). Měli přispět k budování nové kapitalistické třídy jako vychovatelé (výchova namísto norem) (Eyal 2000)</a:t>
            </a:r>
          </a:p>
          <a:p>
            <a:r>
              <a:rPr lang="cs-CZ" i="1" dirty="0"/>
              <a:t>Technokraté </a:t>
            </a:r>
            <a:r>
              <a:rPr lang="cs-CZ" dirty="0"/>
              <a:t>a </a:t>
            </a:r>
            <a:r>
              <a:rPr lang="cs-CZ" i="1" dirty="0"/>
              <a:t>disidenti </a:t>
            </a:r>
            <a:r>
              <a:rPr lang="cs-CZ" dirty="0"/>
              <a:t>sdíleli přesvědčení, že ekonomická svoboda má morální rozměr – etická dimenze žurnalistické profese (mnoho žurnalistů přichází z kontextu disentu) je zcela založena na </a:t>
            </a:r>
            <a:r>
              <a:rPr lang="cs-CZ" i="1" dirty="0"/>
              <a:t>osobní zodpovědnosti</a:t>
            </a:r>
            <a:r>
              <a:rPr lang="cs-CZ" dirty="0"/>
              <a:t>, nikoliv na institucionálních či organizačních řešeních</a:t>
            </a:r>
          </a:p>
          <a:p>
            <a:r>
              <a:rPr lang="cs-CZ" dirty="0"/>
              <a:t>Novináři se stále cítí být spjati s technokratickou, liberální vizí (</a:t>
            </a:r>
            <a:r>
              <a:rPr lang="cs-CZ" dirty="0" err="1"/>
              <a:t>Urbanikova</a:t>
            </a:r>
            <a:r>
              <a:rPr lang="cs-CZ" dirty="0"/>
              <a:t> – Volek, 2017)</a:t>
            </a:r>
          </a:p>
          <a:p>
            <a:r>
              <a:rPr lang="cs-CZ" dirty="0"/>
              <a:t>Proto chybí i diferencovaná veřejná a odborná diskuze, která probíhá spíše “pod tlakem“ (ze strany politické reprezentace, zahraničí) – chybí spolupráce akademické a </a:t>
            </a:r>
            <a:r>
              <a:rPr lang="cs-CZ" dirty="0" err="1"/>
              <a:t>industry</a:t>
            </a:r>
            <a:r>
              <a:rPr lang="cs-CZ" dirty="0"/>
              <a:t> sféry</a:t>
            </a:r>
          </a:p>
        </p:txBody>
      </p:sp>
    </p:spTree>
    <p:extLst>
      <p:ext uri="{BB962C8B-B14F-4D97-AF65-F5344CB8AC3E}">
        <p14:creationId xmlns:p14="http://schemas.microsoft.com/office/powerpoint/2010/main" val="145234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97219-D0EF-975B-C2D6-2E167C6A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má vliv na profesní standardy?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F4FB1-035B-8256-368B-2F80950E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Politický tlak</a:t>
            </a:r>
          </a:p>
          <a:p>
            <a:pPr lvl="1"/>
            <a:r>
              <a:rPr lang="cs-CZ" dirty="0"/>
              <a:t>V 90. letech se samoregulační mechanismy (kodex, diskuze o tiskové radě apod.) objevuje pod tlakem vlády, která připravuje </a:t>
            </a:r>
            <a:r>
              <a:rPr lang="cs-CZ" i="1" dirty="0"/>
              <a:t>tiskový zákon </a:t>
            </a:r>
            <a:r>
              <a:rPr lang="cs-CZ" dirty="0"/>
              <a:t>(médii vnímaný jako omezující)</a:t>
            </a:r>
          </a:p>
          <a:p>
            <a:pPr lvl="1"/>
            <a:r>
              <a:rPr lang="cs-CZ" dirty="0"/>
              <a:t>Dlouhodobý tlak politiků (M. Zeman, V. Klaus – rovněž již od 90. let) vč. útoků a snah ovlivnit média</a:t>
            </a:r>
          </a:p>
          <a:p>
            <a:pPr lvl="1"/>
            <a:r>
              <a:rPr lang="cs-CZ" dirty="0"/>
              <a:t>To se zvláště v roce 2000 a potom opět v posledních letech objevuje v bojích o regulační orgány RRTV, Rady ČT a ČRo (viz např. Císařová, 2003)</a:t>
            </a:r>
          </a:p>
          <a:p>
            <a:r>
              <a:rPr lang="cs-CZ" dirty="0"/>
              <a:t>Zahraniční tlak</a:t>
            </a:r>
          </a:p>
          <a:p>
            <a:pPr lvl="1"/>
            <a:r>
              <a:rPr lang="cs-CZ" dirty="0"/>
              <a:t>Vydavatelé a zahraniční kapitál (např. CME – NOVA, viz Kubíčková 2022) do „svých“ médií zavádějí zahraniční standardy</a:t>
            </a:r>
          </a:p>
          <a:p>
            <a:pPr lvl="1"/>
            <a:r>
              <a:rPr lang="cs-CZ" dirty="0"/>
              <a:t>Tyto standardy tedy nevycházejí „zdola“ z profesního přesvědčení mediálních pracovníků a pracovnic, neprochází řádnou diskuzí</a:t>
            </a:r>
          </a:p>
          <a:p>
            <a:pPr lvl="1"/>
            <a:r>
              <a:rPr lang="cs-CZ" dirty="0"/>
              <a:t>Podobně překotně jsou zaváděny např. i nové žánry (reality TV) nebo technologie (on-</a:t>
            </a:r>
            <a:r>
              <a:rPr lang="cs-CZ" dirty="0" err="1"/>
              <a:t>demand</a:t>
            </a:r>
            <a:r>
              <a:rPr lang="cs-CZ" dirty="0"/>
              <a:t>) (Kubíčková 2022)</a:t>
            </a:r>
          </a:p>
          <a:p>
            <a:pPr lvl="1"/>
            <a:r>
              <a:rPr lang="cs-CZ" dirty="0"/>
              <a:t>Zahraniční vlastníci nicméně nezasahují do autonomie médií a novinářů (Jirák, 2022; Osvaldová, 2022)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006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1667</Words>
  <Application>Microsoft Macintosh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Probuzeni ve svobodě: jak transformace po roce 1989 ovlivňuje současný stav české novinářské etiky a profesionalizace</vt:lpstr>
      <vt:lpstr>MEDIADELCOM</vt:lpstr>
      <vt:lpstr>Metodologie</vt:lpstr>
      <vt:lpstr>Prezentace aplikace PowerPoint</vt:lpstr>
      <vt:lpstr>Výsledky</vt:lpstr>
      <vt:lpstr>Příčiny – historický pohled</vt:lpstr>
      <vt:lpstr>“Dlouhá devadesátá“ – dodnes patrná…?</vt:lpstr>
      <vt:lpstr>Prezentace aplikace PowerPoint</vt:lpstr>
      <vt:lpstr>Kdo má vliv na profesní standardy?</vt:lpstr>
      <vt:lpstr>Současnost – rizika</vt:lpstr>
      <vt:lpstr>Poslední „critical juncture“ …?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Motal</dc:creator>
  <cp:lastModifiedBy>Jan Motal</cp:lastModifiedBy>
  <cp:revision>15</cp:revision>
  <dcterms:created xsi:type="dcterms:W3CDTF">2022-09-19T11:13:20Z</dcterms:created>
  <dcterms:modified xsi:type="dcterms:W3CDTF">2022-09-19T15:26:43Z</dcterms:modified>
</cp:coreProperties>
</file>