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7D7150-45F4-30F1-6280-3948CFD0BD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659168"/>
            <a:ext cx="8915399" cy="1702292"/>
          </a:xfrm>
        </p:spPr>
        <p:txBody>
          <a:bodyPr>
            <a:normAutofit/>
          </a:bodyPr>
          <a:lstStyle/>
          <a:p>
            <a:r>
              <a:rPr lang="cs-CZ" sz="4000" dirty="0"/>
              <a:t>Jan Charypar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85B4DED-61FC-D498-AC48-45C3BF73EB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3053918"/>
            <a:ext cx="9395641" cy="286748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Výzkumné zaměření: Josef Suk (1874–1935)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Téma disertační práce: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Scénická hudba Josefa Suka k dramatické legendě Julia Zeyera </a:t>
            </a:r>
            <a:r>
              <a:rPr lang="cs-CZ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Pod jabloní</a:t>
            </a:r>
          </a:p>
        </p:txBody>
      </p:sp>
    </p:spTree>
    <p:extLst>
      <p:ext uri="{BB962C8B-B14F-4D97-AF65-F5344CB8AC3E}">
        <p14:creationId xmlns:p14="http://schemas.microsoft.com/office/powerpoint/2010/main" val="30485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B693AA-C22E-99F1-BF7C-DBE8195B0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9684"/>
          </a:xfrm>
        </p:spPr>
        <p:txBody>
          <a:bodyPr/>
          <a:lstStyle/>
          <a:p>
            <a:r>
              <a:rPr lang="cs-CZ" dirty="0"/>
              <a:t>Problematika disertační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88C31B-46FF-DCCD-CECB-0B72BFCF8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1624614"/>
            <a:ext cx="9440031" cy="506027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cs-CZ" sz="2000" dirty="0"/>
              <a:t>Cíl: monografické zpracování Sukova díla </a:t>
            </a:r>
            <a:r>
              <a:rPr lang="cs-CZ" sz="2000" i="1" dirty="0"/>
              <a:t>Pod jabloní</a:t>
            </a:r>
            <a:r>
              <a:rPr lang="cs-CZ" sz="2000" dirty="0"/>
              <a:t>, op. 20 – scénické hudby (1901) i koncertní suity (1911)</a:t>
            </a:r>
          </a:p>
          <a:p>
            <a:pPr>
              <a:spcAft>
                <a:spcPts val="1200"/>
              </a:spcAft>
            </a:pPr>
            <a:r>
              <a:rPr lang="cs-CZ" sz="2000" dirty="0"/>
              <a:t>Dosud monograficky zpracován </a:t>
            </a:r>
            <a:r>
              <a:rPr lang="cs-CZ" sz="2000" i="1" dirty="0"/>
              <a:t>Radúz a Mahulena </a:t>
            </a:r>
            <a:r>
              <a:rPr lang="cs-CZ" sz="2000" dirty="0"/>
              <a:t>– Sádecký, Zdeněk: </a:t>
            </a:r>
            <a:r>
              <a:rPr lang="cs-CZ" sz="2000" i="1" dirty="0"/>
              <a:t>Lyrismus v tvorbě Josefa Suka </a:t>
            </a:r>
            <a:r>
              <a:rPr lang="cs-CZ" sz="2000" dirty="0"/>
              <a:t>(Praha 1966). Nutno revidovat Sádeckého dobovou optiku (vlivy marxismu).</a:t>
            </a:r>
          </a:p>
          <a:p>
            <a:pPr>
              <a:spcAft>
                <a:spcPts val="1200"/>
              </a:spcAft>
            </a:pPr>
            <a:r>
              <a:rPr lang="cs-CZ" sz="2000" dirty="0"/>
              <a:t>Historie, analýza, komparace, dobový kontext</a:t>
            </a:r>
          </a:p>
          <a:p>
            <a:pPr>
              <a:spcAft>
                <a:spcPts val="1200"/>
              </a:spcAft>
            </a:pPr>
            <a:r>
              <a:rPr lang="cs-CZ" sz="2000" dirty="0"/>
              <a:t>Metodologické úskalí mezioborovosti – hudební i literární problematika jako těsně souvisící složky, dobové obecně umělecké jevy</a:t>
            </a:r>
          </a:p>
          <a:p>
            <a:pPr>
              <a:spcAft>
                <a:spcPts val="1200"/>
              </a:spcAft>
            </a:pPr>
            <a:r>
              <a:rPr lang="cs-CZ" sz="2000" dirty="0"/>
              <a:t>Problém recepce díla:</a:t>
            </a:r>
            <a:br>
              <a:rPr lang="cs-CZ" sz="2000" dirty="0"/>
            </a:br>
            <a:r>
              <a:rPr lang="cs-CZ" sz="2000" dirty="0"/>
              <a:t>• závislost hudby na osudech Zeyerovy hry</a:t>
            </a:r>
            <a:br>
              <a:rPr lang="cs-CZ" sz="2000" dirty="0"/>
            </a:br>
            <a:r>
              <a:rPr lang="cs-CZ" sz="2000" dirty="0"/>
              <a:t>• potenciál suitových zpracování; supraphonská alternativa Sukovy suity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6683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C72DFC-7B6E-FC8A-0A2E-BC3D721BB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490945"/>
            <a:ext cx="8911687" cy="858461"/>
          </a:xfrm>
        </p:spPr>
        <p:txBody>
          <a:bodyPr/>
          <a:lstStyle/>
          <a:p>
            <a:r>
              <a:rPr lang="cs-CZ" sz="3600" dirty="0"/>
              <a:t>Rozvržení látky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A8C246-BCFA-783C-09C5-E34D80BB5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49406"/>
            <a:ext cx="9306866" cy="53976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400" dirty="0"/>
              <a:t>Témata úvodních kapitol:</a:t>
            </a:r>
          </a:p>
          <a:p>
            <a:r>
              <a:rPr lang="cs-CZ" sz="1800" dirty="0"/>
              <a:t>Umělecký vztah mezi Zeyerem a Sukem – počátky vzájemné spolupráce, hudba a lumírovci, Zeyerův a Sukův tvůrčí profil v kontextu 90. let, vzájemný poměr jejich tvůrčích typů</a:t>
            </a:r>
          </a:p>
          <a:p>
            <a:r>
              <a:rPr lang="cs-CZ" dirty="0"/>
              <a:t>Česká scénická hudba a melodram v 19. stol.</a:t>
            </a:r>
          </a:p>
          <a:p>
            <a:r>
              <a:rPr lang="cs-CZ" sz="1800" dirty="0"/>
              <a:t>Sukův </a:t>
            </a:r>
            <a:r>
              <a:rPr lang="cs-CZ" sz="1800" i="1" dirty="0"/>
              <a:t>Radúz a </a:t>
            </a:r>
            <a:r>
              <a:rPr lang="cs-CZ" i="1" dirty="0"/>
              <a:t>Mahulena – </a:t>
            </a:r>
            <a:r>
              <a:rPr lang="cs-CZ" dirty="0"/>
              <a:t>stav bádání</a:t>
            </a:r>
          </a:p>
          <a:p>
            <a:pPr marL="0" indent="0">
              <a:buNone/>
            </a:pPr>
            <a:r>
              <a:rPr lang="cs-CZ" sz="2400" dirty="0"/>
              <a:t>Hudba k legendě </a:t>
            </a:r>
            <a:r>
              <a:rPr lang="cs-CZ" sz="2400" i="1" dirty="0"/>
              <a:t>Pod jabloní:</a:t>
            </a:r>
          </a:p>
          <a:p>
            <a:r>
              <a:rPr lang="cs-CZ" dirty="0"/>
              <a:t>Stav pramenů a literatury</a:t>
            </a:r>
          </a:p>
          <a:p>
            <a:r>
              <a:rPr lang="cs-CZ" dirty="0"/>
              <a:t>Okolnosti vzniku, premiéra a recepce</a:t>
            </a:r>
          </a:p>
          <a:p>
            <a:r>
              <a:rPr lang="cs-CZ" dirty="0"/>
              <a:t>Porovnání verzí díla (1901, 1911, 1915)</a:t>
            </a:r>
          </a:p>
          <a:p>
            <a:r>
              <a:rPr lang="cs-CZ" dirty="0"/>
              <a:t>Analýza: forma, výrazové prostředky, práce se slovem v melodramech a vokálních částech atd.</a:t>
            </a:r>
          </a:p>
          <a:p>
            <a:r>
              <a:rPr lang="cs-CZ" dirty="0"/>
              <a:t>Odraz díla v </a:t>
            </a:r>
            <a:r>
              <a:rPr lang="cs-CZ" i="1" dirty="0"/>
              <a:t>Epilogu</a:t>
            </a:r>
            <a:r>
              <a:rPr lang="cs-CZ" dirty="0"/>
              <a:t>, op. 37</a:t>
            </a:r>
          </a:p>
          <a:p>
            <a:r>
              <a:rPr lang="cs-CZ" dirty="0"/>
              <a:t>Koncertní suity</a:t>
            </a:r>
          </a:p>
          <a:p>
            <a:pPr marL="0" indent="0">
              <a:buNone/>
            </a:pPr>
            <a:r>
              <a:rPr lang="cs-CZ" sz="2400" dirty="0"/>
              <a:t>Obecná </a:t>
            </a:r>
            <a:r>
              <a:rPr lang="cs-CZ" sz="2400" dirty="0" err="1"/>
              <a:t>zamyšení</a:t>
            </a:r>
            <a:r>
              <a:rPr lang="cs-CZ" sz="2400" dirty="0"/>
              <a:t>: Suk a divadlo, hudba a slovo u Suka, náboženské motivy v Sukově díle, problematika recepce legendy</a:t>
            </a:r>
          </a:p>
          <a:p>
            <a:endParaRPr lang="cs-CZ" sz="1800" dirty="0"/>
          </a:p>
          <a:p>
            <a:pPr>
              <a:buFont typeface="Wingdings" panose="05000000000000000000" pitchFamily="2" charset="2"/>
              <a:buChar char="Ø"/>
            </a:pPr>
            <a:endParaRPr lang="cs-CZ" sz="1800" i="1" dirty="0"/>
          </a:p>
          <a:p>
            <a:pPr>
              <a:buFont typeface="Wingdings" panose="05000000000000000000" pitchFamily="2" charset="2"/>
              <a:buChar char="Ø"/>
            </a:pPr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1429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06BBBE-258D-C4DC-348F-7ED6A3DF7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7689" y="585926"/>
            <a:ext cx="8628247" cy="5165498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/>
              <a:t>Webové stránky josefsuk.czweb.org – Josef Suk: přehled života a díla (dosud ve vývoji)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400" dirty="0"/>
              <a:t>Hlavní cíle do budoucna: cizojazyčná literatura o Sukovi, monografie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Kontakt: jan.charypar@gmail.com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5391317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6631CC0CF30C345AD430EC63C1C5EB8" ma:contentTypeVersion="10" ma:contentTypeDescription="Vytvoří nový dokument" ma:contentTypeScope="" ma:versionID="1a2c20256194e87557724da93f997d56">
  <xsd:schema xmlns:xsd="http://www.w3.org/2001/XMLSchema" xmlns:xs="http://www.w3.org/2001/XMLSchema" xmlns:p="http://schemas.microsoft.com/office/2006/metadata/properties" xmlns:ns3="d3ac8b05-f0de-44c7-aa97-e832e0da59c3" targetNamespace="http://schemas.microsoft.com/office/2006/metadata/properties" ma:root="true" ma:fieldsID="bc99d74ea2bb0994f932698733826ca5" ns3:_="">
    <xsd:import namespace="d3ac8b05-f0de-44c7-aa97-e832e0da59c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ac8b05-f0de-44c7-aa97-e832e0da59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DAA7AB-1D06-493F-A439-A4136ACF75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ac8b05-f0de-44c7-aa97-e832e0da59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6C41385-5FFE-4DB1-BB55-CC3AEA71A746}">
  <ds:schemaRefs>
    <ds:schemaRef ds:uri="http://www.w3.org/XML/1998/namespace"/>
    <ds:schemaRef ds:uri="http://purl.org/dc/dcmitype/"/>
    <ds:schemaRef ds:uri="http://purl.org/dc/elements/1.1/"/>
    <ds:schemaRef ds:uri="d3ac8b05-f0de-44c7-aa97-e832e0da59c3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0EC352AA-38A6-4F23-ABF4-9DEB9B39F5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106</TotalTime>
  <Words>297</Words>
  <Application>Microsoft Office PowerPoint</Application>
  <PresentationFormat>Širokoúhlá obrazovka</PresentationFormat>
  <Paragraphs>33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Wingdings</vt:lpstr>
      <vt:lpstr>Wingdings 3</vt:lpstr>
      <vt:lpstr>Stébla</vt:lpstr>
      <vt:lpstr>Jan Charypar</vt:lpstr>
      <vt:lpstr>Problematika disertační práce</vt:lpstr>
      <vt:lpstr>Rozvržení látky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 Charypar</dc:title>
  <dc:creator>Jan Charypar</dc:creator>
  <cp:lastModifiedBy>Jan Charypar</cp:lastModifiedBy>
  <cp:revision>4</cp:revision>
  <dcterms:created xsi:type="dcterms:W3CDTF">2022-09-26T19:14:01Z</dcterms:created>
  <dcterms:modified xsi:type="dcterms:W3CDTF">2022-12-26T16:04:54Z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0x01010066631CC0CF30C345AD430EC63C1C5EB8</vt:lpwstr>
  </property>
</Properties>
</file>