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</p:sldMasterIdLst>
  <p:notesMasterIdLst>
    <p:notesMasterId r:id="rId40"/>
  </p:notesMasterIdLst>
  <p:handoutMasterIdLst>
    <p:handoutMasterId r:id="rId41"/>
  </p:handoutMasterIdLst>
  <p:sldIdLst>
    <p:sldId id="281" r:id="rId5"/>
    <p:sldId id="265" r:id="rId6"/>
    <p:sldId id="291" r:id="rId7"/>
    <p:sldId id="292" r:id="rId8"/>
    <p:sldId id="359" r:id="rId9"/>
    <p:sldId id="326" r:id="rId10"/>
    <p:sldId id="354" r:id="rId11"/>
    <p:sldId id="356" r:id="rId12"/>
    <p:sldId id="355" r:id="rId13"/>
    <p:sldId id="357" r:id="rId14"/>
    <p:sldId id="353" r:id="rId15"/>
    <p:sldId id="332" r:id="rId16"/>
    <p:sldId id="339" r:id="rId17"/>
    <p:sldId id="361" r:id="rId18"/>
    <p:sldId id="362" r:id="rId19"/>
    <p:sldId id="360" r:id="rId20"/>
    <p:sldId id="352" r:id="rId21"/>
    <p:sldId id="270" r:id="rId22"/>
    <p:sldId id="263" r:id="rId23"/>
    <p:sldId id="271" r:id="rId24"/>
    <p:sldId id="366" r:id="rId25"/>
    <p:sldId id="368" r:id="rId26"/>
    <p:sldId id="289" r:id="rId27"/>
    <p:sldId id="365" r:id="rId28"/>
    <p:sldId id="283" r:id="rId29"/>
    <p:sldId id="272" r:id="rId30"/>
    <p:sldId id="278" r:id="rId31"/>
    <p:sldId id="290" r:id="rId32"/>
    <p:sldId id="284" r:id="rId33"/>
    <p:sldId id="287" r:id="rId34"/>
    <p:sldId id="288" r:id="rId35"/>
    <p:sldId id="282" r:id="rId36"/>
    <p:sldId id="280" r:id="rId37"/>
    <p:sldId id="285" r:id="rId38"/>
    <p:sldId id="286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18B"/>
    <a:srgbClr val="FF3300"/>
    <a:srgbClr val="FFFFFF"/>
    <a:srgbClr val="73B6AF"/>
    <a:srgbClr val="EEF3FC"/>
    <a:srgbClr val="2C539D"/>
    <a:srgbClr val="68B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1" autoAdjust="0"/>
    <p:restoredTop sz="94671" autoAdjust="0"/>
  </p:normalViewPr>
  <p:slideViewPr>
    <p:cSldViewPr>
      <p:cViewPr varScale="1">
        <p:scale>
          <a:sx n="145" d="100"/>
          <a:sy n="145" d="100"/>
        </p:scale>
        <p:origin x="138" y="132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55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116\Desktop\David2002%20and%20further\Konference\GRC2020\SS14%2065AP%20out%20of%20834%20isolates-rarefac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dirty="0">
                <a:solidFill>
                  <a:schemeClr val="tx1"/>
                </a:solidFill>
              </a:rPr>
              <a:t>Time </a:t>
            </a:r>
            <a:r>
              <a:rPr lang="cs-CZ" sz="1200" dirty="0" err="1">
                <a:solidFill>
                  <a:schemeClr val="tx1"/>
                </a:solidFill>
              </a:rPr>
              <a:t>distribution</a:t>
            </a:r>
            <a:r>
              <a:rPr lang="cs-CZ" sz="1200" baseline="0" dirty="0">
                <a:solidFill>
                  <a:schemeClr val="tx1"/>
                </a:solidFill>
              </a:rPr>
              <a:t> </a:t>
            </a:r>
            <a:r>
              <a:rPr lang="cs-CZ" sz="1200" baseline="0" dirty="0" err="1">
                <a:solidFill>
                  <a:schemeClr val="tx1"/>
                </a:solidFill>
              </a:rPr>
              <a:t>of</a:t>
            </a:r>
            <a:r>
              <a:rPr lang="cs-CZ" sz="1200" baseline="0" dirty="0">
                <a:solidFill>
                  <a:schemeClr val="tx1"/>
                </a:solidFill>
              </a:rPr>
              <a:t> </a:t>
            </a:r>
            <a:r>
              <a:rPr lang="cs-CZ" sz="1200" baseline="0" dirty="0" err="1">
                <a:solidFill>
                  <a:schemeClr val="tx1"/>
                </a:solidFill>
              </a:rPr>
              <a:t>macrolide</a:t>
            </a:r>
            <a:r>
              <a:rPr lang="cs-CZ" sz="1200" baseline="0" dirty="0">
                <a:solidFill>
                  <a:schemeClr val="tx1"/>
                </a:solidFill>
              </a:rPr>
              <a:t> sensitivity and </a:t>
            </a:r>
            <a:r>
              <a:rPr lang="cs-CZ" sz="1200" baseline="0" dirty="0" err="1">
                <a:solidFill>
                  <a:schemeClr val="tx1"/>
                </a:solidFill>
              </a:rPr>
              <a:t>resistance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A2058G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List1!$A$2:$A$9</c:f>
              <c:strCache>
                <c:ptCount val="8"/>
                <c:pt idx="0">
                  <c:v>2004-2007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2012-2013</c:v>
                </c:pt>
                <c:pt idx="4">
                  <c:v>2014-2015</c:v>
                </c:pt>
                <c:pt idx="5">
                  <c:v>2016-2017</c:v>
                </c:pt>
                <c:pt idx="6">
                  <c:v>2018-2019</c:v>
                </c:pt>
                <c:pt idx="7">
                  <c:v>2020-2021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0.09</c:v>
                </c:pt>
                <c:pt idx="1">
                  <c:v>0.27</c:v>
                </c:pt>
                <c:pt idx="2">
                  <c:v>0.35</c:v>
                </c:pt>
                <c:pt idx="3">
                  <c:v>0.59</c:v>
                </c:pt>
                <c:pt idx="4">
                  <c:v>0.78</c:v>
                </c:pt>
                <c:pt idx="5">
                  <c:v>0.88</c:v>
                </c:pt>
                <c:pt idx="6">
                  <c:v>0.89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8A-4353-8401-062E61E2FF2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A2059G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List1!$A$2:$A$9</c:f>
              <c:strCache>
                <c:ptCount val="8"/>
                <c:pt idx="0">
                  <c:v>2004-2007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2012-2013</c:v>
                </c:pt>
                <c:pt idx="4">
                  <c:v>2014-2015</c:v>
                </c:pt>
                <c:pt idx="5">
                  <c:v>2016-2017</c:v>
                </c:pt>
                <c:pt idx="6">
                  <c:v>2018-2019</c:v>
                </c:pt>
                <c:pt idx="7">
                  <c:v>2020-2021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0.18</c:v>
                </c:pt>
                <c:pt idx="1">
                  <c:v>0.19</c:v>
                </c:pt>
                <c:pt idx="2">
                  <c:v>0.09</c:v>
                </c:pt>
                <c:pt idx="3">
                  <c:v>0.12</c:v>
                </c:pt>
                <c:pt idx="4">
                  <c:v>0.04</c:v>
                </c:pt>
                <c:pt idx="5">
                  <c:v>0.02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8A-4353-8401-062E61E2FF2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Sensitive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List1!$A$2:$A$9</c:f>
              <c:strCache>
                <c:ptCount val="8"/>
                <c:pt idx="0">
                  <c:v>2004-2007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2012-2013</c:v>
                </c:pt>
                <c:pt idx="4">
                  <c:v>2014-2015</c:v>
                </c:pt>
                <c:pt idx="5">
                  <c:v>2016-2017</c:v>
                </c:pt>
                <c:pt idx="6">
                  <c:v>2018-2019</c:v>
                </c:pt>
                <c:pt idx="7">
                  <c:v>2020-2021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0">
                  <c:v>0.73</c:v>
                </c:pt>
                <c:pt idx="1">
                  <c:v>0.54</c:v>
                </c:pt>
                <c:pt idx="2">
                  <c:v>0.56000000000000005</c:v>
                </c:pt>
                <c:pt idx="3">
                  <c:v>0.3</c:v>
                </c:pt>
                <c:pt idx="4">
                  <c:v>0.19</c:v>
                </c:pt>
                <c:pt idx="5">
                  <c:v>0.1</c:v>
                </c:pt>
                <c:pt idx="6">
                  <c:v>0.11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8A-4353-8401-062E61E2F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127552"/>
        <c:axId val="753138784"/>
      </c:lineChart>
      <c:catAx>
        <c:axId val="7531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3138784"/>
        <c:crosses val="autoZero"/>
        <c:auto val="1"/>
        <c:lblAlgn val="ctr"/>
        <c:lblOffset val="100"/>
        <c:noMultiLvlLbl val="0"/>
      </c:catAx>
      <c:valAx>
        <c:axId val="753138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dirty="0" err="1"/>
                  <a:t>Proportions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3127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rgbClr val="828385">
            <a:tint val="66000"/>
            <a:satMod val="160000"/>
          </a:srgbClr>
        </a:gs>
        <a:gs pos="50000">
          <a:srgbClr val="828385">
            <a:tint val="44500"/>
            <a:satMod val="160000"/>
          </a:srgbClr>
        </a:gs>
        <a:gs pos="100000">
          <a:srgbClr val="828385">
            <a:tint val="23500"/>
            <a:satMod val="160000"/>
          </a:srgbClr>
        </a:gs>
      </a:gsLst>
      <a:lin ang="16200000" scaled="1"/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05248197354763E-2"/>
          <c:y val="3.5379535715313805E-2"/>
          <c:w val="0.90660743204104577"/>
          <c:h val="0.8763671033289843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2"/>
            <c:dispRSqr val="0"/>
            <c:dispEq val="0"/>
          </c:trendline>
          <c:xVal>
            <c:numRef>
              <c:f>List1!$Y$24:$Y$33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89</c:v>
                </c:pt>
              </c:numCache>
            </c:numRef>
          </c:xVal>
          <c:yVal>
            <c:numRef>
              <c:f>List1!$Z$24:$Z$33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9</c:v>
                </c:pt>
                <c:pt idx="7">
                  <c:v>12</c:v>
                </c:pt>
                <c:pt idx="8">
                  <c:v>17</c:v>
                </c:pt>
                <c:pt idx="9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48-422D-9981-CB1BBE9954B3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List1!$Y$24:$Y$33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89</c:v>
                </c:pt>
              </c:numCache>
            </c:numRef>
          </c:xVal>
          <c:yVal>
            <c:numRef>
              <c:f>List1!$AA$24:$AA$33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8</c:v>
                </c:pt>
                <c:pt idx="8">
                  <c:v>5</c:v>
                </c:pt>
                <c:pt idx="9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48-422D-9981-CB1BBE995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361791"/>
        <c:axId val="249359295"/>
      </c:scatterChart>
      <c:valAx>
        <c:axId val="24936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9359295"/>
        <c:crosses val="autoZero"/>
        <c:crossBetween val="midCat"/>
      </c:valAx>
      <c:valAx>
        <c:axId val="24935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9361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List1!$AN$23:$AN$41</c:f>
              <c:numCache>
                <c:formatCode>General</c:formatCode>
                <c:ptCount val="19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150</c:v>
                </c:pt>
                <c:pt idx="12">
                  <c:v>200</c:v>
                </c:pt>
                <c:pt idx="13">
                  <c:v>300</c:v>
                </c:pt>
                <c:pt idx="14">
                  <c:v>400</c:v>
                </c:pt>
                <c:pt idx="15">
                  <c:v>500</c:v>
                </c:pt>
                <c:pt idx="16">
                  <c:v>600</c:v>
                </c:pt>
                <c:pt idx="17">
                  <c:v>700</c:v>
                </c:pt>
                <c:pt idx="18">
                  <c:v>800</c:v>
                </c:pt>
              </c:numCache>
            </c:numRef>
          </c:xVal>
          <c:yVal>
            <c:numRef>
              <c:f>List1!$AO$23:$AO$41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8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10</c:v>
                </c:pt>
                <c:pt idx="12">
                  <c:v>12</c:v>
                </c:pt>
                <c:pt idx="13">
                  <c:v>18</c:v>
                </c:pt>
                <c:pt idx="14">
                  <c:v>24</c:v>
                </c:pt>
                <c:pt idx="15">
                  <c:v>36</c:v>
                </c:pt>
                <c:pt idx="16">
                  <c:v>40</c:v>
                </c:pt>
                <c:pt idx="17">
                  <c:v>61</c:v>
                </c:pt>
                <c:pt idx="18">
                  <c:v>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82-482E-98D2-278B264A8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833935"/>
        <c:axId val="874832271"/>
      </c:scatterChart>
      <c:valAx>
        <c:axId val="87483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4832271"/>
        <c:crosses val="autoZero"/>
        <c:crossBetween val="midCat"/>
      </c:valAx>
      <c:valAx>
        <c:axId val="874832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4833935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Time </a:t>
            </a:r>
            <a:r>
              <a:rPr lang="cs-CZ" dirty="0" err="1">
                <a:solidFill>
                  <a:schemeClr val="tx1"/>
                </a:solidFill>
              </a:rPr>
              <a:t>distribution</a:t>
            </a:r>
            <a:r>
              <a:rPr lang="cs-CZ" baseline="0" dirty="0">
                <a:solidFill>
                  <a:schemeClr val="tx1"/>
                </a:solidFill>
              </a:rPr>
              <a:t> </a:t>
            </a:r>
            <a:r>
              <a:rPr lang="cs-CZ" baseline="0" dirty="0" err="1">
                <a:solidFill>
                  <a:schemeClr val="tx1"/>
                </a:solidFill>
              </a:rPr>
              <a:t>of</a:t>
            </a:r>
            <a:r>
              <a:rPr lang="cs-CZ" baseline="0" dirty="0">
                <a:solidFill>
                  <a:schemeClr val="tx1"/>
                </a:solidFill>
              </a:rPr>
              <a:t> </a:t>
            </a:r>
            <a:r>
              <a:rPr lang="cs-CZ" baseline="0" dirty="0" err="1">
                <a:solidFill>
                  <a:schemeClr val="tx1"/>
                </a:solidFill>
              </a:rPr>
              <a:t>macrolide</a:t>
            </a:r>
            <a:r>
              <a:rPr lang="cs-CZ" baseline="0" dirty="0">
                <a:solidFill>
                  <a:schemeClr val="tx1"/>
                </a:solidFill>
              </a:rPr>
              <a:t> sensitivity and </a:t>
            </a:r>
            <a:r>
              <a:rPr lang="cs-CZ" baseline="0" dirty="0" err="1">
                <a:solidFill>
                  <a:schemeClr val="tx1"/>
                </a:solidFill>
              </a:rPr>
              <a:t>resistance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A2058G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List1!$A$2:$A$9</c:f>
              <c:strCache>
                <c:ptCount val="8"/>
                <c:pt idx="0">
                  <c:v>2004-2007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2012-2013</c:v>
                </c:pt>
                <c:pt idx="4">
                  <c:v>2014-2015</c:v>
                </c:pt>
                <c:pt idx="5">
                  <c:v>2016-2017</c:v>
                </c:pt>
                <c:pt idx="6">
                  <c:v>2018-2019</c:v>
                </c:pt>
                <c:pt idx="7">
                  <c:v>2020-2021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0.09</c:v>
                </c:pt>
                <c:pt idx="1">
                  <c:v>0.27</c:v>
                </c:pt>
                <c:pt idx="2">
                  <c:v>0.35</c:v>
                </c:pt>
                <c:pt idx="3">
                  <c:v>0.59</c:v>
                </c:pt>
                <c:pt idx="4">
                  <c:v>0.78</c:v>
                </c:pt>
                <c:pt idx="5">
                  <c:v>0.88</c:v>
                </c:pt>
                <c:pt idx="6">
                  <c:v>0.89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7E-4B3C-A3D1-AD9EF3882D1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A2059G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List1!$A$2:$A$9</c:f>
              <c:strCache>
                <c:ptCount val="8"/>
                <c:pt idx="0">
                  <c:v>2004-2007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2012-2013</c:v>
                </c:pt>
                <c:pt idx="4">
                  <c:v>2014-2015</c:v>
                </c:pt>
                <c:pt idx="5">
                  <c:v>2016-2017</c:v>
                </c:pt>
                <c:pt idx="6">
                  <c:v>2018-2019</c:v>
                </c:pt>
                <c:pt idx="7">
                  <c:v>2020-2021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0.18</c:v>
                </c:pt>
                <c:pt idx="1">
                  <c:v>0.19</c:v>
                </c:pt>
                <c:pt idx="2">
                  <c:v>0.09</c:v>
                </c:pt>
                <c:pt idx="3">
                  <c:v>0.12</c:v>
                </c:pt>
                <c:pt idx="4">
                  <c:v>0.04</c:v>
                </c:pt>
                <c:pt idx="5">
                  <c:v>0.02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7E-4B3C-A3D1-AD9EF3882D1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Sensitive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List1!$A$2:$A$9</c:f>
              <c:strCache>
                <c:ptCount val="8"/>
                <c:pt idx="0">
                  <c:v>2004-2007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2012-2013</c:v>
                </c:pt>
                <c:pt idx="4">
                  <c:v>2014-2015</c:v>
                </c:pt>
                <c:pt idx="5">
                  <c:v>2016-2017</c:v>
                </c:pt>
                <c:pt idx="6">
                  <c:v>2018-2019</c:v>
                </c:pt>
                <c:pt idx="7">
                  <c:v>2020-2021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0">
                  <c:v>0.73</c:v>
                </c:pt>
                <c:pt idx="1">
                  <c:v>0.54</c:v>
                </c:pt>
                <c:pt idx="2">
                  <c:v>0.56000000000000005</c:v>
                </c:pt>
                <c:pt idx="3">
                  <c:v>0.3</c:v>
                </c:pt>
                <c:pt idx="4">
                  <c:v>0.19</c:v>
                </c:pt>
                <c:pt idx="5">
                  <c:v>0.1</c:v>
                </c:pt>
                <c:pt idx="6">
                  <c:v>0.11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7E-4B3C-A3D1-AD9EF3882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127552"/>
        <c:axId val="753138784"/>
      </c:lineChart>
      <c:catAx>
        <c:axId val="7531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3138784"/>
        <c:crosses val="autoZero"/>
        <c:auto val="1"/>
        <c:lblAlgn val="ctr"/>
        <c:lblOffset val="100"/>
        <c:noMultiLvlLbl val="0"/>
      </c:catAx>
      <c:valAx>
        <c:axId val="753138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 dirty="0" err="1"/>
                  <a:t>Proportions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3127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rgbClr val="828385">
            <a:tint val="66000"/>
            <a:satMod val="160000"/>
          </a:srgbClr>
        </a:gs>
        <a:gs pos="50000">
          <a:srgbClr val="828385">
            <a:tint val="44500"/>
            <a:satMod val="160000"/>
          </a:srgbClr>
        </a:gs>
        <a:gs pos="100000">
          <a:srgbClr val="828385">
            <a:tint val="23500"/>
            <a:satMod val="160000"/>
          </a:srgbClr>
        </a:gs>
      </a:gsLst>
      <a:lin ang="16200000" scaled="1"/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-9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pc="-90" baseline="0" dirty="0" err="1"/>
              <a:t>Title</a:t>
            </a:r>
            <a:endParaRPr lang="cs-CZ" spc="-9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-9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Row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0-4306-BB51-45677796335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Row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E0-4306-BB51-45677796335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Row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E0-4306-BB51-45677796335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Row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2.4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E0-4306-BB51-45677796335D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Row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E0-4306-BB51-45677796335D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Row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4"/>
                <c:pt idx="0">
                  <c:v>1.2</c:v>
                </c:pt>
                <c:pt idx="1">
                  <c:v>2.2999999999999998</c:v>
                </c:pt>
                <c:pt idx="2">
                  <c:v>3.2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E0-4306-BB51-456777963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4380464"/>
        <c:axId val="2124375056"/>
      </c:barChart>
      <c:catAx>
        <c:axId val="2124380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24375056"/>
        <c:crosses val="autoZero"/>
        <c:auto val="1"/>
        <c:lblAlgn val="ctr"/>
        <c:lblOffset val="100"/>
        <c:noMultiLvlLbl val="0"/>
      </c:catAx>
      <c:valAx>
        <c:axId val="212437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2438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-3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-8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Title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F5-4076-8037-9503D7D91C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0F5-4076-8037-9503D7D91C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F5-4076-8037-9503D7D91C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0F5-4076-8037-9503D7D91C7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D5-401C-912B-E6C653FF2C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D5-401C-912B-E6C653FF2C49}"/>
              </c:ext>
            </c:extLst>
          </c:dPt>
          <c:cat>
            <c:strRef>
              <c:f>List1!$A$2:$A$7</c:f>
              <c:strCache>
                <c:ptCount val="6"/>
                <c:pt idx="0">
                  <c:v>Category1</c:v>
                </c:pt>
                <c:pt idx="1">
                  <c:v>Category2</c:v>
                </c:pt>
                <c:pt idx="2">
                  <c:v>Category3</c:v>
                </c:pt>
                <c:pt idx="3">
                  <c:v>Category4</c:v>
                </c:pt>
                <c:pt idx="4">
                  <c:v>Category5</c:v>
                </c:pt>
                <c:pt idx="5">
                  <c:v>Category6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6.2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0.5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5-4076-8037-9503D7D91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2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-3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4530-62B5-4946-899E-989C8C21C67A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0A0F-8974-4FBE-83E2-D671DC57D6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5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0C1676-75CC-47DF-B6F8-7B04CEB5C258}" type="datetimeFigureOut">
              <a:rPr lang="cs-CZ"/>
              <a:pPr>
                <a:defRPr/>
              </a:pPr>
              <a:t>16.03.2023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64F2C3-F260-4FCF-8ABC-65A4DB4F2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7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1F80A5A-D52D-42F1-8B30-DD3374B01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13B622-663A-4AE8-B71C-9A6A961D7F3D}" type="slidenum">
              <a:rPr lang="cs-CZ" altLang="cs-CZ" b="0"/>
              <a:pPr/>
              <a:t>5</a:t>
            </a:fld>
            <a:endParaRPr lang="cs-CZ" altLang="cs-CZ" b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6163556-9F71-48EE-886E-F9D9D82C5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1038514-6AE5-4210-8262-947AF0A4F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7865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14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7780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15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5575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16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1796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17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3924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21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8571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22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9633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24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346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4FC38380-2815-414E-9892-CF7262D29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AA4E1-0775-456A-AB83-6AC57C25F6A4}" type="slidenum">
              <a:rPr lang="cs-CZ" altLang="cs-CZ" b="0"/>
              <a:pPr/>
              <a:t>25</a:t>
            </a:fld>
            <a:endParaRPr lang="cs-CZ" altLang="cs-CZ" b="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28A2E451-F4B1-4088-88BE-38E3B9EF5D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ED3A74D-E401-48D4-9145-89A25698A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2530F37-38BF-4206-AD5D-75F326A5F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AA9FCD-18F1-4770-A51F-BE6099392771}" type="slidenum">
              <a:rPr lang="cs-CZ" altLang="cs-CZ" b="0"/>
              <a:pPr/>
              <a:t>6</a:t>
            </a:fld>
            <a:endParaRPr lang="cs-CZ" altLang="cs-CZ" b="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FB86F42-6A51-4F5C-86F6-7AA40718D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E937E05-1CEB-47C2-B306-0A647407A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7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154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8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7595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9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742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10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266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437D4FB-047B-4BBA-AAD1-268C9ED6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96C85-2884-435E-8269-843FFDC31119}" type="slidenum">
              <a:rPr lang="cs-CZ" altLang="cs-CZ" b="0"/>
              <a:pPr/>
              <a:t>11</a:t>
            </a:fld>
            <a:endParaRPr lang="cs-CZ" altLang="cs-CZ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CD1E1C-3595-4F34-9566-79466DC1E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A1EB26-5895-4409-B7FA-8077E9BD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834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B15AFC6-780D-460C-A33F-F1F54D055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383A0A-C606-4802-9DF9-D20B35A644D7}" type="slidenum">
              <a:rPr lang="cs-CZ" altLang="cs-CZ" b="0"/>
              <a:pPr/>
              <a:t>12</a:t>
            </a:fld>
            <a:endParaRPr lang="cs-CZ" altLang="cs-CZ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25DEF3F-4ADB-454C-B45B-66D2DE381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66021B3-FA20-4582-8200-174FC9783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032E7A0-F4AB-433A-932B-1F3BAA13F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835C32-87EC-46F3-AF86-E74DC0C91168}" type="slidenum">
              <a:rPr lang="cs-CZ" altLang="cs-CZ" b="0"/>
              <a:pPr/>
              <a:t>13</a:t>
            </a:fld>
            <a:endParaRPr lang="cs-CZ" altLang="cs-CZ" b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A292746-292D-4852-BE94-711849D07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03A6CF8-E923-416A-AC9D-0AB3C2F09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3A8EF5C-6E6E-BDC6-CD74-FEA8594F84D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CB3F60C6-5C58-2C89-E4F4-1B9D5E338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8138"/>
            <a:ext cx="6482680" cy="1033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heading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816000BA-B16D-1E0E-140A-017DF8853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1371600"/>
            <a:ext cx="5762600" cy="2040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None/>
              <a:defRPr sz="16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descripton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87A8FA-0E29-066B-68FB-4534739273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2275"/>
            <a:ext cx="2129335" cy="986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5F1A4A-4933-732B-B011-193B69AE2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29" y="4299942"/>
            <a:ext cx="1255746" cy="28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6BECA0B-4F14-4F43-E449-7451F68D8D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1895" y="4299942"/>
            <a:ext cx="928218" cy="28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66E7AA9-7ADD-1318-4BC5-4FA8A81B5B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77" y="4299942"/>
            <a:ext cx="60421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3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23890D-5DD4-4805-890A-31F47902B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47E473-108F-4CA8-B8DE-778EDBAB4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84A2C2-986E-4E6B-AD1E-B25F02E0F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06C80-6610-41F3-84CF-2E4A18CE49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161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BAEEE7-91D4-4A33-A96E-49EBD19B1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C2B75-2F1E-4AD6-9DE9-939CA5DD1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2B0FB-0F1F-46F8-BD95-63B0CEE7A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6D13A-1C36-41D6-B173-778C245CC3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54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3A8EF5C-6E6E-BDC6-CD74-FEA8594F84D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CB3F60C6-5C58-2C89-E4F4-1B9D5E338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8138"/>
            <a:ext cx="6482680" cy="1033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2700">
                <a:solidFill>
                  <a:schemeClr val="bg2"/>
                </a:solidFill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3EAD227-7194-624A-49DC-2F180DA46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2275"/>
            <a:ext cx="2129335" cy="9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87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37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esig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CE008FA-3246-5B75-008F-DB7FA8164B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CB3F60C6-5C58-2C89-E4F4-1B9D5E338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38138"/>
            <a:ext cx="3962400" cy="21616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2700">
                <a:solidFill>
                  <a:schemeClr val="bg2"/>
                </a:solidFill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457B1CA-E6C2-F4B9-ABD4-D9BCF771F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2275"/>
            <a:ext cx="2129335" cy="9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37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esig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3946648-B751-4B5E-D0E1-0A8A0CF36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CB3F60C6-5C58-2C89-E4F4-1B9D5E338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38138"/>
            <a:ext cx="6482681" cy="1033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sz="2700">
                <a:solidFill>
                  <a:schemeClr val="bg2"/>
                </a:solidFill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FDF0630-EA5F-1B88-3363-FD5EF8F0CD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2275"/>
            <a:ext cx="2129335" cy="9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09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3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06608-AE9A-A75F-AE7A-20E6D3890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38" y="338138"/>
            <a:ext cx="6474742" cy="1033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 spc="-100" baseline="0">
                <a:solidFill>
                  <a:schemeClr val="tx2"/>
                </a:solidFill>
              </a:defRPr>
            </a:lvl1pPr>
          </a:lstStyle>
          <a:p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493E355-575D-40CE-56E2-0C23E59221A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7538" y="1371600"/>
            <a:ext cx="7902575" cy="3267075"/>
          </a:xfrm>
          <a:prstGeom prst="rect">
            <a:avLst/>
          </a:prstGeom>
        </p:spPr>
        <p:txBody>
          <a:bodyPr lIns="0" tIns="0" rIns="1800000" bIns="0">
            <a:noAutofit/>
          </a:bodyPr>
          <a:lstStyle>
            <a:lvl1pPr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42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des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493E355-575D-40CE-56E2-0C23E59221A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7538" y="338138"/>
            <a:ext cx="7902575" cy="4033812"/>
          </a:xfrm>
          <a:prstGeom prst="rect">
            <a:avLst/>
          </a:prstGeom>
        </p:spPr>
        <p:txBody>
          <a:bodyPr lIns="0" tIns="0" rIns="1800000" bIns="0">
            <a:noAutofit/>
          </a:bodyPr>
          <a:lstStyle>
            <a:lvl1pPr>
              <a:defRPr/>
            </a:lvl1pPr>
          </a:lstStyle>
          <a:p>
            <a:pPr lvl="0"/>
            <a:r>
              <a:rPr lang="cs-CZ" dirty="0"/>
              <a:t>Insert image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E930322-8917-DC6A-D510-7357D50AC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38" y="4387056"/>
            <a:ext cx="2663825" cy="251619"/>
          </a:xfrm>
        </p:spPr>
        <p:txBody>
          <a:bodyPr wrap="square" tIns="54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Image </a:t>
            </a:r>
            <a:r>
              <a:rPr lang="cs-CZ" dirty="0" err="1"/>
              <a:t>description</a:t>
            </a:r>
            <a:endParaRPr lang="cs-CZ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56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9DAD3F-49C9-1BF5-1E17-969702A6904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7538" y="1369219"/>
            <a:ext cx="3865562" cy="3263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DDDFA553-4890-5B5E-2F8F-3BE3CA02A4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0902" y="1369219"/>
            <a:ext cx="3865562" cy="3263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37DD995-2DA5-1706-9F01-FB2D30F93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36" y="338138"/>
            <a:ext cx="6474744" cy="1031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 spc="-100" baseline="0">
                <a:solidFill>
                  <a:schemeClr val="tx2"/>
                </a:solidFill>
              </a:defRPr>
            </a:lvl1pPr>
          </a:lstStyle>
          <a:p>
            <a:r>
              <a:rPr lang="cs-CZ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7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24" userDrawn="1">
          <p15:clr>
            <a:srgbClr val="FBAE40"/>
          </p15:clr>
        </p15:guide>
        <p15:guide id="3" pos="293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with conta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3A8EF5C-6E6E-BDC6-CD74-FEA8594F84D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CB3F60C6-5C58-2C89-E4F4-1B9D5E338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3800" y="338933"/>
            <a:ext cx="3522662" cy="1032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D17CBE-BA03-0271-A49B-22E0BB500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6085"/>
            <a:ext cx="2129335" cy="9864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96C2684-9759-5256-A7D1-07A255B5EBAF}"/>
              </a:ext>
            </a:extLst>
          </p:cNvPr>
          <p:cNvSpPr txBox="1"/>
          <p:nvPr userDrawn="1"/>
        </p:nvSpPr>
        <p:spPr>
          <a:xfrm>
            <a:off x="5004048" y="2809284"/>
            <a:ext cx="3522415" cy="1922706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R="0" algn="l" rtl="0">
              <a:lnSpc>
                <a:spcPts val="1300"/>
              </a:lnSpc>
            </a:pPr>
            <a:r>
              <a:rPr lang="en-US" sz="1600" b="0" i="0" u="none" strike="noStrike" spc="-50" baseline="30000" dirty="0">
                <a:solidFill>
                  <a:schemeClr val="bg2"/>
                </a:solidFill>
                <a:latin typeface="+mn-lt"/>
              </a:rPr>
              <a:t>Institute of Organic Chemistry</a:t>
            </a:r>
          </a:p>
          <a:p>
            <a:pPr marR="0" algn="l" rtl="0">
              <a:lnSpc>
                <a:spcPts val="1300"/>
              </a:lnSpc>
            </a:pPr>
            <a:r>
              <a:rPr lang="en-US" sz="1600" b="0" i="0" u="none" strike="noStrike" spc="-50" baseline="30000" dirty="0">
                <a:solidFill>
                  <a:schemeClr val="bg2"/>
                </a:solidFill>
                <a:latin typeface="+mn-lt"/>
              </a:rPr>
              <a:t>and Biochemistry of the CAS</a:t>
            </a:r>
          </a:p>
          <a:p>
            <a:pPr marR="0" algn="l" rtl="0">
              <a:lnSpc>
                <a:spcPts val="1800"/>
              </a:lnSpc>
            </a:pPr>
            <a:r>
              <a:rPr lang="en-US" sz="1600" b="0" i="0" u="none" strike="noStrike" spc="-50" baseline="30000" dirty="0">
                <a:solidFill>
                  <a:schemeClr val="bg2"/>
                </a:solidFill>
                <a:latin typeface="+mn-lt"/>
              </a:rPr>
              <a:t>Masaryk University</a:t>
            </a:r>
          </a:p>
          <a:p>
            <a:pPr marR="0" algn="l" rtl="0">
              <a:lnSpc>
                <a:spcPts val="1800"/>
              </a:lnSpc>
            </a:pPr>
            <a:r>
              <a:rPr lang="en-US" sz="1600" b="0" i="0" u="none" strike="noStrike" spc="-50" baseline="30000" dirty="0">
                <a:solidFill>
                  <a:schemeClr val="bg2"/>
                </a:solidFill>
                <a:latin typeface="+mn-lt"/>
              </a:rPr>
              <a:t>Charles University</a:t>
            </a:r>
          </a:p>
          <a:p>
            <a:pPr marR="0" algn="l" rtl="0">
              <a:lnSpc>
                <a:spcPts val="1800"/>
              </a:lnSpc>
            </a:pPr>
            <a:r>
              <a:rPr lang="en-US" sz="1600" b="0" i="0" u="none" strike="noStrike" spc="-50" baseline="30000" dirty="0">
                <a:solidFill>
                  <a:schemeClr val="bg2"/>
                </a:solidFill>
                <a:latin typeface="+mn-lt"/>
              </a:rPr>
              <a:t>University of Chemistry and Technology Prague</a:t>
            </a:r>
          </a:p>
          <a:p>
            <a:pPr marR="0" algn="l" rtl="0">
              <a:lnSpc>
                <a:spcPts val="1800"/>
              </a:lnSpc>
            </a:pPr>
            <a:r>
              <a:rPr lang="en-US" sz="1600" b="0" i="0" u="none" strike="noStrike" spc="-50" baseline="30000" dirty="0" err="1">
                <a:solidFill>
                  <a:schemeClr val="bg2"/>
                </a:solidFill>
                <a:latin typeface="+mn-lt"/>
              </a:rPr>
              <a:t>Palacký</a:t>
            </a:r>
            <a:r>
              <a:rPr lang="en-US" sz="1600" b="0" i="0" u="none" strike="noStrike" spc="-50" baseline="30000" dirty="0">
                <a:solidFill>
                  <a:schemeClr val="bg2"/>
                </a:solidFill>
                <a:latin typeface="+mn-lt"/>
              </a:rPr>
              <a:t> University Olomouc</a:t>
            </a:r>
          </a:p>
          <a:p>
            <a:pPr marR="0" algn="l" rtl="0">
              <a:lnSpc>
                <a:spcPts val="1800"/>
              </a:lnSpc>
            </a:pPr>
            <a:r>
              <a:rPr lang="en-US" sz="1600" b="0" i="0" u="none" strike="noStrike" spc="-50" baseline="30000" dirty="0">
                <a:solidFill>
                  <a:schemeClr val="bg2"/>
                </a:solidFill>
                <a:latin typeface="+mn-lt"/>
              </a:rPr>
              <a:t>Institute of Molecular Genetics of the CAS</a:t>
            </a:r>
          </a:p>
          <a:p>
            <a:pPr marR="0" algn="l" rtl="0">
              <a:lnSpc>
                <a:spcPts val="1800"/>
              </a:lnSpc>
            </a:pPr>
            <a:r>
              <a:rPr lang="en-US" sz="1600" b="0" i="0" u="none" strike="noStrike" spc="-50" baseline="30000" dirty="0">
                <a:solidFill>
                  <a:schemeClr val="bg2"/>
                </a:solidFill>
                <a:latin typeface="+mn-lt"/>
              </a:rPr>
              <a:t>Institute of Microbiology of the CAS</a:t>
            </a:r>
          </a:p>
          <a:p>
            <a:pPr marR="0" algn="l" rtl="0">
              <a:lnSpc>
                <a:spcPts val="1800"/>
              </a:lnSpc>
            </a:pPr>
            <a:r>
              <a:rPr lang="en-US" sz="1600" b="0" i="0" u="none" strike="noStrike" spc="-50" baseline="30000" dirty="0">
                <a:solidFill>
                  <a:schemeClr val="bg2"/>
                </a:solidFill>
                <a:latin typeface="+mn-lt"/>
              </a:rPr>
              <a:t>Biology Centre CAS</a:t>
            </a:r>
            <a:endParaRPr lang="cs-CZ" sz="1600" spc="-50" baseline="30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83B37DD5-F54A-BA02-4FE3-7B2FE13EB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3800" y="1371601"/>
            <a:ext cx="2444026" cy="910056"/>
          </a:xfrm>
        </p:spPr>
        <p:txBody>
          <a:bodyPr bIns="0" anchor="t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>
              <a:defRPr/>
            </a:lvl2pPr>
          </a:lstStyle>
          <a:p>
            <a:pPr marL="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Name </a:t>
            </a:r>
            <a:r>
              <a:rPr lang="cs-CZ" dirty="0" err="1">
                <a:solidFill>
                  <a:schemeClr val="accent1"/>
                </a:solidFill>
              </a:rPr>
              <a:t>Surname</a:t>
            </a:r>
            <a:endParaRPr lang="cs-CZ" dirty="0">
              <a:solidFill>
                <a:schemeClr val="accent1"/>
              </a:solidFill>
            </a:endParaRPr>
          </a:p>
          <a:p>
            <a:pPr marL="0" lvl="1" indent="0">
              <a:buNone/>
            </a:pPr>
            <a:r>
              <a:rPr lang="cs-CZ" dirty="0"/>
              <a:t>jmeno.prijmeni@nivb.cz</a:t>
            </a:r>
          </a:p>
          <a:p>
            <a:pPr marL="0" lvl="1" indent="0">
              <a:buNone/>
            </a:pPr>
            <a:r>
              <a:rPr lang="cs-CZ" dirty="0"/>
              <a:t>+420 772 123 456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30C8223-B578-94A1-3569-DF1A52AD9AB8}"/>
              </a:ext>
            </a:extLst>
          </p:cNvPr>
          <p:cNvSpPr txBox="1"/>
          <p:nvPr userDrawn="1"/>
        </p:nvSpPr>
        <p:spPr>
          <a:xfrm>
            <a:off x="616113" y="3832761"/>
            <a:ext cx="2249895" cy="32316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/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nivb.cz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6EA0F8-675F-D85C-FFDC-E82A6F32EB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3" y="4349633"/>
            <a:ext cx="1255746" cy="28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4A0AA74-6EDB-E8EA-3604-8BA1D33D96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5879" y="4349633"/>
            <a:ext cx="928218" cy="28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24FCFD-8CB9-52DD-C67A-4262224E91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61" y="4349633"/>
            <a:ext cx="60421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34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371" userDrawn="1">
          <p15:clr>
            <a:srgbClr val="FBAE40"/>
          </p15:clr>
        </p15:guide>
        <p15:guide id="6" pos="31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BD427D-9F6C-46D7-AD4E-CEC0DA7C7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506040-6523-4447-87B1-9FF7D4BB0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364BF1-62E4-4E2D-831D-F97CBF03B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63A23-FB44-4F76-A29B-8113404571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546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271" y="340073"/>
            <a:ext cx="6488534" cy="10315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Update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743" y="1375171"/>
            <a:ext cx="7910513" cy="326350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cs-CZ" dirty="0"/>
              <a:t>Update style level 1</a:t>
            </a:r>
          </a:p>
          <a:p>
            <a:pPr lvl="1"/>
            <a:r>
              <a:rPr lang="cs-CZ" dirty="0"/>
              <a:t>Level 2 (negative)</a:t>
            </a:r>
          </a:p>
          <a:p>
            <a:pPr lvl="2"/>
            <a:r>
              <a:rPr lang="cs-CZ" dirty="0"/>
              <a:t>Level 3</a:t>
            </a:r>
          </a:p>
          <a:p>
            <a:pPr lvl="3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4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Level 5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543CE8FC-6D73-13F3-F1FA-E2F2DEE373DC}"/>
              </a:ext>
            </a:extLst>
          </p:cNvPr>
          <p:cNvSpPr txBox="1">
            <a:spLocks/>
          </p:cNvSpPr>
          <p:nvPr userDrawn="1"/>
        </p:nvSpPr>
        <p:spPr>
          <a:xfrm>
            <a:off x="7812360" y="4766467"/>
            <a:ext cx="70775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6E2B87-0D50-46BB-BBF7-554743404521}" type="slidenum">
              <a:rPr lang="cs-CZ" sz="600" spc="-20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600" spc="-20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219C023-0CC7-4404-197D-89B234437EF0}"/>
              </a:ext>
            </a:extLst>
          </p:cNvPr>
          <p:cNvSpPr txBox="1">
            <a:spLocks/>
          </p:cNvSpPr>
          <p:nvPr userDrawn="1"/>
        </p:nvSpPr>
        <p:spPr>
          <a:xfrm>
            <a:off x="7596336" y="4766466"/>
            <a:ext cx="792088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600" spc="-2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cs-CZ" sz="600" spc="-20" baseline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cs-CZ" sz="600" spc="-20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801914-4846-55D3-5854-7C3C879351B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58" y="4766466"/>
            <a:ext cx="1008112" cy="23110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0BA2ACE-7147-2F84-8521-57E3BAEB96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9612" y="4766820"/>
            <a:ext cx="483375" cy="2304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D2BBEB4-3E6D-C4D0-FC0D-ED121EEE23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3374" y="4766820"/>
            <a:ext cx="742575" cy="230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E6B8AAD-4C2E-1D41-AE94-5F2E2CF2B2C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65020"/>
            <a:ext cx="618428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7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5" r:id="rId2"/>
    <p:sldLayoutId id="2147483780" r:id="rId3"/>
    <p:sldLayoutId id="2147483781" r:id="rId4"/>
    <p:sldLayoutId id="2147483748" r:id="rId5"/>
    <p:sldLayoutId id="2147483779" r:id="rId6"/>
    <p:sldLayoutId id="2147483766" r:id="rId7"/>
    <p:sldLayoutId id="2147483773" r:id="rId8"/>
    <p:sldLayoutId id="2147483782" r:id="rId9"/>
    <p:sldLayoutId id="2147483783" r:id="rId10"/>
    <p:sldLayoutId id="2147483784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 spc="-1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6000" indent="-216000" algn="l" defTabSz="685800" rtl="0" eaLnBrk="1" latinLnBrk="0" hangingPunct="1">
        <a:lnSpc>
          <a:spcPts val="1900"/>
        </a:lnSpc>
        <a:spcBef>
          <a:spcPts val="56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600" kern="1200" spc="-5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ts val="1900"/>
        </a:lnSpc>
        <a:spcBef>
          <a:spcPts val="375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600" kern="1200" spc="-5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 spc="-5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922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5367" userDrawn="1">
          <p15:clr>
            <a:srgbClr val="F26B43"/>
          </p15:clr>
        </p15:guide>
        <p15:guide id="6" orient="horz" pos="213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ubmlst.org/organisms/treponema-pallidu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36E08-333A-824E-683D-CB8FA238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76" y="483518"/>
            <a:ext cx="7994848" cy="1033462"/>
          </a:xfrm>
        </p:spPr>
        <p:txBody>
          <a:bodyPr anchor="t" anchorCtr="0"/>
          <a:lstStyle/>
          <a:p>
            <a:pPr>
              <a:lnSpc>
                <a:spcPct val="90000"/>
              </a:lnSpc>
            </a:pPr>
            <a:r>
              <a:rPr lang="cs-CZ" b="0" spc="-100" dirty="0" err="1"/>
              <a:t>Syphilis</a:t>
            </a:r>
            <a:r>
              <a:rPr lang="cs-CZ" b="0" spc="-100" dirty="0"/>
              <a:t> </a:t>
            </a:r>
            <a:r>
              <a:rPr lang="cs-CZ" b="0" spc="-100" dirty="0" err="1"/>
              <a:t>causing</a:t>
            </a:r>
            <a:r>
              <a:rPr lang="cs-CZ" b="0" spc="-100" dirty="0"/>
              <a:t> </a:t>
            </a:r>
            <a:r>
              <a:rPr lang="cs-CZ" b="0" spc="-100" dirty="0" err="1"/>
              <a:t>strains</a:t>
            </a:r>
            <a:r>
              <a:rPr lang="en-US" b="0" spc="-100" dirty="0"/>
              <a:t>: </a:t>
            </a:r>
            <a:r>
              <a:rPr lang="cs-CZ" b="0" spc="-100" dirty="0" err="1"/>
              <a:t>differences</a:t>
            </a:r>
            <a:r>
              <a:rPr lang="cs-CZ" b="0" spc="-100" dirty="0"/>
              <a:t> in </a:t>
            </a:r>
            <a:r>
              <a:rPr lang="cs-CZ" b="0" spc="-100" dirty="0" err="1"/>
              <a:t>growth</a:t>
            </a:r>
            <a:r>
              <a:rPr lang="cs-CZ" b="0" spc="-100" dirty="0"/>
              <a:t> </a:t>
            </a:r>
            <a:r>
              <a:rPr lang="cs-CZ" b="0" spc="-100" dirty="0" err="1"/>
              <a:t>rates</a:t>
            </a:r>
            <a:r>
              <a:rPr lang="cs-CZ" b="0" spc="-100" dirty="0"/>
              <a:t> and </a:t>
            </a:r>
            <a:r>
              <a:rPr lang="cs-CZ" b="0" spc="-100" dirty="0" err="1"/>
              <a:t>patients</a:t>
            </a:r>
            <a:r>
              <a:rPr lang="cs-CZ" b="0" spc="-100" dirty="0"/>
              <a:t> </a:t>
            </a:r>
            <a:r>
              <a:rPr lang="cs-CZ" b="0" spc="-100" dirty="0" err="1"/>
              <a:t>infection</a:t>
            </a:r>
            <a:r>
              <a:rPr lang="cs-CZ" b="0" spc="-100" dirty="0"/>
              <a:t> </a:t>
            </a:r>
            <a:r>
              <a:rPr lang="cs-CZ" b="0" spc="-100" dirty="0" err="1"/>
              <a:t>characteristics</a:t>
            </a:r>
            <a:endParaRPr lang="cs-CZ" b="0" spc="-1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E5965B-496E-8CBB-5321-91BD1CE16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720" y="1635646"/>
            <a:ext cx="5762600" cy="2040033"/>
          </a:xfrm>
        </p:spPr>
        <p:txBody>
          <a:bodyPr/>
          <a:lstStyle/>
          <a:p>
            <a:pPr eaLnBrk="1" hangingPunct="1"/>
            <a:r>
              <a:rPr lang="en-US" altLang="cs-CZ" sz="1400" dirty="0"/>
              <a:t>David Šmajs</a:t>
            </a:r>
            <a:endParaRPr lang="cs-CZ" altLang="cs-CZ" sz="1400" dirty="0"/>
          </a:p>
          <a:p>
            <a:pPr eaLnBrk="1" hangingPunct="1"/>
            <a:r>
              <a:rPr lang="cs-CZ" altLang="cs-CZ" sz="1400" b="1" dirty="0" err="1"/>
              <a:t>Laboratory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of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Bactrerial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Genetics</a:t>
            </a:r>
            <a:r>
              <a:rPr lang="cs-CZ" altLang="cs-CZ" sz="1400" b="1" dirty="0"/>
              <a:t> and </a:t>
            </a:r>
            <a:r>
              <a:rPr lang="cs-CZ" altLang="cs-CZ" sz="1400" b="1" dirty="0" err="1"/>
              <a:t>Genomics</a:t>
            </a:r>
            <a:endParaRPr lang="en-US" altLang="cs-CZ" sz="1400" b="1" dirty="0"/>
          </a:p>
          <a:p>
            <a:pPr eaLnBrk="1" hangingPunct="1"/>
            <a:r>
              <a:rPr lang="en-US" altLang="cs-CZ" sz="1400" dirty="0"/>
              <a:t>Department of Biology</a:t>
            </a:r>
          </a:p>
          <a:p>
            <a:pPr eaLnBrk="1" hangingPunct="1"/>
            <a:r>
              <a:rPr lang="en-US" altLang="cs-CZ" sz="1400" dirty="0"/>
              <a:t>Faculty of Medicine</a:t>
            </a:r>
          </a:p>
          <a:p>
            <a:pPr eaLnBrk="1" hangingPunct="1"/>
            <a:r>
              <a:rPr lang="en-US" altLang="cs-CZ" sz="1400" dirty="0"/>
              <a:t>Masaryk University</a:t>
            </a:r>
          </a:p>
          <a:p>
            <a:pPr eaLnBrk="1" hangingPunct="1"/>
            <a:r>
              <a:rPr lang="en-US" altLang="cs-CZ" sz="1400" dirty="0"/>
              <a:t>Brno,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18354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78972"/>
            <a:ext cx="8424935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Nichols</a:t>
            </a:r>
            <a:r>
              <a:rPr lang="cs-CZ" altLang="cs-CZ" sz="2400" dirty="0">
                <a:latin typeface="Times New Roman" panose="02020603050405020304" pitchFamily="18" charset="0"/>
              </a:rPr>
              <a:t> and SS14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strains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differ</a:t>
            </a:r>
            <a:r>
              <a:rPr lang="cs-CZ" altLang="cs-CZ" sz="2400" dirty="0">
                <a:latin typeface="Times New Roman" panose="02020603050405020304" pitchFamily="18" charset="0"/>
              </a:rPr>
              <a:t> in </a:t>
            </a:r>
            <a:r>
              <a:rPr lang="cs-CZ" altLang="cs-CZ" sz="2400" dirty="0" err="1">
                <a:latin typeface="Times New Roman" panose="02020603050405020304" pitchFamily="18" charset="0"/>
              </a:rPr>
              <a:t>the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ability</a:t>
            </a:r>
            <a:r>
              <a:rPr lang="cs-CZ" altLang="cs-CZ" sz="2400" dirty="0">
                <a:latin typeface="Times New Roman" panose="02020603050405020304" pitchFamily="18" charset="0"/>
              </a:rPr>
              <a:t> to </a:t>
            </a:r>
            <a:r>
              <a:rPr lang="cs-CZ" altLang="cs-CZ" sz="2400" dirty="0" err="1">
                <a:latin typeface="Times New Roman" panose="02020603050405020304" pitchFamily="18" charset="0"/>
              </a:rPr>
              <a:t>grow</a:t>
            </a:r>
            <a:r>
              <a:rPr lang="cs-CZ" altLang="cs-CZ" sz="2400" dirty="0">
                <a:latin typeface="Times New Roman" panose="02020603050405020304" pitchFamily="18" charset="0"/>
              </a:rPr>
              <a:t> in </a:t>
            </a:r>
            <a:r>
              <a:rPr lang="cs-CZ" altLang="cs-CZ" sz="2400" dirty="0" err="1">
                <a:latin typeface="Times New Roman" panose="02020603050405020304" pitchFamily="18" charset="0"/>
              </a:rPr>
              <a:t>rabbits</a:t>
            </a:r>
            <a:endParaRPr lang="cs-CZ" altLang="cs-CZ" sz="2400" i="1" dirty="0">
              <a:latin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7433580-0613-4FAC-BBD1-61A3418DAA2E}"/>
              </a:ext>
            </a:extLst>
          </p:cNvPr>
          <p:cNvSpPr txBox="1"/>
          <p:nvPr/>
        </p:nvSpPr>
        <p:spPr>
          <a:xfrm>
            <a:off x="1709682" y="4154586"/>
            <a:ext cx="66382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DAL-1 strain overgrew Philadelphia 1 by a factor of 14.3× - 320.6×, corresponding to 3.84 - 8.32 TPA generations</a:t>
            </a:r>
            <a:endParaRPr lang="cs-CZ" sz="9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25B80A-26C1-437E-8706-F7ED4CC10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5" y="731491"/>
            <a:ext cx="2918522" cy="341044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A1C218-73B5-4A6E-91B0-1CAD71E808CD}"/>
              </a:ext>
            </a:extLst>
          </p:cNvPr>
          <p:cNvSpPr txBox="1"/>
          <p:nvPr/>
        </p:nvSpPr>
        <p:spPr>
          <a:xfrm>
            <a:off x="5220072" y="2085696"/>
            <a:ext cx="2721100" cy="75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DAL-1 multiplication appears to be higher with an increased initial inoculation ratio, although this correlation was very weak (R</a:t>
            </a:r>
            <a:r>
              <a:rPr lang="en-US" sz="75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0.156).</a:t>
            </a:r>
            <a:endParaRPr lang="cs-CZ" sz="75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2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4" y="507206"/>
            <a:ext cx="7794922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Nichols</a:t>
            </a:r>
            <a:r>
              <a:rPr lang="cs-CZ" altLang="cs-CZ" sz="2400" dirty="0">
                <a:latin typeface="Times New Roman" panose="02020603050405020304" pitchFamily="18" charset="0"/>
              </a:rPr>
              <a:t> and SS14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strains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differ</a:t>
            </a:r>
            <a:r>
              <a:rPr lang="cs-CZ" altLang="cs-CZ" sz="2400" dirty="0">
                <a:latin typeface="Times New Roman" panose="02020603050405020304" pitchFamily="18" charset="0"/>
              </a:rPr>
              <a:t> in </a:t>
            </a:r>
            <a:r>
              <a:rPr lang="cs-CZ" altLang="cs-CZ" sz="2400" dirty="0" err="1">
                <a:latin typeface="Times New Roman" panose="02020603050405020304" pitchFamily="18" charset="0"/>
              </a:rPr>
              <a:t>the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ability</a:t>
            </a:r>
            <a:r>
              <a:rPr lang="cs-CZ" altLang="cs-CZ" sz="2400" dirty="0">
                <a:latin typeface="Times New Roman" panose="02020603050405020304" pitchFamily="18" charset="0"/>
              </a:rPr>
              <a:t> to </a:t>
            </a:r>
            <a:r>
              <a:rPr lang="cs-CZ" altLang="cs-CZ" sz="2400" dirty="0" err="1">
                <a:latin typeface="Times New Roman" panose="02020603050405020304" pitchFamily="18" charset="0"/>
              </a:rPr>
              <a:t>grow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i="1" dirty="0">
                <a:latin typeface="Times New Roman" panose="02020603050405020304" pitchFamily="18" charset="0"/>
              </a:rPr>
              <a:t>in vitro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73B5D1A-25FC-4A1B-BF7D-468C468478D9}"/>
              </a:ext>
            </a:extLst>
          </p:cNvPr>
          <p:cNvSpPr txBox="1"/>
          <p:nvPr/>
        </p:nvSpPr>
        <p:spPr>
          <a:xfrm>
            <a:off x="6030162" y="1338590"/>
            <a:ext cx="163324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Nichols generation time (28.6 – 30 hours) </a:t>
            </a:r>
            <a:endParaRPr lang="cs-CZ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SS14-like strains </a:t>
            </a:r>
            <a:endParaRPr lang="cs-CZ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(36.8 – 44.1 hours)</a:t>
            </a:r>
            <a:endParaRPr lang="cs-CZ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05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Edmondson</a:t>
            </a:r>
            <a:r>
              <a:rPr lang="cs-CZ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et al., 2018, 2021, 2022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05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07AB91-ADD3-4EE9-85E8-59A8F303D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8" y="1203598"/>
            <a:ext cx="4535042" cy="31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0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410597FD-2508-4122-8316-4F9A57459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07" y="232443"/>
            <a:ext cx="7488311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Differences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between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Nichols-like</a:t>
            </a:r>
            <a:r>
              <a:rPr lang="cs-CZ" altLang="cs-CZ" sz="2400" dirty="0">
                <a:latin typeface="Times New Roman" panose="02020603050405020304" pitchFamily="18" charset="0"/>
              </a:rPr>
              <a:t> and SS14-like </a:t>
            </a:r>
            <a:r>
              <a:rPr lang="cs-CZ" altLang="cs-CZ" sz="2400" dirty="0" err="1">
                <a:latin typeface="Times New Roman" panose="02020603050405020304" pitchFamily="18" charset="0"/>
              </a:rPr>
              <a:t>isolates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13317" name="TextovéPole 13">
            <a:extLst>
              <a:ext uri="{FF2B5EF4-FFF2-40B4-BE49-F238E27FC236}">
                <a16:creationId xmlns:a16="http://schemas.microsoft.com/office/drawing/2014/main" id="{38CE1E74-76E9-43F0-9186-988E87569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416" y="690017"/>
            <a:ext cx="111921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Nichols-like isolates</a:t>
            </a:r>
          </a:p>
        </p:txBody>
      </p:sp>
      <p:sp>
        <p:nvSpPr>
          <p:cNvPr id="13318" name="TextovéPole 13">
            <a:extLst>
              <a:ext uri="{FF2B5EF4-FFF2-40B4-BE49-F238E27FC236}">
                <a16:creationId xmlns:a16="http://schemas.microsoft.com/office/drawing/2014/main" id="{84944A41-E041-46FE-930D-87BF510E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941" y="690017"/>
            <a:ext cx="102944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SS14-like isolates</a:t>
            </a:r>
          </a:p>
        </p:txBody>
      </p:sp>
      <p:sp>
        <p:nvSpPr>
          <p:cNvPr id="13319" name="TextovéPole 13">
            <a:extLst>
              <a:ext uri="{FF2B5EF4-FFF2-40B4-BE49-F238E27FC236}">
                <a16:creationId xmlns:a16="http://schemas.microsoft.com/office/drawing/2014/main" id="{E4126D0B-9B86-4B3B-9856-0BC66D54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99542"/>
            <a:ext cx="129554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 err="1"/>
              <a:t>Patients</a:t>
            </a:r>
            <a:r>
              <a:rPr lang="cs-CZ" altLang="cs-CZ" sz="825" dirty="0"/>
              <a:t> </a:t>
            </a:r>
            <a:r>
              <a:rPr lang="cs-CZ" altLang="cs-CZ" sz="825" dirty="0" err="1"/>
              <a:t>characteristics</a:t>
            </a:r>
            <a:endParaRPr lang="cs-CZ" altLang="cs-CZ" sz="825" dirty="0"/>
          </a:p>
        </p:txBody>
      </p:sp>
      <p:sp>
        <p:nvSpPr>
          <p:cNvPr id="13320" name="TextovéPole 13">
            <a:extLst>
              <a:ext uri="{FF2B5EF4-FFF2-40B4-BE49-F238E27FC236}">
                <a16:creationId xmlns:a16="http://schemas.microsoft.com/office/drawing/2014/main" id="{0C6954AA-9EE3-4A86-8895-2E2779C4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38" y="1137692"/>
            <a:ext cx="96693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FF0000"/>
                </a:solidFill>
              </a:rPr>
              <a:t>Age (</a:t>
            </a:r>
            <a:r>
              <a:rPr lang="cs-CZ" altLang="cs-CZ" sz="825" dirty="0" err="1">
                <a:solidFill>
                  <a:srgbClr val="FF0000"/>
                </a:solidFill>
              </a:rPr>
              <a:t>years</a:t>
            </a:r>
            <a:r>
              <a:rPr lang="cs-CZ" altLang="cs-CZ" sz="825" dirty="0">
                <a:solidFill>
                  <a:srgbClr val="FF0000"/>
                </a:solidFill>
              </a:rPr>
              <a:t>) - CZ</a:t>
            </a:r>
          </a:p>
        </p:txBody>
      </p:sp>
      <p:sp>
        <p:nvSpPr>
          <p:cNvPr id="13321" name="TextovéPole 13">
            <a:extLst>
              <a:ext uri="{FF2B5EF4-FFF2-40B4-BE49-F238E27FC236}">
                <a16:creationId xmlns:a16="http://schemas.microsoft.com/office/drawing/2014/main" id="{6FA2C2F7-B2A6-4DE3-B436-6F57A5A1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415" y="1137692"/>
            <a:ext cx="45076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FF0000"/>
                </a:solidFill>
              </a:rPr>
              <a:t>43.21</a:t>
            </a:r>
          </a:p>
        </p:txBody>
      </p:sp>
      <p:sp>
        <p:nvSpPr>
          <p:cNvPr id="13322" name="TextovéPole 13">
            <a:extLst>
              <a:ext uri="{FF2B5EF4-FFF2-40B4-BE49-F238E27FC236}">
                <a16:creationId xmlns:a16="http://schemas.microsoft.com/office/drawing/2014/main" id="{FE160A0C-B796-4ACF-BD7C-29089884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940" y="1130548"/>
            <a:ext cx="45076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FF0000"/>
                </a:solidFill>
              </a:rPr>
              <a:t>35.99</a:t>
            </a:r>
          </a:p>
        </p:txBody>
      </p:sp>
      <p:sp>
        <p:nvSpPr>
          <p:cNvPr id="13323" name="TextovéPole 13">
            <a:extLst>
              <a:ext uri="{FF2B5EF4-FFF2-40B4-BE49-F238E27FC236}">
                <a16:creationId xmlns:a16="http://schemas.microsoft.com/office/drawing/2014/main" id="{68CC728A-F254-4B3B-9569-B2805C9D7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74" y="1125279"/>
            <a:ext cx="68961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FF0000"/>
                </a:solidFill>
              </a:rPr>
              <a:t>p = 0.0074</a:t>
            </a:r>
          </a:p>
        </p:txBody>
      </p:sp>
      <p:sp>
        <p:nvSpPr>
          <p:cNvPr id="13324" name="TextovéPole 13">
            <a:extLst>
              <a:ext uri="{FF2B5EF4-FFF2-40B4-BE49-F238E27FC236}">
                <a16:creationId xmlns:a16="http://schemas.microsoft.com/office/drawing/2014/main" id="{FA19FDAC-2BA2-4A66-ABA6-D58E716A2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37" y="1700858"/>
            <a:ext cx="66075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DB6A25"/>
                </a:solidFill>
              </a:rPr>
              <a:t>Sex (w/m)</a:t>
            </a:r>
          </a:p>
        </p:txBody>
      </p:sp>
      <p:sp>
        <p:nvSpPr>
          <p:cNvPr id="13325" name="TextovéPole 13">
            <a:extLst>
              <a:ext uri="{FF2B5EF4-FFF2-40B4-BE49-F238E27FC236}">
                <a16:creationId xmlns:a16="http://schemas.microsoft.com/office/drawing/2014/main" id="{E0DE1AE0-1D4B-491F-B0CD-EAEA2F6E0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415" y="1700858"/>
            <a:ext cx="39145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DB6A25"/>
                </a:solidFill>
              </a:rPr>
              <a:t>1/68</a:t>
            </a:r>
          </a:p>
        </p:txBody>
      </p:sp>
      <p:sp>
        <p:nvSpPr>
          <p:cNvPr id="13326" name="TextovéPole 13">
            <a:extLst>
              <a:ext uri="{FF2B5EF4-FFF2-40B4-BE49-F238E27FC236}">
                <a16:creationId xmlns:a16="http://schemas.microsoft.com/office/drawing/2014/main" id="{23CB522D-B6C8-429C-BAC9-04B7E964C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940" y="1691333"/>
            <a:ext cx="51007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DB6A25"/>
                </a:solidFill>
              </a:rPr>
              <a:t>51/611</a:t>
            </a:r>
          </a:p>
        </p:txBody>
      </p:sp>
      <p:sp>
        <p:nvSpPr>
          <p:cNvPr id="13327" name="TextovéPole 13">
            <a:extLst>
              <a:ext uri="{FF2B5EF4-FFF2-40B4-BE49-F238E27FC236}">
                <a16:creationId xmlns:a16="http://schemas.microsoft.com/office/drawing/2014/main" id="{37F60D12-1A87-474B-8A11-D92A7F186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515" y="1700858"/>
            <a:ext cx="68961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DB6A25"/>
                </a:solidFill>
              </a:rPr>
              <a:t>p = 0.0505</a:t>
            </a:r>
          </a:p>
        </p:txBody>
      </p:sp>
      <p:sp>
        <p:nvSpPr>
          <p:cNvPr id="13328" name="TextovéPole 13">
            <a:extLst>
              <a:ext uri="{FF2B5EF4-FFF2-40B4-BE49-F238E27FC236}">
                <a16:creationId xmlns:a16="http://schemas.microsoft.com/office/drawing/2014/main" id="{A06099F6-193A-46CA-97DE-5228696EF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866" y="2071142"/>
            <a:ext cx="177163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 err="1"/>
              <a:t>Primary</a:t>
            </a:r>
            <a:r>
              <a:rPr lang="cs-CZ" altLang="cs-CZ" sz="825" dirty="0"/>
              <a:t>/</a:t>
            </a:r>
            <a:r>
              <a:rPr lang="cs-CZ" altLang="cs-CZ" sz="825" dirty="0" err="1"/>
              <a:t>secondary</a:t>
            </a:r>
            <a:r>
              <a:rPr lang="cs-CZ" altLang="cs-CZ" sz="825" dirty="0"/>
              <a:t> </a:t>
            </a:r>
            <a:r>
              <a:rPr lang="cs-CZ" altLang="cs-CZ" sz="825" dirty="0" err="1"/>
              <a:t>syphilis</a:t>
            </a:r>
            <a:r>
              <a:rPr lang="cs-CZ" altLang="cs-CZ" sz="825" dirty="0"/>
              <a:t>***, CZ</a:t>
            </a:r>
          </a:p>
        </p:txBody>
      </p:sp>
      <p:sp>
        <p:nvSpPr>
          <p:cNvPr id="13329" name="TextovéPole 13">
            <a:extLst>
              <a:ext uri="{FF2B5EF4-FFF2-40B4-BE49-F238E27FC236}">
                <a16:creationId xmlns:a16="http://schemas.microsoft.com/office/drawing/2014/main" id="{1CEAE46B-3AA7-4685-9735-1110BC4C5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034" y="2079477"/>
            <a:ext cx="33214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2/2</a:t>
            </a:r>
          </a:p>
        </p:txBody>
      </p:sp>
      <p:sp>
        <p:nvSpPr>
          <p:cNvPr id="13330" name="TextovéPole 13">
            <a:extLst>
              <a:ext uri="{FF2B5EF4-FFF2-40B4-BE49-F238E27FC236}">
                <a16:creationId xmlns:a16="http://schemas.microsoft.com/office/drawing/2014/main" id="{B637F38F-0DEE-4298-BEA3-9F3F1C23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559" y="2069952"/>
            <a:ext cx="51007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188/45</a:t>
            </a:r>
          </a:p>
        </p:txBody>
      </p:sp>
      <p:sp>
        <p:nvSpPr>
          <p:cNvPr id="13331" name="TextovéPole 13">
            <a:extLst>
              <a:ext uri="{FF2B5EF4-FFF2-40B4-BE49-F238E27FC236}">
                <a16:creationId xmlns:a16="http://schemas.microsoft.com/office/drawing/2014/main" id="{A867F2E5-32FA-489D-A88D-E7639796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134" y="2079477"/>
            <a:ext cx="57099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p = 0.18</a:t>
            </a:r>
          </a:p>
        </p:txBody>
      </p:sp>
      <p:sp>
        <p:nvSpPr>
          <p:cNvPr id="13332" name="TextovéPole 13">
            <a:extLst>
              <a:ext uri="{FF2B5EF4-FFF2-40B4-BE49-F238E27FC236}">
                <a16:creationId xmlns:a16="http://schemas.microsoft.com/office/drawing/2014/main" id="{7105F478-8D19-4330-B0C3-00B96AEA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56" y="2814823"/>
            <a:ext cx="64953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 err="1">
                <a:solidFill>
                  <a:srgbClr val="DB6A25"/>
                </a:solidFill>
              </a:rPr>
              <a:t>Swab</a:t>
            </a:r>
            <a:r>
              <a:rPr lang="cs-CZ" altLang="cs-CZ" sz="825" dirty="0">
                <a:solidFill>
                  <a:srgbClr val="DB6A25"/>
                </a:solidFill>
              </a:rPr>
              <a:t>/WB</a:t>
            </a:r>
          </a:p>
        </p:txBody>
      </p:sp>
      <p:sp>
        <p:nvSpPr>
          <p:cNvPr id="13333" name="TextovéPole 13">
            <a:extLst>
              <a:ext uri="{FF2B5EF4-FFF2-40B4-BE49-F238E27FC236}">
                <a16:creationId xmlns:a16="http://schemas.microsoft.com/office/drawing/2014/main" id="{E86A1299-ABB6-4126-8700-3B46E712E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602" y="2810691"/>
            <a:ext cx="33214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DB6A25"/>
                </a:solidFill>
              </a:rPr>
              <a:t>6/4</a:t>
            </a:r>
          </a:p>
        </p:txBody>
      </p:sp>
      <p:sp>
        <p:nvSpPr>
          <p:cNvPr id="13334" name="TextovéPole 13">
            <a:extLst>
              <a:ext uri="{FF2B5EF4-FFF2-40B4-BE49-F238E27FC236}">
                <a16:creationId xmlns:a16="http://schemas.microsoft.com/office/drawing/2014/main" id="{169710E8-94A8-4C6E-9A05-B31F6C5BB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272" y="2810520"/>
            <a:ext cx="51007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DB6A25"/>
                </a:solidFill>
              </a:rPr>
              <a:t>278/53</a:t>
            </a:r>
          </a:p>
        </p:txBody>
      </p:sp>
      <p:sp>
        <p:nvSpPr>
          <p:cNvPr id="13335" name="TextovéPole 13">
            <a:extLst>
              <a:ext uri="{FF2B5EF4-FFF2-40B4-BE49-F238E27FC236}">
                <a16:creationId xmlns:a16="http://schemas.microsoft.com/office/drawing/2014/main" id="{E163F4A7-7E94-4FB9-9099-21349471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847" y="2817664"/>
            <a:ext cx="63030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DB6A25"/>
                </a:solidFill>
              </a:rPr>
              <a:t>p = 0.068</a:t>
            </a:r>
          </a:p>
        </p:txBody>
      </p:sp>
      <p:cxnSp>
        <p:nvCxnSpPr>
          <p:cNvPr id="13336" name="Přímá spojnice 2">
            <a:extLst>
              <a:ext uri="{FF2B5EF4-FFF2-40B4-BE49-F238E27FC236}">
                <a16:creationId xmlns:a16="http://schemas.microsoft.com/office/drawing/2014/main" id="{DCEF6523-E42B-4186-948B-B71A696812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7707" y="1013866"/>
            <a:ext cx="5779294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7" name="Přímá spojnice 44">
            <a:extLst>
              <a:ext uri="{FF2B5EF4-FFF2-40B4-BE49-F238E27FC236}">
                <a16:creationId xmlns:a16="http://schemas.microsoft.com/office/drawing/2014/main" id="{B9FE05E1-15E4-410E-83FB-D0A4A9CC06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88196" y="3801634"/>
            <a:ext cx="5779294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8" name="TextovéPole 13">
            <a:extLst>
              <a:ext uri="{FF2B5EF4-FFF2-40B4-BE49-F238E27FC236}">
                <a16:creationId xmlns:a16="http://schemas.microsoft.com/office/drawing/2014/main" id="{9B15CB7B-4785-4652-AA70-B010A957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90" y="2964111"/>
            <a:ext cx="40908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RPR</a:t>
            </a:r>
          </a:p>
        </p:txBody>
      </p:sp>
      <p:sp>
        <p:nvSpPr>
          <p:cNvPr id="13339" name="TextovéPole 13">
            <a:extLst>
              <a:ext uri="{FF2B5EF4-FFF2-40B4-BE49-F238E27FC236}">
                <a16:creationId xmlns:a16="http://schemas.microsoft.com/office/drawing/2014/main" id="{6EE2B468-B033-4CBF-AC09-E6E3F926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74" y="2958157"/>
            <a:ext cx="39145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4.03</a:t>
            </a:r>
          </a:p>
        </p:txBody>
      </p:sp>
      <p:sp>
        <p:nvSpPr>
          <p:cNvPr id="13340" name="TextovéPole 13">
            <a:extLst>
              <a:ext uri="{FF2B5EF4-FFF2-40B4-BE49-F238E27FC236}">
                <a16:creationId xmlns:a16="http://schemas.microsoft.com/office/drawing/2014/main" id="{48DD9F45-0215-41CE-8494-2E3E42319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987" y="2949823"/>
            <a:ext cx="39145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3.35</a:t>
            </a:r>
          </a:p>
        </p:txBody>
      </p:sp>
      <p:sp>
        <p:nvSpPr>
          <p:cNvPr id="13341" name="TextovéPole 13">
            <a:extLst>
              <a:ext uri="{FF2B5EF4-FFF2-40B4-BE49-F238E27FC236}">
                <a16:creationId xmlns:a16="http://schemas.microsoft.com/office/drawing/2014/main" id="{10A3F302-DC98-4160-BA02-D96BB583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274" y="2958157"/>
            <a:ext cx="57099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p = 0.16</a:t>
            </a:r>
          </a:p>
        </p:txBody>
      </p:sp>
      <p:sp>
        <p:nvSpPr>
          <p:cNvPr id="13342" name="TextovéPole 13">
            <a:extLst>
              <a:ext uri="{FF2B5EF4-FFF2-40B4-BE49-F238E27FC236}">
                <a16:creationId xmlns:a16="http://schemas.microsoft.com/office/drawing/2014/main" id="{BDAE9B42-D00B-45AB-8292-2C26BCE5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627" y="3087576"/>
            <a:ext cx="56457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RPR -/+</a:t>
            </a:r>
          </a:p>
        </p:txBody>
      </p:sp>
      <p:sp>
        <p:nvSpPr>
          <p:cNvPr id="13343" name="TextovéPole 13">
            <a:extLst>
              <a:ext uri="{FF2B5EF4-FFF2-40B4-BE49-F238E27FC236}">
                <a16:creationId xmlns:a16="http://schemas.microsoft.com/office/drawing/2014/main" id="{1BC89F39-6C98-442B-9B8E-301CC4C3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602" y="3095910"/>
            <a:ext cx="39145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3/26</a:t>
            </a:r>
          </a:p>
        </p:txBody>
      </p:sp>
      <p:sp>
        <p:nvSpPr>
          <p:cNvPr id="13344" name="TextovéPole 13">
            <a:extLst>
              <a:ext uri="{FF2B5EF4-FFF2-40B4-BE49-F238E27FC236}">
                <a16:creationId xmlns:a16="http://schemas.microsoft.com/office/drawing/2014/main" id="{0F90BA91-72D9-4394-9790-C4AB5F61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987" y="3088767"/>
            <a:ext cx="51007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56/276</a:t>
            </a:r>
          </a:p>
        </p:txBody>
      </p:sp>
      <p:sp>
        <p:nvSpPr>
          <p:cNvPr id="13345" name="TextovéPole 13">
            <a:extLst>
              <a:ext uri="{FF2B5EF4-FFF2-40B4-BE49-F238E27FC236}">
                <a16:creationId xmlns:a16="http://schemas.microsoft.com/office/drawing/2014/main" id="{7D65774C-4E97-48BB-9A0B-893FEFFC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063" y="3092372"/>
            <a:ext cx="57099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p = 0.44</a:t>
            </a:r>
          </a:p>
        </p:txBody>
      </p:sp>
      <p:sp>
        <p:nvSpPr>
          <p:cNvPr id="13346" name="TextovéPole 13">
            <a:extLst>
              <a:ext uri="{FF2B5EF4-FFF2-40B4-BE49-F238E27FC236}">
                <a16:creationId xmlns:a16="http://schemas.microsoft.com/office/drawing/2014/main" id="{5885B92A-02D4-41DA-AB50-E21AF995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057" y="2191395"/>
            <a:ext cx="183575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Primary/secondary syphilis, France</a:t>
            </a:r>
          </a:p>
        </p:txBody>
      </p:sp>
      <p:sp>
        <p:nvSpPr>
          <p:cNvPr id="13347" name="TextovéPole 13">
            <a:extLst>
              <a:ext uri="{FF2B5EF4-FFF2-40B4-BE49-F238E27FC236}">
                <a16:creationId xmlns:a16="http://schemas.microsoft.com/office/drawing/2014/main" id="{CA1C3A81-D034-4FC7-A766-0CC4A8C42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034" y="2191395"/>
            <a:ext cx="33214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0/3</a:t>
            </a:r>
          </a:p>
        </p:txBody>
      </p:sp>
      <p:sp>
        <p:nvSpPr>
          <p:cNvPr id="13348" name="TextovéPole 13">
            <a:extLst>
              <a:ext uri="{FF2B5EF4-FFF2-40B4-BE49-F238E27FC236}">
                <a16:creationId xmlns:a16="http://schemas.microsoft.com/office/drawing/2014/main" id="{B1CAE08E-E8E3-4626-9566-8CF9B52F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559" y="2183061"/>
            <a:ext cx="45076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53/23</a:t>
            </a:r>
          </a:p>
        </p:txBody>
      </p:sp>
      <p:sp>
        <p:nvSpPr>
          <p:cNvPr id="13349" name="TextovéPole 13">
            <a:extLst>
              <a:ext uri="{FF2B5EF4-FFF2-40B4-BE49-F238E27FC236}">
                <a16:creationId xmlns:a16="http://schemas.microsoft.com/office/drawing/2014/main" id="{399BC7B4-9D7E-4653-ACCE-249B4E3D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134" y="2191395"/>
            <a:ext cx="63030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p = 0.033</a:t>
            </a:r>
          </a:p>
        </p:txBody>
      </p:sp>
      <p:sp>
        <p:nvSpPr>
          <p:cNvPr id="13350" name="TextovéPole 13">
            <a:extLst>
              <a:ext uri="{FF2B5EF4-FFF2-40B4-BE49-F238E27FC236}">
                <a16:creationId xmlns:a16="http://schemas.microsoft.com/office/drawing/2014/main" id="{6395777F-72E2-46C8-9A29-EA655B645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627" y="3550914"/>
            <a:ext cx="157286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FF0000"/>
                </a:solidFill>
              </a:rPr>
              <a:t>Single/</a:t>
            </a:r>
            <a:r>
              <a:rPr lang="cs-CZ" altLang="cs-CZ" sz="825" dirty="0" err="1">
                <a:solidFill>
                  <a:srgbClr val="FF0000"/>
                </a:solidFill>
              </a:rPr>
              <a:t>multiple</a:t>
            </a:r>
            <a:r>
              <a:rPr lang="cs-CZ" altLang="cs-CZ" sz="825" dirty="0">
                <a:solidFill>
                  <a:srgbClr val="FF0000"/>
                </a:solidFill>
              </a:rPr>
              <a:t> </a:t>
            </a:r>
            <a:r>
              <a:rPr lang="cs-CZ" altLang="cs-CZ" sz="825" dirty="0" err="1">
                <a:solidFill>
                  <a:srgbClr val="FF0000"/>
                </a:solidFill>
              </a:rPr>
              <a:t>primary</a:t>
            </a:r>
            <a:r>
              <a:rPr lang="cs-CZ" altLang="cs-CZ" sz="825" dirty="0">
                <a:solidFill>
                  <a:srgbClr val="FF0000"/>
                </a:solidFill>
              </a:rPr>
              <a:t> </a:t>
            </a:r>
            <a:r>
              <a:rPr lang="cs-CZ" altLang="cs-CZ" sz="825" dirty="0" err="1">
                <a:solidFill>
                  <a:srgbClr val="FF0000"/>
                </a:solidFill>
              </a:rPr>
              <a:t>ulcers</a:t>
            </a:r>
            <a:endParaRPr lang="cs-CZ" altLang="cs-CZ" sz="825" dirty="0">
              <a:solidFill>
                <a:srgbClr val="FF0000"/>
              </a:solidFill>
            </a:endParaRPr>
          </a:p>
        </p:txBody>
      </p:sp>
      <p:sp>
        <p:nvSpPr>
          <p:cNvPr id="13351" name="TextovéPole 13">
            <a:extLst>
              <a:ext uri="{FF2B5EF4-FFF2-40B4-BE49-F238E27FC236}">
                <a16:creationId xmlns:a16="http://schemas.microsoft.com/office/drawing/2014/main" id="{8015891A-08B3-443D-B10D-CED528DB4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602" y="3559248"/>
            <a:ext cx="33214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FF0000"/>
                </a:solidFill>
              </a:rPr>
              <a:t>6/0</a:t>
            </a:r>
          </a:p>
        </p:txBody>
      </p:sp>
      <p:sp>
        <p:nvSpPr>
          <p:cNvPr id="13352" name="TextovéPole 13">
            <a:extLst>
              <a:ext uri="{FF2B5EF4-FFF2-40B4-BE49-F238E27FC236}">
                <a16:creationId xmlns:a16="http://schemas.microsoft.com/office/drawing/2014/main" id="{EC22D386-B8D5-42A3-8D37-E62676FD2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987" y="3552105"/>
            <a:ext cx="45076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FF0000"/>
                </a:solidFill>
              </a:rPr>
              <a:t>60/41</a:t>
            </a:r>
          </a:p>
        </p:txBody>
      </p:sp>
      <p:sp>
        <p:nvSpPr>
          <p:cNvPr id="13353" name="TextovéPole 13">
            <a:extLst>
              <a:ext uri="{FF2B5EF4-FFF2-40B4-BE49-F238E27FC236}">
                <a16:creationId xmlns:a16="http://schemas.microsoft.com/office/drawing/2014/main" id="{98C0AA12-16A9-4597-9D28-294CB4191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562" y="3559248"/>
            <a:ext cx="57099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p = 0.03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DFD089E8-9067-481A-ACF4-5AFD4721A178}"/>
              </a:ext>
            </a:extLst>
          </p:cNvPr>
          <p:cNvSpPr txBox="1"/>
          <p:nvPr/>
        </p:nvSpPr>
        <p:spPr>
          <a:xfrm>
            <a:off x="1288195" y="3905648"/>
            <a:ext cx="6045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Nichols-like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strains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appear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more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frequently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isolated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older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males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, more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frequently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patients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b="1" dirty="0" err="1">
                <a:solidFill>
                  <a:srgbClr val="FF0000"/>
                </a:solidFill>
              </a:rPr>
              <a:t>secondary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syphilis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b="1" dirty="0" err="1">
                <a:solidFill>
                  <a:srgbClr val="FF0000"/>
                </a:solidFill>
              </a:rPr>
              <a:t>blood</a:t>
            </a:r>
            <a:r>
              <a:rPr lang="cs-CZ" sz="900" b="1" dirty="0">
                <a:solidFill>
                  <a:srgbClr val="FF0000"/>
                </a:solidFill>
              </a:rPr>
              <a:t> </a:t>
            </a:r>
            <a:r>
              <a:rPr lang="cs-CZ" sz="900" b="1" dirty="0" err="1">
                <a:solidFill>
                  <a:srgbClr val="FF0000"/>
                </a:solidFill>
              </a:rPr>
              <a:t>samples</a:t>
            </a:r>
            <a:r>
              <a:rPr lang="cs-CZ" sz="900" b="1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higher</a:t>
            </a:r>
            <a:r>
              <a:rPr lang="cs-CZ" sz="900" dirty="0">
                <a:solidFill>
                  <a:srgbClr val="FF0000"/>
                </a:solidFill>
              </a:rPr>
              <a:t> RPR </a:t>
            </a:r>
            <a:r>
              <a:rPr lang="cs-CZ" sz="900" dirty="0" err="1">
                <a:solidFill>
                  <a:srgbClr val="FF0000"/>
                </a:solidFill>
              </a:rPr>
              <a:t>titres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and more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frequently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dirty="0" err="1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cs-CZ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900" b="1" dirty="0">
                <a:solidFill>
                  <a:srgbClr val="FF0000"/>
                </a:solidFill>
              </a:rPr>
              <a:t>single </a:t>
            </a:r>
            <a:r>
              <a:rPr lang="cs-CZ" sz="900" b="1" dirty="0" err="1">
                <a:solidFill>
                  <a:srgbClr val="FF0000"/>
                </a:solidFill>
              </a:rPr>
              <a:t>primary</a:t>
            </a:r>
            <a:r>
              <a:rPr lang="cs-CZ" sz="900" b="1" dirty="0">
                <a:solidFill>
                  <a:srgbClr val="FF0000"/>
                </a:solidFill>
              </a:rPr>
              <a:t> </a:t>
            </a:r>
            <a:r>
              <a:rPr lang="cs-CZ" sz="900" b="1" dirty="0" err="1">
                <a:solidFill>
                  <a:srgbClr val="FF0000"/>
                </a:solidFill>
              </a:rPr>
              <a:t>ulcers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3355" name="TextovéPole 13">
            <a:extLst>
              <a:ext uri="{FF2B5EF4-FFF2-40B4-BE49-F238E27FC236}">
                <a16:creationId xmlns:a16="http://schemas.microsoft.com/office/drawing/2014/main" id="{1E0C9504-7EBF-4F43-9ADB-87BA97179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057" y="2311648"/>
            <a:ext cx="189026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Primary/secondary syphilis, Belgium</a:t>
            </a:r>
          </a:p>
        </p:txBody>
      </p:sp>
      <p:sp>
        <p:nvSpPr>
          <p:cNvPr id="13356" name="TextovéPole 13">
            <a:extLst>
              <a:ext uri="{FF2B5EF4-FFF2-40B4-BE49-F238E27FC236}">
                <a16:creationId xmlns:a16="http://schemas.microsoft.com/office/drawing/2014/main" id="{57F8C19C-55A1-4736-8292-2CA48C10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034" y="2311648"/>
            <a:ext cx="33214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0/3</a:t>
            </a:r>
          </a:p>
        </p:txBody>
      </p:sp>
      <p:sp>
        <p:nvSpPr>
          <p:cNvPr id="13357" name="TextovéPole 13">
            <a:extLst>
              <a:ext uri="{FF2B5EF4-FFF2-40B4-BE49-F238E27FC236}">
                <a16:creationId xmlns:a16="http://schemas.microsoft.com/office/drawing/2014/main" id="{A670D2DC-9ABD-401C-A9FF-DF9704FF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178" y="2299803"/>
            <a:ext cx="39145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FF0000"/>
                </a:solidFill>
              </a:rPr>
              <a:t>10/2</a:t>
            </a:r>
          </a:p>
        </p:txBody>
      </p:sp>
      <p:sp>
        <p:nvSpPr>
          <p:cNvPr id="13358" name="TextovéPole 13">
            <a:extLst>
              <a:ext uri="{FF2B5EF4-FFF2-40B4-BE49-F238E27FC236}">
                <a16:creationId xmlns:a16="http://schemas.microsoft.com/office/drawing/2014/main" id="{4512402B-D5EB-4BAE-A47B-1352EA7B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134" y="2311648"/>
            <a:ext cx="63030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p = 0.022</a:t>
            </a:r>
          </a:p>
        </p:txBody>
      </p:sp>
      <p:sp>
        <p:nvSpPr>
          <p:cNvPr id="13359" name="TextovéPole 13">
            <a:extLst>
              <a:ext uri="{FF2B5EF4-FFF2-40B4-BE49-F238E27FC236}">
                <a16:creationId xmlns:a16="http://schemas.microsoft.com/office/drawing/2014/main" id="{1663065B-D280-4566-9421-87044629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056" y="1246039"/>
            <a:ext cx="115608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Age (years) - France</a:t>
            </a:r>
          </a:p>
        </p:txBody>
      </p:sp>
      <p:sp>
        <p:nvSpPr>
          <p:cNvPr id="13360" name="TextovéPole 13">
            <a:extLst>
              <a:ext uri="{FF2B5EF4-FFF2-40B4-BE49-F238E27FC236}">
                <a16:creationId xmlns:a16="http://schemas.microsoft.com/office/drawing/2014/main" id="{15204F4D-8BFC-4DB2-A347-FEE5DA0D3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034" y="1246039"/>
            <a:ext cx="75212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46 (median)</a:t>
            </a:r>
          </a:p>
        </p:txBody>
      </p:sp>
      <p:sp>
        <p:nvSpPr>
          <p:cNvPr id="13361" name="TextovéPole 13">
            <a:extLst>
              <a:ext uri="{FF2B5EF4-FFF2-40B4-BE49-F238E27FC236}">
                <a16:creationId xmlns:a16="http://schemas.microsoft.com/office/drawing/2014/main" id="{BC411FD3-6EE8-40E4-99EC-0629C3A00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560" y="1238895"/>
            <a:ext cx="84029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37.0 (median)</a:t>
            </a:r>
          </a:p>
        </p:txBody>
      </p:sp>
      <p:sp>
        <p:nvSpPr>
          <p:cNvPr id="13362" name="TextovéPole 13">
            <a:extLst>
              <a:ext uri="{FF2B5EF4-FFF2-40B4-BE49-F238E27FC236}">
                <a16:creationId xmlns:a16="http://schemas.microsoft.com/office/drawing/2014/main" id="{6D33B952-CCCD-4B42-A531-6C77E5A5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866" y="2419995"/>
            <a:ext cx="1960793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Primary/secondary syphilis, Argentina</a:t>
            </a:r>
          </a:p>
        </p:txBody>
      </p:sp>
      <p:sp>
        <p:nvSpPr>
          <p:cNvPr id="13363" name="TextovéPole 13">
            <a:extLst>
              <a:ext uri="{FF2B5EF4-FFF2-40B4-BE49-F238E27FC236}">
                <a16:creationId xmlns:a16="http://schemas.microsoft.com/office/drawing/2014/main" id="{87C921F2-250D-46B0-9D75-659CE6152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844" y="2419995"/>
            <a:ext cx="33214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5/5</a:t>
            </a:r>
          </a:p>
        </p:txBody>
      </p:sp>
      <p:sp>
        <p:nvSpPr>
          <p:cNvPr id="13364" name="TextovéPole 13">
            <a:extLst>
              <a:ext uri="{FF2B5EF4-FFF2-40B4-BE49-F238E27FC236}">
                <a16:creationId xmlns:a16="http://schemas.microsoft.com/office/drawing/2014/main" id="{94C1567F-6341-41F9-83A2-FAA57DF5D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369" y="2411661"/>
            <a:ext cx="39145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23/4</a:t>
            </a:r>
          </a:p>
        </p:txBody>
      </p:sp>
      <p:sp>
        <p:nvSpPr>
          <p:cNvPr id="13365" name="TextovéPole 13">
            <a:extLst>
              <a:ext uri="{FF2B5EF4-FFF2-40B4-BE49-F238E27FC236}">
                <a16:creationId xmlns:a16="http://schemas.microsoft.com/office/drawing/2014/main" id="{740A761F-AEAD-4D7E-92A8-ED235B11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944" y="2419995"/>
            <a:ext cx="63030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>
                <a:solidFill>
                  <a:srgbClr val="FF0000"/>
                </a:solidFill>
              </a:rPr>
              <a:t>p = 0.041</a:t>
            </a:r>
          </a:p>
        </p:txBody>
      </p:sp>
      <p:sp>
        <p:nvSpPr>
          <p:cNvPr id="13366" name="TextovéPole 13">
            <a:extLst>
              <a:ext uri="{FF2B5EF4-FFF2-40B4-BE49-F238E27FC236}">
                <a16:creationId xmlns:a16="http://schemas.microsoft.com/office/drawing/2014/main" id="{7D613726-F256-409F-A27F-D0E0D0E0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865" y="1360339"/>
            <a:ext cx="128112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Age (</a:t>
            </a:r>
            <a:r>
              <a:rPr lang="cs-CZ" altLang="cs-CZ" sz="825" dirty="0" err="1"/>
              <a:t>years</a:t>
            </a:r>
            <a:r>
              <a:rPr lang="cs-CZ" altLang="cs-CZ" sz="825" dirty="0"/>
              <a:t>) - Argentina</a:t>
            </a:r>
          </a:p>
        </p:txBody>
      </p:sp>
      <p:sp>
        <p:nvSpPr>
          <p:cNvPr id="13367" name="TextovéPole 13">
            <a:extLst>
              <a:ext uri="{FF2B5EF4-FFF2-40B4-BE49-F238E27FC236}">
                <a16:creationId xmlns:a16="http://schemas.microsoft.com/office/drawing/2014/main" id="{EB871118-597D-4C2C-9D85-77786A98C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844" y="1360339"/>
            <a:ext cx="75212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32 (</a:t>
            </a:r>
            <a:r>
              <a:rPr lang="cs-CZ" altLang="cs-CZ" sz="825" dirty="0" err="1"/>
              <a:t>median</a:t>
            </a:r>
            <a:r>
              <a:rPr lang="cs-CZ" altLang="cs-CZ" sz="825" dirty="0"/>
              <a:t>)</a:t>
            </a:r>
          </a:p>
        </p:txBody>
      </p:sp>
      <p:sp>
        <p:nvSpPr>
          <p:cNvPr id="13368" name="TextovéPole 13">
            <a:extLst>
              <a:ext uri="{FF2B5EF4-FFF2-40B4-BE49-F238E27FC236}">
                <a16:creationId xmlns:a16="http://schemas.microsoft.com/office/drawing/2014/main" id="{77DDDCD5-236D-4172-8954-6384EA89A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369" y="1353195"/>
            <a:ext cx="84029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28.0 (</a:t>
            </a:r>
            <a:r>
              <a:rPr lang="cs-CZ" altLang="cs-CZ" sz="825" dirty="0" err="1"/>
              <a:t>median</a:t>
            </a:r>
            <a:r>
              <a:rPr lang="cs-CZ" altLang="cs-CZ" sz="825" dirty="0"/>
              <a:t>)</a:t>
            </a:r>
          </a:p>
        </p:txBody>
      </p:sp>
      <p:sp>
        <p:nvSpPr>
          <p:cNvPr id="13369" name="Obdélník 1">
            <a:extLst>
              <a:ext uri="{FF2B5EF4-FFF2-40B4-BE49-F238E27FC236}">
                <a16:creationId xmlns:a16="http://schemas.microsoft.com/office/drawing/2014/main" id="{EEF9A17C-6D44-4322-AD30-15BBB1CE6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321" y="4333315"/>
            <a:ext cx="6045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6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6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CZ (all samples till May 2019) + database record of fully-typed isolates with known age (FRA, CU, SW)</a:t>
            </a:r>
            <a:endParaRPr lang="cs-CZ" sz="600" b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altLang="cs-CZ" sz="600" b="0" dirty="0">
                <a:latin typeface="+mj-lt"/>
                <a:cs typeface="Times New Roman" panose="02020603050405020304" pitchFamily="18" charset="0"/>
              </a:rPr>
              <a:t>**</a:t>
            </a:r>
            <a:r>
              <a:rPr lang="en-US" sz="6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 fully-typed isolates from </a:t>
            </a:r>
            <a:r>
              <a:rPr lang="cs-CZ" sz="600" b="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PubMLST</a:t>
            </a:r>
            <a:r>
              <a:rPr lang="cs-CZ" sz="6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database</a:t>
            </a:r>
            <a:endParaRPr lang="cs-CZ" sz="600" b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altLang="cs-CZ" sz="600" b="0" dirty="0">
                <a:solidFill>
                  <a:srgbClr val="000000"/>
                </a:solidFill>
                <a:latin typeface="+mj-lt"/>
              </a:rPr>
              <a:t>***</a:t>
            </a:r>
            <a:r>
              <a:rPr lang="en-US" altLang="cs-CZ" sz="600" b="0" dirty="0">
                <a:solidFill>
                  <a:srgbClr val="000000"/>
                </a:solidFill>
                <a:latin typeface="+mj-lt"/>
              </a:rPr>
              <a:t>In most instances, active syphilis in women and in MSM is usually not diagnosed until the secondary stage.</a:t>
            </a:r>
            <a:r>
              <a:rPr lang="cs-CZ" altLang="cs-CZ" sz="600" b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cs-CZ" altLang="cs-CZ" sz="600" b="0" dirty="0" err="1">
                <a:solidFill>
                  <a:srgbClr val="000000"/>
                </a:solidFill>
                <a:latin typeface="+mj-lt"/>
              </a:rPr>
              <a:t>Baughn</a:t>
            </a:r>
            <a:r>
              <a:rPr lang="cs-CZ" altLang="cs-CZ" sz="600" b="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cs-CZ" altLang="cs-CZ" sz="600" b="0" dirty="0" err="1">
                <a:solidFill>
                  <a:srgbClr val="000000"/>
                </a:solidFill>
                <a:latin typeface="+mj-lt"/>
              </a:rPr>
              <a:t>Musher</a:t>
            </a:r>
            <a:r>
              <a:rPr lang="cs-CZ" altLang="cs-CZ" sz="600" b="0" dirty="0">
                <a:solidFill>
                  <a:srgbClr val="000000"/>
                </a:solidFill>
                <a:latin typeface="+mj-lt"/>
              </a:rPr>
              <a:t> 2005)</a:t>
            </a:r>
          </a:p>
        </p:txBody>
      </p:sp>
      <p:sp>
        <p:nvSpPr>
          <p:cNvPr id="58" name="TextovéPole 13">
            <a:extLst>
              <a:ext uri="{FF2B5EF4-FFF2-40B4-BE49-F238E27FC236}">
                <a16:creationId xmlns:a16="http://schemas.microsoft.com/office/drawing/2014/main" id="{F137EBA8-3218-43CA-B7EA-1829FF2AE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90" y="1475235"/>
            <a:ext cx="128112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Age (</a:t>
            </a:r>
            <a:r>
              <a:rPr lang="cs-CZ" altLang="cs-CZ" sz="825" dirty="0" err="1"/>
              <a:t>years</a:t>
            </a:r>
            <a:r>
              <a:rPr lang="cs-CZ" altLang="cs-CZ" sz="825" dirty="0"/>
              <a:t>) - Argentina</a:t>
            </a:r>
          </a:p>
        </p:txBody>
      </p:sp>
      <p:sp>
        <p:nvSpPr>
          <p:cNvPr id="59" name="TextovéPole 13">
            <a:extLst>
              <a:ext uri="{FF2B5EF4-FFF2-40B4-BE49-F238E27FC236}">
                <a16:creationId xmlns:a16="http://schemas.microsoft.com/office/drawing/2014/main" id="{C792BA42-9D39-48D2-95F8-77A97BFC9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463" y="1479402"/>
            <a:ext cx="75212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31 (</a:t>
            </a:r>
            <a:r>
              <a:rPr lang="cs-CZ" altLang="cs-CZ" sz="825" dirty="0" err="1"/>
              <a:t>median</a:t>
            </a:r>
            <a:r>
              <a:rPr lang="cs-CZ" altLang="cs-CZ" sz="825" dirty="0"/>
              <a:t>)</a:t>
            </a:r>
          </a:p>
        </p:txBody>
      </p:sp>
      <p:sp>
        <p:nvSpPr>
          <p:cNvPr id="60" name="TextovéPole 13">
            <a:extLst>
              <a:ext uri="{FF2B5EF4-FFF2-40B4-BE49-F238E27FC236}">
                <a16:creationId xmlns:a16="http://schemas.microsoft.com/office/drawing/2014/main" id="{54342AF0-175A-4F42-B4E4-70AAFCAB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560" y="1476005"/>
            <a:ext cx="84029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25.0 (</a:t>
            </a:r>
            <a:r>
              <a:rPr lang="cs-CZ" altLang="cs-CZ" sz="825" dirty="0" err="1"/>
              <a:t>median</a:t>
            </a:r>
            <a:r>
              <a:rPr lang="cs-CZ" altLang="cs-CZ" sz="825" dirty="0"/>
              <a:t>)</a:t>
            </a:r>
          </a:p>
        </p:txBody>
      </p:sp>
      <p:sp>
        <p:nvSpPr>
          <p:cNvPr id="61" name="TextovéPole 13">
            <a:extLst>
              <a:ext uri="{FF2B5EF4-FFF2-40B4-BE49-F238E27FC236}">
                <a16:creationId xmlns:a16="http://schemas.microsoft.com/office/drawing/2014/main" id="{3C953A0E-3BF4-490A-A013-9FF6C4000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749" y="1471628"/>
            <a:ext cx="57099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p = 0.07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650975D-E0CE-4ED5-B4AC-B339F25D05FA}"/>
              </a:ext>
            </a:extLst>
          </p:cNvPr>
          <p:cNvSpPr txBox="1"/>
          <p:nvPr/>
        </p:nvSpPr>
        <p:spPr>
          <a:xfrm>
            <a:off x="6648856" y="1479401"/>
            <a:ext cx="8723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err="1"/>
              <a:t>Morando</a:t>
            </a:r>
            <a:r>
              <a:rPr lang="cs-CZ" sz="600" dirty="0"/>
              <a:t> et al. 2022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B346EDF9-75AC-4588-A694-B290F783CE2D}"/>
              </a:ext>
            </a:extLst>
          </p:cNvPr>
          <p:cNvSpPr txBox="1"/>
          <p:nvPr/>
        </p:nvSpPr>
        <p:spPr>
          <a:xfrm>
            <a:off x="6649919" y="1136843"/>
            <a:ext cx="6479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err="1"/>
              <a:t>Unpublished</a:t>
            </a:r>
            <a:r>
              <a:rPr lang="cs-CZ" sz="600" dirty="0"/>
              <a:t>*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9F00254B-FCCB-48F1-82ED-075693F6DD1A}"/>
              </a:ext>
            </a:extLst>
          </p:cNvPr>
          <p:cNvSpPr txBox="1"/>
          <p:nvPr/>
        </p:nvSpPr>
        <p:spPr>
          <a:xfrm>
            <a:off x="6648856" y="1360683"/>
            <a:ext cx="9877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err="1"/>
              <a:t>Gallo</a:t>
            </a:r>
            <a:r>
              <a:rPr lang="cs-CZ" sz="600" dirty="0"/>
              <a:t> </a:t>
            </a:r>
            <a:r>
              <a:rPr lang="cs-CZ" sz="600" dirty="0" err="1"/>
              <a:t>Vaulet</a:t>
            </a:r>
            <a:r>
              <a:rPr lang="cs-CZ" sz="600" dirty="0"/>
              <a:t> et al. 2017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9BFD8BC5-B4B1-4473-A9E2-49943E483D9E}"/>
              </a:ext>
            </a:extLst>
          </p:cNvPr>
          <p:cNvSpPr txBox="1"/>
          <p:nvPr/>
        </p:nvSpPr>
        <p:spPr>
          <a:xfrm>
            <a:off x="6647665" y="1257607"/>
            <a:ext cx="9621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/>
              <a:t>Pospíšilová et al. 2018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1E29A7F0-78CD-4E86-94C5-C697316391E9}"/>
              </a:ext>
            </a:extLst>
          </p:cNvPr>
          <p:cNvSpPr txBox="1"/>
          <p:nvPr/>
        </p:nvSpPr>
        <p:spPr>
          <a:xfrm>
            <a:off x="6649920" y="1717697"/>
            <a:ext cx="6783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err="1"/>
              <a:t>Unpublished</a:t>
            </a:r>
            <a:r>
              <a:rPr lang="cs-CZ" sz="600" dirty="0"/>
              <a:t>**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3E9FE2AA-1ABB-4502-9CE8-7F876891FFD6}"/>
              </a:ext>
            </a:extLst>
          </p:cNvPr>
          <p:cNvSpPr txBox="1"/>
          <p:nvPr/>
        </p:nvSpPr>
        <p:spPr>
          <a:xfrm>
            <a:off x="6651421" y="2006679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/>
              <a:t>CZ, </a:t>
            </a:r>
            <a:r>
              <a:rPr lang="cs-CZ" sz="600" dirty="0" err="1"/>
              <a:t>until</a:t>
            </a:r>
            <a:r>
              <a:rPr lang="cs-CZ" sz="600" dirty="0"/>
              <a:t> May 2019</a:t>
            </a:r>
          </a:p>
          <a:p>
            <a:r>
              <a:rPr lang="cs-CZ" sz="600" dirty="0" err="1"/>
              <a:t>fully</a:t>
            </a:r>
            <a:r>
              <a:rPr lang="cs-CZ" sz="600" dirty="0"/>
              <a:t> and </a:t>
            </a:r>
            <a:r>
              <a:rPr lang="cs-CZ" sz="600" dirty="0" err="1"/>
              <a:t>partially</a:t>
            </a:r>
            <a:r>
              <a:rPr lang="cs-CZ" sz="600" dirty="0"/>
              <a:t> </a:t>
            </a:r>
            <a:r>
              <a:rPr lang="cs-CZ" sz="600" dirty="0" err="1"/>
              <a:t>typed</a:t>
            </a:r>
            <a:endParaRPr lang="cs-CZ" sz="600" dirty="0"/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CFD8EE3D-ADC7-4A76-A8EC-6915C6631215}"/>
              </a:ext>
            </a:extLst>
          </p:cNvPr>
          <p:cNvSpPr txBox="1"/>
          <p:nvPr/>
        </p:nvSpPr>
        <p:spPr>
          <a:xfrm>
            <a:off x="6648856" y="2424277"/>
            <a:ext cx="9877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err="1"/>
              <a:t>Gallo</a:t>
            </a:r>
            <a:r>
              <a:rPr lang="cs-CZ" sz="600" dirty="0"/>
              <a:t> </a:t>
            </a:r>
            <a:r>
              <a:rPr lang="cs-CZ" sz="600" dirty="0" err="1"/>
              <a:t>Vaulet</a:t>
            </a:r>
            <a:r>
              <a:rPr lang="cs-CZ" sz="600" dirty="0"/>
              <a:t> et al. 2017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D1CE26E6-C425-4C57-B6CA-B2A377AC0756}"/>
              </a:ext>
            </a:extLst>
          </p:cNvPr>
          <p:cNvSpPr txBox="1"/>
          <p:nvPr/>
        </p:nvSpPr>
        <p:spPr>
          <a:xfrm>
            <a:off x="6651617" y="2208829"/>
            <a:ext cx="9621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/>
              <a:t>Pospíšilová et al. 2018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8C2118D1-27CA-464F-8E43-F537335A9B10}"/>
              </a:ext>
            </a:extLst>
          </p:cNvPr>
          <p:cNvSpPr txBox="1"/>
          <p:nvPr/>
        </p:nvSpPr>
        <p:spPr>
          <a:xfrm>
            <a:off x="6653795" y="2312732"/>
            <a:ext cx="8723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err="1"/>
              <a:t>Mikalová</a:t>
            </a:r>
            <a:r>
              <a:rPr lang="cs-CZ" sz="600" dirty="0"/>
              <a:t> et al. 2017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DBF700ED-B462-456B-A048-F1DA4BFF43B3}"/>
              </a:ext>
            </a:extLst>
          </p:cNvPr>
          <p:cNvSpPr txBox="1"/>
          <p:nvPr/>
        </p:nvSpPr>
        <p:spPr>
          <a:xfrm>
            <a:off x="6653795" y="2886760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/>
              <a:t>CZ, </a:t>
            </a:r>
            <a:r>
              <a:rPr lang="cs-CZ" sz="600" dirty="0" err="1"/>
              <a:t>until</a:t>
            </a:r>
            <a:r>
              <a:rPr lang="cs-CZ" sz="600" dirty="0"/>
              <a:t> May 2019</a:t>
            </a:r>
          </a:p>
          <a:p>
            <a:r>
              <a:rPr lang="cs-CZ" sz="600" dirty="0" err="1"/>
              <a:t>fully</a:t>
            </a:r>
            <a:r>
              <a:rPr lang="cs-CZ" sz="600" dirty="0"/>
              <a:t> and </a:t>
            </a:r>
            <a:r>
              <a:rPr lang="cs-CZ" sz="600" dirty="0" err="1"/>
              <a:t>partially</a:t>
            </a:r>
            <a:r>
              <a:rPr lang="cs-CZ" sz="600" dirty="0"/>
              <a:t> </a:t>
            </a:r>
            <a:r>
              <a:rPr lang="cs-CZ" sz="600" dirty="0" err="1"/>
              <a:t>typed</a:t>
            </a:r>
            <a:endParaRPr lang="cs-CZ" sz="600" dirty="0"/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A2DAE7EF-9BD1-423B-89C0-805290155EE8}"/>
              </a:ext>
            </a:extLst>
          </p:cNvPr>
          <p:cNvSpPr txBox="1"/>
          <p:nvPr/>
        </p:nvSpPr>
        <p:spPr>
          <a:xfrm>
            <a:off x="6650141" y="3585240"/>
            <a:ext cx="7521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/>
              <a:t>Noda et al. 2019</a:t>
            </a:r>
          </a:p>
        </p:txBody>
      </p:sp>
      <p:cxnSp>
        <p:nvCxnSpPr>
          <p:cNvPr id="81" name="Přímá spojnice 44">
            <a:extLst>
              <a:ext uri="{FF2B5EF4-FFF2-40B4-BE49-F238E27FC236}">
                <a16:creationId xmlns:a16="http://schemas.microsoft.com/office/drawing/2014/main" id="{A27DB216-C151-4AD0-A23A-C7BBBC4A6C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88195" y="4333315"/>
            <a:ext cx="5779294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ovéPole 13">
            <a:extLst>
              <a:ext uri="{FF2B5EF4-FFF2-40B4-BE49-F238E27FC236}">
                <a16:creationId xmlns:a16="http://schemas.microsoft.com/office/drawing/2014/main" id="{7F08BA30-0742-4135-BA9E-44EF3BEEB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325" y="3226889"/>
            <a:ext cx="108074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VDRL, </a:t>
            </a:r>
            <a:r>
              <a:rPr lang="cs-CZ" altLang="cs-CZ" sz="825" dirty="0" err="1"/>
              <a:t>median</a:t>
            </a:r>
            <a:r>
              <a:rPr lang="cs-CZ" altLang="cs-CZ" sz="825" dirty="0"/>
              <a:t> </a:t>
            </a:r>
            <a:r>
              <a:rPr lang="cs-CZ" altLang="cs-CZ" sz="825" dirty="0" err="1"/>
              <a:t>titer</a:t>
            </a:r>
            <a:endParaRPr lang="cs-CZ" altLang="cs-CZ" sz="825" dirty="0"/>
          </a:p>
        </p:txBody>
      </p:sp>
      <p:sp>
        <p:nvSpPr>
          <p:cNvPr id="82" name="TextovéPole 13">
            <a:extLst>
              <a:ext uri="{FF2B5EF4-FFF2-40B4-BE49-F238E27FC236}">
                <a16:creationId xmlns:a16="http://schemas.microsoft.com/office/drawing/2014/main" id="{413B8721-DB2A-433D-8BD5-A7DC3130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300" y="3235224"/>
            <a:ext cx="36260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128</a:t>
            </a:r>
          </a:p>
        </p:txBody>
      </p:sp>
      <p:sp>
        <p:nvSpPr>
          <p:cNvPr id="83" name="TextovéPole 13">
            <a:extLst>
              <a:ext uri="{FF2B5EF4-FFF2-40B4-BE49-F238E27FC236}">
                <a16:creationId xmlns:a16="http://schemas.microsoft.com/office/drawing/2014/main" id="{2CFFE6F3-AB04-4EFA-9DC4-1ABA7A21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684" y="3228080"/>
            <a:ext cx="3032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32</a:t>
            </a:r>
          </a:p>
        </p:txBody>
      </p:sp>
      <p:sp>
        <p:nvSpPr>
          <p:cNvPr id="84" name="TextovéPole 13">
            <a:extLst>
              <a:ext uri="{FF2B5EF4-FFF2-40B4-BE49-F238E27FC236}">
                <a16:creationId xmlns:a16="http://schemas.microsoft.com/office/drawing/2014/main" id="{733918F7-FA64-4F5B-B9CF-7C1D31BEF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761" y="3231685"/>
            <a:ext cx="57099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p = 0.09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A5130FBA-6412-4FB7-BA09-EDB26F3959C3}"/>
              </a:ext>
            </a:extLst>
          </p:cNvPr>
          <p:cNvSpPr txBox="1"/>
          <p:nvPr/>
        </p:nvSpPr>
        <p:spPr>
          <a:xfrm>
            <a:off x="6658698" y="3252486"/>
            <a:ext cx="8723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err="1"/>
              <a:t>Morando</a:t>
            </a:r>
            <a:r>
              <a:rPr lang="cs-CZ" sz="600" dirty="0"/>
              <a:t> et al.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ovéPole 13">
            <a:extLst>
              <a:ext uri="{FF2B5EF4-FFF2-40B4-BE49-F238E27FC236}">
                <a16:creationId xmlns:a16="http://schemas.microsoft.com/office/drawing/2014/main" id="{37010C4D-ED01-4617-B750-2C2E40C7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55" y="1222235"/>
            <a:ext cx="111921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Nichols-like isolates</a:t>
            </a:r>
          </a:p>
        </p:txBody>
      </p:sp>
      <p:sp>
        <p:nvSpPr>
          <p:cNvPr id="52230" name="TextovéPole 13">
            <a:extLst>
              <a:ext uri="{FF2B5EF4-FFF2-40B4-BE49-F238E27FC236}">
                <a16:creationId xmlns:a16="http://schemas.microsoft.com/office/drawing/2014/main" id="{F44147B1-33E5-4FC5-B726-375A1707B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099" y="1213901"/>
            <a:ext cx="102944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SS14-like isolates</a:t>
            </a:r>
          </a:p>
        </p:txBody>
      </p:sp>
      <p:sp>
        <p:nvSpPr>
          <p:cNvPr id="52232" name="TextovéPole 13">
            <a:extLst>
              <a:ext uri="{FF2B5EF4-FFF2-40B4-BE49-F238E27FC236}">
                <a16:creationId xmlns:a16="http://schemas.microsoft.com/office/drawing/2014/main" id="{DD72C450-FB2F-48EF-8E05-4D694EEC0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677" y="2041310"/>
            <a:ext cx="19030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 err="1"/>
              <a:t>Macrolide</a:t>
            </a:r>
            <a:r>
              <a:rPr lang="cs-CZ" altLang="cs-CZ" sz="1050" dirty="0"/>
              <a:t> sensitivity (</a:t>
            </a:r>
            <a:r>
              <a:rPr lang="cs-CZ" altLang="cs-CZ" sz="1050" dirty="0">
                <a:solidFill>
                  <a:srgbClr val="00B050"/>
                </a:solidFill>
              </a:rPr>
              <a:t>29.2%</a:t>
            </a:r>
            <a:r>
              <a:rPr lang="cs-CZ" altLang="cs-CZ" sz="1050" dirty="0"/>
              <a:t>)</a:t>
            </a:r>
          </a:p>
        </p:txBody>
      </p:sp>
      <p:sp>
        <p:nvSpPr>
          <p:cNvPr id="52233" name="TextovéPole 13">
            <a:extLst>
              <a:ext uri="{FF2B5EF4-FFF2-40B4-BE49-F238E27FC236}">
                <a16:creationId xmlns:a16="http://schemas.microsoft.com/office/drawing/2014/main" id="{E8405A90-BED1-4512-BAE0-9ED2D779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54" y="2041310"/>
            <a:ext cx="5229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>
                <a:solidFill>
                  <a:srgbClr val="C00000"/>
                </a:solidFill>
              </a:rPr>
              <a:t>23/24</a:t>
            </a:r>
          </a:p>
        </p:txBody>
      </p:sp>
      <p:sp>
        <p:nvSpPr>
          <p:cNvPr id="52234" name="TextovéPole 13">
            <a:extLst>
              <a:ext uri="{FF2B5EF4-FFF2-40B4-BE49-F238E27FC236}">
                <a16:creationId xmlns:a16="http://schemas.microsoft.com/office/drawing/2014/main" id="{0CE3FEF8-B13C-42D5-9D40-12E0E95D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180" y="2034166"/>
            <a:ext cx="5982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>
                <a:solidFill>
                  <a:srgbClr val="C00000"/>
                </a:solidFill>
              </a:rPr>
              <a:t>93/373</a:t>
            </a:r>
          </a:p>
        </p:txBody>
      </p:sp>
      <p:sp>
        <p:nvSpPr>
          <p:cNvPr id="52235" name="TextovéPole 13">
            <a:extLst>
              <a:ext uri="{FF2B5EF4-FFF2-40B4-BE49-F238E27FC236}">
                <a16:creationId xmlns:a16="http://schemas.microsoft.com/office/drawing/2014/main" id="{7718392F-C2D3-47B9-BF26-6FBFDFE1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55" y="2041310"/>
            <a:ext cx="82586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>
                <a:solidFill>
                  <a:srgbClr val="C00000"/>
                </a:solidFill>
              </a:rPr>
              <a:t>p = 0.0001</a:t>
            </a:r>
          </a:p>
        </p:txBody>
      </p:sp>
      <p:cxnSp>
        <p:nvCxnSpPr>
          <p:cNvPr id="52240" name="Přímá spojnice 2">
            <a:extLst>
              <a:ext uri="{FF2B5EF4-FFF2-40B4-BE49-F238E27FC236}">
                <a16:creationId xmlns:a16="http://schemas.microsoft.com/office/drawing/2014/main" id="{BD7F0216-F879-4898-A077-CE5CA362A6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67712" y="1447875"/>
            <a:ext cx="5779294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41" name="Přímá spojnice 44">
            <a:extLst>
              <a:ext uri="{FF2B5EF4-FFF2-40B4-BE49-F238E27FC236}">
                <a16:creationId xmlns:a16="http://schemas.microsoft.com/office/drawing/2014/main" id="{1ACB6947-A6EF-4251-B1B1-6C04C985CC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0331" y="4083918"/>
            <a:ext cx="5779294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F7E9C9B5-740F-4431-8743-B23B51F8F468}"/>
              </a:ext>
            </a:extLst>
          </p:cNvPr>
          <p:cNvSpPr txBox="1"/>
          <p:nvPr/>
        </p:nvSpPr>
        <p:spPr>
          <a:xfrm>
            <a:off x="6452105" y="2616929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/>
              <a:t>Kojima</a:t>
            </a:r>
            <a:r>
              <a:rPr lang="cs-CZ" sz="900" dirty="0"/>
              <a:t> et al. 2019</a:t>
            </a:r>
          </a:p>
        </p:txBody>
      </p:sp>
      <p:sp>
        <p:nvSpPr>
          <p:cNvPr id="24" name="TextovéPole 13">
            <a:extLst>
              <a:ext uri="{FF2B5EF4-FFF2-40B4-BE49-F238E27FC236}">
                <a16:creationId xmlns:a16="http://schemas.microsoft.com/office/drawing/2014/main" id="{334CEC85-4BFC-4D61-A40F-407E9CDC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815" y="2925551"/>
            <a:ext cx="19030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 err="1"/>
              <a:t>Macrolide</a:t>
            </a:r>
            <a:r>
              <a:rPr lang="cs-CZ" altLang="cs-CZ" sz="1050" dirty="0"/>
              <a:t> sensitivity (</a:t>
            </a:r>
            <a:r>
              <a:rPr lang="cs-CZ" altLang="cs-CZ" sz="1050" dirty="0">
                <a:solidFill>
                  <a:srgbClr val="00B050"/>
                </a:solidFill>
              </a:rPr>
              <a:t>13.8%</a:t>
            </a:r>
            <a:r>
              <a:rPr lang="cs-CZ" altLang="cs-CZ" sz="1050" dirty="0"/>
              <a:t>)</a:t>
            </a:r>
          </a:p>
        </p:txBody>
      </p:sp>
      <p:sp>
        <p:nvSpPr>
          <p:cNvPr id="25" name="TextovéPole 13">
            <a:extLst>
              <a:ext uri="{FF2B5EF4-FFF2-40B4-BE49-F238E27FC236}">
                <a16:creationId xmlns:a16="http://schemas.microsoft.com/office/drawing/2014/main" id="{1219C5D7-F712-40A9-A5C3-4FBDC30C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795" y="2925551"/>
            <a:ext cx="37221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>
                <a:solidFill>
                  <a:srgbClr val="C00000"/>
                </a:solidFill>
              </a:rPr>
              <a:t>4/7</a:t>
            </a:r>
          </a:p>
        </p:txBody>
      </p:sp>
      <p:sp>
        <p:nvSpPr>
          <p:cNvPr id="26" name="TextovéPole 13">
            <a:extLst>
              <a:ext uri="{FF2B5EF4-FFF2-40B4-BE49-F238E27FC236}">
                <a16:creationId xmlns:a16="http://schemas.microsoft.com/office/drawing/2014/main" id="{C0A66163-94F3-4A47-9B1C-23A143DDF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560" y="2920606"/>
            <a:ext cx="44755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>
                <a:solidFill>
                  <a:srgbClr val="C00000"/>
                </a:solidFill>
              </a:rPr>
              <a:t>1/29</a:t>
            </a:r>
          </a:p>
        </p:txBody>
      </p:sp>
      <p:sp>
        <p:nvSpPr>
          <p:cNvPr id="27" name="TextovéPole 13">
            <a:extLst>
              <a:ext uri="{FF2B5EF4-FFF2-40B4-BE49-F238E27FC236}">
                <a16:creationId xmlns:a16="http://schemas.microsoft.com/office/drawing/2014/main" id="{FB541974-031C-4EF6-BF7A-B291AA2F8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105" y="2925551"/>
            <a:ext cx="6751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>
                <a:solidFill>
                  <a:srgbClr val="C00000"/>
                </a:solidFill>
              </a:rPr>
              <a:t>p </a:t>
            </a:r>
            <a:r>
              <a:rPr lang="en-US" altLang="cs-CZ" sz="1050" dirty="0">
                <a:solidFill>
                  <a:srgbClr val="C00000"/>
                </a:solidFill>
              </a:rPr>
              <a:t>&lt;</a:t>
            </a:r>
            <a:r>
              <a:rPr lang="cs-CZ" altLang="cs-CZ" sz="1050" dirty="0">
                <a:solidFill>
                  <a:srgbClr val="C00000"/>
                </a:solidFill>
              </a:rPr>
              <a:t> 0.01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EEFA3B0-0C25-4709-8428-6B0EFD27A025}"/>
              </a:ext>
            </a:extLst>
          </p:cNvPr>
          <p:cNvSpPr/>
          <p:nvPr/>
        </p:nvSpPr>
        <p:spPr bwMode="auto">
          <a:xfrm>
            <a:off x="1627427" y="1505987"/>
            <a:ext cx="3728597" cy="2520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chemeClr val="accent2"/>
                </a:solidFill>
                <a:latin typeface="Arial" panose="020B0604020202020204" pitchFamily="34" charset="0"/>
              </a:rPr>
              <a:t>Czech Republic</a:t>
            </a:r>
            <a:r>
              <a:rPr lang="cs-CZ" sz="135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cs-CZ" sz="900" b="1" dirty="0">
                <a:solidFill>
                  <a:schemeClr val="accent2"/>
                </a:solidFill>
                <a:latin typeface="Arial" panose="020B0604020202020204" pitchFamily="34" charset="0"/>
              </a:rPr>
              <a:t>(</a:t>
            </a:r>
            <a:r>
              <a:rPr lang="cs-CZ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70.8%</a:t>
            </a:r>
            <a:r>
              <a:rPr lang="cs-CZ" sz="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of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macrolide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resistant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isolates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9F12EC8B-B00A-44AE-9F0D-58914763E7B9}"/>
              </a:ext>
            </a:extLst>
          </p:cNvPr>
          <p:cNvSpPr/>
          <p:nvPr/>
        </p:nvSpPr>
        <p:spPr bwMode="auto">
          <a:xfrm>
            <a:off x="1625094" y="2355149"/>
            <a:ext cx="2957148" cy="2520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chemeClr val="accent2"/>
                </a:solidFill>
                <a:latin typeface="Arial" panose="020B0604020202020204" pitchFamily="34" charset="0"/>
              </a:rPr>
              <a:t>Japan</a:t>
            </a:r>
            <a:r>
              <a:rPr lang="cs-CZ" sz="135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cs-CZ" sz="900" b="1" dirty="0">
                <a:solidFill>
                  <a:schemeClr val="accent2"/>
                </a:solidFill>
                <a:latin typeface="Arial" panose="020B0604020202020204" pitchFamily="34" charset="0"/>
              </a:rPr>
              <a:t>(</a:t>
            </a:r>
            <a:r>
              <a:rPr lang="cs-CZ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86.2%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of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macrolide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resistant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isolates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A67CC62-92DA-4B0B-B2D2-BDD36010CA1D}"/>
              </a:ext>
            </a:extLst>
          </p:cNvPr>
          <p:cNvSpPr txBox="1"/>
          <p:nvPr/>
        </p:nvSpPr>
        <p:spPr>
          <a:xfrm>
            <a:off x="1625094" y="4176582"/>
            <a:ext cx="53586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750" dirty="0"/>
              <a:t>A2059G in </a:t>
            </a:r>
            <a:r>
              <a:rPr lang="cs-CZ" altLang="cs-CZ" sz="750" dirty="0" err="1"/>
              <a:t>Nichols-like</a:t>
            </a:r>
            <a:r>
              <a:rPr lang="cs-CZ" altLang="cs-CZ" sz="750" dirty="0"/>
              <a:t> </a:t>
            </a:r>
            <a:r>
              <a:rPr lang="cs-CZ" altLang="cs-CZ" sz="750" dirty="0" err="1"/>
              <a:t>isolates</a:t>
            </a:r>
            <a:r>
              <a:rPr lang="cs-CZ" altLang="cs-CZ" sz="750" dirty="0"/>
              <a:t>: UAB276i (9.24.10), </a:t>
            </a:r>
            <a:r>
              <a:rPr lang="cs-CZ" altLang="cs-CZ" sz="750" dirty="0" err="1"/>
              <a:t>Madagascar</a:t>
            </a:r>
            <a:r>
              <a:rPr lang="cs-CZ" altLang="cs-CZ" sz="750" dirty="0"/>
              <a:t>, 2003, </a:t>
            </a:r>
            <a:r>
              <a:rPr lang="cs-CZ" altLang="cs-CZ" sz="750" dirty="0" err="1"/>
              <a:t>Chen</a:t>
            </a:r>
            <a:r>
              <a:rPr lang="cs-CZ" altLang="cs-CZ" sz="750" dirty="0"/>
              <a:t> et al. 2021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750" dirty="0"/>
              <a:t>		    9.20.3., Argentina, 2022, Morando et al., </a:t>
            </a:r>
            <a:r>
              <a:rPr lang="cs-CZ" altLang="cs-CZ" sz="750" dirty="0" err="1"/>
              <a:t>submitted</a:t>
            </a:r>
            <a:endParaRPr lang="cs-CZ" altLang="cs-CZ" sz="75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9532CAD-4A80-4A31-B4C7-20A7C5F5AF14}"/>
              </a:ext>
            </a:extLst>
          </p:cNvPr>
          <p:cNvSpPr txBox="1"/>
          <p:nvPr/>
        </p:nvSpPr>
        <p:spPr>
          <a:xfrm>
            <a:off x="6487439" y="3484412"/>
            <a:ext cx="1095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/>
              <a:t>Venter</a:t>
            </a:r>
            <a:r>
              <a:rPr lang="cs-CZ" sz="900" dirty="0"/>
              <a:t> et al. 2021</a:t>
            </a:r>
          </a:p>
        </p:txBody>
      </p:sp>
      <p:sp>
        <p:nvSpPr>
          <p:cNvPr id="33" name="TextovéPole 13">
            <a:extLst>
              <a:ext uri="{FF2B5EF4-FFF2-40B4-BE49-F238E27FC236}">
                <a16:creationId xmlns:a16="http://schemas.microsoft.com/office/drawing/2014/main" id="{2B1FD1B1-D847-4BB0-A207-1B8CE257B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149" y="3793033"/>
            <a:ext cx="19030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 err="1"/>
              <a:t>Macrolide</a:t>
            </a:r>
            <a:r>
              <a:rPr lang="cs-CZ" altLang="cs-CZ" sz="1050" dirty="0"/>
              <a:t> sensitivity (</a:t>
            </a:r>
            <a:r>
              <a:rPr lang="cs-CZ" altLang="cs-CZ" sz="1050" dirty="0">
                <a:solidFill>
                  <a:srgbClr val="00B050"/>
                </a:solidFill>
              </a:rPr>
              <a:t>78.5%</a:t>
            </a:r>
            <a:r>
              <a:rPr lang="cs-CZ" altLang="cs-CZ" sz="1050" dirty="0"/>
              <a:t>)</a:t>
            </a:r>
          </a:p>
        </p:txBody>
      </p:sp>
      <p:sp>
        <p:nvSpPr>
          <p:cNvPr id="34" name="TextovéPole 13">
            <a:extLst>
              <a:ext uri="{FF2B5EF4-FFF2-40B4-BE49-F238E27FC236}">
                <a16:creationId xmlns:a16="http://schemas.microsoft.com/office/drawing/2014/main" id="{66BA2A02-6E1B-4AEF-A5AD-0F90608FC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9" y="3793033"/>
            <a:ext cx="5229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>
                <a:solidFill>
                  <a:srgbClr val="C00000"/>
                </a:solidFill>
              </a:rPr>
              <a:t>45/49</a:t>
            </a:r>
          </a:p>
        </p:txBody>
      </p:sp>
      <p:sp>
        <p:nvSpPr>
          <p:cNvPr id="35" name="TextovéPole 13">
            <a:extLst>
              <a:ext uri="{FF2B5EF4-FFF2-40B4-BE49-F238E27FC236}">
                <a16:creationId xmlns:a16="http://schemas.microsoft.com/office/drawing/2014/main" id="{9DA744EA-983B-46F9-B4E8-A960AB50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894" y="3788088"/>
            <a:ext cx="5229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>
                <a:solidFill>
                  <a:srgbClr val="C00000"/>
                </a:solidFill>
              </a:rPr>
              <a:t>57/81</a:t>
            </a:r>
          </a:p>
        </p:txBody>
      </p:sp>
      <p:sp>
        <p:nvSpPr>
          <p:cNvPr id="36" name="TextovéPole 13">
            <a:extLst>
              <a:ext uri="{FF2B5EF4-FFF2-40B4-BE49-F238E27FC236}">
                <a16:creationId xmlns:a16="http://schemas.microsoft.com/office/drawing/2014/main" id="{48B8170E-1E20-4033-83F5-D3E0DC589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438" y="3793033"/>
            <a:ext cx="75052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>
                <a:solidFill>
                  <a:srgbClr val="C00000"/>
                </a:solidFill>
              </a:rPr>
              <a:t>p = 0.004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45360B36-AD22-4A40-8F87-2FE3E9F276F2}"/>
              </a:ext>
            </a:extLst>
          </p:cNvPr>
          <p:cNvSpPr/>
          <p:nvPr/>
        </p:nvSpPr>
        <p:spPr bwMode="auto">
          <a:xfrm>
            <a:off x="1594935" y="3227396"/>
            <a:ext cx="3836608" cy="2520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cs-CZ" sz="135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Southern</a:t>
            </a:r>
            <a:r>
              <a:rPr lang="cs-CZ" sz="135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135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Africa</a:t>
            </a:r>
            <a:r>
              <a:rPr lang="cs-CZ" sz="135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cs-CZ" sz="900" b="1" dirty="0">
                <a:solidFill>
                  <a:schemeClr val="accent2"/>
                </a:solidFill>
                <a:latin typeface="Arial" panose="020B0604020202020204" pitchFamily="34" charset="0"/>
              </a:rPr>
              <a:t>(</a:t>
            </a:r>
            <a:r>
              <a:rPr lang="cs-CZ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22.5%</a:t>
            </a:r>
            <a:r>
              <a:rPr lang="cs-CZ" sz="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of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macrolide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resistant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accent2"/>
                </a:solidFill>
                <a:latin typeface="Arial" panose="020B0604020202020204" pitchFamily="34" charset="0"/>
              </a:rPr>
              <a:t>isolates</a:t>
            </a:r>
            <a:r>
              <a:rPr lang="cs-CZ" sz="900" dirty="0">
                <a:solidFill>
                  <a:schemeClr val="accent2"/>
                </a:solidFill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D075E46-E9A7-4373-90AF-8C06A606AAA6}"/>
              </a:ext>
            </a:extLst>
          </p:cNvPr>
          <p:cNvSpPr/>
          <p:nvPr/>
        </p:nvSpPr>
        <p:spPr bwMode="auto">
          <a:xfrm>
            <a:off x="3826042" y="1213901"/>
            <a:ext cx="1286018" cy="2869943"/>
          </a:xfrm>
          <a:prstGeom prst="rect">
            <a:avLst/>
          </a:prstGeom>
          <a:solidFill>
            <a:srgbClr val="BBE0E3">
              <a:alpha val="1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sz="1350" b="1" dirty="0">
              <a:latin typeface="Arial" panose="020B0604020202020204" pitchFamily="34" charset="0"/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ECD4A452-4E62-463F-A873-A677DFEC6BCB}"/>
              </a:ext>
            </a:extLst>
          </p:cNvPr>
          <p:cNvSpPr/>
          <p:nvPr/>
        </p:nvSpPr>
        <p:spPr bwMode="auto">
          <a:xfrm>
            <a:off x="5112061" y="1213901"/>
            <a:ext cx="1315805" cy="2869943"/>
          </a:xfrm>
          <a:prstGeom prst="rect">
            <a:avLst/>
          </a:prstGeom>
          <a:solidFill>
            <a:srgbClr val="99CC00">
              <a:alpha val="1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sz="1350" b="1" dirty="0">
              <a:latin typeface="Arial" panose="020B060402020202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7F53B09D-1B99-4DEF-A09A-D27385425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44" y="508561"/>
            <a:ext cx="7488311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Differences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between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Nichols-like</a:t>
            </a:r>
            <a:r>
              <a:rPr lang="cs-CZ" altLang="cs-CZ" sz="2400" dirty="0">
                <a:latin typeface="Times New Roman" panose="02020603050405020304" pitchFamily="18" charset="0"/>
              </a:rPr>
              <a:t> and SS14-like </a:t>
            </a:r>
            <a:r>
              <a:rPr lang="cs-CZ" altLang="cs-CZ" sz="2400" dirty="0" err="1">
                <a:latin typeface="Times New Roman" panose="02020603050405020304" pitchFamily="18" charset="0"/>
              </a:rPr>
              <a:t>isolates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364199"/>
            <a:ext cx="6434138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imes New Roman" panose="02020603050405020304" pitchFamily="18" charset="0"/>
              </a:rPr>
              <a:t>https://pubmlst.org/organisms/treponema-pallidum/</a:t>
            </a:r>
          </a:p>
        </p:txBody>
      </p:sp>
      <p:sp>
        <p:nvSpPr>
          <p:cNvPr id="9" name="TextovéPole 13">
            <a:extLst>
              <a:ext uri="{FF2B5EF4-FFF2-40B4-BE49-F238E27FC236}">
                <a16:creationId xmlns:a16="http://schemas.microsoft.com/office/drawing/2014/main" id="{65A0790E-7B0C-4687-ABC3-3EB7F3B85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131" y="1009502"/>
            <a:ext cx="57419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A2058G</a:t>
            </a:r>
          </a:p>
        </p:txBody>
      </p:sp>
      <p:sp>
        <p:nvSpPr>
          <p:cNvPr id="10" name="TextovéPole 13">
            <a:extLst>
              <a:ext uri="{FF2B5EF4-FFF2-40B4-BE49-F238E27FC236}">
                <a16:creationId xmlns:a16="http://schemas.microsoft.com/office/drawing/2014/main" id="{DBB393E3-B5CD-493B-9833-3984D047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146" y="1028438"/>
            <a:ext cx="97013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C00000"/>
                </a:solidFill>
              </a:rPr>
              <a:t>50/154 (</a:t>
            </a:r>
            <a:r>
              <a:rPr lang="cs-CZ" altLang="cs-CZ" sz="825" dirty="0">
                <a:solidFill>
                  <a:srgbClr val="00B0F0"/>
                </a:solidFill>
              </a:rPr>
              <a:t>32.47</a:t>
            </a:r>
            <a:r>
              <a:rPr lang="cs-CZ" altLang="cs-CZ" sz="825" dirty="0">
                <a:solidFill>
                  <a:srgbClr val="C00000"/>
                </a:solidFill>
              </a:rPr>
              <a:t>%)</a:t>
            </a:r>
          </a:p>
        </p:txBody>
      </p:sp>
      <p:sp>
        <p:nvSpPr>
          <p:cNvPr id="11" name="TextovéPole 13">
            <a:extLst>
              <a:ext uri="{FF2B5EF4-FFF2-40B4-BE49-F238E27FC236}">
                <a16:creationId xmlns:a16="http://schemas.microsoft.com/office/drawing/2014/main" id="{01D9B64E-6FA3-437D-9C2A-BEE3F4836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288" y="1032679"/>
            <a:ext cx="102944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C00000"/>
                </a:solidFill>
              </a:rPr>
              <a:t>639/929 (</a:t>
            </a:r>
            <a:r>
              <a:rPr lang="cs-CZ" altLang="cs-CZ" sz="825" dirty="0">
                <a:solidFill>
                  <a:srgbClr val="00B0F0"/>
                </a:solidFill>
              </a:rPr>
              <a:t>68.78</a:t>
            </a:r>
            <a:r>
              <a:rPr lang="cs-CZ" altLang="cs-CZ" sz="825" dirty="0">
                <a:solidFill>
                  <a:srgbClr val="C00000"/>
                </a:solidFill>
              </a:rPr>
              <a:t>%)</a:t>
            </a:r>
          </a:p>
        </p:txBody>
      </p:sp>
      <p:sp>
        <p:nvSpPr>
          <p:cNvPr id="13" name="TextovéPole 13">
            <a:extLst>
              <a:ext uri="{FF2B5EF4-FFF2-40B4-BE49-F238E27FC236}">
                <a16:creationId xmlns:a16="http://schemas.microsoft.com/office/drawing/2014/main" id="{BC1CE297-2A23-4797-A6F6-0E2BEA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424" y="813049"/>
            <a:ext cx="111921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Nichols-like isolates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098254B-0D2F-4A1D-9034-92B78EA0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268" y="804715"/>
            <a:ext cx="102944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/>
              <a:t>SS14-like isolates</a:t>
            </a:r>
          </a:p>
        </p:txBody>
      </p:sp>
      <p:cxnSp>
        <p:nvCxnSpPr>
          <p:cNvPr id="15" name="Přímá spojnice 2">
            <a:extLst>
              <a:ext uri="{FF2B5EF4-FFF2-40B4-BE49-F238E27FC236}">
                <a16:creationId xmlns:a16="http://schemas.microsoft.com/office/drawing/2014/main" id="{8F67EB46-43A7-4B02-B6FD-3918800F87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38845" y="1019753"/>
            <a:ext cx="5779294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ovéPole 13">
            <a:extLst>
              <a:ext uri="{FF2B5EF4-FFF2-40B4-BE49-F238E27FC236}">
                <a16:creationId xmlns:a16="http://schemas.microsoft.com/office/drawing/2014/main" id="{EA60D443-CE32-4C88-BF96-F8EF4BF19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64" y="1247320"/>
            <a:ext cx="57419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A2059G</a:t>
            </a:r>
          </a:p>
        </p:txBody>
      </p:sp>
      <p:sp>
        <p:nvSpPr>
          <p:cNvPr id="18" name="TextovéPole 13">
            <a:extLst>
              <a:ext uri="{FF2B5EF4-FFF2-40B4-BE49-F238E27FC236}">
                <a16:creationId xmlns:a16="http://schemas.microsoft.com/office/drawing/2014/main" id="{F2DAAEE2-CE75-49E1-BC91-54406297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879" y="1266256"/>
            <a:ext cx="85151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2/154 (1.30%)</a:t>
            </a:r>
          </a:p>
        </p:txBody>
      </p:sp>
      <p:sp>
        <p:nvSpPr>
          <p:cNvPr id="19" name="TextovéPole 13">
            <a:extLst>
              <a:ext uri="{FF2B5EF4-FFF2-40B4-BE49-F238E27FC236}">
                <a16:creationId xmlns:a16="http://schemas.microsoft.com/office/drawing/2014/main" id="{F620ED51-08A2-40E9-A79E-C7A1F2B8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022" y="1270496"/>
            <a:ext cx="91082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14/929 (1.51%)</a:t>
            </a:r>
          </a:p>
        </p:txBody>
      </p:sp>
      <p:sp>
        <p:nvSpPr>
          <p:cNvPr id="20" name="TextovéPole 13">
            <a:extLst>
              <a:ext uri="{FF2B5EF4-FFF2-40B4-BE49-F238E27FC236}">
                <a16:creationId xmlns:a16="http://schemas.microsoft.com/office/drawing/2014/main" id="{D4DD1BAF-57AC-4DEC-8795-CD75F9CF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131" y="1567294"/>
            <a:ext cx="102784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No </a:t>
            </a:r>
            <a:r>
              <a:rPr lang="cs-CZ" altLang="cs-CZ" sz="825" dirty="0" err="1"/>
              <a:t>mutation</a:t>
            </a:r>
            <a:r>
              <a:rPr lang="cs-CZ" altLang="cs-CZ" sz="825" dirty="0"/>
              <a:t> in </a:t>
            </a:r>
            <a:r>
              <a:rPr lang="cs-CZ" altLang="cs-CZ" sz="825" i="1" dirty="0" err="1"/>
              <a:t>rrn</a:t>
            </a:r>
            <a:endParaRPr lang="cs-CZ" altLang="cs-CZ" sz="825" i="1" dirty="0"/>
          </a:p>
        </p:txBody>
      </p:sp>
      <p:sp>
        <p:nvSpPr>
          <p:cNvPr id="21" name="TextovéPole 13">
            <a:extLst>
              <a:ext uri="{FF2B5EF4-FFF2-40B4-BE49-F238E27FC236}">
                <a16:creationId xmlns:a16="http://schemas.microsoft.com/office/drawing/2014/main" id="{FBBE8672-8708-4CC3-8E37-271C60D20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146" y="1586230"/>
            <a:ext cx="97013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C00000"/>
                </a:solidFill>
              </a:rPr>
              <a:t>71/154 (46.10%)</a:t>
            </a:r>
          </a:p>
        </p:txBody>
      </p:sp>
      <p:sp>
        <p:nvSpPr>
          <p:cNvPr id="22" name="TextovéPole 13">
            <a:extLst>
              <a:ext uri="{FF2B5EF4-FFF2-40B4-BE49-F238E27FC236}">
                <a16:creationId xmlns:a16="http://schemas.microsoft.com/office/drawing/2014/main" id="{0A455CFB-8EEA-418C-B91F-D77F7127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288" y="1590471"/>
            <a:ext cx="102944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>
                <a:solidFill>
                  <a:srgbClr val="C00000"/>
                </a:solidFill>
              </a:rPr>
              <a:t>139/929 (14.96%)</a:t>
            </a:r>
          </a:p>
        </p:txBody>
      </p:sp>
      <p:sp>
        <p:nvSpPr>
          <p:cNvPr id="23" name="TextovéPole 13">
            <a:extLst>
              <a:ext uri="{FF2B5EF4-FFF2-40B4-BE49-F238E27FC236}">
                <a16:creationId xmlns:a16="http://schemas.microsoft.com/office/drawing/2014/main" id="{DB38EADD-271C-44EE-B17B-DC3D7907C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131" y="1782094"/>
            <a:ext cx="85311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 err="1"/>
              <a:t>Undetermined</a:t>
            </a:r>
            <a:endParaRPr lang="cs-CZ" altLang="cs-CZ" sz="825" dirty="0"/>
          </a:p>
        </p:txBody>
      </p:sp>
      <p:sp>
        <p:nvSpPr>
          <p:cNvPr id="24" name="TextovéPole 13">
            <a:extLst>
              <a:ext uri="{FF2B5EF4-FFF2-40B4-BE49-F238E27FC236}">
                <a16:creationId xmlns:a16="http://schemas.microsoft.com/office/drawing/2014/main" id="{333D34E6-944E-4E16-8D38-3DEED3B8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146" y="1801030"/>
            <a:ext cx="97013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31/154 (20.13%)</a:t>
            </a:r>
          </a:p>
        </p:txBody>
      </p:sp>
      <p:sp>
        <p:nvSpPr>
          <p:cNvPr id="25" name="TextovéPole 13">
            <a:extLst>
              <a:ext uri="{FF2B5EF4-FFF2-40B4-BE49-F238E27FC236}">
                <a16:creationId xmlns:a16="http://schemas.microsoft.com/office/drawing/2014/main" id="{F6E84BE1-8279-4662-B44A-D9A4ED3C8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288" y="1805270"/>
            <a:ext cx="102944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132/929 (14.21%)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7CB8B4D-C42A-465F-A68B-A3A5497FEF77}"/>
              </a:ext>
            </a:extLst>
          </p:cNvPr>
          <p:cNvSpPr txBox="1"/>
          <p:nvPr/>
        </p:nvSpPr>
        <p:spPr>
          <a:xfrm>
            <a:off x="6300740" y="1011595"/>
            <a:ext cx="63190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25" dirty="0"/>
              <a:t>p&lt;0.0001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F576746-BB3C-4BB3-A093-D506C2BC170F}"/>
              </a:ext>
            </a:extLst>
          </p:cNvPr>
          <p:cNvSpPr txBox="1"/>
          <p:nvPr/>
        </p:nvSpPr>
        <p:spPr>
          <a:xfrm>
            <a:off x="6319473" y="1586230"/>
            <a:ext cx="63190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25" dirty="0"/>
              <a:t>p&lt;0.0001</a:t>
            </a:r>
          </a:p>
        </p:txBody>
      </p:sp>
      <p:graphicFrame>
        <p:nvGraphicFramePr>
          <p:cNvPr id="28" name="Graf 27">
            <a:extLst>
              <a:ext uri="{FF2B5EF4-FFF2-40B4-BE49-F238E27FC236}">
                <a16:creationId xmlns:a16="http://schemas.microsoft.com/office/drawing/2014/main" id="{62536725-4468-4D1A-A15D-4D392C115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0347"/>
              </p:ext>
            </p:extLst>
          </p:nvPr>
        </p:nvGraphicFramePr>
        <p:xfrm>
          <a:off x="1542117" y="2334125"/>
          <a:ext cx="5572750" cy="225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603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364199"/>
            <a:ext cx="8334926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Macrolide</a:t>
            </a:r>
            <a:r>
              <a:rPr lang="cs-CZ" altLang="cs-CZ" sz="2400" dirty="0">
                <a:latin typeface="Times New Roman" panose="02020603050405020304" pitchFamily="18" charset="0"/>
              </a:rPr>
              <a:t> resistence in </a:t>
            </a:r>
            <a:r>
              <a:rPr lang="cs-CZ" altLang="cs-CZ" sz="2400" dirty="0" err="1">
                <a:latin typeface="Times New Roman" panose="02020603050405020304" pitchFamily="18" charset="0"/>
              </a:rPr>
              <a:t>Nichols</a:t>
            </a:r>
            <a:r>
              <a:rPr lang="cs-CZ" altLang="cs-CZ" sz="2400" dirty="0">
                <a:latin typeface="Times New Roman" panose="02020603050405020304" pitchFamily="18" charset="0"/>
              </a:rPr>
              <a:t>- and SS14-like </a:t>
            </a:r>
            <a:r>
              <a:rPr lang="cs-CZ" altLang="cs-CZ" sz="2400" dirty="0" err="1">
                <a:latin typeface="Times New Roman" panose="02020603050405020304" pitchFamily="18" charset="0"/>
              </a:rPr>
              <a:t>isolates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9" name="TextovéPole 13">
            <a:extLst>
              <a:ext uri="{FF2B5EF4-FFF2-40B4-BE49-F238E27FC236}">
                <a16:creationId xmlns:a16="http://schemas.microsoft.com/office/drawing/2014/main" id="{65A0790E-7B0C-4687-ABC3-3EB7F3B85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854" y="2627812"/>
            <a:ext cx="28087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>
                <a:solidFill>
                  <a:srgbClr val="DB6A25"/>
                </a:solidFill>
              </a:rPr>
              <a:t>A2058G fitness </a:t>
            </a:r>
            <a:r>
              <a:rPr lang="cs-CZ" altLang="cs-CZ" sz="1050" dirty="0" err="1">
                <a:solidFill>
                  <a:srgbClr val="DB6A25"/>
                </a:solidFill>
              </a:rPr>
              <a:t>cost</a:t>
            </a:r>
            <a:r>
              <a:rPr lang="cs-CZ" altLang="cs-CZ" sz="1050" dirty="0">
                <a:solidFill>
                  <a:srgbClr val="DB6A25"/>
                </a:solidFill>
              </a:rPr>
              <a:t> </a:t>
            </a:r>
            <a:r>
              <a:rPr lang="cs-CZ" altLang="cs-CZ" sz="1050" dirty="0" err="1">
                <a:solidFill>
                  <a:srgbClr val="DB6A25"/>
                </a:solidFill>
              </a:rPr>
              <a:t>for</a:t>
            </a:r>
            <a:r>
              <a:rPr lang="cs-CZ" altLang="cs-CZ" sz="1050" dirty="0">
                <a:solidFill>
                  <a:srgbClr val="DB6A25"/>
                </a:solidFill>
              </a:rPr>
              <a:t> </a:t>
            </a:r>
            <a:r>
              <a:rPr lang="cs-CZ" altLang="cs-CZ" sz="1050" dirty="0" err="1">
                <a:solidFill>
                  <a:srgbClr val="DB6A25"/>
                </a:solidFill>
              </a:rPr>
              <a:t>Nichols-like</a:t>
            </a:r>
            <a:r>
              <a:rPr lang="cs-CZ" altLang="cs-CZ" sz="1050" dirty="0">
                <a:solidFill>
                  <a:srgbClr val="DB6A25"/>
                </a:solidFill>
              </a:rPr>
              <a:t> </a:t>
            </a:r>
            <a:r>
              <a:rPr lang="cs-CZ" altLang="cs-CZ" sz="1050" dirty="0" err="1">
                <a:solidFill>
                  <a:srgbClr val="DB6A25"/>
                </a:solidFill>
              </a:rPr>
              <a:t>isolates</a:t>
            </a:r>
            <a:endParaRPr lang="cs-CZ" altLang="cs-CZ" sz="1050" dirty="0">
              <a:solidFill>
                <a:srgbClr val="DB6A25"/>
              </a:solidFill>
            </a:endParaRPr>
          </a:p>
        </p:txBody>
      </p:sp>
      <p:sp>
        <p:nvSpPr>
          <p:cNvPr id="10" name="TextovéPole 13">
            <a:extLst>
              <a:ext uri="{FF2B5EF4-FFF2-40B4-BE49-F238E27FC236}">
                <a16:creationId xmlns:a16="http://schemas.microsoft.com/office/drawing/2014/main" id="{DBB393E3-B5CD-493B-9833-3984D047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911" y="3210805"/>
            <a:ext cx="118333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/>
              <a:t>50/154 (32.47%)</a:t>
            </a:r>
          </a:p>
        </p:txBody>
      </p:sp>
      <p:sp>
        <p:nvSpPr>
          <p:cNvPr id="11" name="TextovéPole 13">
            <a:extLst>
              <a:ext uri="{FF2B5EF4-FFF2-40B4-BE49-F238E27FC236}">
                <a16:creationId xmlns:a16="http://schemas.microsoft.com/office/drawing/2014/main" id="{01D9B64E-6FA3-437D-9C2A-BEE3F4836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210" y="2096441"/>
            <a:ext cx="12586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/>
              <a:t>639/929 (68.78%)</a:t>
            </a:r>
          </a:p>
        </p:txBody>
      </p:sp>
      <p:sp>
        <p:nvSpPr>
          <p:cNvPr id="13" name="TextovéPole 13">
            <a:extLst>
              <a:ext uri="{FF2B5EF4-FFF2-40B4-BE49-F238E27FC236}">
                <a16:creationId xmlns:a16="http://schemas.microsoft.com/office/drawing/2014/main" id="{BC1CE297-2A23-4797-A6F6-0E2BEA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583" y="1060676"/>
            <a:ext cx="111921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 err="1"/>
              <a:t>Nichols-like</a:t>
            </a:r>
            <a:r>
              <a:rPr lang="cs-CZ" altLang="cs-CZ" sz="825" dirty="0"/>
              <a:t> </a:t>
            </a:r>
            <a:r>
              <a:rPr lang="cs-CZ" altLang="cs-CZ" sz="825" dirty="0" err="1"/>
              <a:t>isolates</a:t>
            </a:r>
            <a:endParaRPr lang="cs-CZ" altLang="cs-CZ" sz="825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098254B-0D2F-4A1D-9034-92B78EA0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33" y="1060677"/>
            <a:ext cx="102944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25" dirty="0"/>
              <a:t>SS14-like </a:t>
            </a:r>
            <a:r>
              <a:rPr lang="cs-CZ" altLang="cs-CZ" sz="825" dirty="0" err="1"/>
              <a:t>isolates</a:t>
            </a:r>
            <a:endParaRPr lang="cs-CZ" altLang="cs-CZ" sz="825" dirty="0"/>
          </a:p>
        </p:txBody>
      </p:sp>
      <p:sp>
        <p:nvSpPr>
          <p:cNvPr id="18" name="TextovéPole 13">
            <a:extLst>
              <a:ext uri="{FF2B5EF4-FFF2-40B4-BE49-F238E27FC236}">
                <a16:creationId xmlns:a16="http://schemas.microsoft.com/office/drawing/2014/main" id="{F2DAAEE2-CE75-49E1-BC91-54406297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327" y="4238531"/>
            <a:ext cx="103265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/>
              <a:t>2/154 (1.30%)</a:t>
            </a:r>
          </a:p>
        </p:txBody>
      </p:sp>
      <p:sp>
        <p:nvSpPr>
          <p:cNvPr id="19" name="TextovéPole 13">
            <a:extLst>
              <a:ext uri="{FF2B5EF4-FFF2-40B4-BE49-F238E27FC236}">
                <a16:creationId xmlns:a16="http://schemas.microsoft.com/office/drawing/2014/main" id="{F620ED51-08A2-40E9-A79E-C7A1F2B8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820" y="4258456"/>
            <a:ext cx="110799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/>
              <a:t>14/929 (1.51%)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DE4602E-4F87-446F-8C70-1AFA6ADD1A2B}"/>
              </a:ext>
            </a:extLst>
          </p:cNvPr>
          <p:cNvSpPr/>
          <p:nvPr/>
        </p:nvSpPr>
        <p:spPr bwMode="auto">
          <a:xfrm>
            <a:off x="4896036" y="1113588"/>
            <a:ext cx="736166" cy="33833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sz="1350" b="1">
              <a:latin typeface="Arial" panose="020B0604020202020204" pitchFamily="34" charset="0"/>
            </a:endParaRPr>
          </a:p>
        </p:txBody>
      </p:sp>
      <p:sp>
        <p:nvSpPr>
          <p:cNvPr id="27" name="TextovéPole 13">
            <a:extLst>
              <a:ext uri="{FF2B5EF4-FFF2-40B4-BE49-F238E27FC236}">
                <a16:creationId xmlns:a16="http://schemas.microsoft.com/office/drawing/2014/main" id="{716CC35F-542D-48C7-A205-0FFE2AC0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799" y="4216418"/>
            <a:ext cx="6799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/>
              <a:t>A2059G</a:t>
            </a:r>
          </a:p>
        </p:txBody>
      </p:sp>
      <p:sp>
        <p:nvSpPr>
          <p:cNvPr id="28" name="TextovéPole 13">
            <a:extLst>
              <a:ext uri="{FF2B5EF4-FFF2-40B4-BE49-F238E27FC236}">
                <a16:creationId xmlns:a16="http://schemas.microsoft.com/office/drawing/2014/main" id="{BD9DD464-ED7E-477A-9583-203C09B4B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042" y="3201389"/>
            <a:ext cx="6799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/>
              <a:t>A2058G</a:t>
            </a:r>
          </a:p>
        </p:txBody>
      </p:sp>
      <p:sp>
        <p:nvSpPr>
          <p:cNvPr id="29" name="TextovéPole 13">
            <a:extLst>
              <a:ext uri="{FF2B5EF4-FFF2-40B4-BE49-F238E27FC236}">
                <a16:creationId xmlns:a16="http://schemas.microsoft.com/office/drawing/2014/main" id="{AA8AFBA4-06C7-4F43-A5FF-08FC27E4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042" y="2099780"/>
            <a:ext cx="6799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/>
              <a:t>A2058G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A3CCA2A-A111-4CEF-ABA7-E9FEDDEEDFB5}"/>
              </a:ext>
            </a:extLst>
          </p:cNvPr>
          <p:cNvSpPr/>
          <p:nvPr/>
        </p:nvSpPr>
        <p:spPr bwMode="auto">
          <a:xfrm>
            <a:off x="6032564" y="2223322"/>
            <a:ext cx="162018" cy="2223929"/>
          </a:xfrm>
          <a:prstGeom prst="rect">
            <a:avLst/>
          </a:prstGeom>
          <a:gradFill>
            <a:gsLst>
              <a:gs pos="0">
                <a:srgbClr val="FFC000"/>
              </a:gs>
              <a:gs pos="9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sz="1350" b="1">
              <a:latin typeface="Arial" panose="020B0604020202020204" pitchFamily="34" charset="0"/>
            </a:endParaRPr>
          </a:p>
        </p:txBody>
      </p:sp>
      <p:sp>
        <p:nvSpPr>
          <p:cNvPr id="31" name="TextovéPole 13">
            <a:extLst>
              <a:ext uri="{FF2B5EF4-FFF2-40B4-BE49-F238E27FC236}">
                <a16:creationId xmlns:a16="http://schemas.microsoft.com/office/drawing/2014/main" id="{0C76F949-465A-4771-91A0-C08561129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638" y="3049222"/>
            <a:ext cx="12121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>
                <a:solidFill>
                  <a:srgbClr val="DB6A25"/>
                </a:solidFill>
              </a:rPr>
              <a:t>A2058G/A2059G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50" dirty="0">
                <a:solidFill>
                  <a:srgbClr val="DB6A25"/>
                </a:solidFill>
              </a:rPr>
              <a:t>fitness </a:t>
            </a:r>
            <a:r>
              <a:rPr lang="cs-CZ" altLang="cs-CZ" sz="1050" dirty="0" err="1">
                <a:solidFill>
                  <a:srgbClr val="DB6A25"/>
                </a:solidFill>
              </a:rPr>
              <a:t>cost</a:t>
            </a:r>
            <a:endParaRPr lang="cs-CZ" altLang="cs-CZ" sz="1050" dirty="0">
              <a:solidFill>
                <a:srgbClr val="DB6A25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FA8F050-985A-4F84-A7B6-8B969B839F90}"/>
              </a:ext>
            </a:extLst>
          </p:cNvPr>
          <p:cNvSpPr txBox="1"/>
          <p:nvPr/>
        </p:nvSpPr>
        <p:spPr>
          <a:xfrm>
            <a:off x="5097619" y="4505645"/>
            <a:ext cx="5345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050" dirty="0"/>
              <a:t>0%</a:t>
            </a:r>
            <a:endParaRPr lang="cs-CZ" sz="1050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D590127F-21E7-45C8-86D7-7D55EF3701FE}"/>
              </a:ext>
            </a:extLst>
          </p:cNvPr>
          <p:cNvSpPr txBox="1"/>
          <p:nvPr/>
        </p:nvSpPr>
        <p:spPr>
          <a:xfrm>
            <a:off x="4996826" y="861153"/>
            <a:ext cx="5345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050" dirty="0"/>
              <a:t>100%</a:t>
            </a:r>
            <a:endParaRPr lang="cs-CZ" sz="1050" dirty="0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4343275F-1526-486D-A912-416B551B6ACA}"/>
              </a:ext>
            </a:extLst>
          </p:cNvPr>
          <p:cNvSpPr/>
          <p:nvPr/>
        </p:nvSpPr>
        <p:spPr bwMode="auto">
          <a:xfrm>
            <a:off x="4360985" y="2217199"/>
            <a:ext cx="162018" cy="1110635"/>
          </a:xfrm>
          <a:prstGeom prst="rect">
            <a:avLst/>
          </a:prstGeom>
          <a:gradFill>
            <a:gsLst>
              <a:gs pos="0">
                <a:srgbClr val="FFC000"/>
              </a:gs>
              <a:gs pos="9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sz="1350" b="1">
              <a:latin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B2E049A-8ADD-45EC-911E-AA82F4EC46CB}"/>
              </a:ext>
            </a:extLst>
          </p:cNvPr>
          <p:cNvSpPr/>
          <p:nvPr/>
        </p:nvSpPr>
        <p:spPr bwMode="auto">
          <a:xfrm>
            <a:off x="1423167" y="1009966"/>
            <a:ext cx="1974931" cy="1513661"/>
          </a:xfrm>
          <a:prstGeom prst="rect">
            <a:avLst/>
          </a:prstGeom>
          <a:solidFill>
            <a:srgbClr val="E7F3F4"/>
          </a:solidFill>
          <a:ln w="9525" cap="flat" cmpd="sng" algn="ctr">
            <a:solidFill>
              <a:srgbClr val="FFFFF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1050" b="1" u="sng" dirty="0">
                <a:latin typeface="Arial" panose="020B0604020202020204" pitchFamily="34" charset="0"/>
              </a:rPr>
              <a:t>A2058G, A2059G</a:t>
            </a:r>
          </a:p>
          <a:p>
            <a:pPr eaLnBrk="1" hangingPunct="1"/>
            <a:endParaRPr lang="cs-CZ" sz="1050" b="1" dirty="0">
              <a:latin typeface="Arial" panose="020B0604020202020204" pitchFamily="34" charset="0"/>
            </a:endParaRPr>
          </a:p>
          <a:p>
            <a:pPr eaLnBrk="1" hangingPunct="1"/>
            <a:r>
              <a:rPr lang="cs-CZ" sz="900" b="1" dirty="0"/>
              <a:t>Same </a:t>
            </a:r>
            <a:r>
              <a:rPr lang="cs-CZ" sz="900" b="1" dirty="0" err="1"/>
              <a:t>mutations</a:t>
            </a:r>
            <a:r>
              <a:rPr lang="cs-CZ" sz="900" b="1" dirty="0"/>
              <a:t>, A</a:t>
            </a:r>
            <a:r>
              <a:rPr lang="cs-CZ" sz="900" dirty="0">
                <a:ea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cs-CZ" sz="900" b="1" dirty="0"/>
              <a:t>G</a:t>
            </a:r>
          </a:p>
          <a:p>
            <a:pPr eaLnBrk="1" hangingPunct="1"/>
            <a:r>
              <a:rPr lang="cs-CZ" sz="900" dirty="0" err="1"/>
              <a:t>Similar</a:t>
            </a:r>
            <a:r>
              <a:rPr lang="cs-CZ" sz="900" dirty="0"/>
              <a:t> genome </a:t>
            </a:r>
            <a:r>
              <a:rPr lang="cs-CZ" sz="900" dirty="0" err="1"/>
              <a:t>positions</a:t>
            </a:r>
            <a:endParaRPr lang="cs-CZ" sz="900" dirty="0"/>
          </a:p>
          <a:p>
            <a:pPr eaLnBrk="1" hangingPunct="1"/>
            <a:r>
              <a:rPr lang="cs-CZ" sz="900" b="1" dirty="0"/>
              <a:t>Presence i</a:t>
            </a:r>
            <a:r>
              <a:rPr lang="cs-CZ" sz="900" dirty="0"/>
              <a:t>n </a:t>
            </a:r>
            <a:r>
              <a:rPr lang="cs-CZ" sz="900" i="1" dirty="0" err="1"/>
              <a:t>rrn</a:t>
            </a:r>
            <a:r>
              <a:rPr lang="cs-CZ" sz="900" dirty="0"/>
              <a:t> </a:t>
            </a:r>
            <a:r>
              <a:rPr lang="cs-CZ" sz="900" dirty="0" err="1"/>
              <a:t>both</a:t>
            </a:r>
            <a:r>
              <a:rPr lang="cs-CZ" sz="900" dirty="0"/>
              <a:t> </a:t>
            </a:r>
            <a:r>
              <a:rPr lang="cs-CZ" sz="900" dirty="0" err="1"/>
              <a:t>operons</a:t>
            </a:r>
            <a:endParaRPr lang="cs-CZ" sz="900" dirty="0"/>
          </a:p>
          <a:p>
            <a:pPr eaLnBrk="1" hangingPunct="1"/>
            <a:r>
              <a:rPr lang="cs-CZ" sz="900" dirty="0"/>
              <a:t>Same </a:t>
            </a:r>
            <a:r>
              <a:rPr lang="cs-CZ" sz="900" dirty="0" err="1"/>
              <a:t>frequency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spontaneous</a:t>
            </a:r>
            <a:r>
              <a:rPr lang="cs-CZ" sz="900" dirty="0"/>
              <a:t> </a:t>
            </a:r>
            <a:r>
              <a:rPr lang="cs-CZ" sz="900" dirty="0" err="1"/>
              <a:t>mutations</a:t>
            </a:r>
            <a:endParaRPr lang="cs-CZ" sz="900" dirty="0"/>
          </a:p>
          <a:p>
            <a:pPr eaLnBrk="1" hangingPunct="1"/>
            <a:r>
              <a:rPr lang="cs-CZ" sz="900" dirty="0">
                <a:ea typeface="Calibri" panose="020F0502020204030204" pitchFamily="34" charset="0"/>
              </a:rPr>
              <a:t>Probability </a:t>
            </a:r>
            <a:r>
              <a:rPr lang="cs-CZ" sz="900" dirty="0" err="1">
                <a:ea typeface="Calibri" panose="020F0502020204030204" pitchFamily="34" charset="0"/>
              </a:rPr>
              <a:t>of</a:t>
            </a:r>
            <a:r>
              <a:rPr lang="cs-CZ" sz="900" dirty="0">
                <a:ea typeface="Calibri" panose="020F0502020204030204" pitchFamily="34" charset="0"/>
              </a:rPr>
              <a:t> </a:t>
            </a:r>
            <a:r>
              <a:rPr lang="cs-CZ" sz="900" dirty="0" err="1">
                <a:ea typeface="Calibri" panose="020F0502020204030204" pitchFamily="34" charset="0"/>
              </a:rPr>
              <a:t>mutations</a:t>
            </a:r>
            <a:r>
              <a:rPr lang="cs-CZ" sz="900" dirty="0">
                <a:ea typeface="Calibri" panose="020F0502020204030204" pitchFamily="34" charset="0"/>
              </a:rPr>
              <a:t> per </a:t>
            </a:r>
            <a:r>
              <a:rPr lang="cs-CZ" sz="900" dirty="0" err="1">
                <a:ea typeface="Calibri" panose="020F0502020204030204" pitchFamily="34" charset="0"/>
              </a:rPr>
              <a:t>infected</a:t>
            </a:r>
            <a:r>
              <a:rPr lang="cs-CZ" sz="900" dirty="0">
                <a:ea typeface="Calibri" panose="020F0502020204030204" pitchFamily="34" charset="0"/>
              </a:rPr>
              <a:t> </a:t>
            </a:r>
            <a:r>
              <a:rPr lang="cs-CZ" sz="900" dirty="0" err="1">
                <a:ea typeface="Calibri" panose="020F0502020204030204" pitchFamily="34" charset="0"/>
              </a:rPr>
              <a:t>patients</a:t>
            </a:r>
            <a:r>
              <a:rPr lang="cs-CZ" sz="900" dirty="0">
                <a:ea typeface="Calibri" panose="020F0502020204030204" pitchFamily="34" charset="0"/>
              </a:rPr>
              <a:t>: </a:t>
            </a:r>
            <a:r>
              <a:rPr lang="en-US" sz="900" dirty="0">
                <a:ea typeface="Calibri" panose="020F0502020204030204" pitchFamily="34" charset="0"/>
              </a:rPr>
              <a:t>10</a:t>
            </a:r>
            <a:r>
              <a:rPr lang="en-US" sz="900" baseline="30000" dirty="0">
                <a:ea typeface="Calibri" panose="020F0502020204030204" pitchFamily="34" charset="0"/>
              </a:rPr>
              <a:t>−</a:t>
            </a:r>
            <a:r>
              <a:rPr lang="cs-CZ" sz="900" baseline="30000" dirty="0">
                <a:ea typeface="Calibri" panose="020F0502020204030204" pitchFamily="34" charset="0"/>
              </a:rPr>
              <a:t>3</a:t>
            </a:r>
            <a:r>
              <a:rPr lang="cs-CZ" sz="900" dirty="0">
                <a:ea typeface="Calibri" panose="020F0502020204030204" pitchFamily="34" charset="0"/>
              </a:rPr>
              <a:t> - </a:t>
            </a:r>
            <a:r>
              <a:rPr lang="en-US" sz="900" dirty="0">
                <a:ea typeface="Calibri" panose="020F0502020204030204" pitchFamily="34" charset="0"/>
              </a:rPr>
              <a:t>10</a:t>
            </a:r>
            <a:r>
              <a:rPr lang="en-US" sz="900" baseline="30000" dirty="0">
                <a:ea typeface="Calibri" panose="020F0502020204030204" pitchFamily="34" charset="0"/>
              </a:rPr>
              <a:t>−</a:t>
            </a:r>
            <a:r>
              <a:rPr lang="cs-CZ" sz="900" baseline="30000" dirty="0">
                <a:ea typeface="Calibri" panose="020F0502020204030204" pitchFamily="34" charset="0"/>
              </a:rPr>
              <a:t>4</a:t>
            </a:r>
            <a:r>
              <a:rPr lang="en-US" sz="900" dirty="0">
                <a:ea typeface="Calibri" panose="020F0502020204030204" pitchFamily="34" charset="0"/>
              </a:rPr>
              <a:t> </a:t>
            </a:r>
            <a:r>
              <a:rPr lang="cs-CZ" sz="900" dirty="0" err="1">
                <a:ea typeface="Calibri" panose="020F0502020204030204" pitchFamily="34" charset="0"/>
              </a:rPr>
              <a:t>for</a:t>
            </a:r>
            <a:r>
              <a:rPr lang="cs-CZ" sz="900" dirty="0">
                <a:ea typeface="Calibri" panose="020F0502020204030204" pitchFamily="34" charset="0"/>
              </a:rPr>
              <a:t> </a:t>
            </a:r>
            <a:r>
              <a:rPr lang="cs-CZ" sz="900" dirty="0" err="1">
                <a:ea typeface="Calibri" panose="020F0502020204030204" pitchFamily="34" charset="0"/>
              </a:rPr>
              <a:t>yaws</a:t>
            </a:r>
            <a:r>
              <a:rPr lang="cs-CZ" sz="900" dirty="0">
                <a:ea typeface="Calibri" panose="020F0502020204030204" pitchFamily="34" charset="0"/>
              </a:rPr>
              <a:t> </a:t>
            </a:r>
            <a:r>
              <a:rPr lang="cs-CZ" sz="900" dirty="0" err="1">
                <a:ea typeface="Calibri" panose="020F0502020204030204" pitchFamily="34" charset="0"/>
              </a:rPr>
              <a:t>treponemes</a:t>
            </a:r>
            <a:endParaRPr lang="cs-CZ" sz="900" dirty="0"/>
          </a:p>
          <a:p>
            <a:pPr eaLnBrk="1" hangingPunct="1"/>
            <a:endParaRPr lang="cs-CZ" sz="900" dirty="0"/>
          </a:p>
          <a:p>
            <a:pPr eaLnBrk="1" hangingPunct="1"/>
            <a:endParaRPr lang="cs-CZ" sz="9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6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364199"/>
            <a:ext cx="6434138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https://pubmlst.org/organisms/treponema-pallidum/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8ADA5C-174F-41C7-A6CD-596F9E099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816197"/>
            <a:ext cx="5550124" cy="338525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65CDD3A-8DBB-471C-8CD6-C82D8F29E55C}"/>
              </a:ext>
            </a:extLst>
          </p:cNvPr>
          <p:cNvSpPr txBox="1"/>
          <p:nvPr/>
        </p:nvSpPr>
        <p:spPr>
          <a:xfrm>
            <a:off x="6073081" y="4461777"/>
            <a:ext cx="161051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50" dirty="0">
                <a:hlinkClick r:id="rId4"/>
              </a:rPr>
              <a:t>Treponema </a:t>
            </a:r>
            <a:r>
              <a:rPr lang="cs-CZ" sz="750" dirty="0" err="1">
                <a:hlinkClick r:id="rId4"/>
              </a:rPr>
              <a:t>pallidum</a:t>
            </a:r>
            <a:r>
              <a:rPr lang="cs-CZ" sz="750" dirty="0">
                <a:hlinkClick r:id="rId4"/>
              </a:rPr>
              <a:t> | </a:t>
            </a:r>
            <a:r>
              <a:rPr lang="cs-CZ" sz="750" dirty="0" err="1">
                <a:hlinkClick r:id="rId4"/>
              </a:rPr>
              <a:t>PubMLST</a:t>
            </a:r>
            <a:endParaRPr lang="cs-CZ" sz="750" dirty="0"/>
          </a:p>
        </p:txBody>
      </p:sp>
    </p:spTree>
    <p:extLst>
      <p:ext uri="{BB962C8B-B14F-4D97-AF65-F5344CB8AC3E}">
        <p14:creationId xmlns:p14="http://schemas.microsoft.com/office/powerpoint/2010/main" val="95451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Přímá spojovací čára 17">
            <a:extLst>
              <a:ext uri="{FF2B5EF4-FFF2-40B4-BE49-F238E27FC236}">
                <a16:creationId xmlns:a16="http://schemas.microsoft.com/office/drawing/2014/main" id="{2C233979-5058-4C8F-BAB5-08C675E440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1670" y="4714875"/>
            <a:ext cx="6185018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634" y="484771"/>
            <a:ext cx="6434138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Nichols</a:t>
            </a:r>
            <a:r>
              <a:rPr lang="cs-CZ" altLang="cs-CZ" sz="2400" dirty="0">
                <a:latin typeface="Times New Roman" panose="02020603050405020304" pitchFamily="18" charset="0"/>
              </a:rPr>
              <a:t>- and SS14-like </a:t>
            </a:r>
            <a:r>
              <a:rPr lang="cs-CZ" altLang="cs-CZ" sz="2400" dirty="0" err="1">
                <a:latin typeface="Times New Roman" panose="02020603050405020304" pitchFamily="18" charset="0"/>
              </a:rPr>
              <a:t>isolates</a:t>
            </a:r>
            <a:r>
              <a:rPr lang="cs-CZ" altLang="cs-CZ" sz="2400" dirty="0">
                <a:latin typeface="Times New Roman" panose="02020603050405020304" pitchFamily="18" charset="0"/>
              </a:rPr>
              <a:t>: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simulation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of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detected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number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of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allelic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profiles</a:t>
            </a:r>
            <a:endParaRPr lang="cs-CZ" altLang="cs-CZ" sz="2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472EED75-9C69-4244-AD0F-E32CA4ACF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752347"/>
              </p:ext>
            </p:extLst>
          </p:nvPr>
        </p:nvGraphicFramePr>
        <p:xfrm>
          <a:off x="1655676" y="1270840"/>
          <a:ext cx="4428492" cy="253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A45F43D1-97FA-466D-8FD7-3AD5D5020E73}"/>
              </a:ext>
            </a:extLst>
          </p:cNvPr>
          <p:cNvSpPr txBox="1"/>
          <p:nvPr/>
        </p:nvSpPr>
        <p:spPr>
          <a:xfrm>
            <a:off x="3923928" y="1118240"/>
            <a:ext cx="18434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Nichols-like</a:t>
            </a:r>
            <a:r>
              <a:rPr lang="cs-CZ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isolates</a:t>
            </a:r>
            <a:r>
              <a:rPr lang="cs-CZ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(13AP/89 </a:t>
            </a:r>
            <a:r>
              <a:rPr lang="cs-CZ" sz="105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is</a:t>
            </a:r>
            <a:r>
              <a:rPr lang="cs-CZ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22575B-513F-4605-8A1A-2BAFBFE8B5D5}"/>
              </a:ext>
            </a:extLst>
          </p:cNvPr>
          <p:cNvSpPr txBox="1"/>
          <p:nvPr/>
        </p:nvSpPr>
        <p:spPr>
          <a:xfrm>
            <a:off x="4631490" y="3056258"/>
            <a:ext cx="17767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rgbClr val="C00000"/>
                </a:solidFill>
              </a:rPr>
              <a:t>SS14-like </a:t>
            </a:r>
            <a:r>
              <a:rPr lang="cs-CZ" sz="1050" dirty="0" err="1">
                <a:solidFill>
                  <a:srgbClr val="C00000"/>
                </a:solidFill>
              </a:rPr>
              <a:t>isolates</a:t>
            </a:r>
            <a:r>
              <a:rPr lang="cs-CZ" sz="1050" dirty="0">
                <a:solidFill>
                  <a:srgbClr val="C00000"/>
                </a:solidFill>
              </a:rPr>
              <a:t> (65AP/834 </a:t>
            </a:r>
            <a:r>
              <a:rPr lang="cs-CZ" sz="1050" dirty="0" err="1">
                <a:solidFill>
                  <a:srgbClr val="C00000"/>
                </a:solidFill>
              </a:rPr>
              <a:t>is</a:t>
            </a:r>
            <a:r>
              <a:rPr lang="cs-CZ" sz="1050" dirty="0">
                <a:solidFill>
                  <a:srgbClr val="C00000"/>
                </a:solidFill>
              </a:rPr>
              <a:t>.)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E6B8F7A-B3A0-41C5-BCE2-3EE52C544CBF}"/>
              </a:ext>
            </a:extLst>
          </p:cNvPr>
          <p:cNvGraphicFramePr>
            <a:graphicFrameLocks/>
          </p:cNvGraphicFramePr>
          <p:nvPr/>
        </p:nvGraphicFramePr>
        <p:xfrm>
          <a:off x="6044916" y="1507106"/>
          <a:ext cx="2307504" cy="151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BCDE8A03-F4DA-4D0A-97FD-5D51F987241C}"/>
              </a:ext>
            </a:extLst>
          </p:cNvPr>
          <p:cNvSpPr txBox="1"/>
          <p:nvPr/>
        </p:nvSpPr>
        <p:spPr>
          <a:xfrm>
            <a:off x="7008735" y="2499589"/>
            <a:ext cx="952685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50" dirty="0">
                <a:solidFill>
                  <a:srgbClr val="C00000"/>
                </a:solidFill>
              </a:rPr>
              <a:t>SS14-like </a:t>
            </a:r>
            <a:r>
              <a:rPr lang="cs-CZ" sz="750" dirty="0" err="1">
                <a:solidFill>
                  <a:srgbClr val="C00000"/>
                </a:solidFill>
              </a:rPr>
              <a:t>isolates</a:t>
            </a:r>
            <a:r>
              <a:rPr lang="cs-CZ" sz="750" dirty="0">
                <a:solidFill>
                  <a:srgbClr val="C00000"/>
                </a:solidFill>
              </a:rPr>
              <a:t> </a:t>
            </a:r>
            <a:endParaRPr lang="cs-CZ" sz="75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F6EDD6D-0DF4-46C5-81E5-613AAD569611}"/>
              </a:ext>
            </a:extLst>
          </p:cNvPr>
          <p:cNvSpPr/>
          <p:nvPr/>
        </p:nvSpPr>
        <p:spPr bwMode="auto">
          <a:xfrm rot="16200000">
            <a:off x="207738" y="2325148"/>
            <a:ext cx="2322258" cy="2136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cs-CZ" sz="900" b="1" dirty="0" err="1">
                <a:latin typeface="Arial" panose="020B0604020202020204" pitchFamily="34" charset="0"/>
              </a:rPr>
              <a:t>Number</a:t>
            </a:r>
            <a:r>
              <a:rPr lang="cs-CZ" sz="900" b="1" dirty="0">
                <a:latin typeface="Arial" panose="020B0604020202020204" pitchFamily="34" charset="0"/>
              </a:rPr>
              <a:t> </a:t>
            </a:r>
            <a:r>
              <a:rPr lang="cs-CZ" sz="900" b="1" dirty="0" err="1">
                <a:latin typeface="Arial" panose="020B0604020202020204" pitchFamily="34" charset="0"/>
              </a:rPr>
              <a:t>of</a:t>
            </a:r>
            <a:r>
              <a:rPr lang="cs-CZ" sz="900" b="1" dirty="0">
                <a:latin typeface="Arial" panose="020B0604020202020204" pitchFamily="34" charset="0"/>
              </a:rPr>
              <a:t> </a:t>
            </a:r>
            <a:r>
              <a:rPr lang="cs-CZ" sz="900" b="1" dirty="0" err="1">
                <a:latin typeface="Arial" panose="020B0604020202020204" pitchFamily="34" charset="0"/>
              </a:rPr>
              <a:t>allelic</a:t>
            </a:r>
            <a:r>
              <a:rPr lang="cs-CZ" sz="900" b="1" dirty="0">
                <a:latin typeface="Arial" panose="020B0604020202020204" pitchFamily="34" charset="0"/>
              </a:rPr>
              <a:t> </a:t>
            </a:r>
            <a:r>
              <a:rPr lang="cs-CZ" sz="900" b="1" dirty="0" err="1">
                <a:latin typeface="Arial" panose="020B0604020202020204" pitchFamily="34" charset="0"/>
              </a:rPr>
              <a:t>profiles</a:t>
            </a:r>
            <a:endParaRPr lang="cs-CZ" sz="900" b="1" dirty="0"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05765EB-06A7-4748-9138-D03F15493D24}"/>
              </a:ext>
            </a:extLst>
          </p:cNvPr>
          <p:cNvSpPr/>
          <p:nvPr/>
        </p:nvSpPr>
        <p:spPr bwMode="auto">
          <a:xfrm>
            <a:off x="2053435" y="3887611"/>
            <a:ext cx="2950613" cy="1963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cs-CZ" sz="900" b="1" dirty="0" err="1">
                <a:latin typeface="Arial" panose="020B0604020202020204" pitchFamily="34" charset="0"/>
              </a:rPr>
              <a:t>Number</a:t>
            </a:r>
            <a:r>
              <a:rPr lang="cs-CZ" sz="900" b="1" dirty="0">
                <a:latin typeface="Arial" panose="020B0604020202020204" pitchFamily="34" charset="0"/>
              </a:rPr>
              <a:t> </a:t>
            </a:r>
            <a:r>
              <a:rPr lang="cs-CZ" sz="900" b="1" dirty="0" err="1">
                <a:latin typeface="Arial" panose="020B0604020202020204" pitchFamily="34" charset="0"/>
              </a:rPr>
              <a:t>of</a:t>
            </a:r>
            <a:r>
              <a:rPr lang="cs-CZ" sz="900" b="1" dirty="0">
                <a:latin typeface="Arial" panose="020B0604020202020204" pitchFamily="34" charset="0"/>
              </a:rPr>
              <a:t> </a:t>
            </a:r>
            <a:r>
              <a:rPr lang="cs-CZ" sz="900" b="1" dirty="0" err="1">
                <a:latin typeface="Arial" panose="020B0604020202020204" pitchFamily="34" charset="0"/>
              </a:rPr>
              <a:t>sampled</a:t>
            </a:r>
            <a:r>
              <a:rPr lang="cs-CZ" sz="900" b="1" dirty="0">
                <a:latin typeface="Arial" panose="020B0604020202020204" pitchFamily="34" charset="0"/>
              </a:rPr>
              <a:t> </a:t>
            </a:r>
            <a:r>
              <a:rPr lang="cs-CZ" sz="900" b="1" dirty="0" err="1">
                <a:latin typeface="Arial" panose="020B0604020202020204" pitchFamily="34" charset="0"/>
              </a:rPr>
              <a:t>isolates</a:t>
            </a:r>
            <a:endParaRPr lang="cs-CZ" sz="9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00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21C169-5650-413C-B3FD-643155565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9868" y="1779662"/>
            <a:ext cx="3012132" cy="1872208"/>
          </a:xfrm>
        </p:spPr>
        <p:txBody>
          <a:bodyPr/>
          <a:lstStyle/>
          <a:p>
            <a:r>
              <a:rPr lang="cs-CZ" sz="1200" b="1" dirty="0"/>
              <a:t>33 </a:t>
            </a:r>
            <a:r>
              <a:rPr lang="cs-CZ" sz="1200" b="1" dirty="0" err="1"/>
              <a:t>different</a:t>
            </a:r>
            <a:r>
              <a:rPr lang="cs-CZ" sz="1200" b="1" dirty="0"/>
              <a:t> </a:t>
            </a:r>
            <a:r>
              <a:rPr lang="cs-CZ" sz="1200" b="1" dirty="0" err="1"/>
              <a:t>allelic</a:t>
            </a:r>
            <a:r>
              <a:rPr lang="cs-CZ" sz="1200" b="1" dirty="0"/>
              <a:t> </a:t>
            </a:r>
            <a:r>
              <a:rPr lang="cs-CZ" sz="1200" b="1" dirty="0" err="1"/>
              <a:t>profiles</a:t>
            </a:r>
            <a:endParaRPr lang="cs-CZ" sz="1200" b="1" dirty="0"/>
          </a:p>
          <a:p>
            <a:r>
              <a:rPr lang="cs-CZ" sz="1200" b="1" dirty="0" err="1"/>
              <a:t>Clades</a:t>
            </a:r>
            <a:r>
              <a:rPr lang="cs-CZ" sz="1200" b="1" dirty="0"/>
              <a:t>:</a:t>
            </a:r>
          </a:p>
          <a:p>
            <a:pPr lvl="1"/>
            <a:r>
              <a:rPr lang="cs-CZ" sz="1200" b="1" dirty="0">
                <a:solidFill>
                  <a:schemeClr val="tx1"/>
                </a:solidFill>
              </a:rPr>
              <a:t>87,7 % SS14-like </a:t>
            </a:r>
            <a:r>
              <a:rPr lang="cs-CZ" sz="1200" b="1" dirty="0" err="1">
                <a:solidFill>
                  <a:schemeClr val="tx1"/>
                </a:solidFill>
              </a:rPr>
              <a:t>samples</a:t>
            </a:r>
            <a:r>
              <a:rPr lang="cs-CZ" sz="1200" b="1" dirty="0">
                <a:solidFill>
                  <a:schemeClr val="tx1"/>
                </a:solidFill>
              </a:rPr>
              <a:t> (n = 355)</a:t>
            </a:r>
          </a:p>
          <a:p>
            <a:pPr lvl="1"/>
            <a:r>
              <a:rPr lang="cs-CZ" sz="1200" b="1" dirty="0">
                <a:solidFill>
                  <a:schemeClr val="tx1"/>
                </a:solidFill>
              </a:rPr>
              <a:t>4,4 % Nichols-</a:t>
            </a:r>
            <a:r>
              <a:rPr lang="cs-CZ" sz="1200" b="1" dirty="0" err="1">
                <a:solidFill>
                  <a:schemeClr val="tx1"/>
                </a:solidFill>
              </a:rPr>
              <a:t>like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b="1" dirty="0" err="1">
                <a:solidFill>
                  <a:schemeClr val="tx1"/>
                </a:solidFill>
              </a:rPr>
              <a:t>samples</a:t>
            </a:r>
            <a:r>
              <a:rPr lang="cs-CZ" sz="1200" b="1" dirty="0">
                <a:solidFill>
                  <a:schemeClr val="tx1"/>
                </a:solidFill>
              </a:rPr>
              <a:t> (n = 18)</a:t>
            </a:r>
          </a:p>
          <a:p>
            <a:pPr lvl="1"/>
            <a:r>
              <a:rPr lang="cs-CZ" sz="1200" b="1" dirty="0">
                <a:solidFill>
                  <a:schemeClr val="tx1"/>
                </a:solidFill>
              </a:rPr>
              <a:t>7,9 % NA (n = 32)</a:t>
            </a:r>
          </a:p>
          <a:p>
            <a:pPr marL="0" indent="0">
              <a:buNone/>
            </a:pPr>
            <a:endParaRPr lang="cs-CZ" sz="1200" b="1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A9FCF3C-F6D8-4260-B6DE-21B209AF2A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131590"/>
            <a:ext cx="3272939" cy="3303280"/>
          </a:xfrm>
          <a:solidFill>
            <a:schemeClr val="bg1"/>
          </a:solidFill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5362AAA-1216-4CE0-B560-DF5DD7CBE07E}"/>
              </a:ext>
            </a:extLst>
          </p:cNvPr>
          <p:cNvSpPr txBox="1"/>
          <p:nvPr/>
        </p:nvSpPr>
        <p:spPr>
          <a:xfrm>
            <a:off x="683568" y="554459"/>
            <a:ext cx="727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Times New Roman" panose="02020603050405020304" pitchFamily="18" charset="0"/>
              </a:rPr>
              <a:t>Allelic profiles in </a:t>
            </a:r>
            <a:r>
              <a:rPr lang="cs-CZ" altLang="cs-CZ" sz="2400" dirty="0" err="1">
                <a:latin typeface="Times New Roman" panose="02020603050405020304" pitchFamily="18" charset="0"/>
              </a:rPr>
              <a:t>the</a:t>
            </a:r>
            <a:r>
              <a:rPr lang="cs-CZ" altLang="cs-CZ" sz="2400" dirty="0">
                <a:latin typeface="Times New Roman" panose="02020603050405020304" pitchFamily="18" charset="0"/>
              </a:rPr>
              <a:t> Czech </a:t>
            </a:r>
            <a:r>
              <a:rPr lang="cs-CZ" altLang="cs-CZ" sz="2400" dirty="0" err="1">
                <a:latin typeface="Times New Roman" panose="02020603050405020304" pitchFamily="18" charset="0"/>
              </a:rPr>
              <a:t>population</a:t>
            </a:r>
            <a:r>
              <a:rPr lang="en-US" altLang="cs-CZ" sz="2400" dirty="0">
                <a:latin typeface="Times New Roman" panose="02020603050405020304" pitchFamily="18" charset="0"/>
              </a:rPr>
              <a:t> (2004-2021)</a:t>
            </a:r>
            <a:endParaRPr lang="cs-CZ" altLang="cs-CZ" sz="24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1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36E77B06-DA09-428D-999D-8C66FAC777F6}"/>
              </a:ext>
            </a:extLst>
          </p:cNvPr>
          <p:cNvGraphicFramePr>
            <a:graphicFrameLocks noGrp="1"/>
          </p:cNvGraphicFramePr>
          <p:nvPr/>
        </p:nvGraphicFramePr>
        <p:xfrm>
          <a:off x="1493658" y="951795"/>
          <a:ext cx="6154006" cy="351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61">
                  <a:extLst>
                    <a:ext uri="{9D8B030D-6E8A-4147-A177-3AD203B41FA5}">
                      <a16:colId xmlns:a16="http://schemas.microsoft.com/office/drawing/2014/main" val="2609002177"/>
                    </a:ext>
                  </a:extLst>
                </a:gridCol>
                <a:gridCol w="1539122">
                  <a:extLst>
                    <a:ext uri="{9D8B030D-6E8A-4147-A177-3AD203B41FA5}">
                      <a16:colId xmlns:a16="http://schemas.microsoft.com/office/drawing/2014/main" val="2712292634"/>
                    </a:ext>
                  </a:extLst>
                </a:gridCol>
                <a:gridCol w="1377413">
                  <a:extLst>
                    <a:ext uri="{9D8B030D-6E8A-4147-A177-3AD203B41FA5}">
                      <a16:colId xmlns:a16="http://schemas.microsoft.com/office/drawing/2014/main" val="4013571411"/>
                    </a:ext>
                  </a:extLst>
                </a:gridCol>
                <a:gridCol w="1364276">
                  <a:extLst>
                    <a:ext uri="{9D8B030D-6E8A-4147-A177-3AD203B41FA5}">
                      <a16:colId xmlns:a16="http://schemas.microsoft.com/office/drawing/2014/main" val="2837665560"/>
                    </a:ext>
                  </a:extLst>
                </a:gridCol>
                <a:gridCol w="1242634">
                  <a:extLst>
                    <a:ext uri="{9D8B030D-6E8A-4147-A177-3AD203B41FA5}">
                      <a16:colId xmlns:a16="http://schemas.microsoft.com/office/drawing/2014/main" val="470399045"/>
                    </a:ext>
                  </a:extLst>
                </a:gridCol>
              </a:tblGrid>
              <a:tr h="457734">
                <a:tc gridSpan="2">
                  <a:txBody>
                    <a:bodyPr/>
                    <a:lstStyle/>
                    <a:p>
                      <a:r>
                        <a:rPr lang="cs-CZ" sz="1100" dirty="0" err="1"/>
                        <a:t>Characteristics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PCR N </a:t>
                      </a:r>
                      <a:r>
                        <a:rPr lang="cs-CZ" sz="800" dirty="0"/>
                        <a:t>(n=521)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PCR P </a:t>
                      </a:r>
                      <a:r>
                        <a:rPr lang="cs-CZ" sz="800" dirty="0"/>
                        <a:t>(n=496)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p </a:t>
                      </a:r>
                      <a:r>
                        <a:rPr lang="cs-CZ" sz="1100" dirty="0" err="1"/>
                        <a:t>value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52656062"/>
                  </a:ext>
                </a:extLst>
              </a:tr>
              <a:tr h="287054">
                <a:tc gridSpan="2">
                  <a:txBody>
                    <a:bodyPr/>
                    <a:lstStyle/>
                    <a:p>
                      <a:r>
                        <a:rPr lang="cs-CZ" sz="1100" dirty="0"/>
                        <a:t>Gender (M/F)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417/10</a:t>
                      </a:r>
                      <a:r>
                        <a:rPr lang="en-US" sz="1100" dirty="0"/>
                        <a:t>2</a:t>
                      </a:r>
                      <a:r>
                        <a:rPr lang="en-US" sz="1100" baseline="30000" dirty="0"/>
                        <a:t>#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447/58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0,0006*</a:t>
                      </a:r>
                      <a:endParaRPr lang="en-US" sz="1100" b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615668325"/>
                  </a:ext>
                </a:extLst>
              </a:tr>
              <a:tr h="306344">
                <a:tc gridSpan="2">
                  <a:txBody>
                    <a:bodyPr/>
                    <a:lstStyle/>
                    <a:p>
                      <a:r>
                        <a:rPr lang="cs-CZ" sz="1100" dirty="0"/>
                        <a:t>City (Prague/Brno)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261/256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342/154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&lt;0,0001*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548001134"/>
                  </a:ext>
                </a:extLst>
              </a:tr>
              <a:tr h="287054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Material </a:t>
                      </a:r>
                      <a:r>
                        <a:rPr lang="cs-CZ" sz="1100" dirty="0"/>
                        <a:t>(WB/SW)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/>
                        <a:t>275/239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86/408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&lt;0,0001*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388107582"/>
                  </a:ext>
                </a:extLst>
              </a:tr>
              <a:tr h="721513">
                <a:tc gridSpan="2">
                  <a:txBody>
                    <a:bodyPr/>
                    <a:lstStyle/>
                    <a:p>
                      <a:r>
                        <a:rPr lang="cs-CZ" sz="1100" dirty="0"/>
                        <a:t>Age: </a:t>
                      </a:r>
                      <a:r>
                        <a:rPr lang="cs-CZ" sz="1100" dirty="0" err="1"/>
                        <a:t>mean</a:t>
                      </a:r>
                      <a:r>
                        <a:rPr lang="cs-CZ" sz="1100" dirty="0"/>
                        <a:t> (</a:t>
                      </a:r>
                      <a:r>
                        <a:rPr lang="cs-CZ" sz="1100" dirty="0" err="1"/>
                        <a:t>sd</a:t>
                      </a:r>
                      <a:r>
                        <a:rPr lang="cs-CZ" sz="1100" dirty="0"/>
                        <a:t>)</a:t>
                      </a:r>
                    </a:p>
                    <a:p>
                      <a:r>
                        <a:rPr lang="cs-CZ" sz="1100" dirty="0"/>
                        <a:t>         </a:t>
                      </a:r>
                      <a:r>
                        <a:rPr lang="cs-CZ" sz="1100" dirty="0" err="1"/>
                        <a:t>range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35,4 (12,6)</a:t>
                      </a:r>
                    </a:p>
                    <a:p>
                      <a:r>
                        <a:rPr lang="cs-CZ" sz="1100" dirty="0"/>
                        <a:t>0-85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38,5 (10,74)</a:t>
                      </a:r>
                    </a:p>
                    <a:p>
                      <a:r>
                        <a:rPr lang="cs-CZ" sz="1100" dirty="0"/>
                        <a:t>0-71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&lt;0,0001*</a:t>
                      </a:r>
                    </a:p>
                    <a:p>
                      <a:endParaRPr lang="en-US" sz="1100" b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541884791"/>
                  </a:ext>
                </a:extLst>
              </a:tr>
              <a:tr h="296601">
                <a:tc gridSpan="2">
                  <a:txBody>
                    <a:bodyPr/>
                    <a:lstStyle/>
                    <a:p>
                      <a:r>
                        <a:rPr lang="cs-CZ" sz="1100" dirty="0" err="1"/>
                        <a:t>Serology</a:t>
                      </a:r>
                      <a:r>
                        <a:rPr lang="cs-CZ" sz="1100" dirty="0"/>
                        <a:t> (P/N)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339/143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467/13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&lt;0,0001*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488020277"/>
                  </a:ext>
                </a:extLst>
              </a:tr>
              <a:tr h="287054">
                <a:tc rowSpan="4"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Positive </a:t>
                      </a:r>
                      <a:r>
                        <a:rPr lang="cs-CZ" sz="1100" dirty="0" err="1"/>
                        <a:t>serol</a:t>
                      </a:r>
                      <a:r>
                        <a:rPr lang="cs-CZ" sz="1100" dirty="0"/>
                        <a:t>.</a:t>
                      </a:r>
                      <a:endParaRPr lang="en-US" sz="1100" dirty="0"/>
                    </a:p>
                  </a:txBody>
                  <a:tcPr marL="51435" marR="51435" marT="25718" marB="25718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/>
                        <a:t>TPPA (P/N)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306/19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439/</a:t>
                      </a:r>
                      <a:r>
                        <a:rPr lang="cs-CZ" sz="11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0,0018*</a:t>
                      </a:r>
                      <a:endParaRPr lang="en-US" sz="1100" b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141887662"/>
                  </a:ext>
                </a:extLst>
              </a:tr>
              <a:tr h="28705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IGG (P/N)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303/21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414/</a:t>
                      </a:r>
                      <a:r>
                        <a:rPr lang="cs-CZ" sz="1100" b="1" dirty="0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b="0" dirty="0"/>
                        <a:t>0,2794</a:t>
                      </a:r>
                      <a:endParaRPr lang="en-US" sz="1100" b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500308889"/>
                  </a:ext>
                </a:extLst>
              </a:tr>
              <a:tr h="28705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IGM (P/N)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242/76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438/</a:t>
                      </a:r>
                      <a:r>
                        <a:rPr lang="cs-CZ" sz="1100" b="1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&lt;0,0001*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55834921"/>
                  </a:ext>
                </a:extLst>
              </a:tr>
              <a:tr h="29331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/>
                        <a:t>RPR (P/N)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261/73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396/</a:t>
                      </a:r>
                      <a:r>
                        <a:rPr lang="cs-CZ" sz="1100" b="1" dirty="0">
                          <a:solidFill>
                            <a:srgbClr val="FF0000"/>
                          </a:solidFill>
                        </a:rPr>
                        <a:t>69</a:t>
                      </a:r>
                      <a:r>
                        <a:rPr lang="en-US" sz="1100" baseline="30000" dirty="0"/>
                        <a:t>#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0,0114*</a:t>
                      </a:r>
                      <a:endParaRPr lang="en-US" sz="1100" b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909008796"/>
                  </a:ext>
                </a:extLst>
              </a:tr>
            </a:tbl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id="{3E6EED20-D714-4A9C-BCDD-7AACEA2DB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11510"/>
            <a:ext cx="7922219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Times New Roman" panose="02020603050405020304" pitchFamily="18" charset="0"/>
              </a:rPr>
              <a:t>Clinical samples and examined patients (2004-2021</a:t>
            </a:r>
            <a:r>
              <a:rPr lang="cs-CZ" altLang="cs-CZ" sz="2400" dirty="0">
                <a:latin typeface="Times New Roman" panose="02020603050405020304" pitchFamily="18" charset="0"/>
              </a:rPr>
              <a:t>; n = 1,017</a:t>
            </a:r>
            <a:r>
              <a:rPr lang="en-US" altLang="cs-CZ" sz="2400" dirty="0">
                <a:latin typeface="Times New Roman" panose="02020603050405020304" pitchFamily="18" charset="0"/>
              </a:rPr>
              <a:t>)</a:t>
            </a:r>
            <a:endParaRPr lang="cs-CZ" altLang="cs-CZ" sz="24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348F4C0-927F-554B-9F71-21481379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7886700" cy="994172"/>
          </a:xfrm>
        </p:spPr>
        <p:txBody>
          <a:bodyPr lIns="0" anchor="t" anchorCtr="0"/>
          <a:lstStyle/>
          <a:p>
            <a:r>
              <a:rPr lang="en-US" b="0" spc="-100" dirty="0">
                <a:solidFill>
                  <a:schemeClr val="tx2"/>
                </a:solidFill>
              </a:rPr>
              <a:t>Science in the LBGG, Masaryk University: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3C133A6B-478F-457F-8114-BB62D244538B}"/>
              </a:ext>
            </a:extLst>
          </p:cNvPr>
          <p:cNvSpPr txBox="1">
            <a:spLocks/>
          </p:cNvSpPr>
          <p:nvPr/>
        </p:nvSpPr>
        <p:spPr>
          <a:xfrm>
            <a:off x="467544" y="1131590"/>
            <a:ext cx="8676456" cy="3269456"/>
          </a:xfrm>
          <a:prstGeom prst="rect">
            <a:avLst/>
          </a:prstGeom>
        </p:spPr>
        <p:txBody>
          <a:bodyPr vert="horz" lIns="0" tIns="0" rIns="1800000" bIns="0" rtlCol="0">
            <a:noAutofit/>
          </a:bodyPr>
          <a:lstStyle>
            <a:lvl1pPr marL="216000" indent="-216000" algn="l" defTabSz="685800" rtl="0" eaLnBrk="1" latinLnBrk="0" hangingPunct="1">
              <a:lnSpc>
                <a:spcPts val="1900"/>
              </a:lnSpc>
              <a:spcBef>
                <a:spcPts val="56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600" kern="1200" spc="-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600" kern="1200" spc="-5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 spc="-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1" dirty="0"/>
              <a:t>Treponema pallidum </a:t>
            </a:r>
            <a:r>
              <a:rPr lang="en-US" sz="1700" dirty="0"/>
              <a:t>infections: syphilis and related diseases</a:t>
            </a:r>
            <a:endParaRPr lang="cs-CZ" sz="1700" dirty="0"/>
          </a:p>
          <a:p>
            <a:pPr lvl="5"/>
            <a:r>
              <a:rPr lang="en-US" sz="1200" dirty="0"/>
              <a:t>TP genomics, transcriptomics</a:t>
            </a:r>
          </a:p>
          <a:p>
            <a:pPr lvl="5"/>
            <a:r>
              <a:rPr lang="en-US" sz="1200" i="1" dirty="0"/>
              <a:t>In vitro </a:t>
            </a:r>
            <a:r>
              <a:rPr lang="en-US" sz="1200" dirty="0"/>
              <a:t>TP cultivation</a:t>
            </a:r>
          </a:p>
          <a:p>
            <a:pPr lvl="5"/>
            <a:r>
              <a:rPr lang="en-US" sz="1200" dirty="0"/>
              <a:t>WHO: 2030, yaws eradication</a:t>
            </a:r>
          </a:p>
          <a:p>
            <a:pPr lvl="5"/>
            <a:r>
              <a:rPr lang="en-US" sz="1200" dirty="0">
                <a:solidFill>
                  <a:srgbClr val="00B050"/>
                </a:solidFill>
              </a:rPr>
              <a:t>Syphilis vaccine </a:t>
            </a:r>
            <a:r>
              <a:rPr lang="en-US" sz="1200" dirty="0"/>
              <a:t>(NIH)</a:t>
            </a:r>
          </a:p>
          <a:p>
            <a:pPr lvl="5"/>
            <a:r>
              <a:rPr lang="en-US" sz="1200" dirty="0">
                <a:solidFill>
                  <a:srgbClr val="FF0000"/>
                </a:solidFill>
              </a:rPr>
              <a:t>Analysis of clinical samples</a:t>
            </a:r>
          </a:p>
          <a:p>
            <a:pPr lvl="5"/>
            <a:r>
              <a:rPr lang="en-US" sz="1200" dirty="0"/>
              <a:t>Lagomorph syphilis</a:t>
            </a:r>
          </a:p>
          <a:p>
            <a:pPr lvl="5"/>
            <a:r>
              <a:rPr lang="en-US" sz="1200" dirty="0"/>
              <a:t>Yaws in African nonhuman primates</a:t>
            </a:r>
          </a:p>
          <a:p>
            <a:r>
              <a:rPr lang="en-US" sz="1800" dirty="0"/>
              <a:t>Bacteriocin research: bacterial pathogenicity, virulence factors and related diseases</a:t>
            </a:r>
          </a:p>
          <a:p>
            <a:pPr lvl="5"/>
            <a:r>
              <a:rPr lang="cs-CZ" sz="1200" b="0" i="1" dirty="0"/>
              <a:t>E. coli </a:t>
            </a:r>
            <a:r>
              <a:rPr lang="cs-CZ" sz="1200" b="0" dirty="0" err="1"/>
              <a:t>core</a:t>
            </a:r>
            <a:r>
              <a:rPr lang="cs-CZ" sz="1200" b="0" dirty="0"/>
              <a:t> and </a:t>
            </a:r>
            <a:r>
              <a:rPr lang="cs-CZ" sz="1200" b="0" dirty="0" err="1"/>
              <a:t>pangenomes</a:t>
            </a:r>
            <a:endParaRPr lang="cs-CZ" sz="1200" dirty="0"/>
          </a:p>
          <a:p>
            <a:pPr lvl="5"/>
            <a:r>
              <a:rPr lang="cs-CZ" sz="1200" b="0" i="1" dirty="0"/>
              <a:t>E. coli </a:t>
            </a:r>
            <a:r>
              <a:rPr lang="cs-CZ" sz="1200" b="0" dirty="0" err="1"/>
              <a:t>probiotics</a:t>
            </a:r>
            <a:endParaRPr lang="cs-CZ" sz="1200" b="0" dirty="0"/>
          </a:p>
          <a:p>
            <a:pPr lvl="5"/>
            <a:r>
              <a:rPr lang="cs-CZ" sz="1200" b="0" dirty="0" err="1"/>
              <a:t>Bacteriocin</a:t>
            </a:r>
            <a:r>
              <a:rPr lang="cs-CZ" sz="1200" b="0" dirty="0"/>
              <a:t> </a:t>
            </a:r>
            <a:r>
              <a:rPr lang="cs-CZ" sz="1200" b="0" dirty="0" err="1"/>
              <a:t>evolution</a:t>
            </a:r>
            <a:endParaRPr lang="cs-CZ" sz="1200" b="0" dirty="0"/>
          </a:p>
          <a:p>
            <a:pPr lvl="5"/>
            <a:r>
              <a:rPr lang="cs-CZ" sz="1200" b="0" dirty="0"/>
              <a:t>New </a:t>
            </a:r>
            <a:r>
              <a:rPr lang="cs-CZ" sz="1200" b="0" dirty="0" err="1"/>
              <a:t>bacteriocin</a:t>
            </a:r>
            <a:r>
              <a:rPr lang="cs-CZ" sz="1200" b="0" dirty="0"/>
              <a:t> </a:t>
            </a:r>
            <a:r>
              <a:rPr lang="cs-CZ" sz="1200" b="0" dirty="0" err="1"/>
              <a:t>types</a:t>
            </a:r>
            <a:r>
              <a:rPr lang="cs-CZ" sz="1200" b="0" dirty="0"/>
              <a:t> and </a:t>
            </a:r>
            <a:r>
              <a:rPr lang="cs-CZ" sz="1200" b="0" dirty="0" err="1"/>
              <a:t>genes</a:t>
            </a:r>
            <a:endParaRPr lang="cs-CZ" sz="1200" b="0" dirty="0"/>
          </a:p>
          <a:p>
            <a:pPr lvl="5"/>
            <a:r>
              <a:rPr lang="cs-CZ" sz="1200" b="0" dirty="0" err="1">
                <a:solidFill>
                  <a:srgbClr val="00B050"/>
                </a:solidFill>
              </a:rPr>
              <a:t>Bacteriocins</a:t>
            </a:r>
            <a:r>
              <a:rPr lang="cs-CZ" sz="1200" b="0" dirty="0">
                <a:solidFill>
                  <a:srgbClr val="00B050"/>
                </a:solidFill>
              </a:rPr>
              <a:t> and </a:t>
            </a:r>
            <a:r>
              <a:rPr lang="cs-CZ" sz="1200" b="0" dirty="0" err="1">
                <a:solidFill>
                  <a:srgbClr val="00B050"/>
                </a:solidFill>
              </a:rPr>
              <a:t>colon</a:t>
            </a:r>
            <a:r>
              <a:rPr lang="cs-CZ" sz="1200" b="0" dirty="0">
                <a:solidFill>
                  <a:srgbClr val="00B050"/>
                </a:solidFill>
              </a:rPr>
              <a:t> </a:t>
            </a:r>
            <a:r>
              <a:rPr lang="cs-CZ" sz="1200" b="0" dirty="0" err="1">
                <a:solidFill>
                  <a:srgbClr val="00B050"/>
                </a:solidFill>
              </a:rPr>
              <a:t>cancer</a:t>
            </a:r>
            <a:endParaRPr lang="cs-CZ" sz="1200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3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7656A-19D1-4512-8364-9FA675C2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83518"/>
            <a:ext cx="5679281" cy="647385"/>
          </a:xfrm>
        </p:spPr>
        <p:txBody>
          <a:bodyPr/>
          <a:lstStyle/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Allelic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ulka 10">
            <a:extLst>
              <a:ext uri="{FF2B5EF4-FFF2-40B4-BE49-F238E27FC236}">
                <a16:creationId xmlns:a16="http://schemas.microsoft.com/office/drawing/2014/main" id="{8FFC5883-4CD5-461A-BBEF-9333703E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27676"/>
              </p:ext>
            </p:extLst>
          </p:nvPr>
        </p:nvGraphicFramePr>
        <p:xfrm>
          <a:off x="683568" y="915566"/>
          <a:ext cx="7704856" cy="369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859">
                  <a:extLst>
                    <a:ext uri="{9D8B030D-6E8A-4147-A177-3AD203B41FA5}">
                      <a16:colId xmlns:a16="http://schemas.microsoft.com/office/drawing/2014/main" val="2609002177"/>
                    </a:ext>
                  </a:extLst>
                </a:gridCol>
                <a:gridCol w="767603">
                  <a:extLst>
                    <a:ext uri="{9D8B030D-6E8A-4147-A177-3AD203B41FA5}">
                      <a16:colId xmlns:a16="http://schemas.microsoft.com/office/drawing/2014/main" val="2712292634"/>
                    </a:ext>
                  </a:extLst>
                </a:gridCol>
                <a:gridCol w="884631">
                  <a:extLst>
                    <a:ext uri="{9D8B030D-6E8A-4147-A177-3AD203B41FA5}">
                      <a16:colId xmlns:a16="http://schemas.microsoft.com/office/drawing/2014/main" val="4013571411"/>
                    </a:ext>
                  </a:extLst>
                </a:gridCol>
                <a:gridCol w="810437">
                  <a:extLst>
                    <a:ext uri="{9D8B030D-6E8A-4147-A177-3AD203B41FA5}">
                      <a16:colId xmlns:a16="http://schemas.microsoft.com/office/drawing/2014/main" val="2047352666"/>
                    </a:ext>
                  </a:extLst>
                </a:gridCol>
                <a:gridCol w="804730">
                  <a:extLst>
                    <a:ext uri="{9D8B030D-6E8A-4147-A177-3AD203B41FA5}">
                      <a16:colId xmlns:a16="http://schemas.microsoft.com/office/drawing/2014/main" val="2402165766"/>
                    </a:ext>
                  </a:extLst>
                </a:gridCol>
                <a:gridCol w="873217">
                  <a:extLst>
                    <a:ext uri="{9D8B030D-6E8A-4147-A177-3AD203B41FA5}">
                      <a16:colId xmlns:a16="http://schemas.microsoft.com/office/drawing/2014/main" val="2455056019"/>
                    </a:ext>
                  </a:extLst>
                </a:gridCol>
                <a:gridCol w="804729">
                  <a:extLst>
                    <a:ext uri="{9D8B030D-6E8A-4147-A177-3AD203B41FA5}">
                      <a16:colId xmlns:a16="http://schemas.microsoft.com/office/drawing/2014/main" val="491340541"/>
                    </a:ext>
                  </a:extLst>
                </a:gridCol>
                <a:gridCol w="764779">
                  <a:extLst>
                    <a:ext uri="{9D8B030D-6E8A-4147-A177-3AD203B41FA5}">
                      <a16:colId xmlns:a16="http://schemas.microsoft.com/office/drawing/2014/main" val="3316467367"/>
                    </a:ext>
                  </a:extLst>
                </a:gridCol>
                <a:gridCol w="988290">
                  <a:extLst>
                    <a:ext uri="{9D8B030D-6E8A-4147-A177-3AD203B41FA5}">
                      <a16:colId xmlns:a16="http://schemas.microsoft.com/office/drawing/2014/main" val="4210319483"/>
                    </a:ext>
                  </a:extLst>
                </a:gridCol>
                <a:gridCol w="632581">
                  <a:extLst>
                    <a:ext uri="{9D8B030D-6E8A-4147-A177-3AD203B41FA5}">
                      <a16:colId xmlns:a16="http://schemas.microsoft.com/office/drawing/2014/main" val="2837665560"/>
                    </a:ext>
                  </a:extLst>
                </a:gridCol>
              </a:tblGrid>
              <a:tr h="495696">
                <a:tc gridSpan="2">
                  <a:txBody>
                    <a:bodyPr/>
                    <a:lstStyle/>
                    <a:p>
                      <a:r>
                        <a:rPr lang="cs-CZ" sz="1000" dirty="0" err="1"/>
                        <a:t>Characteristics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1.3.1 (n=137)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1.1.8 (n=33)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1.1.1 (n=29)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1.26.1 (n=24)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9.7.3 (n=12)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1.1.3 (n=8)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1.36.1 (n=6)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Rest (n=26)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52656062"/>
                  </a:ext>
                </a:extLst>
              </a:tr>
              <a:tr h="378271">
                <a:tc gridSpan="2">
                  <a:txBody>
                    <a:bodyPr/>
                    <a:lstStyle/>
                    <a:p>
                      <a:r>
                        <a:rPr lang="cs-CZ" sz="1000" dirty="0"/>
                        <a:t>Gender (M/F)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baseline="0" dirty="0"/>
                        <a:t>128/8</a:t>
                      </a:r>
                      <a:r>
                        <a:rPr lang="en-US" sz="1000" b="1" baseline="30000" dirty="0"/>
                        <a:t>#</a:t>
                      </a:r>
                      <a:r>
                        <a:rPr lang="cs-CZ" sz="1000" b="1" baseline="0" dirty="0"/>
                        <a:t>* (0,0042)</a:t>
                      </a:r>
                      <a:endParaRPr lang="en-US" sz="1000" b="1" baseline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b="1" dirty="0"/>
                        <a:t>22/11</a:t>
                      </a:r>
                      <a:r>
                        <a:rPr lang="cs-CZ" sz="1000" b="1" baseline="0" dirty="0"/>
                        <a:t>* (0,0003)</a:t>
                      </a:r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b="1" dirty="0"/>
                        <a:t>29/0</a:t>
                      </a:r>
                      <a:r>
                        <a:rPr lang="cs-CZ" sz="1000" b="1" baseline="0" dirty="0"/>
                        <a:t>* (0,0336)</a:t>
                      </a:r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b="1" dirty="0"/>
                        <a:t>15/9</a:t>
                      </a:r>
                      <a:r>
                        <a:rPr lang="cs-CZ" sz="1000" b="1" baseline="0" dirty="0"/>
                        <a:t>* (0,0005)</a:t>
                      </a:r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12/0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8/0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4/2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24/2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615668325"/>
                  </a:ext>
                </a:extLst>
              </a:tr>
              <a:tr h="378271">
                <a:tc gridSpan="2">
                  <a:txBody>
                    <a:bodyPr/>
                    <a:lstStyle/>
                    <a:p>
                      <a:r>
                        <a:rPr lang="cs-CZ" sz="1000" dirty="0"/>
                        <a:t>City (Prague/Brno)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dirty="0"/>
                        <a:t>105/32</a:t>
                      </a:r>
                      <a:r>
                        <a:rPr lang="cs-CZ" sz="1000" b="1" baseline="0" dirty="0"/>
                        <a:t>* (0,0354)</a:t>
                      </a:r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20/13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23/6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b="1" dirty="0"/>
                        <a:t>6/18</a:t>
                      </a:r>
                      <a:r>
                        <a:rPr lang="cs-CZ" sz="1000" b="1" baseline="0" dirty="0"/>
                        <a:t>* (0,0001)</a:t>
                      </a:r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b="1" dirty="0"/>
                        <a:t>12/0</a:t>
                      </a:r>
                      <a:r>
                        <a:rPr lang="cs-CZ" sz="1000" b="1" baseline="0" dirty="0"/>
                        <a:t>* (0,0209)</a:t>
                      </a:r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5/3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5/1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18/8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548001134"/>
                  </a:ext>
                </a:extLst>
              </a:tr>
              <a:tr h="378271">
                <a:tc gridSpan="2">
                  <a:txBody>
                    <a:bodyPr/>
                    <a:lstStyle/>
                    <a:p>
                      <a:r>
                        <a:rPr lang="en-US" sz="1000" dirty="0"/>
                        <a:t>Material </a:t>
                      </a:r>
                      <a:r>
                        <a:rPr lang="cs-CZ" sz="1000" dirty="0"/>
                        <a:t>(WB/SW)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3/136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1/31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1/28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0/24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/>
                        <a:t>2/10</a:t>
                      </a:r>
                      <a:r>
                        <a:rPr lang="cs-CZ" sz="1000" b="1" baseline="0" dirty="0"/>
                        <a:t>* (0,0420)</a:t>
                      </a:r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0/8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0/6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14/25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388107582"/>
                  </a:ext>
                </a:extLst>
              </a:tr>
              <a:tr h="495696">
                <a:tc gridSpan="2">
                  <a:txBody>
                    <a:bodyPr/>
                    <a:lstStyle/>
                    <a:p>
                      <a:r>
                        <a:rPr lang="cs-CZ" sz="1000" dirty="0"/>
                        <a:t>Age: </a:t>
                      </a:r>
                      <a:r>
                        <a:rPr lang="cs-CZ" sz="1000" dirty="0" err="1"/>
                        <a:t>mean</a:t>
                      </a:r>
                      <a:r>
                        <a:rPr lang="cs-CZ" sz="1000" dirty="0"/>
                        <a:t> (</a:t>
                      </a:r>
                      <a:r>
                        <a:rPr lang="cs-CZ" sz="1000" dirty="0" err="1"/>
                        <a:t>sd</a:t>
                      </a:r>
                      <a:r>
                        <a:rPr lang="cs-CZ" sz="1000" dirty="0"/>
                        <a:t>)</a:t>
                      </a: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35,6 (9,6)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35,3 (14,3)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32,0 (8,8)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31,8 (9,4)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38,7 (11,1)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34,1 (12,0)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/>
                        <a:t>24,7 (14,3)</a:t>
                      </a:r>
                      <a:r>
                        <a:rPr lang="cs-CZ" sz="1000" b="1" baseline="0" dirty="0"/>
                        <a:t>* (0,0234)</a:t>
                      </a:r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32,6 (11,3)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541884791"/>
                  </a:ext>
                </a:extLst>
              </a:tr>
              <a:tr h="297417">
                <a:tc gridSpan="2">
                  <a:txBody>
                    <a:bodyPr/>
                    <a:lstStyle/>
                    <a:p>
                      <a:r>
                        <a:rPr lang="cs-CZ" sz="1000" dirty="0" err="1"/>
                        <a:t>Serology</a:t>
                      </a:r>
                      <a:r>
                        <a:rPr lang="cs-CZ" sz="1000" dirty="0"/>
                        <a:t> (P/N)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131/2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32/0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23/0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24/0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11/0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8/0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6/0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26/0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488020277"/>
                  </a:ext>
                </a:extLst>
              </a:tr>
              <a:tr h="378271">
                <a:tc rowSpan="4"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Positive </a:t>
                      </a:r>
                      <a:r>
                        <a:rPr lang="cs-CZ" sz="1000" dirty="0" err="1"/>
                        <a:t>serol</a:t>
                      </a:r>
                      <a:r>
                        <a:rPr lang="cs-CZ" sz="1000" dirty="0"/>
                        <a:t>.</a:t>
                      </a:r>
                      <a:endParaRPr lang="en-US" sz="1000" dirty="0"/>
                    </a:p>
                  </a:txBody>
                  <a:tcPr marL="51435" marR="51435" marT="25718" marB="25718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TPPA (P/N)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126/0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32/0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23/0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b="1" dirty="0"/>
                        <a:t>21/2</a:t>
                      </a:r>
                      <a:r>
                        <a:rPr lang="en-US" sz="1000" b="1" baseline="30000" dirty="0"/>
                        <a:t>#</a:t>
                      </a:r>
                      <a:r>
                        <a:rPr lang="cs-CZ" sz="1000" b="1" baseline="0" dirty="0"/>
                        <a:t>* (0,0227)</a:t>
                      </a:r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10/0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8/0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6/0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23/1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141887662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IGM (P/N)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118/11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30/1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27/1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21/3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11/0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5/2</a:t>
                      </a:r>
                      <a:r>
                        <a:rPr lang="en-US" sz="1000" baseline="30000" dirty="0"/>
                        <a:t>#</a:t>
                      </a:r>
                      <a:endParaRPr lang="cs-CZ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5/0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20/6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500308889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IGG (P/N)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126/1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32/0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28/0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22/1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9/0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7/1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6/0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24/0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55834921"/>
                  </a:ext>
                </a:extLst>
              </a:tr>
              <a:tr h="29741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RPR (P/N)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113/18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23/9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25/4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19/5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9/2</a:t>
                      </a:r>
                      <a:r>
                        <a:rPr lang="en-US" sz="1000" baseline="30000" dirty="0"/>
                        <a:t>#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5/3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6/0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23/3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909008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9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878633"/>
            <a:ext cx="2052228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Summary</a:t>
            </a:r>
            <a:endParaRPr lang="cs-CZ" altLang="cs-CZ" sz="2400" i="1" dirty="0">
              <a:latin typeface="Times New Roman" panose="020206030504050203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DFFD779-2BA2-4ECD-80CC-D85E0E75B846}"/>
              </a:ext>
            </a:extLst>
          </p:cNvPr>
          <p:cNvSpPr txBox="1"/>
          <p:nvPr/>
        </p:nvSpPr>
        <p:spPr>
          <a:xfrm>
            <a:off x="1618556" y="1457035"/>
            <a:ext cx="666841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accent2"/>
                </a:solidFill>
              </a:rPr>
              <a:t>1. D</a:t>
            </a:r>
            <a:r>
              <a:rPr lang="en-US" sz="1200" dirty="0" err="1">
                <a:solidFill>
                  <a:schemeClr val="accent2"/>
                </a:solidFill>
              </a:rPr>
              <a:t>iversification</a:t>
            </a:r>
            <a:r>
              <a:rPr lang="en-US" sz="1200" dirty="0">
                <a:solidFill>
                  <a:schemeClr val="accent2"/>
                </a:solidFill>
              </a:rPr>
              <a:t> of syphilis-causing strains into SS14- and Nichols-like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groups</a:t>
            </a:r>
            <a:endParaRPr lang="cs-CZ" sz="1200" dirty="0">
              <a:solidFill>
                <a:schemeClr val="accent2"/>
              </a:solidFill>
            </a:endParaRPr>
          </a:p>
          <a:p>
            <a:r>
              <a:rPr lang="cs-CZ" sz="1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eographical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population separation of syphilis-infected human societies such as separation of American and European populations before Columbus' journeys</a:t>
            </a:r>
            <a:endParaRPr lang="cs-CZ" sz="12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cs-CZ" sz="1200" dirty="0">
              <a:solidFill>
                <a:schemeClr val="accent2"/>
              </a:solidFill>
            </a:endParaRPr>
          </a:p>
          <a:p>
            <a:r>
              <a:rPr lang="cs-CZ" sz="1200" dirty="0">
                <a:solidFill>
                  <a:schemeClr val="accent2"/>
                </a:solidFill>
              </a:rPr>
              <a:t>2. C</a:t>
            </a:r>
            <a:r>
              <a:rPr lang="en-US" sz="1200" dirty="0" err="1">
                <a:solidFill>
                  <a:schemeClr val="accent2"/>
                </a:solidFill>
              </a:rPr>
              <a:t>ontemporary</a:t>
            </a:r>
            <a:r>
              <a:rPr lang="en-US" sz="1200" dirty="0">
                <a:solidFill>
                  <a:schemeClr val="accent2"/>
                </a:solidFill>
              </a:rPr>
              <a:t> worldwide predominance of SS14-like strains</a:t>
            </a:r>
            <a:endParaRPr lang="cs-CZ" sz="1200" dirty="0">
              <a:solidFill>
                <a:schemeClr val="accent2"/>
              </a:solidFill>
            </a:endParaRPr>
          </a:p>
          <a:p>
            <a:r>
              <a:rPr lang="cs-C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Fitness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cost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for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macrolide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or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other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antibiotics</a:t>
            </a:r>
            <a:endParaRPr lang="cs-CZ" sz="12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cs-CZ" sz="1200" dirty="0"/>
          </a:p>
          <a:p>
            <a:r>
              <a:rPr lang="cs-CZ" sz="1200" dirty="0">
                <a:solidFill>
                  <a:schemeClr val="accent2"/>
                </a:solidFill>
              </a:rPr>
              <a:t>3. </a:t>
            </a:r>
            <a:r>
              <a:rPr lang="cs-CZ" sz="1200" dirty="0" err="1">
                <a:solidFill>
                  <a:schemeClr val="accent2"/>
                </a:solidFill>
              </a:rPr>
              <a:t>Growth</a:t>
            </a:r>
            <a:r>
              <a:rPr lang="cs-CZ" sz="1200" dirty="0">
                <a:solidFill>
                  <a:schemeClr val="accent2"/>
                </a:solidFill>
              </a:rPr>
              <a:t> in </a:t>
            </a:r>
            <a:r>
              <a:rPr lang="cs-CZ" sz="1200" dirty="0" err="1">
                <a:solidFill>
                  <a:schemeClr val="accent2"/>
                </a:solidFill>
              </a:rPr>
              <a:t>rabbits</a:t>
            </a:r>
            <a:r>
              <a:rPr lang="cs-CZ" sz="1200" dirty="0">
                <a:solidFill>
                  <a:schemeClr val="accent2"/>
                </a:solidFill>
              </a:rPr>
              <a:t> and </a:t>
            </a:r>
            <a:r>
              <a:rPr lang="cs-CZ" sz="1200" dirty="0" err="1">
                <a:solidFill>
                  <a:schemeClr val="accent2"/>
                </a:solidFill>
              </a:rPr>
              <a:t>rabbit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cells</a:t>
            </a:r>
            <a:endParaRPr lang="cs-CZ" sz="1200" dirty="0">
              <a:solidFill>
                <a:schemeClr val="accent2"/>
              </a:solidFill>
            </a:endParaRPr>
          </a:p>
          <a:p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Nichols-like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strains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grows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faster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in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rabbits</a:t>
            </a:r>
            <a:endParaRPr lang="cs-CZ" sz="12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21052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Přímá spojovací čára 17">
            <a:extLst>
              <a:ext uri="{FF2B5EF4-FFF2-40B4-BE49-F238E27FC236}">
                <a16:creationId xmlns:a16="http://schemas.microsoft.com/office/drawing/2014/main" id="{2C233979-5058-4C8F-BAB5-08C675E440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5391" y="4712494"/>
            <a:ext cx="4661297" cy="238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1" name="Picture 13" descr="logo_ENG">
            <a:extLst>
              <a:ext uri="{FF2B5EF4-FFF2-40B4-BE49-F238E27FC236}">
                <a16:creationId xmlns:a16="http://schemas.microsoft.com/office/drawing/2014/main" id="{6CB5481A-68C9-4E50-977C-54628017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0069"/>
            <a:ext cx="194429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42" y="538765"/>
            <a:ext cx="6833090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Why</a:t>
            </a:r>
            <a:r>
              <a:rPr lang="cs-CZ" altLang="cs-CZ" sz="2400" dirty="0">
                <a:latin typeface="Times New Roman" panose="02020603050405020304" pitchFamily="18" charset="0"/>
              </a:rPr>
              <a:t> are </a:t>
            </a:r>
            <a:r>
              <a:rPr lang="cs-CZ" altLang="cs-CZ" sz="2400" dirty="0" err="1">
                <a:latin typeface="Times New Roman" panose="02020603050405020304" pitchFamily="18" charset="0"/>
              </a:rPr>
              <a:t>clinical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samples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of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importance</a:t>
            </a:r>
            <a:r>
              <a:rPr lang="cs-CZ" altLang="cs-CZ" sz="2400" dirty="0">
                <a:latin typeface="Times New Roman" panose="02020603050405020304" pitchFamily="18" charset="0"/>
              </a:rPr>
              <a:t>?</a:t>
            </a:r>
            <a:endParaRPr lang="cs-CZ" altLang="cs-CZ" sz="2400" i="1" dirty="0">
              <a:latin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E75923-BA75-4D4B-A480-82073CEB5F9E}"/>
              </a:ext>
            </a:extLst>
          </p:cNvPr>
          <p:cNvSpPr txBox="1"/>
          <p:nvPr/>
        </p:nvSpPr>
        <p:spPr>
          <a:xfrm>
            <a:off x="2303748" y="1175362"/>
            <a:ext cx="4860540" cy="2885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0" lvl="1"/>
            <a:r>
              <a:rPr lang="cs-CZ" sz="1200" dirty="0">
                <a:solidFill>
                  <a:schemeClr val="accent2"/>
                </a:solidFill>
              </a:rPr>
              <a:t>I</a:t>
            </a:r>
            <a:r>
              <a:rPr lang="en-US" sz="1200" dirty="0" err="1">
                <a:solidFill>
                  <a:schemeClr val="accent2"/>
                </a:solidFill>
              </a:rPr>
              <a:t>mproving</a:t>
            </a:r>
            <a:r>
              <a:rPr lang="en-US" sz="1200" dirty="0">
                <a:solidFill>
                  <a:schemeClr val="accent2"/>
                </a:solidFill>
              </a:rPr>
              <a:t> diagnostics</a:t>
            </a:r>
            <a:r>
              <a:rPr lang="cs-CZ" sz="1200" dirty="0">
                <a:solidFill>
                  <a:schemeClr val="accent2"/>
                </a:solidFill>
              </a:rPr>
              <a:t>:</a:t>
            </a:r>
          </a:p>
          <a:p>
            <a:pPr marL="27000" lvl="1"/>
            <a:r>
              <a:rPr lang="cs-CZ" sz="1050" dirty="0">
                <a:solidFill>
                  <a:schemeClr val="accent2"/>
                </a:solidFill>
              </a:rPr>
              <a:t>	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existence </a:t>
            </a:r>
            <a:r>
              <a:rPr lang="cs-CZ" sz="105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serologically negative, but PCR positive samples</a:t>
            </a:r>
          </a:p>
          <a:p>
            <a:pPr marL="27000"/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1050" dirty="0" err="1">
                <a:solidFill>
                  <a:schemeClr val="accent1">
                    <a:lumMod val="75000"/>
                  </a:schemeClr>
                </a:solidFill>
              </a:rPr>
              <a:t>discrimination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accent1">
                    <a:lumMod val="75000"/>
                  </a:schemeClr>
                </a:solidFill>
              </a:rPr>
              <a:t>between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reinfection vs. 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</a:rPr>
              <a:t>elaps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accent1">
                    <a:lumMod val="75000"/>
                  </a:schemeClr>
                </a:solidFill>
              </a:rPr>
              <a:t>infection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  <a:p>
            <a:pPr marL="27000"/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distinguishing of individual subspecies of TP</a:t>
            </a:r>
            <a:endParaRPr lang="cs-CZ" sz="1050" dirty="0">
              <a:solidFill>
                <a:schemeClr val="accent1">
                  <a:lumMod val="75000"/>
                </a:schemeClr>
              </a:solidFill>
            </a:endParaRPr>
          </a:p>
          <a:p>
            <a:pPr marL="27000"/>
            <a:endParaRPr lang="cs-CZ" sz="1050" dirty="0">
              <a:solidFill>
                <a:schemeClr val="accent2"/>
              </a:solidFill>
            </a:endParaRPr>
          </a:p>
          <a:p>
            <a:pPr marL="27000"/>
            <a:endParaRPr lang="cs-CZ" sz="1050" dirty="0">
              <a:solidFill>
                <a:schemeClr val="accent2"/>
              </a:solidFill>
            </a:endParaRPr>
          </a:p>
          <a:p>
            <a:pPr marL="27000"/>
            <a:r>
              <a:rPr lang="cs-CZ" sz="1200" dirty="0">
                <a:solidFill>
                  <a:schemeClr val="accent2"/>
                </a:solidFill>
              </a:rPr>
              <a:t>A</a:t>
            </a:r>
            <a:r>
              <a:rPr lang="en-US" sz="1200" dirty="0" err="1">
                <a:solidFill>
                  <a:schemeClr val="accent2"/>
                </a:solidFill>
              </a:rPr>
              <a:t>djusting</a:t>
            </a:r>
            <a:r>
              <a:rPr lang="en-US" sz="1200" dirty="0">
                <a:solidFill>
                  <a:schemeClr val="accent2"/>
                </a:solidFill>
              </a:rPr>
              <a:t> of therapy</a:t>
            </a:r>
            <a:r>
              <a:rPr lang="cs-CZ" sz="1200" dirty="0">
                <a:solidFill>
                  <a:schemeClr val="accent2"/>
                </a:solidFill>
              </a:rPr>
              <a:t>: </a:t>
            </a:r>
          </a:p>
          <a:p>
            <a:pPr marL="27000"/>
            <a:r>
              <a:rPr lang="cs-CZ" sz="1200" dirty="0">
                <a:solidFill>
                  <a:schemeClr val="accent2"/>
                </a:solidFill>
              </a:rPr>
              <a:t>	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no macrolides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27000"/>
            <a:endParaRPr lang="cs-CZ" sz="1050" dirty="0">
              <a:solidFill>
                <a:schemeClr val="accent2"/>
              </a:solidFill>
            </a:endParaRPr>
          </a:p>
          <a:p>
            <a:pPr marL="27000"/>
            <a:endParaRPr lang="cs-CZ" sz="1200" dirty="0">
              <a:solidFill>
                <a:schemeClr val="accent2"/>
              </a:solidFill>
            </a:endParaRPr>
          </a:p>
          <a:p>
            <a:pPr marL="27000"/>
            <a:r>
              <a:rPr lang="cs-CZ" sz="1200" dirty="0" err="1">
                <a:solidFill>
                  <a:schemeClr val="accent2"/>
                </a:solidFill>
              </a:rPr>
              <a:t>Identification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of interesting samples</a:t>
            </a:r>
            <a:r>
              <a:rPr lang="cs-CZ" sz="1200" dirty="0">
                <a:solidFill>
                  <a:schemeClr val="accent2"/>
                </a:solidFill>
              </a:rPr>
              <a:t>:</a:t>
            </a:r>
            <a:r>
              <a:rPr lang="cs-CZ" sz="1050" dirty="0">
                <a:solidFill>
                  <a:schemeClr val="accent2"/>
                </a:solidFill>
              </a:rPr>
              <a:t> </a:t>
            </a:r>
          </a:p>
          <a:p>
            <a:pPr marL="27000"/>
            <a:r>
              <a:rPr lang="cs-CZ" sz="1050" dirty="0">
                <a:solidFill>
                  <a:schemeClr val="accent2"/>
                </a:solidFill>
              </a:rPr>
              <a:t>	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OMP</a:t>
            </a:r>
            <a:r>
              <a:rPr lang="cs-CZ" sz="1050" dirty="0" err="1">
                <a:solidFill>
                  <a:schemeClr val="accent1">
                    <a:lumMod val="75000"/>
                  </a:schemeClr>
                </a:solidFill>
              </a:rPr>
              <a:t>eome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, WGS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, v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</a:rPr>
              <a:t>accine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 development</a:t>
            </a:r>
            <a:endParaRPr lang="cs-CZ" sz="1050" dirty="0">
              <a:solidFill>
                <a:schemeClr val="accent1">
                  <a:lumMod val="75000"/>
                </a:schemeClr>
              </a:solidFill>
            </a:endParaRPr>
          </a:p>
          <a:p>
            <a:pPr marL="27000"/>
            <a:endParaRPr lang="cs-CZ" sz="1200" dirty="0">
              <a:solidFill>
                <a:schemeClr val="accent2"/>
              </a:solidFill>
            </a:endParaRPr>
          </a:p>
          <a:p>
            <a:pPr marL="27000"/>
            <a:endParaRPr lang="cs-CZ" sz="1200" dirty="0">
              <a:solidFill>
                <a:schemeClr val="accent2"/>
              </a:solidFill>
            </a:endParaRPr>
          </a:p>
          <a:p>
            <a:pPr marL="27000"/>
            <a:r>
              <a:rPr lang="cs-CZ" sz="1200" dirty="0">
                <a:solidFill>
                  <a:schemeClr val="accent2"/>
                </a:solidFill>
              </a:rPr>
              <a:t>E</a:t>
            </a:r>
            <a:r>
              <a:rPr lang="en-US" sz="1200" dirty="0" err="1">
                <a:solidFill>
                  <a:schemeClr val="accent2"/>
                </a:solidFill>
              </a:rPr>
              <a:t>pidemiological</a:t>
            </a:r>
            <a:r>
              <a:rPr lang="en-US" sz="1200" dirty="0">
                <a:solidFill>
                  <a:schemeClr val="accent2"/>
                </a:solidFill>
              </a:rPr>
              <a:t> overview</a:t>
            </a:r>
            <a:r>
              <a:rPr lang="cs-CZ" sz="1200" dirty="0">
                <a:solidFill>
                  <a:schemeClr val="accent2"/>
                </a:solidFill>
              </a:rPr>
              <a:t>: </a:t>
            </a:r>
          </a:p>
          <a:p>
            <a:pPr marL="27000"/>
            <a:r>
              <a:rPr lang="cs-CZ" sz="1200" dirty="0">
                <a:solidFill>
                  <a:schemeClr val="accent2"/>
                </a:solidFill>
              </a:rPr>
              <a:t>	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Why </a:t>
            </a:r>
            <a:r>
              <a:rPr lang="cs-CZ" sz="1050" dirty="0" err="1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accent1">
                    <a:lumMod val="75000"/>
                  </a:schemeClr>
                </a:solidFill>
              </a:rPr>
              <a:t>variants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so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</a:rPr>
              <a:t>successfull</a:t>
            </a:r>
            <a:r>
              <a:rPr lang="cs-CZ" sz="1050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9C4E4-B3D9-8D59-0A97-281A1439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7F3392-2965-4087-4B53-28390F01F0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David Šmajs</a:t>
            </a:r>
          </a:p>
          <a:p>
            <a:pPr marL="0" lvl="1" indent="0">
              <a:buNone/>
            </a:pPr>
            <a:r>
              <a:rPr lang="cs-CZ" dirty="0"/>
              <a:t>dsmajs@ed.muni.cz</a:t>
            </a:r>
          </a:p>
          <a:p>
            <a:pPr marL="0" lvl="1" indent="0">
              <a:buNone/>
            </a:pPr>
            <a:r>
              <a:rPr lang="cs-CZ" dirty="0"/>
              <a:t>+420 549 497 496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53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529742"/>
            <a:ext cx="7092788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Times New Roman" panose="02020603050405020304" pitchFamily="18" charset="0"/>
              </a:rPr>
              <a:t>Content of cooperation with other NIVB groups</a:t>
            </a:r>
            <a:endParaRPr lang="cs-CZ" altLang="cs-CZ" sz="2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D1CDC6B-7FC0-4F6C-ABD6-87E08D129E67}"/>
              </a:ext>
            </a:extLst>
          </p:cNvPr>
          <p:cNvGraphicFramePr>
            <a:graphicFrameLocks noGrp="1"/>
          </p:cNvGraphicFramePr>
          <p:nvPr/>
        </p:nvGraphicFramePr>
        <p:xfrm>
          <a:off x="1871700" y="1058356"/>
          <a:ext cx="5292588" cy="3177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999">
                  <a:extLst>
                    <a:ext uri="{9D8B030D-6E8A-4147-A177-3AD203B41FA5}">
                      <a16:colId xmlns:a16="http://schemas.microsoft.com/office/drawing/2014/main" val="4159761873"/>
                    </a:ext>
                  </a:extLst>
                </a:gridCol>
                <a:gridCol w="3657589">
                  <a:extLst>
                    <a:ext uri="{9D8B030D-6E8A-4147-A177-3AD203B41FA5}">
                      <a16:colId xmlns:a16="http://schemas.microsoft.com/office/drawing/2014/main" val="1817655285"/>
                    </a:ext>
                  </a:extLst>
                </a:gridCol>
              </a:tblGrid>
              <a:tr h="1332143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Druhá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strana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vzájemné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spolupráce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vztahu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k 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cílům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aktivitám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výše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uvedeným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provést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odkaz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) EN – 2-3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odrážky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Nutná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shoda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akceptace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navzájem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tj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leadeři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skupin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projednají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formulaci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mezi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sebou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zde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uvedou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platný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výsledek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1704580073"/>
                  </a:ext>
                </a:extLst>
              </a:tr>
              <a:tr h="369166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MU_01_Plevka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The group of Pavel Plevka will perform electron microscopy of treponemal cells undergoing in vitro cultivation.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2279565725"/>
                  </a:ext>
                </a:extLst>
              </a:tr>
              <a:tr h="369166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MU_05_Pantůček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The group of Roman Pantůček will help with genomic analysis of bacteriophages/prophages identified among E. coli isolates.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3432746833"/>
                  </a:ext>
                </a:extLst>
              </a:tr>
              <a:tr h="369166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UK_02_Dřevínek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The group of Pavel Dřevínek will collaborate on microbial analysis of clinical samples.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1810071912"/>
                  </a:ext>
                </a:extLst>
              </a:tr>
              <a:tr h="369166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UPOL_02_Kolář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The group of Milan Kolář will collaborate on analysis of clinical E. coli isolates.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502200530"/>
                  </a:ext>
                </a:extLst>
              </a:tr>
              <a:tr h="369166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MBU_01_Šebo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The group of Peter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Šebo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will perform protein analysis of bacterial toxins responsible for adverse effect of E. coli.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3071715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964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9071696-457D-4CAB-A9E7-1980EE9CE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922" y="1584722"/>
            <a:ext cx="6858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50"/>
          </a:p>
        </p:txBody>
      </p:sp>
      <p:sp>
        <p:nvSpPr>
          <p:cNvPr id="68611" name="Rectangle 5">
            <a:extLst>
              <a:ext uri="{FF2B5EF4-FFF2-40B4-BE49-F238E27FC236}">
                <a16:creationId xmlns:a16="http://schemas.microsoft.com/office/drawing/2014/main" id="{2EC43C7E-33BD-49BA-8A7E-B38AF9BC2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852" y="1318846"/>
            <a:ext cx="280892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Sascha Knauf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Pathology Unit, German Primate Centre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Leibniz Institute for Primate Research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altLang="cs-CZ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ttingen</a:t>
            </a:r>
            <a:endParaRPr lang="cs-CZ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M. Weinstock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Genome Institute,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University School of Medicine, USA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Steven J. Norris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UTMS, Houston, TX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L. Cox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CDC, Atlanta, GA, USA.</a:t>
            </a: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cs-CZ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Text Box 6">
            <a:extLst>
              <a:ext uri="{FF2B5EF4-FFF2-40B4-BE49-F238E27FC236}">
                <a16:creationId xmlns:a16="http://schemas.microsoft.com/office/drawing/2014/main" id="{043D288B-F5A5-4FA4-98F2-BAD45CFAA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671" y="555526"/>
            <a:ext cx="2627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cs-CZ" sz="2400" dirty="0">
                <a:latin typeface="Times New Roman" panose="02020603050405020304" pitchFamily="18" charset="0"/>
              </a:rPr>
              <a:t>Acknowledgements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68613" name="TextovéPole 11">
            <a:extLst>
              <a:ext uri="{FF2B5EF4-FFF2-40B4-BE49-F238E27FC236}">
                <a16:creationId xmlns:a16="http://schemas.microsoft.com/office/drawing/2014/main" id="{4652BEEF-1E8B-42B9-80A3-F163D6564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852" y="3558778"/>
            <a:ext cx="267890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Natasha Arora</a:t>
            </a:r>
            <a:endParaRPr lang="en-US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Evolutionary</a:t>
            </a: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Genetics</a:t>
            </a: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Biology IEU </a:t>
            </a:r>
            <a:endParaRPr lang="en-US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cs-CZ" altLang="cs-CZ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Zurich</a:t>
            </a: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Zurich</a:t>
            </a:r>
            <a:endParaRPr lang="en-US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Switzerland</a:t>
            </a:r>
            <a:endParaRPr lang="en-US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617" name="Přímá spojovací čára 17">
            <a:extLst>
              <a:ext uri="{FF2B5EF4-FFF2-40B4-BE49-F238E27FC236}">
                <a16:creationId xmlns:a16="http://schemas.microsoft.com/office/drawing/2014/main" id="{37B753A9-AF84-4985-960B-97E1A51D71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5391" y="4712494"/>
            <a:ext cx="4661297" cy="238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8618" name="Picture 13" descr="logo_ENG">
            <a:extLst>
              <a:ext uri="{FF2B5EF4-FFF2-40B4-BE49-F238E27FC236}">
                <a16:creationId xmlns:a16="http://schemas.microsoft.com/office/drawing/2014/main" id="{CBD467DE-59D2-48C7-9E53-A916CAC7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0069"/>
            <a:ext cx="194429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5C7D3D2-DE42-4797-98F7-EDCA18465C0F}"/>
              </a:ext>
            </a:extLst>
          </p:cNvPr>
          <p:cNvSpPr txBox="1"/>
          <p:nvPr/>
        </p:nvSpPr>
        <p:spPr>
          <a:xfrm>
            <a:off x="1709682" y="1304519"/>
            <a:ext cx="14581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Petra </a:t>
            </a:r>
            <a:r>
              <a:rPr lang="en-US" altLang="cs-CZ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Matějková</a:t>
            </a: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</a:t>
            </a:r>
            <a:endParaRPr lang="en-US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Bosák, 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Linda Grillová, 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Darina Čejková, 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Markéta Nováková, 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Lenka </a:t>
            </a:r>
            <a:r>
              <a:rPr lang="cs-CZ" altLang="cs-CZ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Mikalová</a:t>
            </a: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Matěj Hrala, 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Klára Janečková, 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Pavla Fedrová, MU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1">
            <a:extLst>
              <a:ext uri="{FF2B5EF4-FFF2-40B4-BE49-F238E27FC236}">
                <a16:creationId xmlns:a16="http://schemas.microsoft.com/office/drawing/2014/main" id="{9C141C2A-11E9-47B3-B59E-D907029D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040" y="1287696"/>
            <a:ext cx="2678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Justin D. </a:t>
            </a:r>
            <a:r>
              <a:rPr lang="en-US" altLang="cs-CZ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Radolf</a:t>
            </a: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Connecticut School of Medicine and Dentistry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Connecticut, USA</a:t>
            </a:r>
          </a:p>
        </p:txBody>
      </p:sp>
      <p:sp>
        <p:nvSpPr>
          <p:cNvPr id="14" name="TextovéPole 11">
            <a:extLst>
              <a:ext uri="{FF2B5EF4-FFF2-40B4-BE49-F238E27FC236}">
                <a16:creationId xmlns:a16="http://schemas.microsoft.com/office/drawing/2014/main" id="{CE37BBC2-9008-4433-B639-323E50FAA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714" y="2752651"/>
            <a:ext cx="2678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Jonathan B. Parr, MD, MPH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 Division of Infectious Diseases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North Carolina at Chapel Hill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400CC-111D-472A-8D08-2323BD523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50" y="939945"/>
            <a:ext cx="5679281" cy="484783"/>
          </a:xfrm>
        </p:spPr>
        <p:txBody>
          <a:bodyPr/>
          <a:lstStyle/>
          <a:p>
            <a:r>
              <a:rPr lang="cs-CZ" dirty="0" err="1"/>
              <a:t>Macrolide</a:t>
            </a:r>
            <a:r>
              <a:rPr lang="cs-CZ" dirty="0"/>
              <a:t> </a:t>
            </a:r>
            <a:r>
              <a:rPr lang="cs-CZ" dirty="0" err="1"/>
              <a:t>resistance</a:t>
            </a:r>
            <a:endParaRPr lang="en-US" dirty="0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F51CFA77-9B5D-44EA-83EC-BAFE1C60C29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205933" y="1400744"/>
          <a:ext cx="4699118" cy="131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23">
                  <a:extLst>
                    <a:ext uri="{9D8B030D-6E8A-4147-A177-3AD203B41FA5}">
                      <a16:colId xmlns:a16="http://schemas.microsoft.com/office/drawing/2014/main" val="3669215338"/>
                    </a:ext>
                  </a:extLst>
                </a:gridCol>
                <a:gridCol w="807900">
                  <a:extLst>
                    <a:ext uri="{9D8B030D-6E8A-4147-A177-3AD203B41FA5}">
                      <a16:colId xmlns:a16="http://schemas.microsoft.com/office/drawing/2014/main" val="3013231322"/>
                    </a:ext>
                  </a:extLst>
                </a:gridCol>
                <a:gridCol w="493316">
                  <a:extLst>
                    <a:ext uri="{9D8B030D-6E8A-4147-A177-3AD203B41FA5}">
                      <a16:colId xmlns:a16="http://schemas.microsoft.com/office/drawing/2014/main" val="2024847894"/>
                    </a:ext>
                  </a:extLst>
                </a:gridCol>
                <a:gridCol w="490756">
                  <a:extLst>
                    <a:ext uri="{9D8B030D-6E8A-4147-A177-3AD203B41FA5}">
                      <a16:colId xmlns:a16="http://schemas.microsoft.com/office/drawing/2014/main" val="2637114886"/>
                    </a:ext>
                  </a:extLst>
                </a:gridCol>
                <a:gridCol w="396380">
                  <a:extLst>
                    <a:ext uri="{9D8B030D-6E8A-4147-A177-3AD203B41FA5}">
                      <a16:colId xmlns:a16="http://schemas.microsoft.com/office/drawing/2014/main" val="2049935590"/>
                    </a:ext>
                  </a:extLst>
                </a:gridCol>
                <a:gridCol w="391661">
                  <a:extLst>
                    <a:ext uri="{9D8B030D-6E8A-4147-A177-3AD203B41FA5}">
                      <a16:colId xmlns:a16="http://schemas.microsoft.com/office/drawing/2014/main" val="3385156918"/>
                    </a:ext>
                  </a:extLst>
                </a:gridCol>
                <a:gridCol w="353911">
                  <a:extLst>
                    <a:ext uri="{9D8B030D-6E8A-4147-A177-3AD203B41FA5}">
                      <a16:colId xmlns:a16="http://schemas.microsoft.com/office/drawing/2014/main" val="2899525094"/>
                    </a:ext>
                  </a:extLst>
                </a:gridCol>
                <a:gridCol w="523788">
                  <a:extLst>
                    <a:ext uri="{9D8B030D-6E8A-4147-A177-3AD203B41FA5}">
                      <a16:colId xmlns:a16="http://schemas.microsoft.com/office/drawing/2014/main" val="569967966"/>
                    </a:ext>
                  </a:extLst>
                </a:gridCol>
                <a:gridCol w="358629">
                  <a:extLst>
                    <a:ext uri="{9D8B030D-6E8A-4147-A177-3AD203B41FA5}">
                      <a16:colId xmlns:a16="http://schemas.microsoft.com/office/drawing/2014/main" val="4211804338"/>
                    </a:ext>
                  </a:extLst>
                </a:gridCol>
                <a:gridCol w="339754">
                  <a:extLst>
                    <a:ext uri="{9D8B030D-6E8A-4147-A177-3AD203B41FA5}">
                      <a16:colId xmlns:a16="http://schemas.microsoft.com/office/drawing/2014/main" val="802307319"/>
                    </a:ext>
                  </a:extLst>
                </a:gridCol>
              </a:tblGrid>
              <a:tr h="302895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dirty="0"/>
                        <a:t>1.3.1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dirty="0"/>
                        <a:t>1.1.8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dirty="0"/>
                        <a:t>1.1.1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dirty="0"/>
                        <a:t>1.26.1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dirty="0"/>
                        <a:t>9.7.3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dirty="0"/>
                        <a:t>1.36.1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dirty="0"/>
                        <a:t>1.1.3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dirty="0"/>
                        <a:t>Rest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779671047"/>
                  </a:ext>
                </a:extLst>
              </a:tr>
              <a:tr h="199430">
                <a:tc gridSpan="2">
                  <a:txBody>
                    <a:bodyPr/>
                    <a:lstStyle/>
                    <a:p>
                      <a:r>
                        <a:rPr lang="cs-CZ" sz="800" b="1" dirty="0"/>
                        <a:t>Sensitive (no </a:t>
                      </a:r>
                      <a:r>
                        <a:rPr lang="cs-CZ" sz="800" b="1" dirty="0" err="1"/>
                        <a:t>mutation</a:t>
                      </a:r>
                      <a:r>
                        <a:rPr lang="cs-CZ" sz="800" b="1" dirty="0"/>
                        <a:t>)</a:t>
                      </a:r>
                      <a:endParaRPr lang="en-US" sz="800" b="1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1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29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11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6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1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4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762219764"/>
                  </a:ext>
                </a:extLst>
              </a:tr>
              <a:tr h="243159">
                <a:tc rowSpan="2">
                  <a:txBody>
                    <a:bodyPr/>
                    <a:lstStyle/>
                    <a:p>
                      <a:pPr algn="ctr"/>
                      <a:r>
                        <a:rPr lang="cs-CZ" sz="800" b="1" dirty="0" err="1"/>
                        <a:t>Resistance</a:t>
                      </a:r>
                      <a:endParaRPr lang="en-US" sz="800" b="1" dirty="0"/>
                    </a:p>
                  </a:txBody>
                  <a:tcPr marL="51435" marR="51435" marT="25718" marB="25718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/>
                        <a:t>A2058G</a:t>
                      </a:r>
                      <a:endParaRPr lang="en-US" sz="8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106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3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15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17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10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15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3506967104"/>
                  </a:ext>
                </a:extLst>
              </a:tr>
              <a:tr h="2698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/>
                        <a:t>A2059G</a:t>
                      </a:r>
                      <a:endParaRPr lang="en-US" sz="8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7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/>
                        <a:t>0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990140040"/>
                  </a:ext>
                </a:extLst>
              </a:tr>
              <a:tr h="302895">
                <a:tc gridSpan="2">
                  <a:txBody>
                    <a:bodyPr/>
                    <a:lstStyle/>
                    <a:p>
                      <a:r>
                        <a:rPr lang="cs-CZ" sz="800" b="1" dirty="0"/>
                        <a:t>p </a:t>
                      </a:r>
                      <a:r>
                        <a:rPr lang="cs-CZ" sz="800" b="1" dirty="0" err="1"/>
                        <a:t>value</a:t>
                      </a:r>
                      <a:endParaRPr lang="en-US" sz="800" b="1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&lt;0,0001</a:t>
                      </a:r>
                      <a:r>
                        <a:rPr lang="cs-CZ" sz="800" b="1" dirty="0"/>
                        <a:t>*</a:t>
                      </a:r>
                      <a:endParaRPr lang="en-US" sz="8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&lt;0,0001</a:t>
                      </a:r>
                      <a:r>
                        <a:rPr lang="cs-CZ" sz="800" b="1" dirty="0"/>
                        <a:t>*</a:t>
                      </a:r>
                      <a:endParaRPr lang="en-US" sz="8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b="1" dirty="0"/>
                        <a:t>0,023*</a:t>
                      </a:r>
                      <a:endParaRPr lang="en-US" sz="8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b="1" dirty="0"/>
                        <a:t>0,015*</a:t>
                      </a:r>
                      <a:endParaRPr lang="en-US" sz="8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dirty="0"/>
                        <a:t>0,122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&lt;0,0001</a:t>
                      </a:r>
                      <a:r>
                        <a:rPr lang="cs-CZ" sz="800" b="1" dirty="0"/>
                        <a:t>*</a:t>
                      </a:r>
                      <a:endParaRPr lang="en-US" sz="8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dirty="0"/>
                        <a:t>0,685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800" dirty="0"/>
                        <a:t>1,000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63885943"/>
                  </a:ext>
                </a:extLst>
              </a:tr>
            </a:tbl>
          </a:graphicData>
        </a:graphic>
      </p:graphicFrame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DD8751-0658-478E-BB5A-85239D1D1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8950" y="1400744"/>
            <a:ext cx="1966983" cy="1102227"/>
          </a:xfrm>
        </p:spPr>
        <p:txBody>
          <a:bodyPr>
            <a:noAutofit/>
          </a:bodyPr>
          <a:lstStyle/>
          <a:p>
            <a:r>
              <a:rPr lang="cs-CZ" sz="1125" dirty="0" err="1"/>
              <a:t>From</a:t>
            </a:r>
            <a:r>
              <a:rPr lang="cs-CZ" sz="1125" dirty="0"/>
              <a:t> 496 PCR P</a:t>
            </a:r>
          </a:p>
          <a:p>
            <a:pPr lvl="1"/>
            <a:r>
              <a:rPr lang="cs-CZ" sz="900" dirty="0"/>
              <a:t>175 N (35,3%)</a:t>
            </a:r>
          </a:p>
          <a:p>
            <a:pPr lvl="1"/>
            <a:r>
              <a:rPr lang="cs-CZ" sz="900" dirty="0"/>
              <a:t> 321 P (64,7%)</a:t>
            </a:r>
          </a:p>
          <a:p>
            <a:pPr lvl="2"/>
            <a:r>
              <a:rPr lang="cs-CZ" sz="816" dirty="0"/>
              <a:t>86 sensitive (26,8%)</a:t>
            </a:r>
          </a:p>
          <a:p>
            <a:pPr lvl="2"/>
            <a:r>
              <a:rPr lang="cs-CZ" sz="816" dirty="0"/>
              <a:t>235 resistence (73,2%)</a:t>
            </a:r>
          </a:p>
          <a:p>
            <a:pPr lvl="3"/>
            <a:r>
              <a:rPr lang="cs-CZ" sz="816" dirty="0"/>
              <a:t>215 A2058G (91,5%)</a:t>
            </a:r>
          </a:p>
          <a:p>
            <a:pPr lvl="3"/>
            <a:r>
              <a:rPr lang="cs-CZ" sz="816" dirty="0"/>
              <a:t>20 A2059G (8,5%)</a:t>
            </a:r>
            <a:endParaRPr lang="en-US" sz="816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175F20-1C96-4D28-8EA5-6595FE9D857C}"/>
              </a:ext>
            </a:extLst>
          </p:cNvPr>
          <p:cNvSpPr txBox="1"/>
          <p:nvPr/>
        </p:nvSpPr>
        <p:spPr>
          <a:xfrm>
            <a:off x="5844367" y="3393293"/>
            <a:ext cx="2271776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350" dirty="0" err="1">
                <a:solidFill>
                  <a:schemeClr val="bg1"/>
                </a:solidFill>
              </a:rPr>
              <a:t>Associated</a:t>
            </a:r>
            <a:r>
              <a:rPr lang="cs-CZ" sz="1350" dirty="0">
                <a:solidFill>
                  <a:schemeClr val="bg1"/>
                </a:solidFill>
              </a:rPr>
              <a:t> </a:t>
            </a:r>
            <a:r>
              <a:rPr lang="cs-CZ" sz="1350" dirty="0" err="1">
                <a:solidFill>
                  <a:schemeClr val="bg1"/>
                </a:solidFill>
              </a:rPr>
              <a:t>with</a:t>
            </a:r>
            <a:r>
              <a:rPr lang="cs-CZ" sz="1350" dirty="0">
                <a:solidFill>
                  <a:schemeClr val="bg1"/>
                </a:solidFill>
              </a:rPr>
              <a:t> resistence!</a:t>
            </a:r>
            <a:endParaRPr lang="en-US" sz="1350" dirty="0" err="1">
              <a:solidFill>
                <a:schemeClr val="bg1"/>
              </a:solidFill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0CF616E-28C0-4F12-9AB1-7152FA23813C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786313" y="2502971"/>
            <a:ext cx="2193942" cy="8903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9015A8E-CE29-46A0-B01E-060BC7C8B347}"/>
              </a:ext>
            </a:extLst>
          </p:cNvPr>
          <p:cNvCxnSpPr>
            <a:cxnSpLocks/>
            <a:stCxn id="9" idx="0"/>
            <a:endCxn id="22" idx="2"/>
          </p:cNvCxnSpPr>
          <p:nvPr/>
        </p:nvCxnSpPr>
        <p:spPr>
          <a:xfrm flipH="1" flipV="1">
            <a:off x="6141984" y="2502971"/>
            <a:ext cx="838271" cy="8903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6F6CA5FB-C843-4E0E-97AD-6B933AEF6D21}"/>
              </a:ext>
            </a:extLst>
          </p:cNvPr>
          <p:cNvSpPr/>
          <p:nvPr/>
        </p:nvSpPr>
        <p:spPr>
          <a:xfrm>
            <a:off x="4572001" y="1400744"/>
            <a:ext cx="455414" cy="1102227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0A2259D1-CFD8-4B3D-8FB2-AC6C9A1AD410}"/>
              </a:ext>
            </a:extLst>
          </p:cNvPr>
          <p:cNvSpPr/>
          <p:nvPr/>
        </p:nvSpPr>
        <p:spPr>
          <a:xfrm>
            <a:off x="5934491" y="1400744"/>
            <a:ext cx="414985" cy="1102227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8E570C5-CFC0-4F09-855F-1C1E24660EF4}"/>
              </a:ext>
            </a:extLst>
          </p:cNvPr>
          <p:cNvGraphicFramePr/>
          <p:nvPr/>
        </p:nvGraphicFramePr>
        <p:xfrm>
          <a:off x="1300348" y="2640530"/>
          <a:ext cx="5035979" cy="174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91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21" grpId="0" animBg="1"/>
      <p:bldP spid="22" grpId="0" animBg="1"/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B897C-93A5-7D8B-2E3B-3B5E6488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100" dirty="0"/>
              <a:t>Bar chart </a:t>
            </a:r>
            <a:r>
              <a:rPr lang="cs-CZ" spc="-100" dirty="0" err="1"/>
              <a:t>template</a:t>
            </a:r>
            <a:endParaRPr lang="cs-CZ" spc="-100" dirty="0"/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245B0BEE-E2B1-121C-7FAC-D25429C622A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3585530"/>
              </p:ext>
            </p:extLst>
          </p:nvPr>
        </p:nvGraphicFramePr>
        <p:xfrm>
          <a:off x="617538" y="1059582"/>
          <a:ext cx="7902575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814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B897C-93A5-7D8B-2E3B-3B5E6488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100" dirty="0" err="1"/>
              <a:t>Circular</a:t>
            </a:r>
            <a:r>
              <a:rPr lang="cs-CZ" spc="-100" dirty="0"/>
              <a:t> chart </a:t>
            </a:r>
            <a:r>
              <a:rPr lang="cs-CZ" spc="-100" dirty="0" err="1"/>
              <a:t>template</a:t>
            </a:r>
            <a:endParaRPr lang="cs-CZ" spc="-100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29BB93A0-F00F-A7F7-40BF-AD8DA4BB4D3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4917352"/>
              </p:ext>
            </p:extLst>
          </p:nvPr>
        </p:nvGraphicFramePr>
        <p:xfrm>
          <a:off x="617538" y="1040805"/>
          <a:ext cx="7902575" cy="325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50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0469C-4ACE-0BD2-0857-4AE2C97A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put</a:t>
            </a:r>
            <a:r>
              <a:rPr lang="cs-CZ" dirty="0"/>
              <a:t> long </a:t>
            </a:r>
            <a:r>
              <a:rPr lang="cs-CZ" dirty="0" err="1"/>
              <a:t>title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four</a:t>
            </a:r>
            <a:r>
              <a:rPr lang="cs-CZ" dirty="0"/>
              <a:t> lines long</a:t>
            </a:r>
          </a:p>
        </p:txBody>
      </p:sp>
    </p:spTree>
    <p:extLst>
      <p:ext uri="{BB962C8B-B14F-4D97-AF65-F5344CB8AC3E}">
        <p14:creationId xmlns:p14="http://schemas.microsoft.com/office/powerpoint/2010/main" val="109703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348F4C0-927F-554B-9F71-21481379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7886700" cy="994172"/>
          </a:xfrm>
        </p:spPr>
        <p:txBody>
          <a:bodyPr lIns="0" anchor="t" anchorCtr="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Two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groups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of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syphilis-causing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strains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A71EED-7C44-4DB0-B75F-50CBE90C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06" y="2901652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352E21-C66C-43AA-8B6D-C7B886E43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285" y="64789"/>
            <a:ext cx="2535339" cy="2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60B7B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Obrázek 2">
            <a:extLst>
              <a:ext uri="{FF2B5EF4-FFF2-40B4-BE49-F238E27FC236}">
                <a16:creationId xmlns:a16="http://schemas.microsoft.com/office/drawing/2014/main" id="{26CEA1CB-9E97-4DD9-B3A9-C854C4BB0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89" y="987574"/>
            <a:ext cx="3984675" cy="307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5">
            <a:extLst>
              <a:ext uri="{FF2B5EF4-FFF2-40B4-BE49-F238E27FC236}">
                <a16:creationId xmlns:a16="http://schemas.microsoft.com/office/drawing/2014/main" id="{BA98F744-68FE-444D-9C7F-18116B532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41" y="4275318"/>
            <a:ext cx="8354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 b="0" dirty="0">
                <a:solidFill>
                  <a:srgbClr val="2E2E2E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The tree was constructed from alignment of concatenated multiple chromosomal loci of TPA, TPE, and TEN reference strains including the </a:t>
            </a:r>
            <a:r>
              <a:rPr lang="en-US" altLang="cs-CZ" sz="1000" b="0" dirty="0">
                <a:latin typeface="Times New Roman" panose="02020603050405020304" pitchFamily="18" charset="0"/>
                <a:cs typeface="Calibri" panose="020F0502020204030204" pitchFamily="34" charset="0"/>
              </a:rPr>
              <a:t>TP0136, TP0304, TP0326, TP0488, TP0515, TP0548, and TP0558 loci. There was a total of 14743 nucleotide positions in the final dataset. </a:t>
            </a:r>
            <a:endParaRPr lang="cs-CZ" altLang="cs-CZ" sz="1000" b="0" dirty="0"/>
          </a:p>
        </p:txBody>
      </p:sp>
      <p:sp>
        <p:nvSpPr>
          <p:cNvPr id="10" name="TextovéPole 6">
            <a:extLst>
              <a:ext uri="{FF2B5EF4-FFF2-40B4-BE49-F238E27FC236}">
                <a16:creationId xmlns:a16="http://schemas.microsoft.com/office/drawing/2014/main" id="{6E5FE2E5-3596-4BFC-8EE5-B7F76DC6D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384" y="3809753"/>
            <a:ext cx="756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0" dirty="0"/>
              <a:t>Šmajs et al. 2016</a:t>
            </a:r>
          </a:p>
        </p:txBody>
      </p:sp>
      <p:sp>
        <p:nvSpPr>
          <p:cNvPr id="11" name="Obdélník 7">
            <a:extLst>
              <a:ext uri="{FF2B5EF4-FFF2-40B4-BE49-F238E27FC236}">
                <a16:creationId xmlns:a16="http://schemas.microsoft.com/office/drawing/2014/main" id="{31A225C0-506C-4C7D-9B80-71A52144F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258" y="1068240"/>
            <a:ext cx="879338" cy="1287486"/>
          </a:xfrm>
          <a:prstGeom prst="rect">
            <a:avLst/>
          </a:prstGeom>
          <a:solidFill>
            <a:schemeClr val="accent1">
              <a:alpha val="4117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" name="Obdélník 8">
            <a:extLst>
              <a:ext uri="{FF2B5EF4-FFF2-40B4-BE49-F238E27FC236}">
                <a16:creationId xmlns:a16="http://schemas.microsoft.com/office/drawing/2014/main" id="{FD5989F7-5864-4C01-818E-9F66CE1A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257" y="2448669"/>
            <a:ext cx="879339" cy="510774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26D472C-F5A5-4198-AE7E-A4BAF1804B60}"/>
              </a:ext>
            </a:extLst>
          </p:cNvPr>
          <p:cNvSpPr txBox="1"/>
          <p:nvPr/>
        </p:nvSpPr>
        <p:spPr>
          <a:xfrm>
            <a:off x="786469" y="2244742"/>
            <a:ext cx="118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Bad</a:t>
            </a:r>
            <a:r>
              <a:rPr lang="cs-CZ" sz="1200" dirty="0"/>
              <a:t> </a:t>
            </a:r>
            <a:r>
              <a:rPr lang="cs-CZ" sz="1200" dirty="0" err="1"/>
              <a:t>sampling</a:t>
            </a:r>
            <a:r>
              <a:rPr lang="cs-CZ" sz="1200" dirty="0"/>
              <a:t> </a:t>
            </a:r>
          </a:p>
          <a:p>
            <a:r>
              <a:rPr lang="cs-CZ" sz="1200" dirty="0" err="1"/>
              <a:t>or</a:t>
            </a:r>
            <a:r>
              <a:rPr lang="cs-CZ" sz="1200" dirty="0"/>
              <a:t> </a:t>
            </a:r>
            <a:r>
              <a:rPr lang="cs-CZ" sz="1200" dirty="0" err="1"/>
              <a:t>separate</a:t>
            </a:r>
            <a:r>
              <a:rPr lang="cs-CZ" sz="1200" dirty="0"/>
              <a:t> </a:t>
            </a:r>
            <a:r>
              <a:rPr lang="cs-CZ" sz="1200" dirty="0" err="1"/>
              <a:t>evolution</a:t>
            </a:r>
            <a:r>
              <a:rPr lang="cs-CZ" sz="1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76050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A0F17-B9E3-6FE7-B9B4-E01437A2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Title</a:t>
            </a:r>
            <a:r>
              <a:rPr lang="cs-CZ" dirty="0"/>
              <a:t> (max. </a:t>
            </a:r>
            <a:r>
              <a:rPr lang="cs-CZ" dirty="0" err="1"/>
              <a:t>two</a:t>
            </a:r>
            <a:r>
              <a:rPr lang="cs-CZ" dirty="0"/>
              <a:t> lines)</a:t>
            </a:r>
          </a:p>
        </p:txBody>
      </p:sp>
    </p:spTree>
    <p:extLst>
      <p:ext uri="{BB962C8B-B14F-4D97-AF65-F5344CB8AC3E}">
        <p14:creationId xmlns:p14="http://schemas.microsoft.com/office/powerpoint/2010/main" val="1420923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91AE5-38BD-B735-0FC9-F6C7800B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925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49581-39A6-9D96-A47F-671C1968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6482680" cy="1031875"/>
          </a:xfrm>
        </p:spPr>
        <p:txBody>
          <a:bodyPr/>
          <a:lstStyle/>
          <a:p>
            <a:r>
              <a:rPr lang="cs-CZ" dirty="0"/>
              <a:t>Table </a:t>
            </a:r>
            <a:r>
              <a:rPr lang="cs-CZ" dirty="0" err="1"/>
              <a:t>template</a:t>
            </a: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8A27D9A-3E4C-D374-2F4D-1A523F60B61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1713795"/>
              </p:ext>
            </p:extLst>
          </p:nvPr>
        </p:nvGraphicFramePr>
        <p:xfrm>
          <a:off x="617538" y="1370013"/>
          <a:ext cx="7902575" cy="2225040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1580515">
                  <a:extLst>
                    <a:ext uri="{9D8B030D-6E8A-4147-A177-3AD203B41FA5}">
                      <a16:colId xmlns:a16="http://schemas.microsoft.com/office/drawing/2014/main" val="465398116"/>
                    </a:ext>
                  </a:extLst>
                </a:gridCol>
                <a:gridCol w="1580515">
                  <a:extLst>
                    <a:ext uri="{9D8B030D-6E8A-4147-A177-3AD203B41FA5}">
                      <a16:colId xmlns:a16="http://schemas.microsoft.com/office/drawing/2014/main" val="532981358"/>
                    </a:ext>
                  </a:extLst>
                </a:gridCol>
                <a:gridCol w="1580515">
                  <a:extLst>
                    <a:ext uri="{9D8B030D-6E8A-4147-A177-3AD203B41FA5}">
                      <a16:colId xmlns:a16="http://schemas.microsoft.com/office/drawing/2014/main" val="1528064346"/>
                    </a:ext>
                  </a:extLst>
                </a:gridCol>
                <a:gridCol w="1580515">
                  <a:extLst>
                    <a:ext uri="{9D8B030D-6E8A-4147-A177-3AD203B41FA5}">
                      <a16:colId xmlns:a16="http://schemas.microsoft.com/office/drawing/2014/main" val="4198136942"/>
                    </a:ext>
                  </a:extLst>
                </a:gridCol>
                <a:gridCol w="1580515">
                  <a:extLst>
                    <a:ext uri="{9D8B030D-6E8A-4147-A177-3AD203B41FA5}">
                      <a16:colId xmlns:a16="http://schemas.microsoft.com/office/drawing/2014/main" val="3767133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spc="-50" baseline="0" dirty="0" err="1"/>
                        <a:t>Column</a:t>
                      </a:r>
                      <a:r>
                        <a:rPr lang="cs-CZ" sz="1200" spc="-50" baseline="0" dirty="0"/>
                        <a:t> 1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spc="-50" baseline="0" dirty="0" err="1"/>
                        <a:t>Column</a:t>
                      </a:r>
                      <a:r>
                        <a:rPr lang="cs-CZ" sz="1200" spc="-50" baseline="0" dirty="0"/>
                        <a:t> 2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00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spc="-50" baseline="0" dirty="0"/>
                        <a:t>Cell 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144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500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32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969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20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63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73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ranžová&#10;&#10;Popis byl vytvořen automaticky">
            <a:extLst>
              <a:ext uri="{FF2B5EF4-FFF2-40B4-BE49-F238E27FC236}">
                <a16:creationId xmlns:a16="http://schemas.microsoft.com/office/drawing/2014/main" id="{4520E980-77D4-DF69-A9CD-D5DFFE52E5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1" b="21827"/>
          <a:stretch/>
        </p:blipFill>
        <p:spPr>
          <a:xfrm>
            <a:off x="609600" y="1371600"/>
            <a:ext cx="3865562" cy="32607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8664BD6-9263-273E-70AE-629BBA2A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6482680" cy="1033462"/>
          </a:xfrm>
        </p:spPr>
        <p:txBody>
          <a:bodyPr lIns="0" tIns="0" rIns="0" bIns="0"/>
          <a:lstStyle/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contents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A6BD83-A49B-19A0-0015-4B51E7D5767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lIns="0" tIns="0" rIns="0" bIns="0"/>
          <a:lstStyle/>
          <a:p>
            <a:r>
              <a:rPr lang="cs-CZ" dirty="0"/>
              <a:t>Insert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side</a:t>
            </a:r>
            <a:endParaRPr lang="cs-CZ" dirty="0"/>
          </a:p>
          <a:p>
            <a:r>
              <a:rPr lang="cs-CZ" dirty="0"/>
              <a:t>Insert text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side</a:t>
            </a:r>
            <a:endParaRPr lang="cs-CZ" dirty="0"/>
          </a:p>
          <a:p>
            <a:r>
              <a:rPr lang="cs-CZ" dirty="0"/>
              <a:t>Or insert text on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sides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695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C16C2-0BCD-8A3B-AE5E-CCD96E6C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Big </a:t>
            </a:r>
            <a:r>
              <a:rPr lang="cs-CZ" dirty="0" err="1"/>
              <a:t>photo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DA4918D-5B83-59B5-DCD9-3BD730C383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 b="19070"/>
          <a:stretch/>
        </p:blipFill>
        <p:spPr>
          <a:xfrm>
            <a:off x="609600" y="1379538"/>
            <a:ext cx="7910513" cy="3262312"/>
          </a:xfrm>
        </p:spPr>
      </p:pic>
    </p:spTree>
    <p:extLst>
      <p:ext uri="{BB962C8B-B14F-4D97-AF65-F5344CB8AC3E}">
        <p14:creationId xmlns:p14="http://schemas.microsoft.com/office/powerpoint/2010/main" val="2410994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3D30F94-8923-8F8B-D09F-77C2B00200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0" r="7" b="15890"/>
          <a:stretch/>
        </p:blipFill>
        <p:spPr>
          <a:xfrm>
            <a:off x="608250" y="338138"/>
            <a:ext cx="7902000" cy="4033837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EE3C9E-4109-81FA-B769-3D2C8F543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Image </a:t>
            </a:r>
            <a:r>
              <a:rPr lang="cs-CZ" dirty="0" err="1"/>
              <a:t>description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17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348F4C0-927F-554B-9F71-21481379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7886700" cy="994172"/>
          </a:xfrm>
        </p:spPr>
        <p:txBody>
          <a:bodyPr lIns="0" anchor="t" anchorCtr="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Two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groups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of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syphilis-causing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strains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A71EED-7C44-4DB0-B75F-50CBE90C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06" y="2901652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352E21-C66C-43AA-8B6D-C7B886E43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285" y="64789"/>
            <a:ext cx="2535339" cy="2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60B7B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3267489-E7ED-4BE7-933D-91E72471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3398838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6">
            <a:extLst>
              <a:ext uri="{FF2B5EF4-FFF2-40B4-BE49-F238E27FC236}">
                <a16:creationId xmlns:a16="http://schemas.microsoft.com/office/drawing/2014/main" id="{4FE8DDCD-0F6F-405C-982C-9A363D5BC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341" y="2306663"/>
            <a:ext cx="23042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/>
              <a:t>Šmajs et al. 2018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05EACB0-981A-4055-8321-70AA946A9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4503"/>
            <a:ext cx="2448271" cy="198729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D33441D-6709-4593-971B-EAAD4A21A727}"/>
              </a:ext>
            </a:extLst>
          </p:cNvPr>
          <p:cNvSpPr txBox="1"/>
          <p:nvPr/>
        </p:nvSpPr>
        <p:spPr>
          <a:xfrm>
            <a:off x="5076056" y="1377945"/>
            <a:ext cx="29523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Nichols-like</a:t>
            </a:r>
            <a:r>
              <a:rPr lang="cs-CZ" sz="1400" dirty="0"/>
              <a:t> </a:t>
            </a:r>
            <a:r>
              <a:rPr lang="cs-CZ" sz="1400" dirty="0" err="1"/>
              <a:t>strains</a:t>
            </a:r>
            <a:r>
              <a:rPr lang="cs-CZ" sz="1400" dirty="0"/>
              <a:t>:</a:t>
            </a:r>
          </a:p>
          <a:p>
            <a:endParaRPr lang="cs-CZ" dirty="0"/>
          </a:p>
          <a:p>
            <a:r>
              <a:rPr lang="cs-CZ" dirty="0"/>
              <a:t>5.9%</a:t>
            </a:r>
          </a:p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AF7BF6A-32E2-4F65-8849-1100497DFDB4}"/>
              </a:ext>
            </a:extLst>
          </p:cNvPr>
          <p:cNvSpPr txBox="1"/>
          <p:nvPr/>
        </p:nvSpPr>
        <p:spPr>
          <a:xfrm>
            <a:off x="6211781" y="1890388"/>
            <a:ext cx="2016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/>
              <a:t>n = 1989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1A4F7A0-9FD8-4157-8F89-A2093794E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3" y="2901652"/>
            <a:ext cx="3287141" cy="190371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22E794C0-BF76-47C4-A407-6698338DAF7D}"/>
              </a:ext>
            </a:extLst>
          </p:cNvPr>
          <p:cNvSpPr txBox="1"/>
          <p:nvPr/>
        </p:nvSpPr>
        <p:spPr>
          <a:xfrm>
            <a:off x="6248469" y="3606780"/>
            <a:ext cx="172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/>
              <a:t>n = 1687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479AA2C-467B-4C25-89B7-BFB733AC309E}"/>
              </a:ext>
            </a:extLst>
          </p:cNvPr>
          <p:cNvSpPr txBox="1"/>
          <p:nvPr/>
        </p:nvSpPr>
        <p:spPr>
          <a:xfrm>
            <a:off x="5128403" y="3112121"/>
            <a:ext cx="3099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Nichols-like</a:t>
            </a:r>
            <a:r>
              <a:rPr lang="cs-CZ" sz="1400" dirty="0"/>
              <a:t> </a:t>
            </a:r>
            <a:r>
              <a:rPr lang="cs-CZ" sz="1400" dirty="0" err="1"/>
              <a:t>strains</a:t>
            </a:r>
            <a:r>
              <a:rPr lang="cs-CZ" sz="1400" dirty="0"/>
              <a:t>:</a:t>
            </a:r>
          </a:p>
          <a:p>
            <a:endParaRPr lang="cs-CZ" dirty="0"/>
          </a:p>
          <a:p>
            <a:r>
              <a:rPr lang="cs-CZ" dirty="0"/>
              <a:t>21.6%</a:t>
            </a:r>
          </a:p>
        </p:txBody>
      </p:sp>
      <p:sp>
        <p:nvSpPr>
          <p:cNvPr id="22" name="TextovéPole 6">
            <a:extLst>
              <a:ext uri="{FF2B5EF4-FFF2-40B4-BE49-F238E27FC236}">
                <a16:creationId xmlns:a16="http://schemas.microsoft.com/office/drawing/2014/main" id="{5243AB72-2F32-4846-A52D-AB42CE0B1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658" y="4198785"/>
            <a:ext cx="32847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/>
              <a:t>Data </a:t>
            </a:r>
            <a:r>
              <a:rPr lang="cs-CZ" altLang="cs-CZ" sz="1000" dirty="0" err="1"/>
              <a:t>since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review</a:t>
            </a:r>
            <a:r>
              <a:rPr lang="cs-CZ" altLang="cs-CZ" sz="1000" dirty="0"/>
              <a:t> by Šmajs et al. 2018</a:t>
            </a:r>
          </a:p>
        </p:txBody>
      </p:sp>
    </p:spTree>
    <p:extLst>
      <p:ext uri="{BB962C8B-B14F-4D97-AF65-F5344CB8AC3E}">
        <p14:creationId xmlns:p14="http://schemas.microsoft.com/office/powerpoint/2010/main" val="143908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B22B1C0-8D6A-4F7D-B32E-D59CF6C65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88" y="2031602"/>
            <a:ext cx="44053" cy="4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5">
            <a:extLst>
              <a:ext uri="{FF2B5EF4-FFF2-40B4-BE49-F238E27FC236}">
                <a16:creationId xmlns:a16="http://schemas.microsoft.com/office/drawing/2014/main" id="{3648D075-82EA-42BD-AD85-FDC6979E7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14835"/>
            <a:ext cx="8064895" cy="3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Two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groups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of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syphilis-causing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strains</a:t>
            </a:r>
            <a:r>
              <a:rPr lang="cs-CZ" altLang="cs-CZ" sz="2400" dirty="0">
                <a:latin typeface="Times New Roman" panose="02020603050405020304" pitchFamily="18" charset="0"/>
              </a:rPr>
              <a:t>  - </a:t>
            </a:r>
            <a:r>
              <a:rPr lang="cs-CZ" altLang="cs-CZ" sz="2400" dirty="0" err="1">
                <a:latin typeface="Times New Roman" panose="02020603050405020304" pitchFamily="18" charset="0"/>
              </a:rPr>
              <a:t>why</a:t>
            </a:r>
            <a:r>
              <a:rPr lang="cs-CZ" altLang="cs-CZ" sz="2400" dirty="0">
                <a:latin typeface="Times New Roman" panose="02020603050405020304" pitchFamily="18" charset="0"/>
              </a:rPr>
              <a:t> most </a:t>
            </a:r>
            <a:r>
              <a:rPr lang="cs-CZ" altLang="cs-CZ" sz="2400" dirty="0" err="1">
                <a:latin typeface="Times New Roman" panose="02020603050405020304" pitchFamily="18" charset="0"/>
              </a:rPr>
              <a:t>of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the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people</a:t>
            </a:r>
            <a:r>
              <a:rPr lang="cs-CZ" altLang="cs-CZ" sz="2400" dirty="0">
                <a:latin typeface="Times New Roman" panose="02020603050405020304" pitchFamily="18" charset="0"/>
              </a:rPr>
              <a:t> are </a:t>
            </a:r>
            <a:r>
              <a:rPr lang="cs-CZ" altLang="cs-CZ" sz="2400" dirty="0" err="1">
                <a:latin typeface="Times New Roman" panose="02020603050405020304" pitchFamily="18" charset="0"/>
              </a:rPr>
              <a:t>infected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with</a:t>
            </a:r>
            <a:r>
              <a:rPr lang="cs-CZ" altLang="cs-CZ" sz="2400" dirty="0">
                <a:latin typeface="Times New Roman" panose="02020603050405020304" pitchFamily="18" charset="0"/>
              </a:rPr>
              <a:t> SS14-like </a:t>
            </a:r>
            <a:r>
              <a:rPr lang="cs-CZ" altLang="cs-CZ" sz="2400" dirty="0" err="1">
                <a:latin typeface="Times New Roman" panose="02020603050405020304" pitchFamily="18" charset="0"/>
              </a:rPr>
              <a:t>isolates</a:t>
            </a:r>
            <a:r>
              <a:rPr lang="cs-CZ" altLang="cs-CZ" sz="2400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9222" name="TextovéPole 6">
            <a:extLst>
              <a:ext uri="{FF2B5EF4-FFF2-40B4-BE49-F238E27FC236}">
                <a16:creationId xmlns:a16="http://schemas.microsoft.com/office/drawing/2014/main" id="{D8ACBD35-9662-43F9-B5A5-D3C9A82B4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1" y="2399413"/>
            <a:ext cx="183575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750" dirty="0"/>
              <a:t>Data </a:t>
            </a:r>
            <a:r>
              <a:rPr lang="cs-CZ" altLang="cs-CZ" sz="750" dirty="0" err="1"/>
              <a:t>since</a:t>
            </a:r>
            <a:r>
              <a:rPr lang="cs-CZ" altLang="cs-CZ" sz="750" dirty="0"/>
              <a:t> </a:t>
            </a:r>
            <a:r>
              <a:rPr lang="cs-CZ" altLang="cs-CZ" sz="750" dirty="0" err="1"/>
              <a:t>review</a:t>
            </a:r>
            <a:r>
              <a:rPr lang="cs-CZ" altLang="cs-CZ" sz="750" dirty="0"/>
              <a:t> by Šmajs et al. 2018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A7B94DB-AC48-4FF0-B9EC-05A3C9E2B64C}"/>
              </a:ext>
            </a:extLst>
          </p:cNvPr>
          <p:cNvSpPr txBox="1"/>
          <p:nvPr/>
        </p:nvSpPr>
        <p:spPr>
          <a:xfrm>
            <a:off x="1647793" y="1166774"/>
            <a:ext cx="538961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/>
              <a:t>Until</a:t>
            </a:r>
            <a:r>
              <a:rPr lang="cs-CZ" sz="1050" dirty="0"/>
              <a:t> 2022, </a:t>
            </a:r>
            <a:r>
              <a:rPr lang="cs-CZ" sz="900" dirty="0" err="1"/>
              <a:t>Nichols-like</a:t>
            </a:r>
            <a:r>
              <a:rPr lang="cs-CZ" sz="1050" dirty="0"/>
              <a:t> and SS14-like </a:t>
            </a:r>
            <a:r>
              <a:rPr lang="cs-CZ" sz="1050" dirty="0" err="1"/>
              <a:t>strains</a:t>
            </a:r>
            <a:r>
              <a:rPr lang="cs-CZ" sz="1050" dirty="0"/>
              <a:t> </a:t>
            </a:r>
            <a:r>
              <a:rPr lang="cs-CZ" sz="1050" dirty="0" err="1"/>
              <a:t>were</a:t>
            </a:r>
            <a:r>
              <a:rPr lang="cs-CZ" sz="1050" dirty="0"/>
              <a:t> </a:t>
            </a:r>
            <a:r>
              <a:rPr lang="cs-CZ" sz="1050" dirty="0" err="1"/>
              <a:t>analyzed</a:t>
            </a:r>
            <a:r>
              <a:rPr lang="cs-CZ" sz="1050" dirty="0"/>
              <a:t> </a:t>
            </a:r>
            <a:r>
              <a:rPr lang="cs-CZ" sz="1050" dirty="0" err="1"/>
              <a:t>among</a:t>
            </a:r>
            <a:r>
              <a:rPr lang="cs-CZ" sz="1050" dirty="0"/>
              <a:t> </a:t>
            </a:r>
            <a:r>
              <a:rPr lang="cs-CZ" sz="900" dirty="0"/>
              <a:t>3676</a:t>
            </a:r>
            <a:r>
              <a:rPr lang="cs-CZ" sz="1050" dirty="0"/>
              <a:t> </a:t>
            </a:r>
            <a:r>
              <a:rPr lang="cs-CZ" sz="1050" dirty="0" err="1"/>
              <a:t>isolates</a:t>
            </a:r>
            <a:r>
              <a:rPr lang="cs-CZ" sz="1050" dirty="0"/>
              <a:t>/</a:t>
            </a:r>
            <a:r>
              <a:rPr lang="cs-CZ" sz="1050" dirty="0" err="1"/>
              <a:t>strains</a:t>
            </a:r>
            <a:r>
              <a:rPr lang="cs-CZ" sz="1050" dirty="0"/>
              <a:t>:</a:t>
            </a:r>
          </a:p>
          <a:p>
            <a:endParaRPr lang="cs-CZ" sz="1350" dirty="0"/>
          </a:p>
          <a:p>
            <a:endParaRPr lang="cs-CZ" sz="135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D85484-9AFA-45DA-A52E-32D3271A3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44" y="1778406"/>
            <a:ext cx="3162497" cy="594497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860FDFE-1B4F-481C-ABEC-39926977FE06}"/>
              </a:ext>
            </a:extLst>
          </p:cNvPr>
          <p:cNvSpPr/>
          <p:nvPr/>
        </p:nvSpPr>
        <p:spPr bwMode="auto">
          <a:xfrm>
            <a:off x="1650984" y="2720104"/>
            <a:ext cx="6147321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cs-CZ" sz="1050" dirty="0">
                <a:latin typeface="Arial" panose="020B0604020202020204" pitchFamily="34" charset="0"/>
              </a:rPr>
              <a:t>456 TPA </a:t>
            </a:r>
            <a:r>
              <a:rPr lang="cs-CZ" sz="1050" dirty="0" err="1">
                <a:latin typeface="Arial" panose="020B0604020202020204" pitchFamily="34" charset="0"/>
              </a:rPr>
              <a:t>isolates</a:t>
            </a:r>
            <a:r>
              <a:rPr lang="cs-CZ" sz="1050" dirty="0">
                <a:latin typeface="Arial" panose="020B0604020202020204" pitchFamily="34" charset="0"/>
              </a:rPr>
              <a:t> </a:t>
            </a:r>
            <a:r>
              <a:rPr lang="cs-CZ" sz="1050" dirty="0" err="1">
                <a:latin typeface="Arial" panose="020B0604020202020204" pitchFamily="34" charset="0"/>
              </a:rPr>
              <a:t>from</a:t>
            </a:r>
            <a:r>
              <a:rPr lang="cs-CZ" sz="1050" dirty="0">
                <a:latin typeface="Arial" panose="020B0604020202020204" pitchFamily="34" charset="0"/>
              </a:rPr>
              <a:t> </a:t>
            </a:r>
            <a:r>
              <a:rPr lang="cs-CZ" sz="1050" dirty="0" err="1">
                <a:latin typeface="Arial" panose="020B0604020202020204" pitchFamily="34" charset="0"/>
              </a:rPr>
              <a:t>Australia</a:t>
            </a:r>
            <a:r>
              <a:rPr lang="cs-CZ" sz="1050" dirty="0">
                <a:latin typeface="Arial" panose="020B0604020202020204" pitchFamily="34" charset="0"/>
              </a:rPr>
              <a:t> (Victoria), 26.1% </a:t>
            </a:r>
            <a:r>
              <a:rPr lang="cs-CZ" sz="1050" dirty="0" err="1">
                <a:latin typeface="Arial" panose="020B0604020202020204" pitchFamily="34" charset="0"/>
              </a:rPr>
              <a:t>of</a:t>
            </a:r>
            <a:r>
              <a:rPr lang="cs-CZ" sz="1050" dirty="0">
                <a:latin typeface="Arial" panose="020B0604020202020204" pitchFamily="34" charset="0"/>
              </a:rPr>
              <a:t> </a:t>
            </a:r>
            <a:r>
              <a:rPr lang="cs-CZ" sz="1050" dirty="0" err="1">
                <a:latin typeface="Arial" panose="020B0604020202020204" pitchFamily="34" charset="0"/>
              </a:rPr>
              <a:t>Nichols-like</a:t>
            </a:r>
            <a:r>
              <a:rPr lang="cs-CZ" sz="1050" dirty="0">
                <a:latin typeface="Arial" panose="020B0604020202020204" pitchFamily="34" charset="0"/>
              </a:rPr>
              <a:t> </a:t>
            </a:r>
            <a:r>
              <a:rPr lang="cs-CZ" sz="1050" dirty="0" err="1">
                <a:latin typeface="Arial" panose="020B0604020202020204" pitchFamily="34" charset="0"/>
              </a:rPr>
              <a:t>isolates</a:t>
            </a:r>
            <a:r>
              <a:rPr lang="cs-CZ" sz="1050" dirty="0">
                <a:latin typeface="Arial" panose="020B0604020202020204" pitchFamily="34" charset="0"/>
              </a:rPr>
              <a:t>, </a:t>
            </a:r>
            <a:r>
              <a:rPr lang="cs-CZ" sz="1050" dirty="0" err="1">
                <a:latin typeface="Arial" panose="020B0604020202020204" pitchFamily="34" charset="0"/>
              </a:rPr>
              <a:t>Taouk</a:t>
            </a:r>
            <a:r>
              <a:rPr lang="cs-CZ" sz="1050" dirty="0">
                <a:latin typeface="Arial" panose="020B0604020202020204" pitchFamily="34" charset="0"/>
              </a:rPr>
              <a:t> et al. 2022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35687A4-8708-4E2E-BC72-9435DDDAE7C9}"/>
              </a:ext>
            </a:extLst>
          </p:cNvPr>
          <p:cNvSpPr/>
          <p:nvPr/>
        </p:nvSpPr>
        <p:spPr bwMode="auto">
          <a:xfrm>
            <a:off x="1650985" y="3046403"/>
            <a:ext cx="6147321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cs-CZ" sz="1050" dirty="0">
                <a:latin typeface="Arial" panose="020B0604020202020204" pitchFamily="34" charset="0"/>
              </a:rPr>
              <a:t>393 TPA </a:t>
            </a:r>
            <a:r>
              <a:rPr lang="cs-CZ" sz="1050" dirty="0" err="1">
                <a:latin typeface="Arial" panose="020B0604020202020204" pitchFamily="34" charset="0"/>
              </a:rPr>
              <a:t>isolates</a:t>
            </a:r>
            <a:r>
              <a:rPr lang="cs-CZ" sz="1050" dirty="0">
                <a:latin typeface="Arial" panose="020B0604020202020204" pitchFamily="34" charset="0"/>
              </a:rPr>
              <a:t> </a:t>
            </a:r>
            <a:r>
              <a:rPr lang="cs-CZ" sz="1050" dirty="0" err="1">
                <a:latin typeface="Arial" panose="020B0604020202020204" pitchFamily="34" charset="0"/>
              </a:rPr>
              <a:t>from</a:t>
            </a:r>
            <a:r>
              <a:rPr lang="cs-CZ" sz="1050" dirty="0">
                <a:latin typeface="Arial" panose="020B0604020202020204" pitchFamily="34" charset="0"/>
              </a:rPr>
              <a:t> </a:t>
            </a:r>
            <a:r>
              <a:rPr lang="cs-CZ" sz="1050" dirty="0" err="1">
                <a:latin typeface="Arial" panose="020B0604020202020204" pitchFamily="34" charset="0"/>
              </a:rPr>
              <a:t>Queensland</a:t>
            </a:r>
            <a:r>
              <a:rPr lang="cs-CZ" sz="1050" dirty="0">
                <a:latin typeface="Arial" panose="020B0604020202020204" pitchFamily="34" charset="0"/>
              </a:rPr>
              <a:t>, </a:t>
            </a:r>
            <a:r>
              <a:rPr lang="cs-CZ" sz="1050" dirty="0" err="1">
                <a:latin typeface="Arial" panose="020B0604020202020204" pitchFamily="34" charset="0"/>
              </a:rPr>
              <a:t>Australia</a:t>
            </a:r>
            <a:r>
              <a:rPr lang="cs-CZ" sz="1050" dirty="0">
                <a:latin typeface="Arial" panose="020B0604020202020204" pitchFamily="34" charset="0"/>
              </a:rPr>
              <a:t>, 9.4% </a:t>
            </a:r>
            <a:r>
              <a:rPr lang="cs-CZ" sz="1050" dirty="0" err="1">
                <a:latin typeface="Arial" panose="020B0604020202020204" pitchFamily="34" charset="0"/>
              </a:rPr>
              <a:t>of</a:t>
            </a:r>
            <a:r>
              <a:rPr lang="cs-CZ" sz="1050" dirty="0">
                <a:latin typeface="Arial" panose="020B0604020202020204" pitchFamily="34" charset="0"/>
              </a:rPr>
              <a:t> </a:t>
            </a:r>
            <a:r>
              <a:rPr lang="cs-CZ" sz="1050" dirty="0" err="1">
                <a:latin typeface="Arial" panose="020B0604020202020204" pitchFamily="34" charset="0"/>
              </a:rPr>
              <a:t>Nichols-like</a:t>
            </a:r>
            <a:r>
              <a:rPr lang="cs-CZ" sz="1050" dirty="0">
                <a:latin typeface="Arial" panose="020B0604020202020204" pitchFamily="34" charset="0"/>
              </a:rPr>
              <a:t> </a:t>
            </a:r>
            <a:r>
              <a:rPr lang="cs-CZ" sz="1050" dirty="0" err="1">
                <a:latin typeface="Arial" panose="020B0604020202020204" pitchFamily="34" charset="0"/>
              </a:rPr>
              <a:t>isolates</a:t>
            </a:r>
            <a:r>
              <a:rPr lang="cs-CZ" sz="1050" dirty="0">
                <a:latin typeface="Arial" panose="020B0604020202020204" pitchFamily="34" charset="0"/>
              </a:rPr>
              <a:t>, </a:t>
            </a:r>
            <a:r>
              <a:rPr lang="cs-CZ" sz="1050" dirty="0" err="1">
                <a:latin typeface="Arial" panose="020B0604020202020204" pitchFamily="34" charset="0"/>
              </a:rPr>
              <a:t>Sweeney</a:t>
            </a:r>
            <a:r>
              <a:rPr lang="cs-CZ" sz="1050" dirty="0">
                <a:latin typeface="Arial" panose="020B0604020202020204" pitchFamily="34" charset="0"/>
              </a:rPr>
              <a:t> et al. 2022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88AEC47-AA4D-4876-9BBD-B1A70E26A314}"/>
              </a:ext>
            </a:extLst>
          </p:cNvPr>
          <p:cNvSpPr txBox="1"/>
          <p:nvPr/>
        </p:nvSpPr>
        <p:spPr>
          <a:xfrm>
            <a:off x="2339752" y="3764029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638 </a:t>
            </a:r>
            <a:r>
              <a:rPr lang="cs-CZ" sz="1200" dirty="0" err="1">
                <a:solidFill>
                  <a:srgbClr val="FF0000"/>
                </a:solidFill>
              </a:rPr>
              <a:t>Nichols-like</a:t>
            </a:r>
            <a:r>
              <a:rPr lang="cs-CZ" sz="1200" dirty="0">
                <a:solidFill>
                  <a:srgbClr val="FF0000"/>
                </a:solidFill>
              </a:rPr>
              <a:t> </a:t>
            </a:r>
            <a:r>
              <a:rPr lang="cs-CZ" sz="1200" dirty="0" err="1">
                <a:solidFill>
                  <a:srgbClr val="FF0000"/>
                </a:solidFill>
              </a:rPr>
              <a:t>isolates</a:t>
            </a:r>
            <a:r>
              <a:rPr lang="cs-CZ" sz="1200" dirty="0">
                <a:solidFill>
                  <a:srgbClr val="FF0000"/>
                </a:solidFill>
              </a:rPr>
              <a:t> </a:t>
            </a:r>
            <a:r>
              <a:rPr lang="cs-CZ" sz="1200" dirty="0" err="1">
                <a:solidFill>
                  <a:srgbClr val="FF0000"/>
                </a:solidFill>
              </a:rPr>
              <a:t>from</a:t>
            </a:r>
            <a:r>
              <a:rPr lang="cs-CZ" sz="1200" dirty="0">
                <a:solidFill>
                  <a:srgbClr val="FF0000"/>
                </a:solidFill>
              </a:rPr>
              <a:t> 4525 </a:t>
            </a:r>
            <a:r>
              <a:rPr lang="cs-CZ" sz="1200" dirty="0" err="1">
                <a:solidFill>
                  <a:srgbClr val="FF0000"/>
                </a:solidFill>
              </a:rPr>
              <a:t>isolates</a:t>
            </a:r>
            <a:r>
              <a:rPr lang="cs-CZ" sz="1200" dirty="0">
                <a:solidFill>
                  <a:srgbClr val="FF0000"/>
                </a:solidFill>
              </a:rPr>
              <a:t>:   </a:t>
            </a:r>
            <a:r>
              <a:rPr lang="cs-CZ" sz="1200" b="1" dirty="0">
                <a:solidFill>
                  <a:srgbClr val="FF0000"/>
                </a:solidFill>
              </a:rPr>
              <a:t>14.1%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DB3265B-F315-4850-B54B-CD4B113FD1F8}"/>
              </a:ext>
            </a:extLst>
          </p:cNvPr>
          <p:cNvSpPr txBox="1"/>
          <p:nvPr/>
        </p:nvSpPr>
        <p:spPr>
          <a:xfrm>
            <a:off x="1650984" y="3372703"/>
            <a:ext cx="638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n = 849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F3553808-4DB7-42E1-85F4-92A95640F8DD}"/>
              </a:ext>
            </a:extLst>
          </p:cNvPr>
          <p:cNvSpPr/>
          <p:nvPr/>
        </p:nvSpPr>
        <p:spPr>
          <a:xfrm>
            <a:off x="5436096" y="3637874"/>
            <a:ext cx="523253" cy="529307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29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5E3846C-03F9-454A-BF6F-D90D08A2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17" y="2185191"/>
            <a:ext cx="44053" cy="4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5">
            <a:extLst>
              <a:ext uri="{FF2B5EF4-FFF2-40B4-BE49-F238E27FC236}">
                <a16:creationId xmlns:a16="http://schemas.microsoft.com/office/drawing/2014/main" id="{F94240D3-46DD-4247-9B46-F1106E5D6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278645"/>
            <a:ext cx="6858762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Two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groups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of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syphilis-causing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strains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0" name="TextovéPole 6">
            <a:extLst>
              <a:ext uri="{FF2B5EF4-FFF2-40B4-BE49-F238E27FC236}">
                <a16:creationId xmlns:a16="http://schemas.microsoft.com/office/drawing/2014/main" id="{84C59764-FCCB-4B3E-B02F-FAFCC4C8F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082" y="4957915"/>
            <a:ext cx="7809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600" dirty="0"/>
              <a:t>Šmajs et al. 2016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073FED4-6916-4B30-B450-C0A8E8370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38500"/>
              </p:ext>
            </p:extLst>
          </p:nvPr>
        </p:nvGraphicFramePr>
        <p:xfrm>
          <a:off x="755576" y="843558"/>
          <a:ext cx="5267196" cy="277571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45477">
                  <a:extLst>
                    <a:ext uri="{9D8B030D-6E8A-4147-A177-3AD203B41FA5}">
                      <a16:colId xmlns:a16="http://schemas.microsoft.com/office/drawing/2014/main" val="3737315833"/>
                    </a:ext>
                  </a:extLst>
                </a:gridCol>
                <a:gridCol w="1204252">
                  <a:extLst>
                    <a:ext uri="{9D8B030D-6E8A-4147-A177-3AD203B41FA5}">
                      <a16:colId xmlns:a16="http://schemas.microsoft.com/office/drawing/2014/main" val="1845200320"/>
                    </a:ext>
                  </a:extLst>
                </a:gridCol>
                <a:gridCol w="643493">
                  <a:extLst>
                    <a:ext uri="{9D8B030D-6E8A-4147-A177-3AD203B41FA5}">
                      <a16:colId xmlns:a16="http://schemas.microsoft.com/office/drawing/2014/main" val="2394382051"/>
                    </a:ext>
                  </a:extLst>
                </a:gridCol>
                <a:gridCol w="1847745">
                  <a:extLst>
                    <a:ext uri="{9D8B030D-6E8A-4147-A177-3AD203B41FA5}">
                      <a16:colId xmlns:a16="http://schemas.microsoft.com/office/drawing/2014/main" val="1822118665"/>
                    </a:ext>
                  </a:extLst>
                </a:gridCol>
                <a:gridCol w="726229">
                  <a:extLst>
                    <a:ext uri="{9D8B030D-6E8A-4147-A177-3AD203B41FA5}">
                      <a16:colId xmlns:a16="http://schemas.microsoft.com/office/drawing/2014/main" val="2371255776"/>
                    </a:ext>
                  </a:extLst>
                </a:gridCol>
              </a:tblGrid>
              <a:tr h="623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Strain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Place of isolation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Year of isolation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Reference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SS14-like/Nichols-like cluster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/>
                </a:tc>
                <a:extLst>
                  <a:ext uri="{0D108BD9-81ED-4DB2-BD59-A6C34878D82A}">
                    <a16:rowId xmlns:a16="http://schemas.microsoft.com/office/drawing/2014/main" val="720608319"/>
                  </a:ext>
                </a:extLst>
              </a:tr>
              <a:tr h="196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Washington, D.C., USA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1912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2494826390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Haiti B</a:t>
                      </a:r>
                      <a:r>
                        <a:rPr lang="en-US" sz="800" baseline="30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Côtes-de-Fer, Haiti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1951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Turner and Hollander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858186280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Chicago B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Chicago, USA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1951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Turner and Hollander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1493597503"/>
                  </a:ext>
                </a:extLst>
              </a:tr>
              <a:tr h="163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Madras</a:t>
                      </a:r>
                      <a:r>
                        <a:rPr lang="en-US" sz="800" baseline="300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Madras, Indie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1954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Laboratory diary of R. George (CDC)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1860859019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Bal 73-01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Baltimore, USA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1968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Hardy et al.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4264559753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Sea 81-4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Seattle, USA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1980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Lukehart et al.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618764168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DAL-1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Dallas, USA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1991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Wendel et al.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2364891876"/>
                  </a:ext>
                </a:extLst>
              </a:tr>
              <a:tr h="158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MN-3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Minnesota, USA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not known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not known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4111029277"/>
                  </a:ext>
                </a:extLst>
              </a:tr>
              <a:tr h="158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Philadelphia 2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Philadelphia, USA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not known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not known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2503113834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Mexico A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Mexico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1953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Turner and Hollander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SS14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1643319630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SS14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Atlanta, USA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1977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solidFill>
                            <a:schemeClr val="tx1"/>
                          </a:solidFill>
                          <a:effectLst/>
                        </a:rPr>
                        <a:t>Stamm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et al.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SS14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3658573930"/>
                  </a:ext>
                </a:extLst>
              </a:tr>
              <a:tr h="158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Grady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Atlanta, USA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1980s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not known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SS14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1497831438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Philadelphia 1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Philadelphia, USA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1988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Harper et al.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SS14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164932814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052C00D-2B43-4C83-8269-778D19E0F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1518"/>
              </p:ext>
            </p:extLst>
          </p:nvPr>
        </p:nvGraphicFramePr>
        <p:xfrm>
          <a:off x="755576" y="3619269"/>
          <a:ext cx="5267196" cy="48763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45477">
                  <a:extLst>
                    <a:ext uri="{9D8B030D-6E8A-4147-A177-3AD203B41FA5}">
                      <a16:colId xmlns:a16="http://schemas.microsoft.com/office/drawing/2014/main" val="3630118538"/>
                    </a:ext>
                  </a:extLst>
                </a:gridCol>
                <a:gridCol w="1204252">
                  <a:extLst>
                    <a:ext uri="{9D8B030D-6E8A-4147-A177-3AD203B41FA5}">
                      <a16:colId xmlns:a16="http://schemas.microsoft.com/office/drawing/2014/main" val="3228498968"/>
                    </a:ext>
                  </a:extLst>
                </a:gridCol>
                <a:gridCol w="643493">
                  <a:extLst>
                    <a:ext uri="{9D8B030D-6E8A-4147-A177-3AD203B41FA5}">
                      <a16:colId xmlns:a16="http://schemas.microsoft.com/office/drawing/2014/main" val="4146939710"/>
                    </a:ext>
                  </a:extLst>
                </a:gridCol>
                <a:gridCol w="1847745">
                  <a:extLst>
                    <a:ext uri="{9D8B030D-6E8A-4147-A177-3AD203B41FA5}">
                      <a16:colId xmlns:a16="http://schemas.microsoft.com/office/drawing/2014/main" val="3290016074"/>
                    </a:ext>
                  </a:extLst>
                </a:gridCol>
                <a:gridCol w="726229">
                  <a:extLst>
                    <a:ext uri="{9D8B030D-6E8A-4147-A177-3AD203B41FA5}">
                      <a16:colId xmlns:a16="http://schemas.microsoft.com/office/drawing/2014/main" val="1336711237"/>
                    </a:ext>
                  </a:extLst>
                </a:gridCol>
              </a:tblGrid>
              <a:tr h="158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r>
                        <a:rPr lang="cs-CZ" sz="800" i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</a:rPr>
                        <a:t>10c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dirty="0">
                          <a:solidFill>
                            <a:schemeClr val="tx1"/>
                          </a:solidFill>
                          <a:effectLst/>
                        </a:rPr>
                        <a:t>San Francisco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, USA</a:t>
                      </a:r>
                      <a:endParaRPr lang="cs-CZ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cs-CZ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Pereira et al. 2016</a:t>
                      </a:r>
                    </a:p>
                  </a:txBody>
                  <a:tcPr marL="33338" marR="33338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Nichols</a:t>
                      </a:r>
                      <a:endParaRPr lang="cs-CZ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639900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r>
                        <a:rPr lang="en-US" sz="800" i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</a:rPr>
                        <a:t>9f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338" marR="33338" marT="7144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San Francisco, USA</a:t>
                      </a:r>
                    </a:p>
                  </a:txBody>
                  <a:tcPr marL="33338" marR="33338" marT="7144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Pereira et al. 2016</a:t>
                      </a:r>
                    </a:p>
                  </a:txBody>
                  <a:tcPr marL="33338" marR="33338" marT="7144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SS14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20191777"/>
                  </a:ext>
                </a:extLst>
              </a:tr>
              <a:tr h="16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r>
                        <a:rPr lang="en-US" sz="800" i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</a:rPr>
                        <a:t>9g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San Francisco, USA</a:t>
                      </a: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Pereira et al. 2016</a:t>
                      </a:r>
                    </a:p>
                  </a:txBody>
                  <a:tcPr marL="33338" marR="33338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SS14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7144" marB="0" anchor="ctr"/>
                </a:tc>
                <a:extLst>
                  <a:ext uri="{0D108BD9-81ED-4DB2-BD59-A6C34878D82A}">
                    <a16:rowId xmlns:a16="http://schemas.microsoft.com/office/drawing/2014/main" val="2550358170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EBB0B744-02E9-47A9-8EBC-BD0F64C7D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19013"/>
            <a:ext cx="2448272" cy="50333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4F287D3-FC33-4D70-B403-1846E7F46F00}"/>
              </a:ext>
            </a:extLst>
          </p:cNvPr>
          <p:cNvSpPr txBox="1"/>
          <p:nvPr/>
        </p:nvSpPr>
        <p:spPr>
          <a:xfrm>
            <a:off x="6435361" y="3070800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Grow</a:t>
            </a:r>
            <a:r>
              <a:rPr lang="cs-CZ" sz="1400" dirty="0"/>
              <a:t> </a:t>
            </a:r>
            <a:r>
              <a:rPr lang="cs-CZ" sz="1400" dirty="0" err="1"/>
              <a:t>Nichols-like</a:t>
            </a:r>
            <a:r>
              <a:rPr lang="cs-CZ" sz="1400" dirty="0"/>
              <a:t> </a:t>
            </a:r>
            <a:r>
              <a:rPr lang="cs-CZ" sz="1400" dirty="0" err="1"/>
              <a:t>strains</a:t>
            </a:r>
            <a:r>
              <a:rPr lang="cs-CZ" sz="1400" dirty="0"/>
              <a:t> </a:t>
            </a:r>
          </a:p>
          <a:p>
            <a:r>
              <a:rPr lang="cs-CZ" sz="1400" dirty="0" err="1"/>
              <a:t>better</a:t>
            </a:r>
            <a:r>
              <a:rPr lang="cs-CZ" sz="1400" dirty="0"/>
              <a:t> in </a:t>
            </a:r>
            <a:r>
              <a:rPr lang="cs-CZ" sz="1400" dirty="0" err="1"/>
              <a:t>rabbits</a:t>
            </a:r>
            <a:r>
              <a:rPr lang="cs-CZ" sz="1400" dirty="0"/>
              <a:t>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4" y="507206"/>
            <a:ext cx="7722914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Nichols</a:t>
            </a:r>
            <a:r>
              <a:rPr lang="cs-CZ" altLang="cs-CZ" sz="2400" dirty="0">
                <a:latin typeface="Times New Roman" panose="02020603050405020304" pitchFamily="18" charset="0"/>
              </a:rPr>
              <a:t> and SS14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strains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differ</a:t>
            </a:r>
            <a:r>
              <a:rPr lang="cs-CZ" altLang="cs-CZ" sz="2400" dirty="0">
                <a:latin typeface="Times New Roman" panose="02020603050405020304" pitchFamily="18" charset="0"/>
              </a:rPr>
              <a:t> in </a:t>
            </a:r>
            <a:r>
              <a:rPr lang="cs-CZ" altLang="cs-CZ" sz="2400" dirty="0" err="1">
                <a:latin typeface="Times New Roman" panose="02020603050405020304" pitchFamily="18" charset="0"/>
              </a:rPr>
              <a:t>the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ability</a:t>
            </a:r>
            <a:r>
              <a:rPr lang="cs-CZ" altLang="cs-CZ" sz="2400" dirty="0">
                <a:latin typeface="Times New Roman" panose="02020603050405020304" pitchFamily="18" charset="0"/>
              </a:rPr>
              <a:t> to </a:t>
            </a:r>
            <a:r>
              <a:rPr lang="cs-CZ" altLang="cs-CZ" sz="2400" dirty="0" err="1">
                <a:latin typeface="Times New Roman" panose="02020603050405020304" pitchFamily="18" charset="0"/>
              </a:rPr>
              <a:t>grow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i="1" dirty="0">
                <a:latin typeface="Times New Roman" panose="02020603050405020304" pitchFamily="18" charset="0"/>
              </a:rPr>
              <a:t>in </a:t>
            </a:r>
            <a:r>
              <a:rPr lang="cs-CZ" altLang="cs-CZ" sz="2400" i="1" dirty="0" err="1">
                <a:latin typeface="Times New Roman" panose="02020603050405020304" pitchFamily="18" charset="0"/>
              </a:rPr>
              <a:t>vivo</a:t>
            </a:r>
            <a:endParaRPr lang="cs-CZ" altLang="cs-CZ" sz="2400" i="1" dirty="0">
              <a:latin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F71F81-5D76-4F8C-9CDB-F3CB54FD9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2" y="1109478"/>
            <a:ext cx="2700300" cy="269429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9DC44FD-B818-44C2-BDC6-AE55F1EADA09}"/>
              </a:ext>
            </a:extLst>
          </p:cNvPr>
          <p:cNvSpPr txBox="1"/>
          <p:nvPr/>
        </p:nvSpPr>
        <p:spPr>
          <a:xfrm>
            <a:off x="1454527" y="3909774"/>
            <a:ext cx="642671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The results of multiple passages of TPA DAL-1 (n = 12) and Philadelphia 1 (n = 12) in experimental rabbits showing multiplication of treponemes (defined as a ratio between the number of treponemes per ml after and before experiment) in a log10 scale. </a:t>
            </a:r>
            <a:endParaRPr lang="cs-CZ" sz="105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A78229A-1212-4743-8B7B-5FE115EA91C8}"/>
              </a:ext>
            </a:extLst>
          </p:cNvPr>
          <p:cNvSpPr txBox="1"/>
          <p:nvPr/>
        </p:nvSpPr>
        <p:spPr>
          <a:xfrm>
            <a:off x="5310292" y="2426144"/>
            <a:ext cx="25509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Philadelphia 1 have </a:t>
            </a:r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1.48-times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longer generation time compared to DAL-1 </a:t>
            </a:r>
            <a:endParaRPr lang="cs-CZ" sz="105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1A09AEA-B434-4D04-A813-8AE8DE465E1C}"/>
              </a:ext>
            </a:extLst>
          </p:cNvPr>
          <p:cNvSpPr txBox="1"/>
          <p:nvPr/>
        </p:nvSpPr>
        <p:spPr>
          <a:xfrm>
            <a:off x="3861262" y="1483744"/>
            <a:ext cx="18356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median number of days = 14.5</a:t>
            </a:r>
            <a:endParaRPr lang="cs-CZ" sz="105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73DC8A9-4D74-4DD7-BC59-D4B4D0E45D1B}"/>
              </a:ext>
            </a:extLst>
          </p:cNvPr>
          <p:cNvSpPr txBox="1"/>
          <p:nvPr/>
        </p:nvSpPr>
        <p:spPr>
          <a:xfrm>
            <a:off x="2704541" y="1067781"/>
            <a:ext cx="37392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median number of passage days = 23.5 </a:t>
            </a:r>
            <a:endParaRPr lang="cs-CZ" sz="105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6AF3BFC-0E6C-4664-8A2D-B6E15683D184}"/>
              </a:ext>
            </a:extLst>
          </p:cNvPr>
          <p:cNvSpPr txBox="1"/>
          <p:nvPr/>
        </p:nvSpPr>
        <p:spPr>
          <a:xfrm>
            <a:off x="5328084" y="3047214"/>
            <a:ext cx="22682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DAL-1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generation time</a:t>
            </a:r>
            <a:r>
              <a:rPr lang="cs-CZ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30-33.7 </a:t>
            </a:r>
            <a:r>
              <a:rPr lang="cs-CZ" sz="105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hours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05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4F85E15-9EDD-4FAE-93A0-A49B279A7FE9}"/>
              </a:ext>
            </a:extLst>
          </p:cNvPr>
          <p:cNvSpPr txBox="1"/>
          <p:nvPr/>
        </p:nvSpPr>
        <p:spPr>
          <a:xfrm>
            <a:off x="5328084" y="3347441"/>
            <a:ext cx="22682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</a:t>
            </a:r>
            <a:r>
              <a:rPr lang="cs-CZ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generation time</a:t>
            </a:r>
            <a:r>
              <a:rPr lang="cs-CZ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44.4-46.7 </a:t>
            </a:r>
            <a:r>
              <a:rPr lang="cs-CZ" sz="105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hours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3320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4" y="507206"/>
            <a:ext cx="7938938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Nichols</a:t>
            </a:r>
            <a:r>
              <a:rPr lang="cs-CZ" altLang="cs-CZ" sz="2400" dirty="0">
                <a:latin typeface="Times New Roman" panose="02020603050405020304" pitchFamily="18" charset="0"/>
              </a:rPr>
              <a:t> and SS14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strains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differ</a:t>
            </a:r>
            <a:r>
              <a:rPr lang="cs-CZ" altLang="cs-CZ" sz="2400" dirty="0">
                <a:latin typeface="Times New Roman" panose="02020603050405020304" pitchFamily="18" charset="0"/>
              </a:rPr>
              <a:t> in </a:t>
            </a:r>
            <a:r>
              <a:rPr lang="cs-CZ" altLang="cs-CZ" sz="2400" dirty="0" err="1">
                <a:latin typeface="Times New Roman" panose="02020603050405020304" pitchFamily="18" charset="0"/>
              </a:rPr>
              <a:t>the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ability</a:t>
            </a:r>
            <a:r>
              <a:rPr lang="cs-CZ" altLang="cs-CZ" sz="2400" dirty="0">
                <a:latin typeface="Times New Roman" panose="02020603050405020304" pitchFamily="18" charset="0"/>
              </a:rPr>
              <a:t> to </a:t>
            </a:r>
            <a:r>
              <a:rPr lang="cs-CZ" altLang="cs-CZ" sz="2400" dirty="0" err="1">
                <a:latin typeface="Times New Roman" panose="02020603050405020304" pitchFamily="18" charset="0"/>
              </a:rPr>
              <a:t>grow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i="1" dirty="0">
                <a:latin typeface="Times New Roman" panose="02020603050405020304" pitchFamily="18" charset="0"/>
              </a:rPr>
              <a:t>in </a:t>
            </a:r>
            <a:r>
              <a:rPr lang="cs-CZ" altLang="cs-CZ" sz="2400" i="1" dirty="0" err="1">
                <a:latin typeface="Times New Roman" panose="02020603050405020304" pitchFamily="18" charset="0"/>
              </a:rPr>
              <a:t>vivo</a:t>
            </a:r>
            <a:endParaRPr lang="cs-CZ" altLang="cs-CZ" sz="2400" i="1" dirty="0">
              <a:latin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F4A8AB-3041-47CD-8CC3-D40B0BF9B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707654"/>
            <a:ext cx="3994489" cy="216024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41930FF-9345-410E-BA2B-3F28A61330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24" y="1818047"/>
            <a:ext cx="2106234" cy="18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6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>
            <a:extLst>
              <a:ext uri="{FF2B5EF4-FFF2-40B4-BE49-F238E27FC236}">
                <a16:creationId xmlns:a16="http://schemas.microsoft.com/office/drawing/2014/main" id="{50C2C707-10D0-4D2B-8208-BF133DC4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41480"/>
            <a:ext cx="7848872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srgbClr val="60B7BE"/>
                </a:solidFill>
                <a:latin typeface="Times New Roman" panose="02020603050405020304" pitchFamily="18" charset="0"/>
              </a:rPr>
              <a:t>Nichols</a:t>
            </a:r>
            <a:r>
              <a:rPr lang="cs-CZ" altLang="cs-CZ" sz="2400" dirty="0">
                <a:solidFill>
                  <a:srgbClr val="60B7BE"/>
                </a:solidFill>
                <a:latin typeface="Times New Roman" panose="02020603050405020304" pitchFamily="18" charset="0"/>
              </a:rPr>
              <a:t> and SS14 </a:t>
            </a:r>
            <a:r>
              <a:rPr lang="cs-CZ" altLang="cs-CZ" sz="2400" dirty="0" err="1">
                <a:solidFill>
                  <a:srgbClr val="60B7BE"/>
                </a:solidFill>
                <a:latin typeface="Times New Roman" panose="02020603050405020304" pitchFamily="18" charset="0"/>
              </a:rPr>
              <a:t>strains</a:t>
            </a:r>
            <a:r>
              <a:rPr lang="cs-CZ" altLang="cs-CZ" sz="2400" dirty="0">
                <a:solidFill>
                  <a:srgbClr val="60B7BE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60B7BE"/>
                </a:solidFill>
                <a:latin typeface="Times New Roman" panose="02020603050405020304" pitchFamily="18" charset="0"/>
              </a:rPr>
              <a:t>differ</a:t>
            </a:r>
            <a:r>
              <a:rPr lang="cs-CZ" altLang="cs-CZ" sz="2400" dirty="0">
                <a:solidFill>
                  <a:srgbClr val="60B7BE"/>
                </a:solidFill>
                <a:latin typeface="Times New Roman" panose="02020603050405020304" pitchFamily="18" charset="0"/>
              </a:rPr>
              <a:t> in </a:t>
            </a:r>
            <a:r>
              <a:rPr lang="cs-CZ" altLang="cs-CZ" sz="2400" dirty="0" err="1">
                <a:solidFill>
                  <a:srgbClr val="60B7BE"/>
                </a:solidFill>
                <a:latin typeface="Times New Roman" panose="02020603050405020304" pitchFamily="18" charset="0"/>
              </a:rPr>
              <a:t>the</a:t>
            </a:r>
            <a:r>
              <a:rPr lang="cs-CZ" altLang="cs-CZ" sz="2400" dirty="0">
                <a:solidFill>
                  <a:srgbClr val="60B7BE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60B7BE"/>
                </a:solidFill>
                <a:latin typeface="Times New Roman" panose="02020603050405020304" pitchFamily="18" charset="0"/>
              </a:rPr>
              <a:t>ability</a:t>
            </a:r>
            <a:r>
              <a:rPr lang="cs-CZ" altLang="cs-CZ" sz="2400" dirty="0">
                <a:solidFill>
                  <a:srgbClr val="60B7BE"/>
                </a:solidFill>
                <a:latin typeface="Times New Roman" panose="02020603050405020304" pitchFamily="18" charset="0"/>
              </a:rPr>
              <a:t> to </a:t>
            </a:r>
            <a:r>
              <a:rPr lang="cs-CZ" altLang="cs-CZ" sz="2400" dirty="0" err="1">
                <a:solidFill>
                  <a:srgbClr val="60B7BE"/>
                </a:solidFill>
                <a:latin typeface="Times New Roman" panose="02020603050405020304" pitchFamily="18" charset="0"/>
              </a:rPr>
              <a:t>grow</a:t>
            </a:r>
            <a:r>
              <a:rPr lang="cs-CZ" altLang="cs-CZ" sz="2400" dirty="0">
                <a:solidFill>
                  <a:srgbClr val="60B7BE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i="1" dirty="0">
                <a:solidFill>
                  <a:srgbClr val="60B7BE"/>
                </a:solidFill>
                <a:latin typeface="Times New Roman" panose="02020603050405020304" pitchFamily="18" charset="0"/>
              </a:rPr>
              <a:t>in </a:t>
            </a:r>
            <a:r>
              <a:rPr lang="cs-CZ" altLang="cs-CZ" sz="2400" i="1" dirty="0" err="1">
                <a:solidFill>
                  <a:srgbClr val="60B7BE"/>
                </a:solidFill>
                <a:latin typeface="Times New Roman" panose="02020603050405020304" pitchFamily="18" charset="0"/>
              </a:rPr>
              <a:t>vivo</a:t>
            </a:r>
            <a:endParaRPr lang="cs-CZ" altLang="cs-CZ" sz="2400" i="1" dirty="0">
              <a:solidFill>
                <a:srgbClr val="60B7B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507B74-3020-42C1-A532-3102F1B50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7534"/>
            <a:ext cx="3744416" cy="39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8307"/>
      </p:ext>
    </p:extLst>
  </p:cSld>
  <p:clrMapOvr>
    <a:masterClrMapping/>
  </p:clrMapOvr>
</p:sld>
</file>

<file path=ppt/theme/theme1.xml><?xml version="1.0" encoding="utf-8"?>
<a:theme xmlns:a="http://schemas.openxmlformats.org/drawingml/2006/main" name="Snímky s texty/obrazy">
  <a:themeElements>
    <a:clrScheme name="NIVB">
      <a:dk1>
        <a:sysClr val="windowText" lastClr="000000"/>
      </a:dk1>
      <a:lt1>
        <a:sysClr val="window" lastClr="FFFFFF"/>
      </a:lt1>
      <a:dk2>
        <a:srgbClr val="0B2A41"/>
      </a:dk2>
      <a:lt2>
        <a:srgbClr val="E8E9E9"/>
      </a:lt2>
      <a:accent1>
        <a:srgbClr val="EB5F24"/>
      </a:accent1>
      <a:accent2>
        <a:srgbClr val="0B2A41"/>
      </a:accent2>
      <a:accent3>
        <a:srgbClr val="37AF75"/>
      </a:accent3>
      <a:accent4>
        <a:srgbClr val="3192CD"/>
      </a:accent4>
      <a:accent5>
        <a:srgbClr val="F8AD28"/>
      </a:accent5>
      <a:accent6>
        <a:srgbClr val="C5C7C7"/>
      </a:accent6>
      <a:hlink>
        <a:srgbClr val="14418B"/>
      </a:hlink>
      <a:folHlink>
        <a:srgbClr val="8E8D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VB-sablona-POWERPOINT zakladni V6 EN" id="{F4436C13-3EEC-44DB-B81F-5DF3FEC6A260}" vid="{3611A862-36A2-4779-86F9-4E0270B1208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7ea7cb-71f0-4e84-8567-50d9397e8abf">
      <UserInfo>
        <DisplayName>Kocian Tomáš</DisplayName>
        <AccountId>752</AccountId>
        <AccountType/>
      </UserInfo>
      <UserInfo>
        <DisplayName>Guevarra Gilbert</DisplayName>
        <AccountId>22356</AccountId>
        <AccountType/>
      </UserInfo>
      <UserInfo>
        <DisplayName>Ramos Rona Raisa</DisplayName>
        <AccountId>22612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TaxCatchAll xmlns="c27ea7cb-71f0-4e84-8567-50d9397e8abf" xsi:nil="true"/>
    <lcf76f155ced4ddcb4097134ff3c332f xmlns="358cfcae-05d2-4d6e-978a-6236c3782f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A539307F46A45A22328AECEB4B16C" ma:contentTypeVersion="22" ma:contentTypeDescription="Create a new document." ma:contentTypeScope="" ma:versionID="de8e4fc3c54b8e6a345965efd7cc6c5b">
  <xsd:schema xmlns:xsd="http://www.w3.org/2001/XMLSchema" xmlns:xs="http://www.w3.org/2001/XMLSchema" xmlns:p="http://schemas.microsoft.com/office/2006/metadata/properties" xmlns:ns1="http://schemas.microsoft.com/sharepoint/v3" xmlns:ns2="358cfcae-05d2-4d6e-978a-6236c3782f90" xmlns:ns3="c27ea7cb-71f0-4e84-8567-50d9397e8abf" targetNamespace="http://schemas.microsoft.com/office/2006/metadata/properties" ma:root="true" ma:fieldsID="21feeb766af96018f26b9ad6a1e5d126" ns1:_="" ns2:_="" ns3:_="">
    <xsd:import namespace="http://schemas.microsoft.com/sharepoint/v3"/>
    <xsd:import namespace="358cfcae-05d2-4d6e-978a-6236c3782f90"/>
    <xsd:import namespace="c27ea7cb-71f0-4e84-8567-50d9397e8a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cfcae-05d2-4d6e-978a-6236c3782f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d1d94eb-e748-476a-b8a1-9d7f1bd05a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ea7cb-71f0-4e84-8567-50d9397e8a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0cb6d7-3d49-4954-ad8c-a6e8bf479263}" ma:internalName="TaxCatchAll" ma:showField="CatchAllData" ma:web="c27ea7cb-71f0-4e84-8567-50d9397e8a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6FA1A2-CA24-422B-A677-5C1E827AB95D}">
  <ds:schemaRefs>
    <ds:schemaRef ds:uri="http://schemas.microsoft.com/office/infopath/2007/PartnerControls"/>
    <ds:schemaRef ds:uri="http://purl.org/dc/elements/1.1/"/>
    <ds:schemaRef ds:uri="c27ea7cb-71f0-4e84-8567-50d9397e8abf"/>
    <ds:schemaRef ds:uri="http://purl.org/dc/terms/"/>
    <ds:schemaRef ds:uri="358cfcae-05d2-4d6e-978a-6236c3782f90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F6D26C0-221B-470F-A71C-1525BDAA0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1B2DD3-D290-4855-943A-EE39A03DB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8cfcae-05d2-4d6e-978a-6236c3782f90"/>
    <ds:schemaRef ds:uri="c27ea7cb-71f0-4e84-8567-50d9397e8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NIVB-sablona-POWERPOINT zakladni V6 EN</Template>
  <TotalTime>439</TotalTime>
  <Words>2471</Words>
  <Application>Microsoft Office PowerPoint</Application>
  <PresentationFormat>Předvádění na obrazovce (16:9)</PresentationFormat>
  <Paragraphs>620</Paragraphs>
  <Slides>35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Snímky s texty/obrazy</vt:lpstr>
      <vt:lpstr>Syphilis causing strains: differences in growth rates and patients infection characteristics</vt:lpstr>
      <vt:lpstr>Science in the LBGG, Masaryk University:</vt:lpstr>
      <vt:lpstr>Two groups of syphilis-causing strains </vt:lpstr>
      <vt:lpstr>Two groups of syphilis-causing strains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Allelic profiles associations</vt:lpstr>
      <vt:lpstr>Prezentace aplikace PowerPoint</vt:lpstr>
      <vt:lpstr>Prezentace aplikace PowerPoint</vt:lpstr>
      <vt:lpstr>Thank you!</vt:lpstr>
      <vt:lpstr>Prezentace aplikace PowerPoint</vt:lpstr>
      <vt:lpstr>Prezentace aplikace PowerPoint</vt:lpstr>
      <vt:lpstr>Macrolide resistance</vt:lpstr>
      <vt:lpstr>Bar chart template</vt:lpstr>
      <vt:lpstr>Circular chart template</vt:lpstr>
      <vt:lpstr>Here you can put long title, even three or four lines long</vt:lpstr>
      <vt:lpstr>Title (max. two lines)</vt:lpstr>
      <vt:lpstr>Title</vt:lpstr>
      <vt:lpstr>Table template</vt:lpstr>
      <vt:lpstr>Two contents</vt:lpstr>
      <vt:lpstr>Big photo with title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Šárka Šímová</dc:creator>
  <cp:lastModifiedBy>Tereza Miškechová</cp:lastModifiedBy>
  <cp:revision>23</cp:revision>
  <dcterms:created xsi:type="dcterms:W3CDTF">2022-11-20T17:39:57Z</dcterms:created>
  <dcterms:modified xsi:type="dcterms:W3CDTF">2023-03-16T07:31:54Z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0x0101002DFA539307F46A45A22328AECEB4B16C</vt:lpwstr>
  </property>
</Properties>
</file>