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90" r:id="rId4"/>
    <p:sldId id="292" r:id="rId5"/>
    <p:sldId id="291" r:id="rId6"/>
    <p:sldId id="293" r:id="rId7"/>
    <p:sldId id="295" r:id="rId8"/>
    <p:sldId id="294" r:id="rId9"/>
    <p:sldId id="296" r:id="rId10"/>
    <p:sldId id="297" r:id="rId11"/>
    <p:sldId id="550" r:id="rId12"/>
    <p:sldId id="553" r:id="rId13"/>
    <p:sldId id="574" r:id="rId14"/>
    <p:sldId id="583" r:id="rId15"/>
    <p:sldId id="556" r:id="rId16"/>
    <p:sldId id="561" r:id="rId17"/>
    <p:sldId id="562" r:id="rId18"/>
    <p:sldId id="563" r:id="rId19"/>
    <p:sldId id="579" r:id="rId20"/>
    <p:sldId id="578" r:id="rId21"/>
    <p:sldId id="570" r:id="rId22"/>
    <p:sldId id="571" r:id="rId23"/>
    <p:sldId id="572" r:id="rId24"/>
    <p:sldId id="585" r:id="rId25"/>
    <p:sldId id="590" r:id="rId26"/>
    <p:sldId id="591" r:id="rId27"/>
    <p:sldId id="278" r:id="rId28"/>
    <p:sldId id="587" r:id="rId29"/>
    <p:sldId id="588" r:id="rId30"/>
    <p:sldId id="589" r:id="rId31"/>
    <p:sldId id="287" r:id="rId32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A5E53-EE7F-4B1F-9327-6C70DD49080F}" v="25" dt="2023-03-03T14:41:56.5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600" autoAdjust="0"/>
  </p:normalViewPr>
  <p:slideViewPr>
    <p:cSldViewPr>
      <p:cViewPr varScale="1">
        <p:scale>
          <a:sx n="83" d="100"/>
          <a:sy n="83" d="100"/>
        </p:scale>
        <p:origin x="1696" y="19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e Mocciaro" userId="c18a4341-9958-45cc-bf29-a9daa759a3d6" providerId="ADAL" clId="{DE6A5E53-EE7F-4B1F-9327-6C70DD49080F}"/>
    <pc:docChg chg="undo custSel addSld modSld">
      <pc:chgData name="Egle Mocciaro" userId="c18a4341-9958-45cc-bf29-a9daa759a3d6" providerId="ADAL" clId="{DE6A5E53-EE7F-4B1F-9327-6C70DD49080F}" dt="2023-03-03T16:48:09.860" v="2662"/>
      <pc:docMkLst>
        <pc:docMk/>
      </pc:docMkLst>
      <pc:sldChg chg="addSp delSp modSp mod modNotesTx">
        <pc:chgData name="Egle Mocciaro" userId="c18a4341-9958-45cc-bf29-a9daa759a3d6" providerId="ADAL" clId="{DE6A5E53-EE7F-4B1F-9327-6C70DD49080F}" dt="2023-03-03T16:44:30.220" v="2623"/>
        <pc:sldMkLst>
          <pc:docMk/>
          <pc:sldMk cId="0" sldId="256"/>
        </pc:sldMkLst>
        <pc:spChg chg="mod">
          <ac:chgData name="Egle Mocciaro" userId="c18a4341-9958-45cc-bf29-a9daa759a3d6" providerId="ADAL" clId="{DE6A5E53-EE7F-4B1F-9327-6C70DD49080F}" dt="2023-03-02T12:34:15.538" v="4" actId="1076"/>
          <ac:spMkLst>
            <pc:docMk/>
            <pc:sldMk cId="0" sldId="256"/>
            <ac:spMk id="7" creationId="{DF2F042F-6659-A44C-F9FB-23A724DFA386}"/>
          </ac:spMkLst>
        </pc:spChg>
        <pc:spChg chg="mod">
          <ac:chgData name="Egle Mocciaro" userId="c18a4341-9958-45cc-bf29-a9daa759a3d6" providerId="ADAL" clId="{DE6A5E53-EE7F-4B1F-9327-6C70DD49080F}" dt="2023-03-02T12:38:03.795" v="20" actId="1076"/>
          <ac:spMkLst>
            <pc:docMk/>
            <pc:sldMk cId="0" sldId="256"/>
            <ac:spMk id="9" creationId="{285E5BEB-B1C8-3461-182A-35A86BC85C5C}"/>
          </ac:spMkLst>
        </pc:spChg>
        <pc:picChg chg="add del mod">
          <ac:chgData name="Egle Mocciaro" userId="c18a4341-9958-45cc-bf29-a9daa759a3d6" providerId="ADAL" clId="{DE6A5E53-EE7F-4B1F-9327-6C70DD49080F}" dt="2023-03-02T12:34:16.975" v="6" actId="931"/>
          <ac:picMkLst>
            <pc:docMk/>
            <pc:sldMk cId="0" sldId="256"/>
            <ac:picMk id="6" creationId="{009042DB-5B4F-954C-93F6-9D6ABD60BE5A}"/>
          </ac:picMkLst>
        </pc:picChg>
        <pc:picChg chg="add del mod">
          <ac:chgData name="Egle Mocciaro" userId="c18a4341-9958-45cc-bf29-a9daa759a3d6" providerId="ADAL" clId="{DE6A5E53-EE7F-4B1F-9327-6C70DD49080F}" dt="2023-03-02T12:35:29.843" v="13" actId="478"/>
          <ac:picMkLst>
            <pc:docMk/>
            <pc:sldMk cId="0" sldId="256"/>
            <ac:picMk id="10" creationId="{F4038D74-B606-30DC-E117-073A474BDC6A}"/>
          </ac:picMkLst>
        </pc:picChg>
        <pc:picChg chg="add mod">
          <ac:chgData name="Egle Mocciaro" userId="c18a4341-9958-45cc-bf29-a9daa759a3d6" providerId="ADAL" clId="{DE6A5E53-EE7F-4B1F-9327-6C70DD49080F}" dt="2023-03-02T12:38:17.571" v="22" actId="1076"/>
          <ac:picMkLst>
            <pc:docMk/>
            <pc:sldMk cId="0" sldId="256"/>
            <ac:picMk id="12" creationId="{02EBCB1B-65DA-6E67-17E2-CF4981274E45}"/>
          </ac:picMkLst>
        </pc:picChg>
      </pc:sldChg>
      <pc:sldChg chg="modSp mod">
        <pc:chgData name="Egle Mocciaro" userId="c18a4341-9958-45cc-bf29-a9daa759a3d6" providerId="ADAL" clId="{DE6A5E53-EE7F-4B1F-9327-6C70DD49080F}" dt="2023-03-02T16:25:01.713" v="1360" actId="1076"/>
        <pc:sldMkLst>
          <pc:docMk/>
          <pc:sldMk cId="0" sldId="278"/>
        </pc:sldMkLst>
        <pc:spChg chg="mod">
          <ac:chgData name="Egle Mocciaro" userId="c18a4341-9958-45cc-bf29-a9daa759a3d6" providerId="ADAL" clId="{DE6A5E53-EE7F-4B1F-9327-6C70DD49080F}" dt="2023-03-02T16:25:01.713" v="1360" actId="1076"/>
          <ac:spMkLst>
            <pc:docMk/>
            <pc:sldMk cId="0" sldId="278"/>
            <ac:spMk id="5" creationId="{79D25C4C-C315-6482-A307-59587044BC9B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6:44:52.895" v="2624"/>
        <pc:sldMkLst>
          <pc:docMk/>
          <pc:sldMk cId="3222221740" sldId="279"/>
        </pc:sldMkLst>
        <pc:spChg chg="mod">
          <ac:chgData name="Egle Mocciaro" userId="c18a4341-9958-45cc-bf29-a9daa759a3d6" providerId="ADAL" clId="{DE6A5E53-EE7F-4B1F-9327-6C70DD49080F}" dt="2023-03-03T14:50:55.641" v="2274"/>
          <ac:spMkLst>
            <pc:docMk/>
            <pc:sldMk cId="3222221740" sldId="279"/>
            <ac:spMk id="4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3T14:49:43.515" v="2268" actId="20577"/>
          <ac:spMkLst>
            <pc:docMk/>
            <pc:sldMk cId="3222221740" sldId="279"/>
            <ac:spMk id="6" creationId="{B14F5109-B38E-9DF8-A91B-274A4EDE8341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6:45:04.976" v="2625"/>
        <pc:sldMkLst>
          <pc:docMk/>
          <pc:sldMk cId="2572980890" sldId="290"/>
        </pc:sldMkLst>
        <pc:spChg chg="mod">
          <ac:chgData name="Egle Mocciaro" userId="c18a4341-9958-45cc-bf29-a9daa759a3d6" providerId="ADAL" clId="{DE6A5E53-EE7F-4B1F-9327-6C70DD49080F}" dt="2023-03-03T15:59:22.758" v="2500" actId="20577"/>
          <ac:spMkLst>
            <pc:docMk/>
            <pc:sldMk cId="2572980890" sldId="290"/>
            <ac:spMk id="10" creationId="{001481FA-7A2B-E690-38A0-D9FE32EADBC3}"/>
          </ac:spMkLst>
        </pc:spChg>
        <pc:spChg chg="mod">
          <ac:chgData name="Egle Mocciaro" userId="c18a4341-9958-45cc-bf29-a9daa759a3d6" providerId="ADAL" clId="{DE6A5E53-EE7F-4B1F-9327-6C70DD49080F}" dt="2023-03-03T16:13:50.172" v="2549" actId="20577"/>
          <ac:spMkLst>
            <pc:docMk/>
            <pc:sldMk cId="2572980890" sldId="290"/>
            <ac:spMk id="11" creationId="{07114F32-014E-98B0-9A68-D6A3B046A748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6:45:33.311" v="2628"/>
        <pc:sldMkLst>
          <pc:docMk/>
          <pc:sldMk cId="1635879443" sldId="291"/>
        </pc:sldMkLst>
        <pc:spChg chg="mod">
          <ac:chgData name="Egle Mocciaro" userId="c18a4341-9958-45cc-bf29-a9daa759a3d6" providerId="ADAL" clId="{DE6A5E53-EE7F-4B1F-9327-6C70DD49080F}" dt="2023-03-02T12:42:24.227" v="104" actId="108"/>
          <ac:spMkLst>
            <pc:docMk/>
            <pc:sldMk cId="1635879443" sldId="291"/>
            <ac:spMk id="2" creationId="{56954C06-FEF8-1BFE-EE50-13BA487813AF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6:45:20.716" v="2627" actId="20577"/>
        <pc:sldMkLst>
          <pc:docMk/>
          <pc:sldMk cId="2365593249" sldId="292"/>
        </pc:sldMkLst>
        <pc:spChg chg="mod">
          <ac:chgData name="Egle Mocciaro" userId="c18a4341-9958-45cc-bf29-a9daa759a3d6" providerId="ADAL" clId="{DE6A5E53-EE7F-4B1F-9327-6C70DD49080F}" dt="2023-03-02T12:52:22.800" v="261" actId="14100"/>
          <ac:spMkLst>
            <pc:docMk/>
            <pc:sldMk cId="2365593249" sldId="292"/>
            <ac:spMk id="2" creationId="{56954C06-FEF8-1BFE-EE50-13BA487813AF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6:48:09.860" v="2662"/>
        <pc:sldMkLst>
          <pc:docMk/>
          <pc:sldMk cId="226957818" sldId="293"/>
        </pc:sldMkLst>
        <pc:spChg chg="mod">
          <ac:chgData name="Egle Mocciaro" userId="c18a4341-9958-45cc-bf29-a9daa759a3d6" providerId="ADAL" clId="{DE6A5E53-EE7F-4B1F-9327-6C70DD49080F}" dt="2023-03-03T16:46:12.594" v="2659" actId="6549"/>
          <ac:spMkLst>
            <pc:docMk/>
            <pc:sldMk cId="226957818" sldId="293"/>
            <ac:spMk id="2" creationId="{56954C06-FEF8-1BFE-EE50-13BA487813AF}"/>
          </ac:spMkLst>
        </pc:spChg>
      </pc:sldChg>
      <pc:sldChg chg="modSp mod">
        <pc:chgData name="Egle Mocciaro" userId="c18a4341-9958-45cc-bf29-a9daa759a3d6" providerId="ADAL" clId="{DE6A5E53-EE7F-4B1F-9327-6C70DD49080F}" dt="2023-03-02T12:54:43.094" v="279" actId="6549"/>
        <pc:sldMkLst>
          <pc:docMk/>
          <pc:sldMk cId="1648916498" sldId="294"/>
        </pc:sldMkLst>
        <pc:spChg chg="mod">
          <ac:chgData name="Egle Mocciaro" userId="c18a4341-9958-45cc-bf29-a9daa759a3d6" providerId="ADAL" clId="{DE6A5E53-EE7F-4B1F-9327-6C70DD49080F}" dt="2023-03-02T12:54:43.094" v="279" actId="6549"/>
          <ac:spMkLst>
            <pc:docMk/>
            <pc:sldMk cId="1648916498" sldId="294"/>
            <ac:spMk id="4" creationId="{00000000-0000-0000-0000-000000000000}"/>
          </ac:spMkLst>
        </pc:spChg>
      </pc:sldChg>
      <pc:sldChg chg="modSp mod">
        <pc:chgData name="Egle Mocciaro" userId="c18a4341-9958-45cc-bf29-a9daa759a3d6" providerId="ADAL" clId="{DE6A5E53-EE7F-4B1F-9327-6C70DD49080F}" dt="2023-03-02T15:11:31.746" v="386" actId="20577"/>
        <pc:sldMkLst>
          <pc:docMk/>
          <pc:sldMk cId="3211210464" sldId="295"/>
        </pc:sldMkLst>
        <pc:spChg chg="mod">
          <ac:chgData name="Egle Mocciaro" userId="c18a4341-9958-45cc-bf29-a9daa759a3d6" providerId="ADAL" clId="{DE6A5E53-EE7F-4B1F-9327-6C70DD49080F}" dt="2023-03-02T12:53:03.952" v="264" actId="255"/>
          <ac:spMkLst>
            <pc:docMk/>
            <pc:sldMk cId="3211210464" sldId="295"/>
            <ac:spMk id="2" creationId="{56954C06-FEF8-1BFE-EE50-13BA487813AF}"/>
          </ac:spMkLst>
        </pc:spChg>
        <pc:spChg chg="mod">
          <ac:chgData name="Egle Mocciaro" userId="c18a4341-9958-45cc-bf29-a9daa759a3d6" providerId="ADAL" clId="{DE6A5E53-EE7F-4B1F-9327-6C70DD49080F}" dt="2023-03-02T15:11:31.746" v="386" actId="20577"/>
          <ac:spMkLst>
            <pc:docMk/>
            <pc:sldMk cId="3211210464" sldId="295"/>
            <ac:spMk id="4" creationId="{00000000-0000-0000-0000-000000000000}"/>
          </ac:spMkLst>
        </pc:spChg>
      </pc:sldChg>
      <pc:sldChg chg="modSp mod">
        <pc:chgData name="Egle Mocciaro" userId="c18a4341-9958-45cc-bf29-a9daa759a3d6" providerId="ADAL" clId="{DE6A5E53-EE7F-4B1F-9327-6C70DD49080F}" dt="2023-03-02T12:54:54.118" v="285" actId="6549"/>
        <pc:sldMkLst>
          <pc:docMk/>
          <pc:sldMk cId="1153909458" sldId="296"/>
        </pc:sldMkLst>
        <pc:spChg chg="mod">
          <ac:chgData name="Egle Mocciaro" userId="c18a4341-9958-45cc-bf29-a9daa759a3d6" providerId="ADAL" clId="{DE6A5E53-EE7F-4B1F-9327-6C70DD49080F}" dt="2023-03-02T12:54:54.118" v="285" actId="6549"/>
          <ac:spMkLst>
            <pc:docMk/>
            <pc:sldMk cId="1153909458" sldId="296"/>
            <ac:spMk id="4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2:43:00.692" v="115" actId="108"/>
          <ac:spMkLst>
            <pc:docMk/>
            <pc:sldMk cId="1153909458" sldId="296"/>
            <ac:spMk id="7" creationId="{8270C8DB-0A99-5749-F915-2D4E07CB188A}"/>
          </ac:spMkLst>
        </pc:spChg>
      </pc:sldChg>
      <pc:sldChg chg="modSp mod">
        <pc:chgData name="Egle Mocciaro" userId="c18a4341-9958-45cc-bf29-a9daa759a3d6" providerId="ADAL" clId="{DE6A5E53-EE7F-4B1F-9327-6C70DD49080F}" dt="2023-03-02T15:10:51.878" v="379" actId="6549"/>
        <pc:sldMkLst>
          <pc:docMk/>
          <pc:sldMk cId="47265696" sldId="297"/>
        </pc:sldMkLst>
        <pc:spChg chg="mod">
          <ac:chgData name="Egle Mocciaro" userId="c18a4341-9958-45cc-bf29-a9daa759a3d6" providerId="ADAL" clId="{DE6A5E53-EE7F-4B1F-9327-6C70DD49080F}" dt="2023-03-02T15:10:45.064" v="378" actId="20577"/>
          <ac:spMkLst>
            <pc:docMk/>
            <pc:sldMk cId="47265696" sldId="297"/>
            <ac:spMk id="2" creationId="{56954C06-FEF8-1BFE-EE50-13BA487813AF}"/>
          </ac:spMkLst>
        </pc:spChg>
        <pc:spChg chg="mod">
          <ac:chgData name="Egle Mocciaro" userId="c18a4341-9958-45cc-bf29-a9daa759a3d6" providerId="ADAL" clId="{DE6A5E53-EE7F-4B1F-9327-6C70DD49080F}" dt="2023-03-02T15:10:51.878" v="379" actId="6549"/>
          <ac:spMkLst>
            <pc:docMk/>
            <pc:sldMk cId="47265696" sldId="297"/>
            <ac:spMk id="4" creationId="{00000000-0000-0000-0000-000000000000}"/>
          </ac:spMkLst>
        </pc:spChg>
      </pc:sldChg>
      <pc:sldChg chg="modSp mod">
        <pc:chgData name="Egle Mocciaro" userId="c18a4341-9958-45cc-bf29-a9daa759a3d6" providerId="ADAL" clId="{DE6A5E53-EE7F-4B1F-9327-6C70DD49080F}" dt="2023-03-02T15:11:12.930" v="381" actId="113"/>
        <pc:sldMkLst>
          <pc:docMk/>
          <pc:sldMk cId="3083847406" sldId="550"/>
        </pc:sldMkLst>
        <pc:spChg chg="mod">
          <ac:chgData name="Egle Mocciaro" userId="c18a4341-9958-45cc-bf29-a9daa759a3d6" providerId="ADAL" clId="{DE6A5E53-EE7F-4B1F-9327-6C70DD49080F}" dt="2023-03-02T15:11:05.622" v="380"/>
          <ac:spMkLst>
            <pc:docMk/>
            <pc:sldMk cId="3083847406" sldId="550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1:12.930" v="381" actId="113"/>
          <ac:spMkLst>
            <pc:docMk/>
            <pc:sldMk cId="3083847406" sldId="550"/>
            <ac:spMk id="4" creationId="{CB6B91F0-ADA1-8AE7-3BA9-4AB673962C04}"/>
          </ac:spMkLst>
        </pc:spChg>
      </pc:sldChg>
      <pc:sldChg chg="modSp mod">
        <pc:chgData name="Egle Mocciaro" userId="c18a4341-9958-45cc-bf29-a9daa759a3d6" providerId="ADAL" clId="{DE6A5E53-EE7F-4B1F-9327-6C70DD49080F}" dt="2023-03-02T15:14:27.684" v="516" actId="20577"/>
        <pc:sldMkLst>
          <pc:docMk/>
          <pc:sldMk cId="3236289140" sldId="553"/>
        </pc:sldMkLst>
        <pc:spChg chg="mod">
          <ac:chgData name="Egle Mocciaro" userId="c18a4341-9958-45cc-bf29-a9daa759a3d6" providerId="ADAL" clId="{DE6A5E53-EE7F-4B1F-9327-6C70DD49080F}" dt="2023-03-02T15:13:24.910" v="467" actId="113"/>
          <ac:spMkLst>
            <pc:docMk/>
            <pc:sldMk cId="3236289140" sldId="553"/>
            <ac:spMk id="4" creationId="{B3091E7D-AD0C-22F2-6E5D-5BFE656311BA}"/>
          </ac:spMkLst>
        </pc:spChg>
        <pc:spChg chg="mod">
          <ac:chgData name="Egle Mocciaro" userId="c18a4341-9958-45cc-bf29-a9daa759a3d6" providerId="ADAL" clId="{DE6A5E53-EE7F-4B1F-9327-6C70DD49080F}" dt="2023-03-02T15:14:27.684" v="516" actId="20577"/>
          <ac:spMkLst>
            <pc:docMk/>
            <pc:sldMk cId="3236289140" sldId="553"/>
            <ac:spMk id="8" creationId="{00000000-0000-0000-0000-000000000000}"/>
          </ac:spMkLst>
        </pc:spChg>
      </pc:sldChg>
      <pc:sldChg chg="modSp mod">
        <pc:chgData name="Egle Mocciaro" userId="c18a4341-9958-45cc-bf29-a9daa759a3d6" providerId="ADAL" clId="{DE6A5E53-EE7F-4B1F-9327-6C70DD49080F}" dt="2023-03-02T15:16:32.652" v="573"/>
        <pc:sldMkLst>
          <pc:docMk/>
          <pc:sldMk cId="2710638533" sldId="556"/>
        </pc:sldMkLst>
        <pc:spChg chg="mod">
          <ac:chgData name="Egle Mocciaro" userId="c18a4341-9958-45cc-bf29-a9daa759a3d6" providerId="ADAL" clId="{DE6A5E53-EE7F-4B1F-9327-6C70DD49080F}" dt="2023-03-02T15:16:32.652" v="573"/>
          <ac:spMkLst>
            <pc:docMk/>
            <pc:sldMk cId="2710638533" sldId="556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6:13.039" v="572" actId="6549"/>
          <ac:spMkLst>
            <pc:docMk/>
            <pc:sldMk cId="2710638533" sldId="556"/>
            <ac:spMk id="4" creationId="{9BAF28DD-07C4-66F1-7CAA-466550FD8651}"/>
          </ac:spMkLst>
        </pc:spChg>
      </pc:sldChg>
      <pc:sldChg chg="modSp mod">
        <pc:chgData name="Egle Mocciaro" userId="c18a4341-9958-45cc-bf29-a9daa759a3d6" providerId="ADAL" clId="{DE6A5E53-EE7F-4B1F-9327-6C70DD49080F}" dt="2023-03-02T15:16:55.694" v="578" actId="6549"/>
        <pc:sldMkLst>
          <pc:docMk/>
          <pc:sldMk cId="1473035937" sldId="557"/>
        </pc:sldMkLst>
        <pc:spChg chg="mod">
          <ac:chgData name="Egle Mocciaro" userId="c18a4341-9958-45cc-bf29-a9daa759a3d6" providerId="ADAL" clId="{DE6A5E53-EE7F-4B1F-9327-6C70DD49080F}" dt="2023-03-02T12:43:45.164" v="125" actId="108"/>
          <ac:spMkLst>
            <pc:docMk/>
            <pc:sldMk cId="1473035937" sldId="557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6:55.694" v="578" actId="6549"/>
          <ac:spMkLst>
            <pc:docMk/>
            <pc:sldMk cId="1473035937" sldId="557"/>
            <ac:spMk id="4" creationId="{3FEA557E-8E52-2ED4-91BA-4B11F59B84CD}"/>
          </ac:spMkLst>
        </pc:spChg>
      </pc:sldChg>
      <pc:sldChg chg="modSp mod">
        <pc:chgData name="Egle Mocciaro" userId="c18a4341-9958-45cc-bf29-a9daa759a3d6" providerId="ADAL" clId="{DE6A5E53-EE7F-4B1F-9327-6C70DD49080F}" dt="2023-03-02T15:16:50.570" v="577" actId="114"/>
        <pc:sldMkLst>
          <pc:docMk/>
          <pc:sldMk cId="3036863671" sldId="559"/>
        </pc:sldMkLst>
        <pc:spChg chg="mod">
          <ac:chgData name="Egle Mocciaro" userId="c18a4341-9958-45cc-bf29-a9daa759a3d6" providerId="ADAL" clId="{DE6A5E53-EE7F-4B1F-9327-6C70DD49080F}" dt="2023-03-02T15:16:50.570" v="577" actId="114"/>
          <ac:spMkLst>
            <pc:docMk/>
            <pc:sldMk cId="3036863671" sldId="559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6:39.766" v="574" actId="6549"/>
          <ac:spMkLst>
            <pc:docMk/>
            <pc:sldMk cId="3036863671" sldId="559"/>
            <ac:spMk id="4" creationId="{F16CE7C0-018B-8A26-B09D-416756C26AB0}"/>
          </ac:spMkLst>
        </pc:spChg>
      </pc:sldChg>
      <pc:sldChg chg="modSp mod">
        <pc:chgData name="Egle Mocciaro" userId="c18a4341-9958-45cc-bf29-a9daa759a3d6" providerId="ADAL" clId="{DE6A5E53-EE7F-4B1F-9327-6C70DD49080F}" dt="2023-03-02T15:17:25.700" v="579" actId="6549"/>
        <pc:sldMkLst>
          <pc:docMk/>
          <pc:sldMk cId="1685193605" sldId="561"/>
        </pc:sldMkLst>
        <pc:spChg chg="mod">
          <ac:chgData name="Egle Mocciaro" userId="c18a4341-9958-45cc-bf29-a9daa759a3d6" providerId="ADAL" clId="{DE6A5E53-EE7F-4B1F-9327-6C70DD49080F}" dt="2023-03-02T12:43:48.964" v="126" actId="108"/>
          <ac:spMkLst>
            <pc:docMk/>
            <pc:sldMk cId="1685193605" sldId="561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7:25.700" v="579" actId="6549"/>
          <ac:spMkLst>
            <pc:docMk/>
            <pc:sldMk cId="1685193605" sldId="561"/>
            <ac:spMk id="5" creationId="{699DEF51-1F1B-362B-AC86-04181968ABD9}"/>
          </ac:spMkLst>
        </pc:spChg>
      </pc:sldChg>
      <pc:sldChg chg="modSp mod">
        <pc:chgData name="Egle Mocciaro" userId="c18a4341-9958-45cc-bf29-a9daa759a3d6" providerId="ADAL" clId="{DE6A5E53-EE7F-4B1F-9327-6C70DD49080F}" dt="2023-03-02T15:17:47.627" v="582"/>
        <pc:sldMkLst>
          <pc:docMk/>
          <pc:sldMk cId="4137670586" sldId="562"/>
        </pc:sldMkLst>
        <pc:spChg chg="mod">
          <ac:chgData name="Egle Mocciaro" userId="c18a4341-9958-45cc-bf29-a9daa759a3d6" providerId="ADAL" clId="{DE6A5E53-EE7F-4B1F-9327-6C70DD49080F}" dt="2023-03-02T15:17:47.627" v="582"/>
          <ac:spMkLst>
            <pc:docMk/>
            <pc:sldMk cId="4137670586" sldId="562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7:35.301" v="580" actId="6549"/>
          <ac:spMkLst>
            <pc:docMk/>
            <pc:sldMk cId="4137670586" sldId="562"/>
            <ac:spMk id="4" creationId="{AA7CFE1B-08EE-1D3C-FF51-6007041EC805}"/>
          </ac:spMkLst>
        </pc:spChg>
      </pc:sldChg>
      <pc:sldChg chg="modSp mod">
        <pc:chgData name="Egle Mocciaro" userId="c18a4341-9958-45cc-bf29-a9daa759a3d6" providerId="ADAL" clId="{DE6A5E53-EE7F-4B1F-9327-6C70DD49080F}" dt="2023-03-02T15:18:29.123" v="589"/>
        <pc:sldMkLst>
          <pc:docMk/>
          <pc:sldMk cId="1124218853" sldId="563"/>
        </pc:sldMkLst>
        <pc:spChg chg="mod">
          <ac:chgData name="Egle Mocciaro" userId="c18a4341-9958-45cc-bf29-a9daa759a3d6" providerId="ADAL" clId="{DE6A5E53-EE7F-4B1F-9327-6C70DD49080F}" dt="2023-03-02T15:18:29.123" v="589"/>
          <ac:spMkLst>
            <pc:docMk/>
            <pc:sldMk cId="1124218853" sldId="563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7:55.241" v="583" actId="6549"/>
          <ac:spMkLst>
            <pc:docMk/>
            <pc:sldMk cId="1124218853" sldId="563"/>
            <ac:spMk id="4" creationId="{F0621BE6-AFFB-9319-9E0B-00332D917BD4}"/>
          </ac:spMkLst>
        </pc:spChg>
        <pc:spChg chg="mod">
          <ac:chgData name="Egle Mocciaro" userId="c18a4341-9958-45cc-bf29-a9daa759a3d6" providerId="ADAL" clId="{DE6A5E53-EE7F-4B1F-9327-6C70DD49080F}" dt="2023-03-02T15:18:05.831" v="584" actId="1076"/>
          <ac:spMkLst>
            <pc:docMk/>
            <pc:sldMk cId="1124218853" sldId="563"/>
            <ac:spMk id="11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8:14.525" v="587" actId="1036"/>
          <ac:spMkLst>
            <pc:docMk/>
            <pc:sldMk cId="1124218853" sldId="563"/>
            <ac:spMk id="14" creationId="{00000000-0000-0000-0000-000000000000}"/>
          </ac:spMkLst>
        </pc:spChg>
        <pc:picChg chg="mod">
          <ac:chgData name="Egle Mocciaro" userId="c18a4341-9958-45cc-bf29-a9daa759a3d6" providerId="ADAL" clId="{DE6A5E53-EE7F-4B1F-9327-6C70DD49080F}" dt="2023-03-02T15:18:05.831" v="584" actId="1076"/>
          <ac:picMkLst>
            <pc:docMk/>
            <pc:sldMk cId="1124218853" sldId="563"/>
            <ac:picMk id="6" creationId="{00000000-0000-0000-0000-000000000000}"/>
          </ac:picMkLst>
        </pc:picChg>
        <pc:picChg chg="mod">
          <ac:chgData name="Egle Mocciaro" userId="c18a4341-9958-45cc-bf29-a9daa759a3d6" providerId="ADAL" clId="{DE6A5E53-EE7F-4B1F-9327-6C70DD49080F}" dt="2023-03-02T15:18:14.525" v="587" actId="1036"/>
          <ac:picMkLst>
            <pc:docMk/>
            <pc:sldMk cId="1124218853" sldId="563"/>
            <ac:picMk id="10" creationId="{00000000-0000-0000-0000-000000000000}"/>
          </ac:picMkLst>
        </pc:picChg>
      </pc:sldChg>
      <pc:sldChg chg="modSp mod">
        <pc:chgData name="Egle Mocciaro" userId="c18a4341-9958-45cc-bf29-a9daa759a3d6" providerId="ADAL" clId="{DE6A5E53-EE7F-4B1F-9327-6C70DD49080F}" dt="2023-03-02T15:22:37.295" v="672" actId="113"/>
        <pc:sldMkLst>
          <pc:docMk/>
          <pc:sldMk cId="318799942" sldId="570"/>
        </pc:sldMkLst>
        <pc:spChg chg="mod">
          <ac:chgData name="Egle Mocciaro" userId="c18a4341-9958-45cc-bf29-a9daa759a3d6" providerId="ADAL" clId="{DE6A5E53-EE7F-4B1F-9327-6C70DD49080F}" dt="2023-03-02T15:22:37.295" v="672" actId="113"/>
          <ac:spMkLst>
            <pc:docMk/>
            <pc:sldMk cId="318799942" sldId="570"/>
            <ac:spMk id="4" creationId="{720CC0C5-8535-D4AA-032C-B05DAB55D467}"/>
          </ac:spMkLst>
        </pc:spChg>
      </pc:sldChg>
      <pc:sldChg chg="modSp mod">
        <pc:chgData name="Egle Mocciaro" userId="c18a4341-9958-45cc-bf29-a9daa759a3d6" providerId="ADAL" clId="{DE6A5E53-EE7F-4B1F-9327-6C70DD49080F}" dt="2023-03-02T15:23:12.128" v="743" actId="113"/>
        <pc:sldMkLst>
          <pc:docMk/>
          <pc:sldMk cId="3701638708" sldId="571"/>
        </pc:sldMkLst>
        <pc:spChg chg="mod">
          <ac:chgData name="Egle Mocciaro" userId="c18a4341-9958-45cc-bf29-a9daa759a3d6" providerId="ADAL" clId="{DE6A5E53-EE7F-4B1F-9327-6C70DD49080F}" dt="2023-03-02T15:23:12.128" v="743" actId="113"/>
          <ac:spMkLst>
            <pc:docMk/>
            <pc:sldMk cId="3701638708" sldId="571"/>
            <ac:spMk id="4" creationId="{49BF739F-2FFE-E578-C5BD-0529A091F080}"/>
          </ac:spMkLst>
        </pc:spChg>
      </pc:sldChg>
      <pc:sldChg chg="modSp mod">
        <pc:chgData name="Egle Mocciaro" userId="c18a4341-9958-45cc-bf29-a9daa759a3d6" providerId="ADAL" clId="{DE6A5E53-EE7F-4B1F-9327-6C70DD49080F}" dt="2023-03-02T15:23:59.309" v="749" actId="1076"/>
        <pc:sldMkLst>
          <pc:docMk/>
          <pc:sldMk cId="3182887307" sldId="572"/>
        </pc:sldMkLst>
        <pc:spChg chg="mod">
          <ac:chgData name="Egle Mocciaro" userId="c18a4341-9958-45cc-bf29-a9daa759a3d6" providerId="ADAL" clId="{DE6A5E53-EE7F-4B1F-9327-6C70DD49080F}" dt="2023-03-02T15:23:44.642" v="746" actId="255"/>
          <ac:spMkLst>
            <pc:docMk/>
            <pc:sldMk cId="3182887307" sldId="572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23:59.309" v="749" actId="1076"/>
          <ac:spMkLst>
            <pc:docMk/>
            <pc:sldMk cId="3182887307" sldId="572"/>
            <ac:spMk id="14" creationId="{F5701F16-AA85-B342-9A8A-3733460731F2}"/>
          </ac:spMkLst>
        </pc:spChg>
      </pc:sldChg>
      <pc:sldChg chg="modSp mod">
        <pc:chgData name="Egle Mocciaro" userId="c18a4341-9958-45cc-bf29-a9daa759a3d6" providerId="ADAL" clId="{DE6A5E53-EE7F-4B1F-9327-6C70DD49080F}" dt="2023-03-02T15:15:12.266" v="568" actId="113"/>
        <pc:sldMkLst>
          <pc:docMk/>
          <pc:sldMk cId="168175751" sldId="574"/>
        </pc:sldMkLst>
        <pc:spChg chg="mod">
          <ac:chgData name="Egle Mocciaro" userId="c18a4341-9958-45cc-bf29-a9daa759a3d6" providerId="ADAL" clId="{DE6A5E53-EE7F-4B1F-9327-6C70DD49080F}" dt="2023-03-02T15:15:12.266" v="568" actId="113"/>
          <ac:spMkLst>
            <pc:docMk/>
            <pc:sldMk cId="168175751" sldId="574"/>
            <ac:spMk id="4" creationId="{31D264A8-4072-4C14-9DC6-90EEC2C6208B}"/>
          </ac:spMkLst>
        </pc:spChg>
      </pc:sldChg>
      <pc:sldChg chg="modSp mod">
        <pc:chgData name="Egle Mocciaro" userId="c18a4341-9958-45cc-bf29-a9daa759a3d6" providerId="ADAL" clId="{DE6A5E53-EE7F-4B1F-9327-6C70DD49080F}" dt="2023-03-02T15:20:49.614" v="613" actId="1076"/>
        <pc:sldMkLst>
          <pc:docMk/>
          <pc:sldMk cId="1415184991" sldId="578"/>
        </pc:sldMkLst>
        <pc:spChg chg="mod">
          <ac:chgData name="Egle Mocciaro" userId="c18a4341-9958-45cc-bf29-a9daa759a3d6" providerId="ADAL" clId="{DE6A5E53-EE7F-4B1F-9327-6C70DD49080F}" dt="2023-03-02T15:20:49.614" v="613" actId="1076"/>
          <ac:spMkLst>
            <pc:docMk/>
            <pc:sldMk cId="1415184991" sldId="578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2:50:43.064" v="246" actId="108"/>
          <ac:spMkLst>
            <pc:docMk/>
            <pc:sldMk cId="1415184991" sldId="578"/>
            <ac:spMk id="5" creationId="{58743C6F-5C44-D7C7-783B-EEFCEEAAD6B2}"/>
          </ac:spMkLst>
        </pc:spChg>
        <pc:spChg chg="mod">
          <ac:chgData name="Egle Mocciaro" userId="c18a4341-9958-45cc-bf29-a9daa759a3d6" providerId="ADAL" clId="{DE6A5E53-EE7F-4B1F-9327-6C70DD49080F}" dt="2023-03-02T15:20:44.582" v="612" actId="1035"/>
          <ac:spMkLst>
            <pc:docMk/>
            <pc:sldMk cId="1415184991" sldId="578"/>
            <ac:spMk id="11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20:44.582" v="612" actId="1035"/>
          <ac:spMkLst>
            <pc:docMk/>
            <pc:sldMk cId="1415184991" sldId="578"/>
            <ac:spMk id="14" creationId="{00000000-0000-0000-0000-000000000000}"/>
          </ac:spMkLst>
        </pc:spChg>
        <pc:picChg chg="mod">
          <ac:chgData name="Egle Mocciaro" userId="c18a4341-9958-45cc-bf29-a9daa759a3d6" providerId="ADAL" clId="{DE6A5E53-EE7F-4B1F-9327-6C70DD49080F}" dt="2023-03-02T15:20:44.582" v="612" actId="1035"/>
          <ac:picMkLst>
            <pc:docMk/>
            <pc:sldMk cId="1415184991" sldId="578"/>
            <ac:picMk id="4" creationId="{00000000-0000-0000-0000-000000000000}"/>
          </ac:picMkLst>
        </pc:picChg>
        <pc:picChg chg="mod">
          <ac:chgData name="Egle Mocciaro" userId="c18a4341-9958-45cc-bf29-a9daa759a3d6" providerId="ADAL" clId="{DE6A5E53-EE7F-4B1F-9327-6C70DD49080F}" dt="2023-03-02T15:20:44.582" v="612" actId="1035"/>
          <ac:picMkLst>
            <pc:docMk/>
            <pc:sldMk cId="1415184991" sldId="578"/>
            <ac:picMk id="8" creationId="{00000000-0000-0000-0000-000000000000}"/>
          </ac:picMkLst>
        </pc:picChg>
      </pc:sldChg>
      <pc:sldChg chg="modSp mod">
        <pc:chgData name="Egle Mocciaro" userId="c18a4341-9958-45cc-bf29-a9daa759a3d6" providerId="ADAL" clId="{DE6A5E53-EE7F-4B1F-9327-6C70DD49080F}" dt="2023-03-02T15:19:10.710" v="593" actId="14100"/>
        <pc:sldMkLst>
          <pc:docMk/>
          <pc:sldMk cId="488062241" sldId="579"/>
        </pc:sldMkLst>
        <pc:spChg chg="mod">
          <ac:chgData name="Egle Mocciaro" userId="c18a4341-9958-45cc-bf29-a9daa759a3d6" providerId="ADAL" clId="{DE6A5E53-EE7F-4B1F-9327-6C70DD49080F}" dt="2023-03-02T15:19:10.710" v="593" actId="14100"/>
          <ac:spMkLst>
            <pc:docMk/>
            <pc:sldMk cId="488062241" sldId="579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19:00.084" v="591" actId="6549"/>
          <ac:spMkLst>
            <pc:docMk/>
            <pc:sldMk cId="488062241" sldId="579"/>
            <ac:spMk id="4" creationId="{F7D2B92C-2364-AEB0-814D-CED5B15FF61E}"/>
          </ac:spMkLst>
        </pc:spChg>
        <pc:spChg chg="mod">
          <ac:chgData name="Egle Mocciaro" userId="c18a4341-9958-45cc-bf29-a9daa759a3d6" providerId="ADAL" clId="{DE6A5E53-EE7F-4B1F-9327-6C70DD49080F}" dt="2023-03-02T15:18:55.727" v="590" actId="1076"/>
          <ac:spMkLst>
            <pc:docMk/>
            <pc:sldMk cId="488062241" sldId="579"/>
            <ac:spMk id="11" creationId="{00000000-0000-0000-0000-000000000000}"/>
          </ac:spMkLst>
        </pc:spChg>
      </pc:sldChg>
      <pc:sldChg chg="modSp mod">
        <pc:chgData name="Egle Mocciaro" userId="c18a4341-9958-45cc-bf29-a9daa759a3d6" providerId="ADAL" clId="{DE6A5E53-EE7F-4B1F-9327-6C70DD49080F}" dt="2023-03-02T15:15:54.021" v="571"/>
        <pc:sldMkLst>
          <pc:docMk/>
          <pc:sldMk cId="1163100830" sldId="583"/>
        </pc:sldMkLst>
        <pc:spChg chg="mod">
          <ac:chgData name="Egle Mocciaro" userId="c18a4341-9958-45cc-bf29-a9daa759a3d6" providerId="ADAL" clId="{DE6A5E53-EE7F-4B1F-9327-6C70DD49080F}" dt="2023-03-02T15:15:54.021" v="571"/>
          <ac:spMkLst>
            <pc:docMk/>
            <pc:sldMk cId="1163100830" sldId="583"/>
            <ac:spMk id="4" creationId="{31D264A8-4072-4C14-9DC6-90EEC2C6208B}"/>
          </ac:spMkLst>
        </pc:spChg>
      </pc:sldChg>
      <pc:sldChg chg="modSp mod">
        <pc:chgData name="Egle Mocciaro" userId="c18a4341-9958-45cc-bf29-a9daa759a3d6" providerId="ADAL" clId="{DE6A5E53-EE7F-4B1F-9327-6C70DD49080F}" dt="2023-03-02T15:21:35.746" v="624" actId="1076"/>
        <pc:sldMkLst>
          <pc:docMk/>
          <pc:sldMk cId="3395529136" sldId="584"/>
        </pc:sldMkLst>
        <pc:spChg chg="mod">
          <ac:chgData name="Egle Mocciaro" userId="c18a4341-9958-45cc-bf29-a9daa759a3d6" providerId="ADAL" clId="{DE6A5E53-EE7F-4B1F-9327-6C70DD49080F}" dt="2023-03-02T15:21:34.659" v="623"/>
          <ac:spMkLst>
            <pc:docMk/>
            <pc:sldMk cId="3395529136" sldId="584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2:50:46.001" v="247" actId="108"/>
          <ac:spMkLst>
            <pc:docMk/>
            <pc:sldMk cId="3395529136" sldId="584"/>
            <ac:spMk id="5" creationId="{58743C6F-5C44-D7C7-783B-EEFCEEAAD6B2}"/>
          </ac:spMkLst>
        </pc:spChg>
        <pc:spChg chg="mod">
          <ac:chgData name="Egle Mocciaro" userId="c18a4341-9958-45cc-bf29-a9daa759a3d6" providerId="ADAL" clId="{DE6A5E53-EE7F-4B1F-9327-6C70DD49080F}" dt="2023-03-02T15:21:14.566" v="621" actId="1036"/>
          <ac:spMkLst>
            <pc:docMk/>
            <pc:sldMk cId="3395529136" sldId="584"/>
            <ac:spMk id="11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21:14.566" v="621" actId="1036"/>
          <ac:spMkLst>
            <pc:docMk/>
            <pc:sldMk cId="3395529136" sldId="584"/>
            <ac:spMk id="14" creationId="{00000000-0000-0000-0000-000000000000}"/>
          </ac:spMkLst>
        </pc:spChg>
        <pc:picChg chg="mod">
          <ac:chgData name="Egle Mocciaro" userId="c18a4341-9958-45cc-bf29-a9daa759a3d6" providerId="ADAL" clId="{DE6A5E53-EE7F-4B1F-9327-6C70DD49080F}" dt="2023-03-02T15:21:14.566" v="621" actId="1036"/>
          <ac:picMkLst>
            <pc:docMk/>
            <pc:sldMk cId="3395529136" sldId="584"/>
            <ac:picMk id="4" creationId="{00000000-0000-0000-0000-000000000000}"/>
          </ac:picMkLst>
        </pc:picChg>
        <pc:picChg chg="mod">
          <ac:chgData name="Egle Mocciaro" userId="c18a4341-9958-45cc-bf29-a9daa759a3d6" providerId="ADAL" clId="{DE6A5E53-EE7F-4B1F-9327-6C70DD49080F}" dt="2023-03-02T15:21:35.746" v="624" actId="1076"/>
          <ac:picMkLst>
            <pc:docMk/>
            <pc:sldMk cId="3395529136" sldId="584"/>
            <ac:picMk id="8" creationId="{00000000-0000-0000-0000-000000000000}"/>
          </ac:picMkLst>
        </pc:picChg>
      </pc:sldChg>
      <pc:sldChg chg="modSp mod">
        <pc:chgData name="Egle Mocciaro" userId="c18a4341-9958-45cc-bf29-a9daa759a3d6" providerId="ADAL" clId="{DE6A5E53-EE7F-4B1F-9327-6C70DD49080F}" dt="2023-03-02T15:46:35.340" v="997" actId="20577"/>
        <pc:sldMkLst>
          <pc:docMk/>
          <pc:sldMk cId="3987649025" sldId="585"/>
        </pc:sldMkLst>
        <pc:spChg chg="mod">
          <ac:chgData name="Egle Mocciaro" userId="c18a4341-9958-45cc-bf29-a9daa759a3d6" providerId="ADAL" clId="{DE6A5E53-EE7F-4B1F-9327-6C70DD49080F}" dt="2023-03-02T15:24:22.746" v="755" actId="108"/>
          <ac:spMkLst>
            <pc:docMk/>
            <pc:sldMk cId="3987649025" sldId="585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5:24:28.822" v="756" actId="255"/>
          <ac:spMkLst>
            <pc:docMk/>
            <pc:sldMk cId="3987649025" sldId="585"/>
            <ac:spMk id="6" creationId="{6374295C-4EB2-A683-3A84-4351BA991E47}"/>
          </ac:spMkLst>
        </pc:spChg>
        <pc:spChg chg="mod">
          <ac:chgData name="Egle Mocciaro" userId="c18a4341-9958-45cc-bf29-a9daa759a3d6" providerId="ADAL" clId="{DE6A5E53-EE7F-4B1F-9327-6C70DD49080F}" dt="2023-03-02T15:46:04.376" v="959" actId="6549"/>
          <ac:spMkLst>
            <pc:docMk/>
            <pc:sldMk cId="3987649025" sldId="585"/>
            <ac:spMk id="7" creationId="{4BE858D1-F188-C83A-AA85-194E0BDB816B}"/>
          </ac:spMkLst>
        </pc:spChg>
        <pc:spChg chg="mod">
          <ac:chgData name="Egle Mocciaro" userId="c18a4341-9958-45cc-bf29-a9daa759a3d6" providerId="ADAL" clId="{DE6A5E53-EE7F-4B1F-9327-6C70DD49080F}" dt="2023-03-02T15:46:35.340" v="997" actId="20577"/>
          <ac:spMkLst>
            <pc:docMk/>
            <pc:sldMk cId="3987649025" sldId="585"/>
            <ac:spMk id="8" creationId="{62A4860C-708A-D167-6316-CADC64F717EB}"/>
          </ac:spMkLst>
        </pc:spChg>
      </pc:sldChg>
      <pc:sldChg chg="modSp mod modNotesTx">
        <pc:chgData name="Egle Mocciaro" userId="c18a4341-9958-45cc-bf29-a9daa759a3d6" providerId="ADAL" clId="{DE6A5E53-EE7F-4B1F-9327-6C70DD49080F}" dt="2023-03-03T13:55:47.333" v="1798"/>
        <pc:sldMkLst>
          <pc:docMk/>
          <pc:sldMk cId="2306739296" sldId="586"/>
        </pc:sldMkLst>
        <pc:spChg chg="mod">
          <ac:chgData name="Egle Mocciaro" userId="c18a4341-9958-45cc-bf29-a9daa759a3d6" providerId="ADAL" clId="{DE6A5E53-EE7F-4B1F-9327-6C70DD49080F}" dt="2023-03-03T13:50:38.686" v="1792" actId="20577"/>
          <ac:spMkLst>
            <pc:docMk/>
            <pc:sldMk cId="2306739296" sldId="586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2T16:21:51.700" v="1138" actId="114"/>
          <ac:spMkLst>
            <pc:docMk/>
            <pc:sldMk cId="2306739296" sldId="586"/>
            <ac:spMk id="6" creationId="{6374295C-4EB2-A683-3A84-4351BA991E47}"/>
          </ac:spMkLst>
        </pc:spChg>
        <pc:spChg chg="mod">
          <ac:chgData name="Egle Mocciaro" userId="c18a4341-9958-45cc-bf29-a9daa759a3d6" providerId="ADAL" clId="{DE6A5E53-EE7F-4B1F-9327-6C70DD49080F}" dt="2023-03-03T13:51:10.122" v="1794" actId="20577"/>
          <ac:spMkLst>
            <pc:docMk/>
            <pc:sldMk cId="2306739296" sldId="586"/>
            <ac:spMk id="7" creationId="{4BE858D1-F188-C83A-AA85-194E0BDB816B}"/>
          </ac:spMkLst>
        </pc:spChg>
        <pc:spChg chg="mod">
          <ac:chgData name="Egle Mocciaro" userId="c18a4341-9958-45cc-bf29-a9daa759a3d6" providerId="ADAL" clId="{DE6A5E53-EE7F-4B1F-9327-6C70DD49080F}" dt="2023-03-03T13:55:47.333" v="1798"/>
          <ac:spMkLst>
            <pc:docMk/>
            <pc:sldMk cId="2306739296" sldId="586"/>
            <ac:spMk id="8" creationId="{62A4860C-708A-D167-6316-CADC64F717EB}"/>
          </ac:spMkLst>
        </pc:spChg>
        <pc:spChg chg="mod">
          <ac:chgData name="Egle Mocciaro" userId="c18a4341-9958-45cc-bf29-a9daa759a3d6" providerId="ADAL" clId="{DE6A5E53-EE7F-4B1F-9327-6C70DD49080F}" dt="2023-03-02T16:32:33.527" v="1368" actId="1036"/>
          <ac:spMkLst>
            <pc:docMk/>
            <pc:sldMk cId="2306739296" sldId="586"/>
            <ac:spMk id="10" creationId="{59672E32-1B91-0238-3C2D-67C61EED2D88}"/>
          </ac:spMkLst>
        </pc:spChg>
        <pc:spChg chg="mod">
          <ac:chgData name="Egle Mocciaro" userId="c18a4341-9958-45cc-bf29-a9daa759a3d6" providerId="ADAL" clId="{DE6A5E53-EE7F-4B1F-9327-6C70DD49080F}" dt="2023-03-02T16:21:44.522" v="1136" actId="1036"/>
          <ac:spMkLst>
            <pc:docMk/>
            <pc:sldMk cId="2306739296" sldId="586"/>
            <ac:spMk id="11" creationId="{74CF33B4-DD85-D01D-A8BA-45B9F2C89458}"/>
          </ac:spMkLst>
        </pc:spChg>
      </pc:sldChg>
      <pc:sldChg chg="modSp mod">
        <pc:chgData name="Egle Mocciaro" userId="c18a4341-9958-45cc-bf29-a9daa759a3d6" providerId="ADAL" clId="{DE6A5E53-EE7F-4B1F-9327-6C70DD49080F}" dt="2023-03-02T16:24:57.561" v="1359" actId="1076"/>
        <pc:sldMkLst>
          <pc:docMk/>
          <pc:sldMk cId="4226738756" sldId="587"/>
        </pc:sldMkLst>
        <pc:spChg chg="mod">
          <ac:chgData name="Egle Mocciaro" userId="c18a4341-9958-45cc-bf29-a9daa759a3d6" providerId="ADAL" clId="{DE6A5E53-EE7F-4B1F-9327-6C70DD49080F}" dt="2023-03-02T16:24:57.561" v="1359" actId="1076"/>
          <ac:spMkLst>
            <pc:docMk/>
            <pc:sldMk cId="4226738756" sldId="587"/>
            <ac:spMk id="5" creationId="{79D25C4C-C315-6482-A307-59587044BC9B}"/>
          </ac:spMkLst>
        </pc:spChg>
      </pc:sldChg>
      <pc:sldChg chg="modSp mod">
        <pc:chgData name="Egle Mocciaro" userId="c18a4341-9958-45cc-bf29-a9daa759a3d6" providerId="ADAL" clId="{DE6A5E53-EE7F-4B1F-9327-6C70DD49080F}" dt="2023-03-03T16:19:35.022" v="2622" actId="108"/>
        <pc:sldMkLst>
          <pc:docMk/>
          <pc:sldMk cId="98612765" sldId="589"/>
        </pc:sldMkLst>
        <pc:spChg chg="mod">
          <ac:chgData name="Egle Mocciaro" userId="c18a4341-9958-45cc-bf29-a9daa759a3d6" providerId="ADAL" clId="{DE6A5E53-EE7F-4B1F-9327-6C70DD49080F}" dt="2023-03-03T16:19:35.022" v="2622" actId="108"/>
          <ac:spMkLst>
            <pc:docMk/>
            <pc:sldMk cId="98612765" sldId="589"/>
            <ac:spMk id="5" creationId="{2F428C51-AAB4-733C-7A15-C493CD3707E1}"/>
          </ac:spMkLst>
        </pc:spChg>
      </pc:sldChg>
      <pc:sldChg chg="addSp delSp modSp mod modNotesTx">
        <pc:chgData name="Egle Mocciaro" userId="c18a4341-9958-45cc-bf29-a9daa759a3d6" providerId="ADAL" clId="{DE6A5E53-EE7F-4B1F-9327-6C70DD49080F}" dt="2023-03-03T14:55:45.381" v="2446" actId="478"/>
        <pc:sldMkLst>
          <pc:docMk/>
          <pc:sldMk cId="1362737448" sldId="590"/>
        </pc:sldMkLst>
        <pc:spChg chg="mod">
          <ac:chgData name="Egle Mocciaro" userId="c18a4341-9958-45cc-bf29-a9daa759a3d6" providerId="ADAL" clId="{DE6A5E53-EE7F-4B1F-9327-6C70DD49080F}" dt="2023-03-03T14:03:49.912" v="1827" actId="20577"/>
          <ac:spMkLst>
            <pc:docMk/>
            <pc:sldMk cId="1362737448" sldId="590"/>
            <ac:spMk id="3" creationId="{00000000-0000-0000-0000-000000000000}"/>
          </ac:spMkLst>
        </pc:spChg>
        <pc:spChg chg="mod">
          <ac:chgData name="Egle Mocciaro" userId="c18a4341-9958-45cc-bf29-a9daa759a3d6" providerId="ADAL" clId="{DE6A5E53-EE7F-4B1F-9327-6C70DD49080F}" dt="2023-03-03T14:55:05.568" v="2442" actId="1076"/>
          <ac:spMkLst>
            <pc:docMk/>
            <pc:sldMk cId="1362737448" sldId="590"/>
            <ac:spMk id="4" creationId="{CA6B752B-E40E-1A9B-6A68-46F3DED0F2AE}"/>
          </ac:spMkLst>
        </pc:spChg>
        <pc:spChg chg="mod">
          <ac:chgData name="Egle Mocciaro" userId="c18a4341-9958-45cc-bf29-a9daa759a3d6" providerId="ADAL" clId="{DE6A5E53-EE7F-4B1F-9327-6C70DD49080F}" dt="2023-03-03T14:04:00.722" v="1829" actId="1076"/>
          <ac:spMkLst>
            <pc:docMk/>
            <pc:sldMk cId="1362737448" sldId="590"/>
            <ac:spMk id="5" creationId="{887FD6DF-FE54-2CD5-6B3A-1E95891A1D80}"/>
          </ac:spMkLst>
        </pc:spChg>
        <pc:spChg chg="mod">
          <ac:chgData name="Egle Mocciaro" userId="c18a4341-9958-45cc-bf29-a9daa759a3d6" providerId="ADAL" clId="{DE6A5E53-EE7F-4B1F-9327-6C70DD49080F}" dt="2023-03-03T14:08:19.222" v="2097" actId="20577"/>
          <ac:spMkLst>
            <pc:docMk/>
            <pc:sldMk cId="1362737448" sldId="590"/>
            <ac:spMk id="6" creationId="{6374295C-4EB2-A683-3A84-4351BA991E47}"/>
          </ac:spMkLst>
        </pc:spChg>
        <pc:spChg chg="mod">
          <ac:chgData name="Egle Mocciaro" userId="c18a4341-9958-45cc-bf29-a9daa759a3d6" providerId="ADAL" clId="{DE6A5E53-EE7F-4B1F-9327-6C70DD49080F}" dt="2023-03-03T14:55:03.894" v="2441" actId="11"/>
          <ac:spMkLst>
            <pc:docMk/>
            <pc:sldMk cId="1362737448" sldId="590"/>
            <ac:spMk id="7" creationId="{4BE858D1-F188-C83A-AA85-194E0BDB816B}"/>
          </ac:spMkLst>
        </pc:spChg>
        <pc:spChg chg="del mod">
          <ac:chgData name="Egle Mocciaro" userId="c18a4341-9958-45cc-bf29-a9daa759a3d6" providerId="ADAL" clId="{DE6A5E53-EE7F-4B1F-9327-6C70DD49080F}" dt="2023-03-03T14:08:22.701" v="2098" actId="478"/>
          <ac:spMkLst>
            <pc:docMk/>
            <pc:sldMk cId="1362737448" sldId="590"/>
            <ac:spMk id="8" creationId="{62A4860C-708A-D167-6316-CADC64F717EB}"/>
          </ac:spMkLst>
        </pc:spChg>
        <pc:spChg chg="del">
          <ac:chgData name="Egle Mocciaro" userId="c18a4341-9958-45cc-bf29-a9daa759a3d6" providerId="ADAL" clId="{DE6A5E53-EE7F-4B1F-9327-6C70DD49080F}" dt="2023-03-03T14:08:23.503" v="2099" actId="478"/>
          <ac:spMkLst>
            <pc:docMk/>
            <pc:sldMk cId="1362737448" sldId="590"/>
            <ac:spMk id="10" creationId="{59672E32-1B91-0238-3C2D-67C61EED2D88}"/>
          </ac:spMkLst>
        </pc:spChg>
        <pc:spChg chg="del mod">
          <ac:chgData name="Egle Mocciaro" userId="c18a4341-9958-45cc-bf29-a9daa759a3d6" providerId="ADAL" clId="{DE6A5E53-EE7F-4B1F-9327-6C70DD49080F}" dt="2023-03-03T14:08:32.327" v="2102" actId="478"/>
          <ac:spMkLst>
            <pc:docMk/>
            <pc:sldMk cId="1362737448" sldId="590"/>
            <ac:spMk id="11" creationId="{74CF33B4-DD85-D01D-A8BA-45B9F2C89458}"/>
          </ac:spMkLst>
        </pc:spChg>
        <pc:spChg chg="add mod">
          <ac:chgData name="Egle Mocciaro" userId="c18a4341-9958-45cc-bf29-a9daa759a3d6" providerId="ADAL" clId="{DE6A5E53-EE7F-4B1F-9327-6C70DD49080F}" dt="2023-03-03T14:54:43.431" v="2439" actId="1035"/>
          <ac:spMkLst>
            <pc:docMk/>
            <pc:sldMk cId="1362737448" sldId="590"/>
            <ac:spMk id="12" creationId="{1B566C55-ED6A-7195-7C8B-3E319AA66078}"/>
          </ac:spMkLst>
        </pc:spChg>
        <pc:spChg chg="add del">
          <ac:chgData name="Egle Mocciaro" userId="c18a4341-9958-45cc-bf29-a9daa759a3d6" providerId="ADAL" clId="{DE6A5E53-EE7F-4B1F-9327-6C70DD49080F}" dt="2023-03-03T14:55:45.381" v="2446" actId="478"/>
          <ac:spMkLst>
            <pc:docMk/>
            <pc:sldMk cId="1362737448" sldId="590"/>
            <ac:spMk id="14" creationId="{4E124ADB-9D25-6EDA-ED76-9E092D44F9A1}"/>
          </ac:spMkLst>
        </pc:spChg>
      </pc:sldChg>
      <pc:sldChg chg="delSp modSp add mod">
        <pc:chgData name="Egle Mocciaro" userId="c18a4341-9958-45cc-bf29-a9daa759a3d6" providerId="ADAL" clId="{DE6A5E53-EE7F-4B1F-9327-6C70DD49080F}" dt="2023-03-03T14:56:22.005" v="2468" actId="20577"/>
        <pc:sldMkLst>
          <pc:docMk/>
          <pc:sldMk cId="3549478166" sldId="591"/>
        </pc:sldMkLst>
        <pc:spChg chg="mod">
          <ac:chgData name="Egle Mocciaro" userId="c18a4341-9958-45cc-bf29-a9daa759a3d6" providerId="ADAL" clId="{DE6A5E53-EE7F-4B1F-9327-6C70DD49080F}" dt="2023-03-03T14:56:22.005" v="2468" actId="20577"/>
          <ac:spMkLst>
            <pc:docMk/>
            <pc:sldMk cId="3549478166" sldId="591"/>
            <ac:spMk id="3" creationId="{00000000-0000-0000-0000-000000000000}"/>
          </ac:spMkLst>
        </pc:spChg>
        <pc:spChg chg="del">
          <ac:chgData name="Egle Mocciaro" userId="c18a4341-9958-45cc-bf29-a9daa759a3d6" providerId="ADAL" clId="{DE6A5E53-EE7F-4B1F-9327-6C70DD49080F}" dt="2023-03-03T14:55:53.570" v="2449" actId="478"/>
          <ac:spMkLst>
            <pc:docMk/>
            <pc:sldMk cId="3549478166" sldId="591"/>
            <ac:spMk id="5" creationId="{887FD6DF-FE54-2CD5-6B3A-1E95891A1D80}"/>
          </ac:spMkLst>
        </pc:spChg>
        <pc:spChg chg="del">
          <ac:chgData name="Egle Mocciaro" userId="c18a4341-9958-45cc-bf29-a9daa759a3d6" providerId="ADAL" clId="{DE6A5E53-EE7F-4B1F-9327-6C70DD49080F}" dt="2023-03-03T14:55:54.736" v="2450" actId="478"/>
          <ac:spMkLst>
            <pc:docMk/>
            <pc:sldMk cId="3549478166" sldId="591"/>
            <ac:spMk id="6" creationId="{6374295C-4EB2-A683-3A84-4351BA991E47}"/>
          </ac:spMkLst>
        </pc:spChg>
        <pc:spChg chg="del">
          <ac:chgData name="Egle Mocciaro" userId="c18a4341-9958-45cc-bf29-a9daa759a3d6" providerId="ADAL" clId="{DE6A5E53-EE7F-4B1F-9327-6C70DD49080F}" dt="2023-03-03T14:56:03.256" v="2454" actId="478"/>
          <ac:spMkLst>
            <pc:docMk/>
            <pc:sldMk cId="3549478166" sldId="591"/>
            <ac:spMk id="7" creationId="{4BE858D1-F188-C83A-AA85-194E0BDB816B}"/>
          </ac:spMkLst>
        </pc:spChg>
        <pc:spChg chg="del">
          <ac:chgData name="Egle Mocciaro" userId="c18a4341-9958-45cc-bf29-a9daa759a3d6" providerId="ADAL" clId="{DE6A5E53-EE7F-4B1F-9327-6C70DD49080F}" dt="2023-03-03T14:55:50.146" v="2447" actId="478"/>
          <ac:spMkLst>
            <pc:docMk/>
            <pc:sldMk cId="3549478166" sldId="591"/>
            <ac:spMk id="9" creationId="{00000000-0000-0000-0000-000000000000}"/>
          </ac:spMkLst>
        </pc:spChg>
        <pc:spChg chg="del">
          <ac:chgData name="Egle Mocciaro" userId="c18a4341-9958-45cc-bf29-a9daa759a3d6" providerId="ADAL" clId="{DE6A5E53-EE7F-4B1F-9327-6C70DD49080F}" dt="2023-03-03T14:56:01.151" v="2453" actId="478"/>
          <ac:spMkLst>
            <pc:docMk/>
            <pc:sldMk cId="3549478166" sldId="591"/>
            <ac:spMk id="12" creationId="{1B566C55-ED6A-7195-7C8B-3E319AA66078}"/>
          </ac:spMkLst>
        </pc:spChg>
        <pc:spChg chg="del">
          <ac:chgData name="Egle Mocciaro" userId="c18a4341-9958-45cc-bf29-a9daa759a3d6" providerId="ADAL" clId="{DE6A5E53-EE7F-4B1F-9327-6C70DD49080F}" dt="2023-03-03T14:55:41.372" v="2445" actId="478"/>
          <ac:spMkLst>
            <pc:docMk/>
            <pc:sldMk cId="3549478166" sldId="591"/>
            <ac:spMk id="14" creationId="{4E124ADB-9D25-6EDA-ED76-9E092D44F9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9164-5160-2049-89CA-38D027E401C9}" type="datetimeFigureOut">
              <a:rPr lang="it-IT" smtClean="0"/>
              <a:t>16/03/23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5040-489B-B14F-952A-2E062A622D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7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40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41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b="0" dirty="0">
                <a:effectLst/>
              </a:rPr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3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b="0" dirty="0">
                <a:effectLst/>
              </a:rPr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b="0" dirty="0">
              <a:effectLst/>
            </a:endParaRPr>
          </a:p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000" dirty="0"/>
          </a:p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742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4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6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8552-9C42-8D45-A0F2-32456295C2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31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5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0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89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12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9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5040-489B-B14F-952A-2E062A622D3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0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3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7575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5579" y="535688"/>
            <a:ext cx="7966287" cy="461665"/>
          </a:xfrm>
        </p:spPr>
        <p:txBody>
          <a:bodyPr lIns="0" tIns="0" rIns="0" bIns="0"/>
          <a:lstStyle>
            <a:lvl1pPr>
              <a:defRPr sz="3000" b="0" i="0">
                <a:solidFill>
                  <a:srgbClr val="57575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0665" y="1371117"/>
            <a:ext cx="9901767" cy="300082"/>
          </a:xfrm>
        </p:spPr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5579" y="535688"/>
            <a:ext cx="7966287" cy="461665"/>
          </a:xfrm>
        </p:spPr>
        <p:txBody>
          <a:bodyPr lIns="0" tIns="0" rIns="0" bIns="0"/>
          <a:lstStyle>
            <a:lvl1pPr>
              <a:defRPr sz="3000" b="0" i="0">
                <a:solidFill>
                  <a:srgbClr val="57575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32348"/>
            <a:ext cx="12192000" cy="1019810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5579" y="535688"/>
            <a:ext cx="7966287" cy="461665"/>
          </a:xfrm>
        </p:spPr>
        <p:txBody>
          <a:bodyPr lIns="0" tIns="0" rIns="0" bIns="0"/>
          <a:lstStyle>
            <a:lvl1pPr>
              <a:defRPr sz="3000" b="0" i="0">
                <a:solidFill>
                  <a:srgbClr val="57575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5579" y="535689"/>
            <a:ext cx="796628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7575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0665" y="1371117"/>
            <a:ext cx="9901767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4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17">
        <a:defRPr>
          <a:latin typeface="+mn-lt"/>
          <a:ea typeface="+mn-ea"/>
          <a:cs typeface="+mn-cs"/>
        </a:defRPr>
      </a:lvl2pPr>
      <a:lvl3pPr marL="914434">
        <a:defRPr>
          <a:latin typeface="+mn-lt"/>
          <a:ea typeface="+mn-ea"/>
          <a:cs typeface="+mn-cs"/>
        </a:defRPr>
      </a:lvl3pPr>
      <a:lvl4pPr marL="1371651">
        <a:defRPr>
          <a:latin typeface="+mn-lt"/>
          <a:ea typeface="+mn-ea"/>
          <a:cs typeface="+mn-cs"/>
        </a:defRPr>
      </a:lvl4pPr>
      <a:lvl5pPr marL="1828869">
        <a:defRPr>
          <a:latin typeface="+mn-lt"/>
          <a:ea typeface="+mn-ea"/>
          <a:cs typeface="+mn-cs"/>
        </a:defRPr>
      </a:lvl5pPr>
      <a:lvl6pPr marL="2286086">
        <a:defRPr>
          <a:latin typeface="+mn-lt"/>
          <a:ea typeface="+mn-ea"/>
          <a:cs typeface="+mn-cs"/>
        </a:defRPr>
      </a:lvl6pPr>
      <a:lvl7pPr marL="2743303">
        <a:defRPr>
          <a:latin typeface="+mn-lt"/>
          <a:ea typeface="+mn-ea"/>
          <a:cs typeface="+mn-cs"/>
        </a:defRPr>
      </a:lvl7pPr>
      <a:lvl8pPr marL="3200519">
        <a:defRPr>
          <a:latin typeface="+mn-lt"/>
          <a:ea typeface="+mn-ea"/>
          <a:cs typeface="+mn-cs"/>
        </a:defRPr>
      </a:lvl8pPr>
      <a:lvl9pPr marL="365773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7">
        <a:defRPr>
          <a:latin typeface="+mn-lt"/>
          <a:ea typeface="+mn-ea"/>
          <a:cs typeface="+mn-cs"/>
        </a:defRPr>
      </a:lvl2pPr>
      <a:lvl3pPr marL="914434">
        <a:defRPr>
          <a:latin typeface="+mn-lt"/>
          <a:ea typeface="+mn-ea"/>
          <a:cs typeface="+mn-cs"/>
        </a:defRPr>
      </a:lvl3pPr>
      <a:lvl4pPr marL="1371651">
        <a:defRPr>
          <a:latin typeface="+mn-lt"/>
          <a:ea typeface="+mn-ea"/>
          <a:cs typeface="+mn-cs"/>
        </a:defRPr>
      </a:lvl4pPr>
      <a:lvl5pPr marL="1828869">
        <a:defRPr>
          <a:latin typeface="+mn-lt"/>
          <a:ea typeface="+mn-ea"/>
          <a:cs typeface="+mn-cs"/>
        </a:defRPr>
      </a:lvl5pPr>
      <a:lvl6pPr marL="2286086">
        <a:defRPr>
          <a:latin typeface="+mn-lt"/>
          <a:ea typeface="+mn-ea"/>
          <a:cs typeface="+mn-cs"/>
        </a:defRPr>
      </a:lvl6pPr>
      <a:lvl7pPr marL="2743303">
        <a:defRPr>
          <a:latin typeface="+mn-lt"/>
          <a:ea typeface="+mn-ea"/>
          <a:cs typeface="+mn-cs"/>
        </a:defRPr>
      </a:lvl7pPr>
      <a:lvl8pPr marL="3200519">
        <a:defRPr>
          <a:latin typeface="+mn-lt"/>
          <a:ea typeface="+mn-ea"/>
          <a:cs typeface="+mn-cs"/>
        </a:defRPr>
      </a:lvl8pPr>
      <a:lvl9pPr marL="365773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package" Target="../embeddings/Documento_di_Microsoft_Word2.docx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is.unesco.org/en/topic/litera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articles/10.3389/fpsyg.2016.01284/ful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https://www.unipa.it/strutture/scuolaitalianastranieri/Ricerca-/pubblicazioni/collana-strumenti-e-ricerch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016/j.jslw.2021.100792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nazionale.it/notizie/2016/09/13/rotte-migranti-africa-itali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601" y="2213782"/>
            <a:ext cx="6934200" cy="778418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2600" dirty="0" err="1">
                <a:solidFill>
                  <a:srgbClr val="404040"/>
                </a:solidFill>
                <a:latin typeface="Calibri Light"/>
                <a:cs typeface="Calibri Light"/>
              </a:rPr>
              <a:t>Egle</a:t>
            </a:r>
            <a:r>
              <a:rPr sz="2600" spc="-1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600" spc="-35" dirty="0">
                <a:solidFill>
                  <a:srgbClr val="404040"/>
                </a:solidFill>
                <a:latin typeface="Calibri Light"/>
                <a:cs typeface="Calibri Light"/>
              </a:rPr>
              <a:t>Mocciaro</a:t>
            </a:r>
            <a:r>
              <a:rPr lang="it-IT" sz="2600" spc="-35" dirty="0">
                <a:solidFill>
                  <a:srgbClr val="404040"/>
                </a:solidFill>
                <a:latin typeface="Calibri Light"/>
                <a:cs typeface="Calibri Light"/>
              </a:rPr>
              <a:t> (Masaryk University, Brno)</a:t>
            </a:r>
            <a:endParaRPr sz="2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8099"/>
            <a:ext cx="11125200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spcBef>
                <a:spcPts val="95"/>
              </a:spcBef>
            </a:pPr>
            <a:r>
              <a:rPr lang="it-IT" sz="3300" b="1" spc="-20" dirty="0"/>
              <a:t>Ways of </a:t>
            </a:r>
            <a:r>
              <a:rPr lang="it-IT" sz="3300" b="1" spc="-20" dirty="0" err="1"/>
              <a:t>grammar</a:t>
            </a:r>
            <a:r>
              <a:rPr lang="it-IT" sz="3300" b="1" spc="-20" dirty="0"/>
              <a:t>:</a:t>
            </a:r>
            <a:br>
              <a:rPr lang="it-IT" b="1" spc="-20" dirty="0"/>
            </a:br>
            <a:r>
              <a:rPr lang="it-IT" sz="2800" b="1" spc="-20" dirty="0" err="1"/>
              <a:t>Analytical</a:t>
            </a:r>
            <a:r>
              <a:rPr lang="it-IT" sz="2800" b="1" spc="-20" dirty="0"/>
              <a:t> </a:t>
            </a:r>
            <a:r>
              <a:rPr lang="it-IT" sz="2800" b="1" spc="-20" dirty="0" err="1"/>
              <a:t>constructions</a:t>
            </a:r>
            <a:r>
              <a:rPr lang="it-IT" sz="2800" b="1" spc="-20" dirty="0"/>
              <a:t> in the </a:t>
            </a:r>
            <a:r>
              <a:rPr lang="it-IT" sz="2800" b="1" spc="-20" dirty="0" err="1"/>
              <a:t>acquisition</a:t>
            </a:r>
            <a:r>
              <a:rPr lang="it-IT" sz="2800" b="1" spc="-20" dirty="0"/>
              <a:t> of </a:t>
            </a:r>
            <a:r>
              <a:rPr lang="it-IT" sz="2800" b="1" spc="-20" dirty="0" err="1"/>
              <a:t>Italian</a:t>
            </a:r>
            <a:r>
              <a:rPr lang="it-IT" sz="2800" b="1" spc="-20" dirty="0"/>
              <a:t> </a:t>
            </a:r>
            <a:br>
              <a:rPr lang="it-IT" sz="2800" b="1" spc="-20" dirty="0"/>
            </a:br>
            <a:r>
              <a:rPr lang="it-IT" sz="2800" b="1" spc="-20" dirty="0" err="1"/>
              <a:t>as</a:t>
            </a:r>
            <a:r>
              <a:rPr lang="it-IT" sz="2800" b="1" spc="-20" dirty="0"/>
              <a:t> an </a:t>
            </a:r>
            <a:r>
              <a:rPr lang="it-IT" sz="2800" b="1" spc="-20" dirty="0" err="1"/>
              <a:t>additional</a:t>
            </a:r>
            <a:r>
              <a:rPr lang="it-IT" sz="2800" b="1" spc="-20" dirty="0"/>
              <a:t> </a:t>
            </a:r>
            <a:r>
              <a:rPr lang="it-IT" sz="2800" b="1" spc="-20" dirty="0" err="1"/>
              <a:t>language</a:t>
            </a:r>
            <a:r>
              <a:rPr lang="it-IT" sz="2800" b="1" spc="-20" dirty="0"/>
              <a:t> by </a:t>
            </a:r>
            <a:r>
              <a:rPr lang="it-IT" sz="2800" b="1" spc="-20" dirty="0" err="1"/>
              <a:t>adult</a:t>
            </a:r>
            <a:r>
              <a:rPr lang="it-IT" sz="2800" b="1" spc="-20" dirty="0"/>
              <a:t> </a:t>
            </a:r>
            <a:r>
              <a:rPr lang="it-IT" sz="2800" b="1" spc="-20" dirty="0" err="1"/>
              <a:t>learners</a:t>
            </a:r>
            <a:r>
              <a:rPr lang="it-IT" sz="2800" b="1" spc="-20" dirty="0"/>
              <a:t> with limited </a:t>
            </a:r>
            <a:r>
              <a:rPr lang="it-IT" sz="2800" b="1" spc="-20" dirty="0" err="1"/>
              <a:t>literacy</a:t>
            </a:r>
            <a:br>
              <a:rPr lang="it-IT" sz="2800" dirty="0">
                <a:solidFill>
                  <a:srgbClr val="404040"/>
                </a:solidFill>
              </a:rPr>
            </a:br>
            <a:endParaRPr lang="it-IT" sz="2800" dirty="0">
              <a:solidFill>
                <a:srgbClr val="40404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32348"/>
            <a:ext cx="12192000" cy="1019810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2F042F-6659-A44C-F9FB-23A724DFA386}"/>
              </a:ext>
            </a:extLst>
          </p:cNvPr>
          <p:cNvSpPr txBox="1"/>
          <p:nvPr/>
        </p:nvSpPr>
        <p:spPr>
          <a:xfrm>
            <a:off x="4114800" y="3947160"/>
            <a:ext cx="7239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200" b="1" dirty="0" err="1">
                <a:solidFill>
                  <a:srgbClr val="404040"/>
                </a:solidFill>
                <a:latin typeface="Calibri Light"/>
                <a:cs typeface="Calibri Light"/>
              </a:rPr>
              <a:t>Adult</a:t>
            </a:r>
            <a:r>
              <a:rPr lang="cs-CZ" sz="2200" b="1" dirty="0">
                <a:solidFill>
                  <a:srgbClr val="404040"/>
                </a:solidFill>
                <a:latin typeface="Calibri Light"/>
                <a:cs typeface="Calibri Light"/>
              </a:rPr>
              <a:t> Second </a:t>
            </a:r>
            <a:r>
              <a:rPr lang="cs-CZ" sz="2200" b="1" dirty="0" err="1">
                <a:solidFill>
                  <a:srgbClr val="404040"/>
                </a:solidFill>
                <a:latin typeface="Calibri Light"/>
                <a:cs typeface="Calibri Light"/>
              </a:rPr>
              <a:t>Language</a:t>
            </a:r>
            <a:r>
              <a:rPr lang="cs-CZ" sz="2200" b="1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200" b="1" dirty="0" err="1">
                <a:solidFill>
                  <a:srgbClr val="404040"/>
                </a:solidFill>
                <a:latin typeface="Calibri Light"/>
                <a:cs typeface="Calibri Light"/>
              </a:rPr>
              <a:t>Literacy</a:t>
            </a:r>
            <a:r>
              <a:rPr lang="cs-CZ" sz="2200" b="1" dirty="0">
                <a:solidFill>
                  <a:srgbClr val="404040"/>
                </a:solidFill>
                <a:latin typeface="Calibri Light"/>
                <a:cs typeface="Calibri Light"/>
              </a:rPr>
              <a:t> (ASLL)</a:t>
            </a:r>
          </a:p>
          <a:p>
            <a:pPr algn="r"/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Language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and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Literacy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Acquisition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Adults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</a:p>
          <a:p>
            <a:pPr algn="r"/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Context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Migration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, </a:t>
            </a:r>
          </a:p>
          <a:p>
            <a:pPr algn="r"/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Multilingualism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, and Second </a:t>
            </a:r>
            <a:r>
              <a:rPr lang="cs-CZ" sz="2000" dirty="0" err="1">
                <a:solidFill>
                  <a:srgbClr val="404040"/>
                </a:solidFill>
                <a:latin typeface="Calibri Light"/>
                <a:cs typeface="Calibri Light"/>
              </a:rPr>
              <a:t>Language</a:t>
            </a:r>
            <a:r>
              <a:rPr lang="cs-CZ" sz="2000" dirty="0">
                <a:solidFill>
                  <a:srgbClr val="404040"/>
                </a:solidFill>
                <a:latin typeface="Calibri Light"/>
                <a:cs typeface="Calibri Light"/>
              </a:rPr>
              <a:t> Learning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5E5BEB-B1C8-3461-182A-35A86BC85C5C}"/>
              </a:ext>
            </a:extLst>
          </p:cNvPr>
          <p:cNvSpPr txBox="1"/>
          <p:nvPr/>
        </p:nvSpPr>
        <p:spPr>
          <a:xfrm>
            <a:off x="6781800" y="59967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>
                <a:solidFill>
                  <a:schemeClr val="bg1"/>
                </a:solidFill>
              </a:rPr>
              <a:t>March</a:t>
            </a:r>
            <a:r>
              <a:rPr lang="cs-CZ" dirty="0">
                <a:solidFill>
                  <a:schemeClr val="bg1"/>
                </a:solidFill>
              </a:rPr>
              <a:t> 16–18, 2023 | Friedrich Schiller University Jena, Germany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2EBCB1B-65DA-6E67-17E2-CF498127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730693"/>
            <a:ext cx="2462004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5689"/>
            <a:ext cx="67056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Data </a:t>
            </a:r>
            <a:r>
              <a:rPr lang="it-IT" spc="-20" dirty="0" err="1"/>
              <a:t>collection</a:t>
            </a:r>
            <a:r>
              <a:rPr lang="it-IT" spc="-20" dirty="0"/>
              <a:t>: Study 2 (cross-</a:t>
            </a:r>
            <a:r>
              <a:rPr lang="it-IT" spc="-20" dirty="0" err="1"/>
              <a:t>sectional</a:t>
            </a:r>
            <a:r>
              <a:rPr lang="it-IT" spc="-20" dirty="0"/>
              <a:t>)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7442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2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Newcomers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recruited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during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the new literacy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tests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ItaStra, Palermo (2020-2021)</a:t>
            </a:r>
          </a:p>
          <a:p>
            <a:pPr marL="1440000" indent="-3429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Same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criteria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in Study 1</a:t>
            </a:r>
          </a:p>
          <a:p>
            <a:pPr marL="1440000" indent="-3429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400" spc="-20" dirty="0">
                <a:solidFill>
                  <a:srgbClr val="575757"/>
                </a:solidFill>
                <a:ea typeface="+mj-ea"/>
              </a:rPr>
              <a:t>Data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analysis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=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ongoing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(sample of 100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learners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</a:t>
            </a:r>
          </a:p>
          <a:p>
            <a:pPr marL="7200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endParaRPr lang="it-IT" sz="2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26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 err="1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ACD5C2-FA7C-813A-A0C4-6A392372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41700"/>
            <a:ext cx="7556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814337"/>
            <a:ext cx="10667999" cy="351823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The </a:t>
            </a:r>
            <a:r>
              <a:rPr lang="it-IT" sz="2400" spc="-20" dirty="0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Basic </a:t>
            </a:r>
            <a:r>
              <a:rPr lang="it-IT" sz="2400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variety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theory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(Klein &amp;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Perdue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1997,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based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on ESF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project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):</a:t>
            </a:r>
          </a:p>
          <a:p>
            <a:pPr marL="794250">
              <a:buClr>
                <a:schemeClr val="accent6"/>
              </a:buClr>
              <a:buSzPts val="2000"/>
            </a:pPr>
            <a:endParaRPr lang="it-IT" sz="1600" b="1" dirty="0">
              <a:solidFill>
                <a:srgbClr val="595959"/>
              </a:solidFill>
              <a:latin typeface="+mj-lt"/>
            </a:endParaRPr>
          </a:p>
          <a:p>
            <a:pPr indent="-285750">
              <a:buClr>
                <a:schemeClr val="accent6"/>
              </a:buClr>
              <a:buSzPts val="2000"/>
              <a:buFont typeface="Wingdings" charset="2"/>
              <a:buChar char="q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45975" y="551286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Analytical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tools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A43A95-5AF7-9A42-AC8A-73F2B1F5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11" y="2441628"/>
            <a:ext cx="9653375" cy="36000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B6B91F0-ADA1-8AE7-3BA9-4AB673962C04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4. Data </a:t>
            </a:r>
            <a:r>
              <a:rPr lang="it-IT" sz="1400" dirty="0" err="1">
                <a:solidFill>
                  <a:schemeClr val="bg1"/>
                </a:solidFill>
              </a:rPr>
              <a:t>collection</a:t>
            </a:r>
            <a:r>
              <a:rPr lang="it-IT" sz="1400" dirty="0">
                <a:solidFill>
                  <a:schemeClr val="bg1"/>
                </a:solidFill>
              </a:rPr>
              <a:t> sessions (Mocciaro 2020)</a:t>
            </a:r>
          </a:p>
        </p:txBody>
      </p:sp>
    </p:spTree>
    <p:extLst>
      <p:ext uri="{BB962C8B-B14F-4D97-AF65-F5344CB8AC3E}">
        <p14:creationId xmlns:p14="http://schemas.microsoft.com/office/powerpoint/2010/main" val="30838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5159" y="1814337"/>
            <a:ext cx="8132383" cy="35182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41175" y="551286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Analytical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tools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54458" y="4444830"/>
            <a:ext cx="769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Implicational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sequence</a:t>
            </a:r>
            <a:endParaRPr lang="it-IT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  <a:p>
            <a:pPr algn="ctr"/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Basic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forms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  <a:sym typeface="Wingdings 3"/>
              </a:rPr>
              <a:t>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past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participle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 (w/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wo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auxiliary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 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  <a:sym typeface="Wingdings 3"/>
              </a:rPr>
              <a:t>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imperfect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  <a:sym typeface="Wingdings 3"/>
              </a:rPr>
              <a:t>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future </a:t>
            </a:r>
          </a:p>
          <a:p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  <a:sym typeface="Wingdings 3"/>
              </a:rPr>
              <a:t>	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conditional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  <a:sym typeface="Wingdings 3"/>
              </a:rPr>
              <a:t>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subjunctive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1983479" y="2046132"/>
          <a:ext cx="8619211" cy="229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4826000" imgH="1282700" progId="Word.Document.12">
                  <p:embed/>
                </p:oleObj>
              </mc:Choice>
              <mc:Fallback>
                <p:oleObj name="Documento" r:id="rId3" imgW="4826000" imgH="1282700" progId="Word.Document.12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3479" y="2046132"/>
                        <a:ext cx="8619211" cy="2290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B3091E7D-AD0C-22F2-6E5D-5BFE656311BA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5. </a:t>
            </a:r>
            <a:r>
              <a:rPr lang="it-IT" sz="1400" dirty="0" err="1">
                <a:solidFill>
                  <a:schemeClr val="bg1"/>
                </a:solidFill>
              </a:rPr>
              <a:t>Sequence</a:t>
            </a:r>
            <a:r>
              <a:rPr lang="it-IT" sz="1400" dirty="0">
                <a:solidFill>
                  <a:schemeClr val="bg1"/>
                </a:solidFill>
              </a:rPr>
              <a:t> of acquisition of the </a:t>
            </a:r>
            <a:r>
              <a:rPr lang="it-IT" sz="1400" dirty="0" err="1">
                <a:solidFill>
                  <a:schemeClr val="bg1"/>
                </a:solidFill>
              </a:rPr>
              <a:t>Italian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verb</a:t>
            </a:r>
            <a:r>
              <a:rPr lang="it-IT" sz="1400" dirty="0">
                <a:solidFill>
                  <a:schemeClr val="bg1"/>
                </a:solidFill>
              </a:rPr>
              <a:t>; Banfi &amp; Bernini 2003: 90</a:t>
            </a:r>
          </a:p>
        </p:txBody>
      </p:sp>
    </p:spTree>
    <p:extLst>
      <p:ext uri="{BB962C8B-B14F-4D97-AF65-F5344CB8AC3E}">
        <p14:creationId xmlns:p14="http://schemas.microsoft.com/office/powerpoint/2010/main" val="323628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5159" y="1814337"/>
            <a:ext cx="8132383" cy="35182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70AD47"/>
                </a:solidFill>
                <a:latin typeface="+mj-lt"/>
              </a:rPr>
              <a:t> </a:t>
            </a: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935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The</a:t>
            </a: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continuum</a:t>
            </a: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of morphosyntax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" y="1143000"/>
            <a:ext cx="10259919" cy="477953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1D264A8-4072-4C14-9DC6-90EEC2C6208B}"/>
              </a:ext>
            </a:extLst>
          </p:cNvPr>
          <p:cNvSpPr/>
          <p:nvPr/>
        </p:nvSpPr>
        <p:spPr>
          <a:xfrm>
            <a:off x="0" y="5867400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6. The continuum of </a:t>
            </a:r>
            <a:r>
              <a:rPr lang="it-IT" sz="1400" dirty="0" err="1">
                <a:solidFill>
                  <a:schemeClr val="bg1"/>
                </a:solidFill>
              </a:rPr>
              <a:t>verbal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morphosyntax</a:t>
            </a:r>
            <a:r>
              <a:rPr lang="it-IT" sz="1400" dirty="0">
                <a:solidFill>
                  <a:schemeClr val="bg1"/>
                </a:solidFill>
              </a:rPr>
              <a:t>; Mocciaro 2020</a:t>
            </a:r>
          </a:p>
        </p:txBody>
      </p:sp>
    </p:spTree>
    <p:extLst>
      <p:ext uri="{BB962C8B-B14F-4D97-AF65-F5344CB8AC3E}">
        <p14:creationId xmlns:p14="http://schemas.microsoft.com/office/powerpoint/2010/main" val="16817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5159" y="1814337"/>
            <a:ext cx="8132383" cy="35182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70AD47"/>
                </a:solidFill>
                <a:latin typeface="+mj-lt"/>
              </a:rPr>
              <a:t> </a:t>
            </a: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935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The</a:t>
            </a: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continuum</a:t>
            </a:r>
            <a:r>
              <a:rPr lang="it-IT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of morphosyntax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" y="1143000"/>
            <a:ext cx="10259919" cy="477953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1D264A8-4072-4C14-9DC6-90EEC2C6208B}"/>
              </a:ext>
            </a:extLst>
          </p:cNvPr>
          <p:cNvSpPr/>
          <p:nvPr/>
        </p:nvSpPr>
        <p:spPr>
          <a:xfrm>
            <a:off x="0" y="5867400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6. The continuum of </a:t>
            </a:r>
            <a:r>
              <a:rPr lang="it-IT" sz="1400" dirty="0" err="1">
                <a:solidFill>
                  <a:schemeClr val="bg1"/>
                </a:solidFill>
              </a:rPr>
              <a:t>verbal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morphosyntax</a:t>
            </a:r>
            <a:r>
              <a:rPr lang="it-IT" sz="1400" dirty="0">
                <a:solidFill>
                  <a:schemeClr val="bg1"/>
                </a:solidFill>
              </a:rPr>
              <a:t>; Mocciaro 2020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EA0BD57-0A6F-D13F-DA69-B48124D46F79}"/>
              </a:ext>
            </a:extLst>
          </p:cNvPr>
          <p:cNvSpPr/>
          <p:nvPr/>
        </p:nvSpPr>
        <p:spPr>
          <a:xfrm>
            <a:off x="4114800" y="1076726"/>
            <a:ext cx="1066800" cy="327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0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968162"/>
            <a:ext cx="10667999" cy="351823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V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lacks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finiteness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morphologically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unanalysable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(«</a:t>
            </a:r>
            <a:r>
              <a:rPr lang="it-IT" sz="2400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basic</a:t>
            </a:r>
            <a:r>
              <a:rPr lang="it-IT" sz="2400" spc="-20" dirty="0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form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»)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Temporal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aspectual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person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information can be lexicalised (</a:t>
            </a:r>
            <a:r>
              <a:rPr lang="it-IT" sz="2400" i="1" spc="-20" dirty="0">
                <a:solidFill>
                  <a:srgbClr val="575757"/>
                </a:solidFill>
                <a:ea typeface="+mj-ea"/>
              </a:rPr>
              <a:t>notte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i="1" spc="-20" dirty="0">
                <a:solidFill>
                  <a:srgbClr val="575757"/>
                </a:solidFill>
                <a:ea typeface="+mj-ea"/>
              </a:rPr>
              <a:t>io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i="1" spc="-20" dirty="0">
                <a:solidFill>
                  <a:srgbClr val="575757"/>
                </a:solidFill>
                <a:ea typeface="+mj-ea"/>
              </a:rPr>
              <a:t>lui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 </a:t>
            </a:r>
            <a:r>
              <a:rPr lang="it-IT" sz="2000" b="1" dirty="0">
                <a:solidFill>
                  <a:srgbClr val="595959"/>
                </a:solidFill>
              </a:rPr>
              <a:t> </a:t>
            </a: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93574" y="360402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Basic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variety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92544"/>
              </p:ext>
            </p:extLst>
          </p:nvPr>
        </p:nvGraphicFramePr>
        <p:xfrm>
          <a:off x="2809343" y="4385523"/>
          <a:ext cx="7772322" cy="132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4826000" imgH="825500" progId="Word.Document.12">
                  <p:embed/>
                </p:oleObj>
              </mc:Choice>
              <mc:Fallback>
                <p:oleObj name="Documento" r:id="rId3" imgW="4826000" imgH="825500" progId="Word.Document.12">
                  <p:embed/>
                  <p:pic>
                    <p:nvPicPr>
                      <p:cNvPr id="11" name="Oggetto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343" y="4385523"/>
                        <a:ext cx="7772322" cy="1329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58378"/>
              </p:ext>
            </p:extLst>
          </p:nvPr>
        </p:nvGraphicFramePr>
        <p:xfrm>
          <a:off x="2825092" y="2982276"/>
          <a:ext cx="7772322" cy="13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4826000" imgH="863600" progId="Word.Document.12">
                  <p:embed/>
                </p:oleObj>
              </mc:Choice>
              <mc:Fallback>
                <p:oleObj name="Documento" r:id="rId5" imgW="4826000" imgH="863600" progId="Word.Document.12">
                  <p:embed/>
                  <p:pic>
                    <p:nvPicPr>
                      <p:cNvPr id="12" name="Oggetto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5092" y="2982276"/>
                        <a:ext cx="7772322" cy="139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2155438" y="289921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(1)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65854" y="431369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(2)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BAF28DD-07C4-66F1-7CAA-466550FD8651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A3020644-1466-5FB6-8ED1-EB3BFA75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19235"/>
              </p:ext>
            </p:extLst>
          </p:nvPr>
        </p:nvGraphicFramePr>
        <p:xfrm>
          <a:off x="762000" y="1260168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63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16" y="4001497"/>
            <a:ext cx="7065747" cy="17106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14337"/>
            <a:ext cx="10439399" cy="351823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Emergence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past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participle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to express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perfective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aspect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>
              <a:buClr>
                <a:schemeClr val="accent6"/>
              </a:buClr>
              <a:buSzPts val="2000"/>
              <a:buFont typeface="Wingdings" charset="2"/>
              <a:buChar char="q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rgbClr val="595959"/>
                </a:solidFill>
              </a:rPr>
              <a:t> </a:t>
            </a: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173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Postbasic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continuum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55438" y="231921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(5)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57966" y="389146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(6)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010" y="2397878"/>
            <a:ext cx="7065747" cy="163627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699DEF51-1F1B-362B-AC86-04181968ABD9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a 5">
            <a:extLst>
              <a:ext uri="{FF2B5EF4-FFF2-40B4-BE49-F238E27FC236}">
                <a16:creationId xmlns:a16="http://schemas.microsoft.com/office/drawing/2014/main" id="{B7DD2A43-04AE-EBB4-4709-5EEB36F5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46810"/>
              </p:ext>
            </p:extLst>
          </p:nvPr>
        </p:nvGraphicFramePr>
        <p:xfrm>
          <a:off x="762000" y="1260168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9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14337"/>
            <a:ext cx="10363199" cy="351823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Analytical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stage 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 grammaticalisation of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auxiliaries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(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finiteness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)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600" dirty="0">
              <a:solidFill>
                <a:srgbClr val="595959"/>
              </a:solidFill>
              <a:latin typeface="+mj-lt"/>
            </a:endParaRPr>
          </a:p>
          <a:p>
            <a:pPr marL="72000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400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Intermediate stages from non-finite to finite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utterances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1080000" indent="-28575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400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Analytical</a:t>
            </a:r>
            <a:r>
              <a:rPr lang="it-IT" sz="2400" spc="-20" dirty="0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stage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. Tense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aspect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are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expressed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by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auxiliaries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or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specialised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markers;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verb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conveys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essentially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its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value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1080000" indent="-285750"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400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Merging</a:t>
            </a:r>
            <a:r>
              <a:rPr lang="it-IT" sz="2400" spc="-20" dirty="0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stage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. Tense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aspect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merge with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content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verb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(more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opaque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expression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tense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aspect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 (Benazzo &amp;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Starren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2007: 151)</a:t>
            </a:r>
          </a:p>
          <a:p>
            <a:pPr marL="1080000" indent="-285750">
              <a:buClr>
                <a:schemeClr val="accent6"/>
              </a:buClr>
              <a:buSzPts val="2000"/>
              <a:buFont typeface="Wingdings" charset="2"/>
              <a:buChar char="§"/>
            </a:pPr>
            <a:endParaRPr lang="it-IT" sz="16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17375" y="512802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Postbasic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continuum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A7CFE1B-08EE-1D3C-FF51-6007041EC805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BC8B9D08-ADCD-E9C1-9D0D-0B2ACB90D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28429"/>
              </p:ext>
            </p:extLst>
          </p:nvPr>
        </p:nvGraphicFramePr>
        <p:xfrm>
          <a:off x="762000" y="1260168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67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39" y="4507362"/>
            <a:ext cx="7065747" cy="13945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96469"/>
            <a:ext cx="10439399" cy="321735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000" b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Grammatical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meaning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meaning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are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encoded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separately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Temporary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strategies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before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morphology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emerges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rgbClr val="595959"/>
                </a:solidFill>
              </a:rPr>
              <a:t> </a:t>
            </a: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173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Postbasic continuum: ‘be’-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constructions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29679" y="30480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(7)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87424" y="447304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(8)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94" y="3124200"/>
            <a:ext cx="7065747" cy="1394556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F0621BE6-AFFB-9319-9E0B-00332D917BD4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r>
              <a:rPr lang="it-IT" dirty="0">
                <a:solidFill>
                  <a:schemeClr val="bg1"/>
                </a:solidFill>
              </a:rPr>
              <a:t>Bernini 1989, 2003; </a:t>
            </a:r>
            <a:r>
              <a:rPr lang="it-IT" dirty="0" err="1">
                <a:solidFill>
                  <a:schemeClr val="bg1"/>
                </a:solidFill>
              </a:rPr>
              <a:t>Starren</a:t>
            </a:r>
            <a:r>
              <a:rPr lang="it-IT" dirty="0">
                <a:solidFill>
                  <a:schemeClr val="bg1"/>
                </a:solidFill>
              </a:rPr>
              <a:t> 2001.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A7517E4E-F798-F132-093D-D3BC46FA4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71608"/>
              </p:ext>
            </p:extLst>
          </p:nvPr>
        </p:nvGraphicFramePr>
        <p:xfrm>
          <a:off x="762000" y="1260168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1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68162"/>
            <a:ext cx="10744200" cy="35182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000" b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Light V»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constructions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(e.g., </a:t>
            </a:r>
            <a:r>
              <a:rPr lang="it-IT" sz="2400" i="1" spc="-20" dirty="0">
                <a:solidFill>
                  <a:srgbClr val="575757"/>
                </a:solidFill>
                <a:ea typeface="+mj-ea"/>
              </a:rPr>
              <a:t>fare ricerca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‘do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research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’)</a:t>
            </a:r>
          </a:p>
          <a:p>
            <a:pPr marL="720000"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Semantically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weak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V 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 ACT(-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ion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/-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ivity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) + action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N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as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a semantic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nucleus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(= ‘to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research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’) </a:t>
            </a: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Interlanguage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(i.e., non-target)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constructions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to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fill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 gap (cf. Giacalone Ramat </a:t>
            </a:r>
            <a:r>
              <a:rPr lang="en-GB" sz="2400" spc="-20" dirty="0">
                <a:solidFill>
                  <a:srgbClr val="575757"/>
                </a:solidFill>
                <a:ea typeface="+mj-ea"/>
              </a:rPr>
              <a:t>1997: 262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/>
              </a:rPr>
              <a:t>; </a:t>
            </a:r>
            <a:r>
              <a:rPr lang="en-GB" sz="2400" spc="-20" dirty="0" err="1">
                <a:solidFill>
                  <a:srgbClr val="575757"/>
                </a:solidFill>
                <a:ea typeface="+mj-ea"/>
              </a:rPr>
              <a:t>Quochi</a:t>
            </a:r>
            <a:r>
              <a:rPr lang="en-GB" sz="2400" spc="-20" dirty="0">
                <a:solidFill>
                  <a:srgbClr val="575757"/>
                </a:solidFill>
                <a:ea typeface="+mj-ea"/>
              </a:rPr>
              <a:t> 2007, 2016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</a:t>
            </a:r>
            <a:endParaRPr lang="it-IT" sz="2400" spc="-20" dirty="0">
              <a:solidFill>
                <a:srgbClr val="575757"/>
              </a:solidFill>
              <a:ea typeface="+mj-ea"/>
              <a:sym typeface="Wingdings"/>
            </a:endParaRPr>
          </a:p>
          <a:p>
            <a:pPr>
              <a:spcBef>
                <a:spcPts val="1500"/>
              </a:spcBef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2000" b="1" i="1" dirty="0">
                <a:solidFill>
                  <a:srgbClr val="595959"/>
                </a:solidFill>
                <a:latin typeface="+mj-lt"/>
              </a:rPr>
              <a:t>            		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2000" b="1" i="1" dirty="0">
                <a:solidFill>
                  <a:srgbClr val="595959"/>
                </a:solidFill>
                <a:latin typeface="+mj-lt"/>
              </a:rPr>
              <a:t>		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 </a:t>
            </a:r>
            <a:r>
              <a:rPr lang="en-GB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dentifriciə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‘to do toothpaste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3" pitchFamily="2" charset="2"/>
              </a:rPr>
              <a:t>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brush one’s teeth’ (31 MJ_2_a)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0400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Postbasic continuum: ‘do’-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constructions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81200" y="45074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(9)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7D2B92C-2364-AEB0-814D-CED5B15FF61E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36913023-2679-A9D8-D9A4-41C5199D3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71608"/>
              </p:ext>
            </p:extLst>
          </p:nvPr>
        </p:nvGraphicFramePr>
        <p:xfrm>
          <a:off x="762000" y="1260168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06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4601" y="535689"/>
            <a:ext cx="51815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 err="1"/>
              <a:t>Which</a:t>
            </a:r>
            <a:r>
              <a:rPr lang="it-IT" spc="-20" dirty="0"/>
              <a:t> </a:t>
            </a:r>
            <a:r>
              <a:rPr lang="it-IT" spc="-20" dirty="0" err="1"/>
              <a:t>learners</a:t>
            </a:r>
            <a:r>
              <a:rPr lang="it-IT" spc="-20" dirty="0"/>
              <a:t>?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 marL="72000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bg1"/>
                </a:solidFill>
              </a:rPr>
              <a:t>UNESCO Institute for </a:t>
            </a:r>
            <a:r>
              <a:rPr lang="it-IT" sz="1400" dirty="0" err="1">
                <a:solidFill>
                  <a:schemeClr val="bg1"/>
                </a:solidFill>
              </a:rPr>
              <a:t>Statistics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http://uis.unesco.org/en/topic/literacy</a:t>
            </a:r>
            <a:endParaRPr lang="it-IT" sz="1400" dirty="0">
              <a:solidFill>
                <a:schemeClr val="bg1"/>
              </a:solidFill>
            </a:endParaRPr>
          </a:p>
          <a:p>
            <a:pPr marL="72000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 err="1">
                <a:solidFill>
                  <a:schemeClr val="bg1"/>
                </a:solidFill>
              </a:rPr>
              <a:t>Blommaert</a:t>
            </a:r>
            <a:r>
              <a:rPr lang="it-IT" sz="1400" dirty="0">
                <a:solidFill>
                  <a:schemeClr val="bg1"/>
                </a:solidFill>
              </a:rPr>
              <a:t> 2010; </a:t>
            </a:r>
            <a:r>
              <a:rPr lang="it-IT" sz="1400" dirty="0" err="1">
                <a:solidFill>
                  <a:schemeClr val="bg1"/>
                </a:solidFill>
              </a:rPr>
              <a:t>Jørgensen</a:t>
            </a:r>
            <a:r>
              <a:rPr lang="it-IT" sz="1400" dirty="0">
                <a:solidFill>
                  <a:schemeClr val="bg1"/>
                </a:solidFill>
              </a:rPr>
              <a:t> 2008; </a:t>
            </a:r>
            <a:r>
              <a:rPr lang="de-DE" sz="1400" dirty="0" err="1">
                <a:solidFill>
                  <a:schemeClr val="bg1"/>
                </a:solidFill>
              </a:rPr>
              <a:t>Lüpke</a:t>
            </a:r>
            <a:r>
              <a:rPr lang="de-DE" sz="1400" dirty="0">
                <a:solidFill>
                  <a:schemeClr val="bg1"/>
                </a:solidFill>
              </a:rPr>
              <a:t> &amp; Storch 2013; </a:t>
            </a:r>
            <a:r>
              <a:rPr lang="de-DE" sz="1400" dirty="0" err="1">
                <a:solidFill>
                  <a:schemeClr val="bg1"/>
                </a:solidFill>
              </a:rPr>
              <a:t>Mufwene</a:t>
            </a:r>
            <a:r>
              <a:rPr lang="de-DE" sz="1400" dirty="0">
                <a:solidFill>
                  <a:schemeClr val="bg1"/>
                </a:solidFill>
              </a:rPr>
              <a:t> 2008</a:t>
            </a:r>
            <a:endParaRPr lang="it-IT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magine 4" descr="adult-literacy-rate.png">
            <a:extLst>
              <a:ext uri="{FF2B5EF4-FFF2-40B4-BE49-F238E27FC236}">
                <a16:creationId xmlns:a16="http://schemas.microsoft.com/office/drawing/2014/main" id="{FDDFF973-A720-C258-09C6-4F5DB46AC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6508"/>
            <a:ext cx="6629400" cy="4680000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14F5109-B38E-9DF8-A91B-274A4EDE8341}"/>
              </a:ext>
            </a:extLst>
          </p:cNvPr>
          <p:cNvSpPr txBox="1">
            <a:spLocks/>
          </p:cNvSpPr>
          <p:nvPr/>
        </p:nvSpPr>
        <p:spPr>
          <a:xfrm>
            <a:off x="6400800" y="1371600"/>
            <a:ext cx="5562600" cy="447328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 marL="10629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q"/>
            </a:pPr>
            <a:r>
              <a:rPr lang="it-IT" sz="2200" spc="-20" dirty="0">
                <a:solidFill>
                  <a:srgbClr val="575757"/>
                </a:solidFill>
                <a:ea typeface="+mj-ea"/>
              </a:rPr>
              <a:t>Young people (18-30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years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minors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) </a:t>
            </a: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200" dirty="0">
              <a:solidFill>
                <a:srgbClr val="595959"/>
              </a:solidFill>
              <a:latin typeface="+mn-lt"/>
              <a:cs typeface="Calibri" panose="020F0502020204030204" pitchFamily="34" charset="0"/>
            </a:endParaRPr>
          </a:p>
          <a:p>
            <a:pPr marL="10629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Moving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from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areas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of the world with</a:t>
            </a:r>
          </a:p>
          <a:p>
            <a:pPr marL="144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>
                <a:solidFill>
                  <a:srgbClr val="575757"/>
                </a:solidFill>
                <a:ea typeface="+mj-ea"/>
              </a:rPr>
              <a:t>low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rates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of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schooling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and literacy</a:t>
            </a:r>
          </a:p>
          <a:p>
            <a:pPr marL="144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>
                <a:solidFill>
                  <a:srgbClr val="575757"/>
                </a:solidFill>
                <a:ea typeface="+mj-ea"/>
              </a:rPr>
              <a:t>high rates of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territorial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multilingualism</a:t>
            </a:r>
            <a:endParaRPr lang="it-IT" sz="2100" spc="-20" dirty="0">
              <a:solidFill>
                <a:srgbClr val="575757"/>
              </a:solidFill>
              <a:ea typeface="+mj-ea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200" dirty="0">
              <a:solidFill>
                <a:srgbClr val="595959"/>
              </a:solidFill>
              <a:latin typeface="+mn-lt"/>
              <a:cs typeface="Calibri" panose="020F0502020204030204" pitchFamily="34" charset="0"/>
            </a:endParaRPr>
          </a:p>
          <a:p>
            <a:pPr marL="10629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Having</a:t>
            </a:r>
            <a:endParaRPr lang="it-IT" sz="2200" spc="-20" dirty="0">
              <a:solidFill>
                <a:srgbClr val="575757"/>
              </a:solidFill>
              <a:ea typeface="+mj-ea"/>
            </a:endParaRPr>
          </a:p>
          <a:p>
            <a:pPr marL="144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>
                <a:solidFill>
                  <a:srgbClr val="575757"/>
                </a:solidFill>
                <a:ea typeface="+mj-ea"/>
              </a:rPr>
              <a:t>low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skills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(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about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30%)</a:t>
            </a:r>
          </a:p>
          <a:p>
            <a:pPr marL="144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plurilingual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repertoires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also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from</a:t>
            </a:r>
            <a:r>
              <a:rPr lang="it-IT" sz="210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mobility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) </a:t>
            </a:r>
            <a:endParaRPr lang="it-IT" sz="2100" spc="-20" dirty="0">
              <a:solidFill>
                <a:srgbClr val="575757"/>
              </a:solidFill>
              <a:ea typeface="+mj-ea"/>
              <a:sym typeface="Wingdings" panose="05000000000000000000" pitchFamily="2" charset="2"/>
            </a:endParaRPr>
          </a:p>
          <a:p>
            <a:pPr marL="144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i="1" spc="-20" dirty="0" err="1">
                <a:solidFill>
                  <a:srgbClr val="57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poly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lingualism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 (set of mobile 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linguistic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resources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rather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then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 full </a:t>
            </a:r>
            <a:r>
              <a:rPr lang="it-IT" sz="2100" spc="-20" dirty="0" err="1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competencies</a:t>
            </a:r>
            <a:r>
              <a:rPr lang="it-IT" sz="2100" spc="-20" dirty="0">
                <a:solidFill>
                  <a:srgbClr val="575757"/>
                </a:solidFill>
                <a:ea typeface="+mj-ea"/>
                <a:sym typeface="Wingdings" panose="05000000000000000000" pitchFamily="2" charset="2"/>
              </a:rPr>
              <a:t>)</a:t>
            </a:r>
            <a:endParaRPr lang="it-IT" sz="2100" spc="-20" dirty="0">
              <a:solidFill>
                <a:srgbClr val="575757"/>
              </a:solidFill>
              <a:ea typeface="+mj-ea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900" dirty="0">
              <a:solidFill>
                <a:srgbClr val="595959"/>
              </a:solidFill>
              <a:latin typeface="+mj-lt"/>
              <a:cs typeface="Calibri" panose="020F0502020204030204" pitchFamily="34" charset="0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800" b="1" dirty="0">
              <a:solidFill>
                <a:srgbClr val="595959"/>
              </a:solidFill>
              <a:latin typeface="+mj-lt"/>
            </a:endParaRPr>
          </a:p>
          <a:p>
            <a:pPr algn="r">
              <a:buClr>
                <a:schemeClr val="accent6"/>
              </a:buClr>
              <a:buSzPts val="2000"/>
            </a:pPr>
            <a:endParaRPr lang="it-IT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22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456" y="3071020"/>
            <a:ext cx="7065747" cy="13945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453" y="4297478"/>
            <a:ext cx="7065747" cy="17106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3900" y="1883923"/>
            <a:ext cx="10744199" cy="202334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spc="-20" dirty="0">
                <a:solidFill>
                  <a:srgbClr val="575757"/>
                </a:solidFill>
                <a:ea typeface="+mj-ea"/>
              </a:rPr>
              <a:t> ‘Do’ + 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underspecified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Vs 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 fare makes explicit the predicative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value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 of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uninflected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lexical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 V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it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governs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 (and,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  <a:sym typeface="Wingdings" pitchFamily="2" charset="2"/>
              </a:rPr>
              <a:t>eventually</a:t>
            </a:r>
            <a:r>
              <a:rPr lang="it-IT" sz="2400" spc="-20" dirty="0">
                <a:solidFill>
                  <a:srgbClr val="575757"/>
                </a:solidFill>
                <a:ea typeface="+mj-ea"/>
                <a:sym typeface="Wingdings" pitchFamily="2" charset="2"/>
              </a:rPr>
              <a:t>, TA information)  </a:t>
            </a: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itchFamily="2" charset="2"/>
            </a:endParaRPr>
          </a:p>
          <a:p>
            <a:pPr marL="491400">
              <a:buClr>
                <a:schemeClr val="accent6"/>
              </a:buClr>
              <a:buSzPts val="2000"/>
            </a:pP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Wingdings" pitchFamily="2" charset="2"/>
            </a:endParaRPr>
          </a:p>
          <a:p>
            <a:pPr marL="491400"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rgbClr val="595959"/>
                </a:solidFill>
              </a:rPr>
              <a:t> </a:t>
            </a: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697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The postbasic continuum: ‘do’-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constructions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23072" y="3048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(10)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28800" y="4267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6"/>
              </a:buClr>
              <a:buSzPts val="2000"/>
            </a:pPr>
            <a:r>
              <a:rPr lang="it-IT" b="1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70AD47"/>
                </a:solidFill>
              </a:rPr>
              <a:t>(11)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8743C6F-5C44-D7C7-783B-EEFCEEAAD6B2}"/>
              </a:ext>
            </a:extLst>
          </p:cNvPr>
          <p:cNvSpPr/>
          <p:nvPr/>
        </p:nvSpPr>
        <p:spPr>
          <a:xfrm>
            <a:off x="0" y="6015390"/>
            <a:ext cx="12192000" cy="862758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b="1" dirty="0">
                <a:solidFill>
                  <a:schemeClr val="bg1"/>
                </a:solidFill>
              </a:rPr>
              <a:t>Mocciaro 2019, 2020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699FAC0-666A-E8BC-9457-980B0E97D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33396"/>
              </p:ext>
            </p:extLst>
          </p:nvPr>
        </p:nvGraphicFramePr>
        <p:xfrm>
          <a:off x="762000" y="1229360"/>
          <a:ext cx="105917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047419394"/>
                    </a:ext>
                  </a:extLst>
                </a:gridCol>
                <a:gridCol w="2253421">
                  <a:extLst>
                    <a:ext uri="{9D8B030D-6E8A-4147-A177-3AD203B41FA5}">
                      <a16:colId xmlns:a16="http://schemas.microsoft.com/office/drawing/2014/main" val="3905505197"/>
                    </a:ext>
                  </a:extLst>
                </a:gridCol>
                <a:gridCol w="4528378">
                  <a:extLst>
                    <a:ext uri="{9D8B030D-6E8A-4147-A177-3AD203B41FA5}">
                      <a16:colId xmlns:a16="http://schemas.microsoft.com/office/drawing/2014/main" val="15022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Basic </a:t>
                      </a:r>
                      <a:r>
                        <a:rPr lang="it-IT" dirty="0" err="1"/>
                        <a:t>forms</a:t>
                      </a:r>
                      <a:r>
                        <a:rPr lang="it-IT" dirty="0"/>
                        <a:t> (pseudo </a:t>
                      </a:r>
                      <a:r>
                        <a:rPr lang="it-IT" dirty="0" err="1"/>
                        <a:t>pres</a:t>
                      </a:r>
                      <a:r>
                        <a:rPr lang="it-IT" dirty="0"/>
                        <a:t>., inf.)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PP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Copula/AUX  </a:t>
                      </a:r>
                      <a:r>
                        <a:rPr lang="it-IT" dirty="0">
                          <a:sym typeface="Wingdings" pitchFamily="2" charset="2"/>
                        </a:rPr>
                        <a:t></a:t>
                      </a:r>
                      <a:endParaRPr lang="it-I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4563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28C03A6F-4BD9-7E0F-FBEF-A4ECDB75D647}"/>
              </a:ext>
            </a:extLst>
          </p:cNvPr>
          <p:cNvSpPr/>
          <p:nvPr/>
        </p:nvSpPr>
        <p:spPr>
          <a:xfrm>
            <a:off x="7010400" y="2209800"/>
            <a:ext cx="1936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20" dirty="0">
                <a:solidFill>
                  <a:srgbClr val="92D050"/>
                </a:solidFill>
                <a:latin typeface="Calibri Light"/>
                <a:ea typeface="+mj-ea"/>
                <a:cs typeface="Calibri Light"/>
              </a:rPr>
              <a:t>[do</a:t>
            </a:r>
            <a:r>
              <a:rPr lang="en-US" sz="2400" b="1" cap="small" spc="-20" dirty="0">
                <a:solidFill>
                  <a:srgbClr val="92D050"/>
                </a:solidFill>
                <a:latin typeface="Calibri Light"/>
                <a:ea typeface="+mj-ea"/>
                <a:cs typeface="Calibri Light"/>
              </a:rPr>
              <a:t>]</a:t>
            </a:r>
            <a:r>
              <a:rPr lang="en-US" sz="2100" b="1" cap="small" spc="-20" baseline="-25000" dirty="0">
                <a:solidFill>
                  <a:srgbClr val="92D050"/>
                </a:solidFill>
                <a:latin typeface="Calibri Light"/>
                <a:ea typeface="+mj-ea"/>
                <a:cs typeface="Calibri Light"/>
              </a:rPr>
              <a:t>act-</a:t>
            </a:r>
            <a:r>
              <a:rPr lang="en-US" sz="2400" b="1" cap="small" spc="-20" dirty="0">
                <a:solidFill>
                  <a:srgbClr val="92D050"/>
                </a:solidFill>
                <a:latin typeface="Calibri Light"/>
                <a:ea typeface="+mj-ea"/>
                <a:cs typeface="Calibri Light"/>
              </a:rPr>
              <a:t>[v]</a:t>
            </a:r>
            <a:r>
              <a:rPr lang="en-US" sz="2100" b="1" cap="small" spc="-20" baseline="-25000" dirty="0">
                <a:solidFill>
                  <a:srgbClr val="92D050"/>
                </a:solidFill>
                <a:latin typeface="Calibri Light"/>
                <a:ea typeface="+mj-ea"/>
                <a:cs typeface="Calibri Light"/>
              </a:rPr>
              <a:t>pred</a:t>
            </a:r>
            <a:endParaRPr lang="it-IT" sz="2100" b="1" cap="small" spc="-20" baseline="-25000" dirty="0">
              <a:solidFill>
                <a:srgbClr val="92D050"/>
              </a:solidFill>
              <a:latin typeface="Calibri Ligh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518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5159" y="1814337"/>
            <a:ext cx="8132383" cy="35182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70AD47"/>
                </a:solidFill>
                <a:latin typeface="+mj-lt"/>
              </a:rPr>
              <a:t> </a:t>
            </a: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45208" y="527622"/>
            <a:ext cx="83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The continuum of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morphosyntax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: the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role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literacy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12" name="Immagin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2586"/>
            <a:ext cx="10820399" cy="441308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720CC0C5-8535-D4AA-032C-B05DAB55D467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6. The continuum of </a:t>
            </a:r>
            <a:r>
              <a:rPr lang="it-IT" sz="1400" dirty="0" err="1">
                <a:solidFill>
                  <a:schemeClr val="bg1"/>
                </a:solidFill>
              </a:rPr>
              <a:t>morphosyntax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5159" y="1814337"/>
            <a:ext cx="8132383" cy="3518238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sz="20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rgbClr val="595959"/>
                </a:solidFill>
              </a:rPr>
              <a:t> </a:t>
            </a:r>
          </a:p>
          <a:p>
            <a:pPr>
              <a:buClr>
                <a:schemeClr val="accent6"/>
              </a:buClr>
              <a:buSzPts val="2000"/>
            </a:pPr>
            <a:endParaRPr lang="it-IT" sz="2000" b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68427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Literacy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and non-target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constructions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6232"/>
            <a:ext cx="9601200" cy="37116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49BF739F-2FFE-E578-C5BD-0529A091F080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7. The </a:t>
            </a:r>
            <a:r>
              <a:rPr lang="it-IT" sz="1400" dirty="0" err="1">
                <a:solidFill>
                  <a:schemeClr val="bg1"/>
                </a:solidFill>
              </a:rPr>
              <a:t>role</a:t>
            </a:r>
            <a:r>
              <a:rPr lang="it-IT" sz="1400" dirty="0">
                <a:solidFill>
                  <a:schemeClr val="bg1"/>
                </a:solidFill>
              </a:rPr>
              <a:t> of literacy: Distribution of </a:t>
            </a:r>
            <a:r>
              <a:rPr lang="it-IT" sz="1400" dirty="0" err="1">
                <a:solidFill>
                  <a:schemeClr val="bg1"/>
                </a:solidFill>
              </a:rPr>
              <a:t>Interlanguage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constructions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3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1716362"/>
            <a:ext cx="10134600" cy="396987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Learners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with limited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lack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visual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exposure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to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language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200" dirty="0">
                <a:solidFill>
                  <a:srgbClr val="595959"/>
                </a:solidFill>
                <a:latin typeface="+mn-lt"/>
              </a:rPr>
              <a:t> «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greater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reliance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on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auditory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memory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than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visual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memory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» (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Vainikka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et al. 2017: 248;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see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Cintrón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-Valentín &amp; Ellis 2016; Tarone et al. 2009)</a:t>
            </a:r>
          </a:p>
          <a:p>
            <a:pPr marL="72000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inflectional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morphemes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are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less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accessible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they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are low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salient</a:t>
            </a:r>
            <a:endParaRPr lang="it-IT" sz="2200" spc="-20" dirty="0">
              <a:solidFill>
                <a:srgbClr val="575757"/>
              </a:solidFill>
              <a:ea typeface="+mj-ea"/>
            </a:endParaRP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600" b="1" dirty="0">
              <a:solidFill>
                <a:srgbClr val="595959"/>
              </a:solidFill>
              <a:latin typeface="+mj-lt"/>
            </a:endParaRPr>
          </a:p>
          <a:p>
            <a:pPr marL="85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</a:t>
            </a: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173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Towards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conclusion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: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possible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causes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5701F16-AA85-B342-9A8A-3733460731F2}"/>
              </a:ext>
            </a:extLst>
          </p:cNvPr>
          <p:cNvSpPr txBox="1"/>
          <p:nvPr/>
        </p:nvSpPr>
        <p:spPr>
          <a:xfrm>
            <a:off x="2152650" y="3581400"/>
            <a:ext cx="8820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ts val="2000"/>
              <a:buFont typeface="Wingdings" pitchFamily="2" charset="2"/>
              <a:buChar char="§"/>
            </a:pP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phonological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level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less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than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foot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,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cf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Vainikka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et al. 2017: 248)</a:t>
            </a:r>
          </a:p>
          <a:p>
            <a:pPr marL="285750" indent="-285750">
              <a:buClr>
                <a:schemeClr val="accent6"/>
              </a:buClr>
              <a:buSzPts val="2000"/>
              <a:buFont typeface="Wingdings" pitchFamily="2" charset="2"/>
              <a:buChar char="§"/>
            </a:pP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physical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level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frequent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phenomena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reduction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in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actual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 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speech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,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cf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Savy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1999)</a:t>
            </a:r>
          </a:p>
          <a:p>
            <a:pPr marL="285750" indent="-285750">
              <a:buClr>
                <a:schemeClr val="accent6"/>
              </a:buClr>
              <a:buSzPts val="2000"/>
              <a:buFont typeface="Wingdings" pitchFamily="2" charset="2"/>
              <a:buChar char="§"/>
            </a:pP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contextual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level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(«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redundancy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», e.g.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yesterday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I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walked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;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cf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Cintrón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-Valentín &amp;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Ellis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2016;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DeKeyser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2005: 8;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Goldschneider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&amp;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DeKeyser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2001: 52)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6B752B-E40E-1A9B-6A68-46F3DED0F2AE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7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1716362"/>
            <a:ext cx="10134600" cy="396987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Learners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with limited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lack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visual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exposure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to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language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1080000" indent="-34290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This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circumstance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:</a:t>
            </a: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600" b="1" dirty="0">
              <a:solidFill>
                <a:srgbClr val="595959"/>
              </a:solidFill>
              <a:latin typeface="+mj-lt"/>
            </a:endParaRPr>
          </a:p>
          <a:p>
            <a:pPr marL="85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</a:t>
            </a: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173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Towards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conclusion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: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possible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causes</a:t>
            </a:r>
            <a:endParaRPr lang="it-IT" sz="30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6B752B-E40E-1A9B-6A68-46F3DED0F2AE}"/>
              </a:ext>
            </a:extLst>
          </p:cNvPr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887FD6DF-FE54-2CD5-6B3A-1E95891A1D80}"/>
              </a:ext>
            </a:extLst>
          </p:cNvPr>
          <p:cNvSpPr/>
          <p:nvPr/>
        </p:nvSpPr>
        <p:spPr>
          <a:xfrm>
            <a:off x="1752599" y="2892839"/>
            <a:ext cx="517341" cy="3320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74295C-4EB2-A683-3A84-4351BA991E47}"/>
              </a:ext>
            </a:extLst>
          </p:cNvPr>
          <p:cNvSpPr txBox="1"/>
          <p:nvPr/>
        </p:nvSpPr>
        <p:spPr>
          <a:xfrm>
            <a:off x="2261896" y="2783492"/>
            <a:ext cx="8710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Favours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selection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and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persistence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over time of “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heavier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”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forms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, more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easily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perceived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in the input (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functional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words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E858D1-F188-C83A-AA85-194E0BDB816B}"/>
              </a:ext>
            </a:extLst>
          </p:cNvPr>
          <p:cNvSpPr txBox="1"/>
          <p:nvPr/>
        </p:nvSpPr>
        <p:spPr>
          <a:xfrm>
            <a:off x="2272783" y="3556023"/>
            <a:ext cx="8769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Prompts</a:t>
            </a:r>
            <a:r>
              <a:rPr lang="it-IT" sz="24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emergence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non-target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but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interlanguage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specific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morphosyntactic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patterns,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resulting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from overgeneralisation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functional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words (cf.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Vainikka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et al. 2017)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A4860C-708A-D167-6316-CADC64F717EB}"/>
              </a:ext>
            </a:extLst>
          </p:cNvPr>
          <p:cNvSpPr/>
          <p:nvPr/>
        </p:nvSpPr>
        <p:spPr>
          <a:xfrm>
            <a:off x="2254748" y="4626114"/>
            <a:ext cx="8710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Does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not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affect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route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and the rate of acquisition: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pattern long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route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type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and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amount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exposure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that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affects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rate -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but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not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route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59672E32-1B91-0238-3C2D-67C61EED2D88}"/>
              </a:ext>
            </a:extLst>
          </p:cNvPr>
          <p:cNvSpPr/>
          <p:nvPr/>
        </p:nvSpPr>
        <p:spPr>
          <a:xfrm>
            <a:off x="1774370" y="4743414"/>
            <a:ext cx="517341" cy="3320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74CF33B4-DD85-D01D-A8BA-45B9F2C89458}"/>
              </a:ext>
            </a:extLst>
          </p:cNvPr>
          <p:cNvSpPr/>
          <p:nvPr/>
        </p:nvSpPr>
        <p:spPr>
          <a:xfrm>
            <a:off x="1763485" y="3665719"/>
            <a:ext cx="517341" cy="3320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4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1716362"/>
            <a:ext cx="10134600" cy="396987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b="1" dirty="0">
                <a:solidFill>
                  <a:srgbClr val="595959"/>
                </a:solidFill>
                <a:latin typeface="+mj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Back to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context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85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</a:t>
            </a:r>
          </a:p>
          <a:p>
            <a:pPr marL="4914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1600" b="1" dirty="0">
                <a:solidFill>
                  <a:srgbClr val="595959"/>
                </a:solidFill>
                <a:latin typeface="+mj-lt"/>
              </a:rPr>
              <a:t>	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45975" y="527621"/>
            <a:ext cx="8136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Towards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conclusion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: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which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language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(</a:t>
            </a:r>
            <a:r>
              <a:rPr lang="it-IT" sz="30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</a:t>
            </a:r>
            <a:r>
              <a:rPr lang="it-IT" sz="30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)?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6B752B-E40E-1A9B-6A68-46F3DED0F2AE}"/>
              </a:ext>
            </a:extLst>
          </p:cNvPr>
          <p:cNvSpPr/>
          <p:nvPr/>
        </p:nvSpPr>
        <p:spPr>
          <a:xfrm>
            <a:off x="-76200" y="5834891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887FD6DF-FE54-2CD5-6B3A-1E95891A1D80}"/>
              </a:ext>
            </a:extLst>
          </p:cNvPr>
          <p:cNvSpPr/>
          <p:nvPr/>
        </p:nvSpPr>
        <p:spPr>
          <a:xfrm>
            <a:off x="1796150" y="2446605"/>
            <a:ext cx="517341" cy="3320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74295C-4EB2-A683-3A84-4351BA991E47}"/>
              </a:ext>
            </a:extLst>
          </p:cNvPr>
          <p:cNvSpPr txBox="1"/>
          <p:nvPr/>
        </p:nvSpPr>
        <p:spPr>
          <a:xfrm>
            <a:off x="2320596" y="2415386"/>
            <a:ext cx="8710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Characteristic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1.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When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exposure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to the input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good and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constinuous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,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ICs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are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transient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.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When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exposure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reduced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because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low contact and/or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lack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written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input),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ICs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remain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stable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E858D1-F188-C83A-AA85-194E0BDB816B}"/>
              </a:ext>
            </a:extLst>
          </p:cNvPr>
          <p:cNvSpPr txBox="1"/>
          <p:nvPr/>
        </p:nvSpPr>
        <p:spPr>
          <a:xfrm>
            <a:off x="2320596" y="3625867"/>
            <a:ext cx="917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Characteristic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2. Interview force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exclusive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use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Italian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whereas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actual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practice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is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a «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multilingualism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at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the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level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</a:t>
            </a:r>
            <a:r>
              <a:rPr lang="it-IT" sz="21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discourse</a:t>
            </a:r>
            <a:r>
              <a:rPr lang="it-IT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» (D’Agostino 2021):</a:t>
            </a:r>
          </a:p>
          <a:p>
            <a:endParaRPr lang="it-IT" sz="21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  <a:p>
            <a:pPr marL="457200" indent="-457200">
              <a:buClr>
                <a:schemeClr val="accent6"/>
              </a:buClr>
              <a:buAutoNum type="arabicParenR"/>
            </a:pPr>
            <a:r>
              <a:rPr lang="en-US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What role (if any) does Italian play in this puzzle?</a:t>
            </a:r>
          </a:p>
          <a:p>
            <a:pPr marL="457200" indent="-457200">
              <a:buClr>
                <a:schemeClr val="accent6"/>
              </a:buClr>
              <a:buAutoNum type="arabicParenR"/>
            </a:pPr>
            <a:r>
              <a:rPr lang="en-US" sz="21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Are ICs typical of Italian or are they also found in other pieces of this polyglot repertoire?</a:t>
            </a:r>
            <a:endParaRPr lang="it-IT" sz="21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2" name="Freccia destra 4">
            <a:extLst>
              <a:ext uri="{FF2B5EF4-FFF2-40B4-BE49-F238E27FC236}">
                <a16:creationId xmlns:a16="http://schemas.microsoft.com/office/drawing/2014/main" id="{1B566C55-ED6A-7195-7C8B-3E319AA66078}"/>
              </a:ext>
            </a:extLst>
          </p:cNvPr>
          <p:cNvSpPr/>
          <p:nvPr/>
        </p:nvSpPr>
        <p:spPr>
          <a:xfrm>
            <a:off x="1768659" y="3657600"/>
            <a:ext cx="517341" cy="33201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3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75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1716362"/>
            <a:ext cx="10134600" cy="3969877"/>
          </a:xfrm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5000" b="1">
              <a:solidFill>
                <a:schemeClr val="accent6"/>
              </a:solidFill>
              <a:latin typeface="+mj-lt"/>
            </a:endParaRPr>
          </a:p>
          <a:p>
            <a:pPr algn="ctr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r>
              <a:rPr lang="it-IT" sz="5000" b="1">
                <a:solidFill>
                  <a:schemeClr val="accent6"/>
                </a:solidFill>
                <a:latin typeface="+mj-lt"/>
              </a:rPr>
              <a:t>Thank </a:t>
            </a:r>
            <a:r>
              <a:rPr lang="it-IT" sz="5000" b="1" dirty="0" err="1">
                <a:solidFill>
                  <a:schemeClr val="accent6"/>
                </a:solidFill>
                <a:latin typeface="+mj-lt"/>
              </a:rPr>
              <a:t>you</a:t>
            </a:r>
            <a:r>
              <a:rPr lang="it-IT" sz="5000" b="1" dirty="0">
                <a:solidFill>
                  <a:schemeClr val="accent6"/>
                </a:solidFill>
                <a:latin typeface="+mj-lt"/>
              </a:rPr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6B752B-E40E-1A9B-6A68-46F3DED0F2AE}"/>
              </a:ext>
            </a:extLst>
          </p:cNvPr>
          <p:cNvSpPr/>
          <p:nvPr/>
        </p:nvSpPr>
        <p:spPr>
          <a:xfrm>
            <a:off x="190500" y="5834891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8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0763"/>
            <a:ext cx="10972799" cy="24429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indent="-360000">
              <a:spcAft>
                <a:spcPts val="500"/>
              </a:spcAft>
            </a:pP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581" y="535689"/>
            <a:ext cx="79662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9746">
              <a:spcBef>
                <a:spcPts val="100"/>
              </a:spcBef>
            </a:pPr>
            <a:r>
              <a:rPr spc="-45" dirty="0"/>
              <a:t>References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D25C4C-C315-6482-A307-59587044BC9B}"/>
              </a:ext>
            </a:extLst>
          </p:cNvPr>
          <p:cNvSpPr txBox="1"/>
          <p:nvPr/>
        </p:nvSpPr>
        <p:spPr>
          <a:xfrm>
            <a:off x="609600" y="1264976"/>
            <a:ext cx="10744199" cy="625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chemeClr val="accent6"/>
              </a:buClr>
              <a:buSzPts val="2000"/>
            </a:pPr>
            <a:r>
              <a:rPr lang="it-IT" b="1" dirty="0"/>
              <a:t>Amoruso, M. &amp; Lo Maglio, A. 2018. </a:t>
            </a:r>
            <a:r>
              <a:rPr lang="it-IT" dirty="0"/>
              <a:t>I test e la griglia di valutazione. Una sperimentazione continua. In M. D’Agostino (a c. di), </a:t>
            </a:r>
            <a:r>
              <a:rPr lang="it-IT" i="1" dirty="0"/>
              <a:t>La forza delle lingue, nella migrazione e nella inclusione</a:t>
            </a:r>
            <a:r>
              <a:rPr lang="it-IT" dirty="0"/>
              <a:t>, 181-183. Palermo: Scuola di Lingua italiana per Stranieri.</a:t>
            </a:r>
          </a:p>
          <a:p>
            <a:pPr>
              <a:spcAft>
                <a:spcPts val="300"/>
              </a:spcAft>
            </a:pPr>
            <a:r>
              <a:rPr lang="it-IT" b="1" dirty="0" err="1"/>
              <a:t>Andringa</a:t>
            </a:r>
            <a:r>
              <a:rPr lang="it-IT" b="1" dirty="0"/>
              <a:t> S. &amp; </a:t>
            </a:r>
            <a:r>
              <a:rPr lang="it-IT" b="1" dirty="0" err="1"/>
              <a:t>Godfroid</a:t>
            </a:r>
            <a:r>
              <a:rPr lang="it-IT" b="1" dirty="0"/>
              <a:t> S. 2020</a:t>
            </a:r>
            <a:r>
              <a:rPr lang="it-IT" dirty="0"/>
              <a:t>. Sampling </a:t>
            </a:r>
            <a:r>
              <a:rPr lang="it-IT" dirty="0" err="1"/>
              <a:t>bias</a:t>
            </a:r>
            <a:r>
              <a:rPr lang="it-IT" dirty="0"/>
              <a:t> and </a:t>
            </a:r>
            <a:r>
              <a:rPr lang="it-IT" dirty="0" err="1"/>
              <a:t>problém</a:t>
            </a:r>
            <a:r>
              <a:rPr lang="it-IT" dirty="0"/>
              <a:t> of </a:t>
            </a:r>
            <a:r>
              <a:rPr lang="it-IT" dirty="0" err="1"/>
              <a:t>generalizability</a:t>
            </a:r>
            <a:r>
              <a:rPr lang="it-IT" dirty="0"/>
              <a:t> in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linguistics</a:t>
            </a:r>
            <a:r>
              <a:rPr lang="it-IT" dirty="0"/>
              <a:t>. </a:t>
            </a:r>
            <a:r>
              <a:rPr lang="it-IT" i="1" dirty="0" err="1"/>
              <a:t>Annual</a:t>
            </a:r>
            <a:r>
              <a:rPr lang="it-IT" i="1" dirty="0"/>
              <a:t> Review of Applied </a:t>
            </a:r>
            <a:r>
              <a:rPr lang="it-IT" i="1" dirty="0" err="1"/>
              <a:t>Linguistics</a:t>
            </a:r>
            <a:r>
              <a:rPr lang="it-IT" i="1" dirty="0"/>
              <a:t> </a:t>
            </a:r>
            <a:r>
              <a:rPr lang="it-IT" dirty="0"/>
              <a:t>40: 134-142.</a:t>
            </a:r>
          </a:p>
          <a:p>
            <a:pPr algn="just">
              <a:lnSpc>
                <a:spcPct val="107000"/>
              </a:lnSpc>
            </a:pPr>
            <a:r>
              <a:rPr lang="it-IT" b="1" dirty="0"/>
              <a:t>Becker, A. et al. 1977</a:t>
            </a:r>
            <a:r>
              <a:rPr lang="it-IT" dirty="0"/>
              <a:t>. </a:t>
            </a:r>
            <a:r>
              <a:rPr lang="it-IT" i="1" dirty="0" err="1"/>
              <a:t>Heidelberger</a:t>
            </a:r>
            <a:r>
              <a:rPr lang="it-IT" i="1" dirty="0"/>
              <a:t> </a:t>
            </a:r>
            <a:r>
              <a:rPr lang="it-IT" i="1" dirty="0" err="1"/>
              <a:t>Forschungsprojekt</a:t>
            </a:r>
            <a:r>
              <a:rPr lang="it-IT" i="1" dirty="0"/>
              <a:t> ‘Pidgin-</a:t>
            </a:r>
            <a:r>
              <a:rPr lang="it-IT" i="1" dirty="0" err="1"/>
              <a:t>Deutsch</a:t>
            </a:r>
            <a:r>
              <a:rPr lang="it-IT" i="1" dirty="0"/>
              <a:t> </a:t>
            </a:r>
            <a:r>
              <a:rPr lang="it-IT" i="1" dirty="0" err="1"/>
              <a:t>Spanischer</a:t>
            </a:r>
            <a:r>
              <a:rPr lang="it-IT" i="1" dirty="0"/>
              <a:t> Und </a:t>
            </a:r>
            <a:r>
              <a:rPr lang="it-IT" i="1" dirty="0" err="1"/>
              <a:t>Italienischer</a:t>
            </a:r>
            <a:r>
              <a:rPr lang="it-IT" i="1" dirty="0"/>
              <a:t> </a:t>
            </a:r>
            <a:r>
              <a:rPr lang="it-IT" i="1" dirty="0" err="1"/>
              <a:t>Arbeiter</a:t>
            </a:r>
            <a:r>
              <a:rPr lang="it-IT" i="1" dirty="0"/>
              <a:t> in </a:t>
            </a:r>
            <a:r>
              <a:rPr lang="it-IT" i="1" dirty="0" err="1"/>
              <a:t>Der</a:t>
            </a:r>
            <a:r>
              <a:rPr lang="it-IT" i="1" dirty="0"/>
              <a:t> </a:t>
            </a:r>
            <a:r>
              <a:rPr lang="it-IT" i="1" dirty="0" err="1"/>
              <a:t>Bundesrepublik</a:t>
            </a:r>
            <a:r>
              <a:rPr lang="it-IT" i="1" dirty="0"/>
              <a:t>’</a:t>
            </a:r>
            <a:r>
              <a:rPr lang="it-IT" dirty="0"/>
              <a:t>. Osnabrück: </a:t>
            </a:r>
            <a:r>
              <a:rPr lang="it-IT" dirty="0" err="1"/>
              <a:t>Universität</a:t>
            </a:r>
            <a:r>
              <a:rPr lang="it-IT" dirty="0"/>
              <a:t> Osnabrück.</a:t>
            </a:r>
          </a:p>
          <a:p>
            <a:pPr algn="just">
              <a:lnSpc>
                <a:spcPct val="107000"/>
              </a:lnSpc>
            </a:pPr>
            <a:r>
              <a:rPr lang="it-IT" b="1" dirty="0"/>
              <a:t>Benazzo, S. &amp; </a:t>
            </a:r>
            <a:r>
              <a:rPr lang="it-IT" b="1" dirty="0" err="1"/>
              <a:t>Starren</a:t>
            </a:r>
            <a:r>
              <a:rPr lang="it-IT" b="1" dirty="0"/>
              <a:t>, M. 2007</a:t>
            </a:r>
            <a:r>
              <a:rPr lang="it-IT" dirty="0"/>
              <a:t>. L’</a:t>
            </a:r>
            <a:r>
              <a:rPr lang="it-IT" dirty="0" err="1"/>
              <a:t>émergence</a:t>
            </a:r>
            <a:r>
              <a:rPr lang="it-IT" dirty="0"/>
              <a:t> de </a:t>
            </a:r>
            <a:r>
              <a:rPr lang="it-IT" dirty="0" err="1"/>
              <a:t>moyens</a:t>
            </a:r>
            <a:r>
              <a:rPr lang="it-IT" dirty="0"/>
              <a:t> </a:t>
            </a:r>
            <a:r>
              <a:rPr lang="it-IT" dirty="0" err="1"/>
              <a:t>grammaticaux</a:t>
            </a:r>
            <a:r>
              <a:rPr lang="it-IT" dirty="0"/>
              <a:t> pour </a:t>
            </a:r>
            <a:r>
              <a:rPr lang="it-IT" dirty="0" err="1"/>
              <a:t>exprimer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relations </a:t>
            </a:r>
            <a:r>
              <a:rPr lang="it-IT" dirty="0" err="1"/>
              <a:t>temporelles</a:t>
            </a:r>
            <a:r>
              <a:rPr lang="it-IT" dirty="0"/>
              <a:t> en L2. </a:t>
            </a:r>
            <a:r>
              <a:rPr lang="it-IT" i="1" dirty="0" err="1"/>
              <a:t>Aile</a:t>
            </a:r>
            <a:r>
              <a:rPr lang="it-IT" i="1" dirty="0"/>
              <a:t> 25</a:t>
            </a:r>
            <a:r>
              <a:rPr lang="it-IT" dirty="0"/>
              <a:t>: 129-157.</a:t>
            </a:r>
          </a:p>
          <a:p>
            <a:pPr algn="just">
              <a:lnSpc>
                <a:spcPct val="107000"/>
              </a:lnSpc>
            </a:pPr>
            <a:r>
              <a:rPr lang="cs-CZ" b="1" dirty="0" err="1"/>
              <a:t>Bernini</a:t>
            </a:r>
            <a:r>
              <a:rPr lang="cs-CZ" b="1" dirty="0"/>
              <a:t> G. 2003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copula</a:t>
            </a:r>
            <a:r>
              <a:rPr lang="cs-CZ" dirty="0"/>
              <a:t> in </a:t>
            </a:r>
            <a:r>
              <a:rPr lang="cs-CZ" dirty="0" err="1"/>
              <a:t>learner</a:t>
            </a:r>
            <a:r>
              <a:rPr lang="cs-CZ" dirty="0"/>
              <a:t> </a:t>
            </a:r>
            <a:r>
              <a:rPr lang="cs-CZ" dirty="0" err="1"/>
              <a:t>Italian</a:t>
            </a:r>
            <a:r>
              <a:rPr lang="cs-CZ" dirty="0"/>
              <a:t>. </a:t>
            </a:r>
            <a:r>
              <a:rPr lang="cs-CZ" dirty="0" err="1"/>
              <a:t>Finiteness</a:t>
            </a:r>
            <a:r>
              <a:rPr lang="cs-CZ" dirty="0"/>
              <a:t> and 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inflection</a:t>
            </a:r>
            <a:r>
              <a:rPr lang="cs-CZ" dirty="0"/>
              <a:t>. In C. </a:t>
            </a:r>
            <a:r>
              <a:rPr lang="cs-CZ" dirty="0" err="1"/>
              <a:t>Dimroth</a:t>
            </a:r>
            <a:r>
              <a:rPr lang="cs-CZ" dirty="0"/>
              <a:t> &amp; M. </a:t>
            </a:r>
            <a:r>
              <a:rPr lang="cs-CZ" dirty="0" err="1"/>
              <a:t>Starren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i="1" dirty="0"/>
              <a:t>, </a:t>
            </a:r>
            <a:r>
              <a:rPr lang="cs-CZ" i="1" dirty="0" err="1"/>
              <a:t>linguistic</a:t>
            </a:r>
            <a:r>
              <a:rPr lang="cs-CZ" i="1" dirty="0"/>
              <a:t> </a:t>
            </a:r>
            <a:r>
              <a:rPr lang="cs-CZ" i="1" dirty="0" err="1"/>
              <a:t>structure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dynamics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acquisition</a:t>
            </a:r>
            <a:r>
              <a:rPr lang="cs-CZ" dirty="0"/>
              <a:t>, 159-185. Amsterdam: John </a:t>
            </a:r>
            <a:r>
              <a:rPr lang="cs-CZ" dirty="0" err="1"/>
              <a:t>Benjamins</a:t>
            </a:r>
            <a:r>
              <a:rPr lang="cs-CZ" dirty="0"/>
              <a:t>.</a:t>
            </a:r>
          </a:p>
          <a:p>
            <a:pPr>
              <a:spcAft>
                <a:spcPts val="300"/>
              </a:spcAft>
              <a:buClr>
                <a:schemeClr val="accent6"/>
              </a:buClr>
              <a:buSzPts val="2000"/>
            </a:pPr>
            <a:r>
              <a:rPr lang="it-IT" b="1" dirty="0"/>
              <a:t>Bigelow, M. &amp; </a:t>
            </a:r>
            <a:r>
              <a:rPr lang="it-IT" b="1" dirty="0" err="1"/>
              <a:t>Tarone</a:t>
            </a:r>
            <a:r>
              <a:rPr lang="it-IT" b="1" dirty="0"/>
              <a:t>, E. 2004</a:t>
            </a:r>
            <a:r>
              <a:rPr lang="it-IT" dirty="0"/>
              <a:t>.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literacy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in second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: </a:t>
            </a:r>
            <a:r>
              <a:rPr lang="it-IT" dirty="0" err="1"/>
              <a:t>Doesn’t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study determine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know? </a:t>
            </a:r>
            <a:r>
              <a:rPr lang="it-IT" i="1" dirty="0"/>
              <a:t>TESOL </a:t>
            </a:r>
            <a:r>
              <a:rPr lang="it-IT" i="1" dirty="0" err="1"/>
              <a:t>Quarterly</a:t>
            </a:r>
            <a:r>
              <a:rPr lang="it-IT" i="1" dirty="0"/>
              <a:t> </a:t>
            </a:r>
            <a:r>
              <a:rPr lang="it-IT" dirty="0"/>
              <a:t>38(4): 689-700.</a:t>
            </a:r>
          </a:p>
          <a:p>
            <a:pPr>
              <a:spcAft>
                <a:spcPts val="300"/>
              </a:spcAft>
              <a:buClr>
                <a:schemeClr val="accent6"/>
              </a:buClr>
              <a:buSzPts val="2000"/>
            </a:pPr>
            <a:r>
              <a:rPr lang="it-IT" b="1" dirty="0" err="1"/>
              <a:t>Cintrón</a:t>
            </a:r>
            <a:r>
              <a:rPr lang="it-IT" b="1" dirty="0"/>
              <a:t>-Valentín, M. C. &amp; Ellis, N. C. 2016</a:t>
            </a:r>
            <a:r>
              <a:rPr lang="it-IT" dirty="0"/>
              <a:t>. </a:t>
            </a:r>
            <a:r>
              <a:rPr lang="it-IT" dirty="0" err="1"/>
              <a:t>Salience</a:t>
            </a:r>
            <a:r>
              <a:rPr lang="it-IT" dirty="0"/>
              <a:t> in second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: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, </a:t>
            </a:r>
            <a:r>
              <a:rPr lang="it-IT" dirty="0" err="1"/>
              <a:t>learner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, and </a:t>
            </a:r>
            <a:r>
              <a:rPr lang="it-IT" dirty="0" err="1"/>
              <a:t>instructional</a:t>
            </a:r>
            <a:r>
              <a:rPr lang="it-IT" dirty="0"/>
              <a:t> focus. </a:t>
            </a:r>
            <a:r>
              <a:rPr lang="it-IT" i="1" dirty="0" err="1"/>
              <a:t>Frontiers</a:t>
            </a:r>
            <a:r>
              <a:rPr lang="it-IT" i="1" dirty="0"/>
              <a:t> in </a:t>
            </a:r>
            <a:r>
              <a:rPr lang="it-IT" i="1" dirty="0" err="1"/>
              <a:t>Psychology</a:t>
            </a:r>
            <a:r>
              <a:rPr lang="it-IT" i="1" dirty="0"/>
              <a:t> </a:t>
            </a:r>
            <a:r>
              <a:rPr lang="it-IT" dirty="0"/>
              <a:t>7(1284). 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https://www.frontiersin.org/articles/10.3389/fpsyg.2016.01284/full</a:t>
            </a:r>
            <a:r>
              <a:rPr lang="it-IT" dirty="0"/>
              <a:t> </a:t>
            </a:r>
          </a:p>
          <a:p>
            <a:pPr algn="just">
              <a:lnSpc>
                <a:spcPct val="107000"/>
              </a:lnSpc>
            </a:pPr>
            <a:endParaRPr lang="it-IT" b="1" dirty="0"/>
          </a:p>
          <a:p>
            <a:pPr algn="just">
              <a:lnSpc>
                <a:spcPct val="107000"/>
              </a:lnSpc>
            </a:pPr>
            <a:endParaRPr lang="it-IT" b="1" dirty="0"/>
          </a:p>
          <a:p>
            <a:pPr algn="just">
              <a:lnSpc>
                <a:spcPct val="107000"/>
              </a:lnSpc>
            </a:pPr>
            <a:endParaRPr lang="it-IT" b="1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0763"/>
            <a:ext cx="10972799" cy="24429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indent="-360000">
              <a:spcAft>
                <a:spcPts val="500"/>
              </a:spcAft>
            </a:pP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581" y="535689"/>
            <a:ext cx="79662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9746">
              <a:spcBef>
                <a:spcPts val="100"/>
              </a:spcBef>
            </a:pPr>
            <a:r>
              <a:rPr spc="-45" dirty="0"/>
              <a:t>References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D25C4C-C315-6482-A307-59587044BC9B}"/>
              </a:ext>
            </a:extLst>
          </p:cNvPr>
          <p:cNvSpPr txBox="1"/>
          <p:nvPr/>
        </p:nvSpPr>
        <p:spPr>
          <a:xfrm>
            <a:off x="614423" y="1010178"/>
            <a:ext cx="11149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b="1" dirty="0" err="1"/>
              <a:t>Clahsen</a:t>
            </a:r>
            <a:r>
              <a:rPr lang="it-IT" b="1" dirty="0"/>
              <a:t>, H., Meisel </a:t>
            </a:r>
            <a:r>
              <a:rPr lang="it-IT" b="1" dirty="0" err="1"/>
              <a:t>J</a:t>
            </a:r>
            <a:r>
              <a:rPr lang="it-IT" b="1" dirty="0"/>
              <a:t>. &amp; </a:t>
            </a:r>
            <a:r>
              <a:rPr lang="it-IT" b="1" dirty="0" err="1"/>
              <a:t>Pienemann</a:t>
            </a:r>
            <a:r>
              <a:rPr lang="it-IT" b="1" dirty="0"/>
              <a:t>, M. 1983</a:t>
            </a:r>
            <a:r>
              <a:rPr lang="it-IT" dirty="0"/>
              <a:t>. </a:t>
            </a:r>
            <a:r>
              <a:rPr lang="it-IT" i="1" dirty="0" err="1"/>
              <a:t>Deutsch</a:t>
            </a:r>
            <a:r>
              <a:rPr lang="it-IT" i="1" dirty="0"/>
              <a:t> </a:t>
            </a:r>
            <a:r>
              <a:rPr lang="it-IT" i="1" dirty="0" err="1"/>
              <a:t>als</a:t>
            </a:r>
            <a:r>
              <a:rPr lang="it-IT" i="1" dirty="0"/>
              <a:t> </a:t>
            </a:r>
            <a:r>
              <a:rPr lang="it-IT" i="1" dirty="0" err="1"/>
              <a:t>Zweitsprache</a:t>
            </a:r>
            <a:r>
              <a:rPr lang="it-IT" i="1" dirty="0"/>
              <a:t>. </a:t>
            </a:r>
            <a:r>
              <a:rPr lang="it-IT" i="1" dirty="0" err="1"/>
              <a:t>Der</a:t>
            </a:r>
            <a:r>
              <a:rPr lang="it-IT" i="1" dirty="0"/>
              <a:t> </a:t>
            </a:r>
            <a:r>
              <a:rPr lang="it-IT" i="1" dirty="0" err="1"/>
              <a:t>Spracherwerb</a:t>
            </a:r>
            <a:r>
              <a:rPr lang="it-IT" i="1" dirty="0"/>
              <a:t> </a:t>
            </a:r>
            <a:r>
              <a:rPr lang="it-IT" i="1" dirty="0" err="1"/>
              <a:t>ausländischer</a:t>
            </a:r>
            <a:r>
              <a:rPr lang="it-IT" i="1" dirty="0"/>
              <a:t> </a:t>
            </a:r>
            <a:r>
              <a:rPr lang="it-IT" i="1" dirty="0" err="1"/>
              <a:t>Arbeiter</a:t>
            </a:r>
            <a:r>
              <a:rPr lang="it-IT" dirty="0"/>
              <a:t>. Tübingen: </a:t>
            </a:r>
            <a:r>
              <a:rPr lang="it-IT" dirty="0" err="1"/>
              <a:t>Narr</a:t>
            </a:r>
            <a:r>
              <a:rPr lang="it-IT" dirty="0"/>
              <a:t>.</a:t>
            </a:r>
          </a:p>
          <a:p>
            <a:pPr>
              <a:spcBef>
                <a:spcPts val="300"/>
              </a:spcBef>
              <a:buClr>
                <a:schemeClr val="accent6"/>
              </a:buClr>
              <a:buSzPts val="2000"/>
            </a:pPr>
            <a:r>
              <a:rPr lang="it-IT" b="1" dirty="0" err="1"/>
              <a:t>Clahsen</a:t>
            </a:r>
            <a:r>
              <a:rPr lang="it-IT" b="1" dirty="0"/>
              <a:t>, H., </a:t>
            </a:r>
            <a:r>
              <a:rPr lang="it-IT" b="1" dirty="0" err="1"/>
              <a:t>Vainikka</a:t>
            </a:r>
            <a:r>
              <a:rPr lang="it-IT" b="1" dirty="0"/>
              <a:t>, A. &amp; Young-</a:t>
            </a:r>
            <a:r>
              <a:rPr lang="it-IT" b="1" dirty="0" err="1"/>
              <a:t>Scholten</a:t>
            </a:r>
            <a:r>
              <a:rPr lang="it-IT" b="1" dirty="0"/>
              <a:t>, M. 1991</a:t>
            </a:r>
            <a:r>
              <a:rPr lang="it-IT" dirty="0"/>
              <a:t>. </a:t>
            </a:r>
            <a:r>
              <a:rPr lang="it-IT" dirty="0" err="1"/>
              <a:t>Lernbarkeitstheorie</a:t>
            </a:r>
            <a:r>
              <a:rPr lang="it-IT" dirty="0"/>
              <a:t> und </a:t>
            </a:r>
            <a:r>
              <a:rPr lang="it-IT" dirty="0" err="1"/>
              <a:t>lexikalisches</a:t>
            </a:r>
            <a:r>
              <a:rPr lang="it-IT" dirty="0"/>
              <a:t> </a:t>
            </a:r>
            <a:r>
              <a:rPr lang="it-IT" dirty="0" err="1"/>
              <a:t>Lernen</a:t>
            </a:r>
            <a:r>
              <a:rPr lang="it-IT" dirty="0"/>
              <a:t>. </a:t>
            </a:r>
            <a:r>
              <a:rPr lang="it-IT" i="1" dirty="0" err="1"/>
              <a:t>Linguistische</a:t>
            </a:r>
            <a:r>
              <a:rPr lang="it-IT" i="1" dirty="0"/>
              <a:t> </a:t>
            </a:r>
            <a:r>
              <a:rPr lang="it-IT" i="1" dirty="0" err="1"/>
              <a:t>Berichte</a:t>
            </a:r>
            <a:r>
              <a:rPr lang="it-IT" i="1" dirty="0"/>
              <a:t> </a:t>
            </a:r>
            <a:r>
              <a:rPr lang="it-IT" dirty="0"/>
              <a:t>130: 466-477.</a:t>
            </a:r>
          </a:p>
          <a:p>
            <a:pPr>
              <a:spcBef>
                <a:spcPts val="300"/>
              </a:spcBef>
              <a:buClr>
                <a:schemeClr val="accent6"/>
              </a:buClr>
              <a:buSzPts val="2000"/>
            </a:pPr>
            <a:r>
              <a:rPr lang="it-IT" b="1" dirty="0"/>
              <a:t>D’Agostino, M. 2018</a:t>
            </a:r>
            <a:r>
              <a:rPr lang="it-IT" dirty="0"/>
              <a:t>. La forza delle lingue. Palermo: Scuola di Lingua italiana per Stranieri. 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https://www.unipa.it/strutture/scuolaitalianastranieri/Ricerca-/pubblicazioni/collana-strumenti-e-ricerche/</a:t>
            </a:r>
            <a:r>
              <a:rPr lang="it-IT" dirty="0"/>
              <a:t>    </a:t>
            </a:r>
          </a:p>
          <a:p>
            <a:pPr>
              <a:spcBef>
                <a:spcPts val="300"/>
              </a:spcBef>
              <a:buClr>
                <a:schemeClr val="accent6"/>
              </a:buClr>
              <a:buSzPts val="2000"/>
            </a:pPr>
            <a:r>
              <a:rPr lang="it-IT" b="1" dirty="0"/>
              <a:t>D’Agostino, M. &amp; Mocciaro, E. 2021</a:t>
            </a:r>
            <a:r>
              <a:rPr lang="it-IT" dirty="0"/>
              <a:t>. </a:t>
            </a:r>
            <a:r>
              <a:rPr lang="it-IT" dirty="0" err="1"/>
              <a:t>Literacy</a:t>
            </a:r>
            <a:r>
              <a:rPr lang="it-IT" dirty="0"/>
              <a:t> and </a:t>
            </a:r>
            <a:r>
              <a:rPr lang="it-IT" dirty="0" err="1"/>
              <a:t>literacy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: </a:t>
            </a:r>
            <a:r>
              <a:rPr lang="it-IT" dirty="0" err="1"/>
              <a:t>Plurilingual</a:t>
            </a:r>
            <a:r>
              <a:rPr lang="it-IT" dirty="0"/>
              <a:t> </a:t>
            </a:r>
            <a:r>
              <a:rPr lang="it-IT" dirty="0" err="1"/>
              <a:t>connected</a:t>
            </a:r>
            <a:r>
              <a:rPr lang="it-IT" dirty="0"/>
              <a:t> </a:t>
            </a:r>
            <a:r>
              <a:rPr lang="it-IT" dirty="0" err="1"/>
              <a:t>migrants</a:t>
            </a:r>
            <a:r>
              <a:rPr lang="it-IT" dirty="0"/>
              <a:t> and </a:t>
            </a:r>
            <a:r>
              <a:rPr lang="it-IT" dirty="0" err="1"/>
              <a:t>emerging</a:t>
            </a:r>
            <a:r>
              <a:rPr lang="it-IT" dirty="0"/>
              <a:t> </a:t>
            </a:r>
            <a:r>
              <a:rPr lang="it-IT" dirty="0" err="1"/>
              <a:t>literacy</a:t>
            </a:r>
            <a:r>
              <a:rPr lang="it-IT" dirty="0"/>
              <a:t>. </a:t>
            </a:r>
            <a:r>
              <a:rPr lang="it-IT" i="1" dirty="0"/>
              <a:t>Journal of Second Language Writing</a:t>
            </a:r>
            <a:r>
              <a:rPr lang="it-IT" dirty="0"/>
              <a:t>, 10, </a:t>
            </a:r>
            <a:r>
              <a:rPr lang="it-IT" dirty="0">
                <a:hlinkClick r:id="rId3" invalidUrl="https:/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it-I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1016/j.jslw.2021.100792</a:t>
            </a:r>
            <a:r>
              <a:rPr lang="it-IT" dirty="0"/>
              <a:t> </a:t>
            </a:r>
          </a:p>
          <a:p>
            <a:pPr>
              <a:spcBef>
                <a:spcPts val="300"/>
              </a:spcBef>
            </a:pPr>
            <a:r>
              <a:rPr lang="it-IT" b="1" dirty="0" err="1"/>
              <a:t>DeKeyser</a:t>
            </a:r>
            <a:r>
              <a:rPr lang="it-IT" b="1" dirty="0"/>
              <a:t>, </a:t>
            </a:r>
            <a:r>
              <a:rPr lang="it-IT" b="1" dirty="0" err="1"/>
              <a:t>R</a:t>
            </a:r>
            <a:r>
              <a:rPr lang="it-IT" b="1" dirty="0"/>
              <a:t>. M. 2005</a:t>
            </a:r>
            <a:r>
              <a:rPr lang="it-IT" dirty="0"/>
              <a:t>. </a:t>
            </a:r>
            <a:r>
              <a:rPr lang="it-IT" dirty="0" err="1"/>
              <a:t>What</a:t>
            </a:r>
            <a:r>
              <a:rPr lang="it-IT" dirty="0"/>
              <a:t> makes learning second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difficult</a:t>
            </a:r>
            <a:r>
              <a:rPr lang="it-IT" dirty="0"/>
              <a:t>? A review of </a:t>
            </a:r>
            <a:r>
              <a:rPr lang="it-IT" dirty="0" err="1"/>
              <a:t>issues</a:t>
            </a:r>
            <a:r>
              <a:rPr lang="it-IT" dirty="0"/>
              <a:t>. Language Learning 55/1: 1-25.</a:t>
            </a:r>
          </a:p>
          <a:p>
            <a:pPr>
              <a:spcBef>
                <a:spcPts val="300"/>
              </a:spcBef>
            </a:pPr>
            <a:r>
              <a:rPr lang="it-IT" b="1" dirty="0"/>
              <a:t>Ellis N. C. 2003. </a:t>
            </a:r>
            <a:r>
              <a:rPr lang="it-IT" dirty="0" err="1"/>
              <a:t>Constructions</a:t>
            </a:r>
            <a:r>
              <a:rPr lang="it-IT" dirty="0"/>
              <a:t>, chunking and </a:t>
            </a:r>
            <a:r>
              <a:rPr lang="it-IT" dirty="0" err="1"/>
              <a:t>connectionism</a:t>
            </a:r>
            <a:r>
              <a:rPr lang="it-IT" dirty="0"/>
              <a:t>. The </a:t>
            </a:r>
            <a:r>
              <a:rPr lang="it-IT" dirty="0" err="1"/>
              <a:t>emergence</a:t>
            </a:r>
            <a:r>
              <a:rPr lang="it-IT" dirty="0"/>
              <a:t> of second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. In C. Doughty &amp; M. Long (</a:t>
            </a:r>
            <a:r>
              <a:rPr lang="it-IT" dirty="0" err="1"/>
              <a:t>Eds</a:t>
            </a:r>
            <a:r>
              <a:rPr lang="it-IT" dirty="0"/>
              <a:t>), The </a:t>
            </a:r>
            <a:r>
              <a:rPr lang="it-IT" dirty="0" err="1"/>
              <a:t>handbook</a:t>
            </a:r>
            <a:r>
              <a:rPr lang="it-IT" dirty="0"/>
              <a:t> of second </a:t>
            </a:r>
            <a:r>
              <a:rPr lang="it-IT" dirty="0" err="1"/>
              <a:t>language</a:t>
            </a:r>
            <a:r>
              <a:rPr lang="it-IT" dirty="0"/>
              <a:t> acquisition, 33-68. Oxford: Blackwell.</a:t>
            </a:r>
            <a:endParaRPr lang="it-IT" b="1" dirty="0"/>
          </a:p>
          <a:p>
            <a:pPr>
              <a:spcBef>
                <a:spcPts val="300"/>
              </a:spcBef>
            </a:pPr>
            <a:r>
              <a:rPr lang="it-IT" b="1" dirty="0"/>
              <a:t>Giacalone Ramat, A. (</a:t>
            </a:r>
            <a:r>
              <a:rPr lang="it-IT" b="1" dirty="0" err="1"/>
              <a:t>eds</a:t>
            </a:r>
            <a:r>
              <a:rPr lang="it-IT" b="1" dirty="0"/>
              <a:t>.) 2003</a:t>
            </a:r>
            <a:r>
              <a:rPr lang="it-IT" dirty="0"/>
              <a:t>. Verso l’italiano. Roma: Carocci.</a:t>
            </a:r>
          </a:p>
          <a:p>
            <a:pPr>
              <a:spcBef>
                <a:spcPts val="300"/>
              </a:spcBef>
            </a:pPr>
            <a:r>
              <a:rPr lang="it-IT" b="1" dirty="0"/>
              <a:t>Giacalone Ramat, A. 1997</a:t>
            </a:r>
            <a:r>
              <a:rPr lang="it-IT" dirty="0"/>
              <a:t>. Progressive </a:t>
            </a:r>
            <a:r>
              <a:rPr lang="it-IT" dirty="0" err="1"/>
              <a:t>periphrases</a:t>
            </a:r>
            <a:r>
              <a:rPr lang="it-IT" dirty="0"/>
              <a:t>, </a:t>
            </a:r>
            <a:r>
              <a:rPr lang="it-IT" dirty="0" err="1"/>
              <a:t>markedness</a:t>
            </a:r>
            <a:r>
              <a:rPr lang="it-IT" dirty="0"/>
              <a:t>, and second-</a:t>
            </a:r>
            <a:r>
              <a:rPr lang="it-IT" dirty="0" err="1"/>
              <a:t>language</a:t>
            </a:r>
            <a:r>
              <a:rPr lang="it-IT" dirty="0"/>
              <a:t> data. In </a:t>
            </a:r>
            <a:r>
              <a:rPr lang="it-IT" dirty="0" err="1"/>
              <a:t>Stig</a:t>
            </a:r>
            <a:r>
              <a:rPr lang="it-IT" dirty="0"/>
              <a:t> Eliasson &amp;  Ernst </a:t>
            </a:r>
            <a:r>
              <a:rPr lang="it-IT" dirty="0" err="1"/>
              <a:t>Häkon</a:t>
            </a:r>
            <a:r>
              <a:rPr lang="it-IT" dirty="0"/>
              <a:t> </a:t>
            </a:r>
            <a:r>
              <a:rPr lang="it-IT" dirty="0" err="1"/>
              <a:t>Jahr</a:t>
            </a:r>
            <a:r>
              <a:rPr lang="it-IT" dirty="0"/>
              <a:t> (</a:t>
            </a:r>
            <a:r>
              <a:rPr lang="it-IT" dirty="0" err="1"/>
              <a:t>eds</a:t>
            </a:r>
            <a:r>
              <a:rPr lang="it-IT" dirty="0"/>
              <a:t>.), </a:t>
            </a:r>
            <a:r>
              <a:rPr lang="it-IT" i="1" dirty="0"/>
              <a:t>Language and </a:t>
            </a:r>
            <a:r>
              <a:rPr lang="it-IT" i="1" dirty="0" err="1"/>
              <a:t>its</a:t>
            </a:r>
            <a:r>
              <a:rPr lang="it-IT" i="1" dirty="0"/>
              <a:t> </a:t>
            </a:r>
            <a:r>
              <a:rPr lang="it-IT" i="1" dirty="0" err="1"/>
              <a:t>ecology</a:t>
            </a:r>
            <a:r>
              <a:rPr lang="it-IT" i="1" dirty="0"/>
              <a:t>. </a:t>
            </a:r>
            <a:r>
              <a:rPr lang="it-IT" i="1" dirty="0" err="1"/>
              <a:t>Essays</a:t>
            </a:r>
            <a:r>
              <a:rPr lang="it-IT" i="1" dirty="0"/>
              <a:t> in </a:t>
            </a:r>
            <a:r>
              <a:rPr lang="it-IT" i="1" dirty="0" err="1"/>
              <a:t>memory</a:t>
            </a:r>
            <a:r>
              <a:rPr lang="it-IT" i="1" dirty="0"/>
              <a:t> of Einar </a:t>
            </a:r>
            <a:r>
              <a:rPr lang="it-IT" i="1" dirty="0" err="1"/>
              <a:t>Haugen</a:t>
            </a:r>
            <a:r>
              <a:rPr lang="it-IT" dirty="0"/>
              <a:t>, 261-285. </a:t>
            </a:r>
            <a:r>
              <a:rPr lang="it-IT" dirty="0" err="1"/>
              <a:t>Berlin</a:t>
            </a:r>
            <a:r>
              <a:rPr lang="it-IT" dirty="0"/>
              <a:t> and New </a:t>
            </a:r>
            <a:r>
              <a:rPr lang="it-IT" dirty="0" err="1"/>
              <a:t>Yourk</a:t>
            </a:r>
            <a:r>
              <a:rPr lang="it-IT" dirty="0"/>
              <a:t>: </a:t>
            </a:r>
            <a:r>
              <a:rPr lang="it-IT" dirty="0" err="1"/>
              <a:t>Mouton</a:t>
            </a:r>
            <a:r>
              <a:rPr lang="it-IT" dirty="0"/>
              <a:t> de </a:t>
            </a:r>
            <a:r>
              <a:rPr lang="it-IT" dirty="0" err="1"/>
              <a:t>Gruyter</a:t>
            </a:r>
            <a:r>
              <a:rPr lang="it-IT" dirty="0"/>
              <a:t>.</a:t>
            </a:r>
          </a:p>
          <a:p>
            <a:pPr>
              <a:spcBef>
                <a:spcPts val="300"/>
              </a:spcBef>
            </a:pPr>
            <a:r>
              <a:rPr lang="it-IT" b="1" dirty="0" err="1"/>
              <a:t>Goldschneider</a:t>
            </a:r>
            <a:r>
              <a:rPr lang="it-IT" b="1" dirty="0"/>
              <a:t>, </a:t>
            </a:r>
            <a:r>
              <a:rPr lang="it-IT" b="1" dirty="0" err="1"/>
              <a:t>J</a:t>
            </a:r>
            <a:r>
              <a:rPr lang="it-IT" b="1" dirty="0"/>
              <a:t>. M. &amp; </a:t>
            </a:r>
            <a:r>
              <a:rPr lang="it-IT" b="1" dirty="0" err="1"/>
              <a:t>DeKeyser</a:t>
            </a:r>
            <a:r>
              <a:rPr lang="it-IT" b="1" dirty="0"/>
              <a:t>, </a:t>
            </a:r>
            <a:r>
              <a:rPr lang="it-IT" b="1" dirty="0" err="1"/>
              <a:t>R</a:t>
            </a:r>
            <a:r>
              <a:rPr lang="it-IT" b="1" dirty="0"/>
              <a:t>. M. 2001</a:t>
            </a:r>
            <a:r>
              <a:rPr lang="it-IT" dirty="0"/>
              <a:t>. </a:t>
            </a:r>
            <a:r>
              <a:rPr lang="it-IT" dirty="0" err="1"/>
              <a:t>Explaining</a:t>
            </a:r>
            <a:r>
              <a:rPr lang="it-IT" dirty="0"/>
              <a:t> the “</a:t>
            </a:r>
            <a:r>
              <a:rPr lang="it-IT" dirty="0" err="1"/>
              <a:t>natural</a:t>
            </a:r>
            <a:r>
              <a:rPr lang="it-IT" dirty="0"/>
              <a:t> order of L2 </a:t>
            </a:r>
            <a:r>
              <a:rPr lang="it-IT" dirty="0" err="1"/>
              <a:t>morpheme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” in English: A meta-</a:t>
            </a:r>
            <a:r>
              <a:rPr lang="it-IT" dirty="0" err="1"/>
              <a:t>analysis</a:t>
            </a:r>
            <a:r>
              <a:rPr lang="it-IT" dirty="0"/>
              <a:t> of multiple </a:t>
            </a:r>
            <a:r>
              <a:rPr lang="it-IT" dirty="0" err="1"/>
              <a:t>determinants</a:t>
            </a:r>
            <a:r>
              <a:rPr lang="it-IT" dirty="0"/>
              <a:t>. </a:t>
            </a:r>
            <a:r>
              <a:rPr lang="it-IT" i="1" dirty="0"/>
              <a:t>Language Learning </a:t>
            </a:r>
            <a:r>
              <a:rPr lang="it-IT" dirty="0"/>
              <a:t>51(1): 1-50.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73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0763"/>
            <a:ext cx="10972799" cy="24429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indent="-360000">
              <a:spcAft>
                <a:spcPts val="500"/>
              </a:spcAft>
            </a:pP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581" y="535689"/>
            <a:ext cx="79662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9746">
              <a:spcBef>
                <a:spcPts val="100"/>
              </a:spcBef>
            </a:pPr>
            <a:r>
              <a:rPr spc="-45" dirty="0"/>
              <a:t>References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D25C4C-C315-6482-A307-59587044BC9B}"/>
              </a:ext>
            </a:extLst>
          </p:cNvPr>
          <p:cNvSpPr txBox="1"/>
          <p:nvPr/>
        </p:nvSpPr>
        <p:spPr>
          <a:xfrm>
            <a:off x="585592" y="1143000"/>
            <a:ext cx="11149208" cy="567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cs-CZ" b="1" dirty="0"/>
              <a:t>Henrich J., </a:t>
            </a:r>
            <a:r>
              <a:rPr lang="cs-CZ" b="1" dirty="0" err="1"/>
              <a:t>Heine</a:t>
            </a:r>
            <a:r>
              <a:rPr lang="cs-CZ" b="1" dirty="0"/>
              <a:t> S. J., </a:t>
            </a:r>
            <a:r>
              <a:rPr lang="cs-CZ" b="1" dirty="0" err="1"/>
              <a:t>Norenzayan</a:t>
            </a:r>
            <a:r>
              <a:rPr lang="cs-CZ" b="1" dirty="0"/>
              <a:t> A. 2010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weirdest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 </a:t>
            </a:r>
            <a:r>
              <a:rPr lang="cs-CZ" i="1" dirty="0" err="1"/>
              <a:t>Behavioral</a:t>
            </a:r>
            <a:r>
              <a:rPr lang="cs-CZ" i="1" dirty="0"/>
              <a:t> and Brian </a:t>
            </a:r>
            <a:r>
              <a:rPr lang="cs-CZ" i="1" dirty="0" err="1"/>
              <a:t>Sciences</a:t>
            </a:r>
            <a:r>
              <a:rPr lang="cs-CZ" dirty="0"/>
              <a:t> 33(2-3). 61-83.</a:t>
            </a:r>
            <a:endParaRPr lang="it-IT" dirty="0"/>
          </a:p>
          <a:p>
            <a:pPr algn="l">
              <a:lnSpc>
                <a:spcPct val="107000"/>
              </a:lnSpc>
            </a:pPr>
            <a:r>
              <a:rPr lang="cs-CZ" b="1" dirty="0"/>
              <a:t>Janko, E. (2020).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effect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L1 </a:t>
            </a:r>
            <a:r>
              <a:rPr lang="cs-CZ" i="1" dirty="0" err="1"/>
              <a:t>alphabetic</a:t>
            </a:r>
            <a:r>
              <a:rPr lang="cs-CZ" i="1" dirty="0"/>
              <a:t> </a:t>
            </a:r>
            <a:r>
              <a:rPr lang="cs-CZ" i="1" dirty="0" err="1"/>
              <a:t>print</a:t>
            </a:r>
            <a:r>
              <a:rPr lang="cs-CZ" i="1" dirty="0"/>
              <a:t> </a:t>
            </a:r>
            <a:r>
              <a:rPr lang="cs-CZ" i="1" dirty="0" err="1"/>
              <a:t>literacy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acquisition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L2 oral </a:t>
            </a:r>
            <a:r>
              <a:rPr lang="cs-CZ" i="1" dirty="0" err="1"/>
              <a:t>skills</a:t>
            </a:r>
            <a:r>
              <a:rPr lang="cs-CZ" dirty="0"/>
              <a:t>. PhD </a:t>
            </a:r>
            <a:r>
              <a:rPr lang="cs-CZ" dirty="0" err="1"/>
              <a:t>dissertation</a:t>
            </a:r>
            <a:r>
              <a:rPr lang="cs-CZ" dirty="0"/>
              <a:t>, </a:t>
            </a:r>
            <a:r>
              <a:rPr lang="cs-CZ" dirty="0" err="1"/>
              <a:t>Northumbria</a:t>
            </a:r>
            <a:r>
              <a:rPr lang="cs-CZ" dirty="0"/>
              <a:t> University, UK. https://</a:t>
            </a:r>
            <a:r>
              <a:rPr lang="cs-CZ" dirty="0" err="1"/>
              <a:t>nrl.northumbria.ac.uk</a:t>
            </a:r>
            <a:r>
              <a:rPr lang="cs-CZ" dirty="0"/>
              <a:t>/id/</a:t>
            </a:r>
            <a:r>
              <a:rPr lang="cs-CZ" dirty="0" err="1"/>
              <a:t>eprint</a:t>
            </a:r>
            <a:r>
              <a:rPr lang="cs-CZ" dirty="0"/>
              <a:t>/46443/1/janko.eleni_phd%20-%2014029746.pdf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cs-CZ" b="1" dirty="0"/>
              <a:t>Janko E., </a:t>
            </a:r>
            <a:r>
              <a:rPr lang="cs-CZ" b="1" dirty="0" err="1"/>
              <a:t>Dabrowska</a:t>
            </a:r>
            <a:r>
              <a:rPr lang="cs-CZ" b="1" dirty="0"/>
              <a:t> E., Street J. 2019</a:t>
            </a:r>
            <a:r>
              <a:rPr lang="cs-CZ" dirty="0"/>
              <a:t>. </a:t>
            </a:r>
            <a:r>
              <a:rPr lang="cs-CZ" dirty="0" err="1"/>
              <a:t>Education</a:t>
            </a:r>
            <a:r>
              <a:rPr lang="cs-CZ" dirty="0"/>
              <a:t> and input as </a:t>
            </a:r>
            <a:r>
              <a:rPr lang="cs-CZ" dirty="0" err="1"/>
              <a:t>predictors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second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attainment</a:t>
            </a:r>
            <a:r>
              <a:rPr lang="cs-CZ" dirty="0"/>
              <a:t> in </a:t>
            </a:r>
            <a:r>
              <a:rPr lang="cs-CZ" dirty="0" err="1"/>
              <a:t>naturalistic</a:t>
            </a:r>
            <a:r>
              <a:rPr lang="cs-CZ" dirty="0"/>
              <a:t> </a:t>
            </a:r>
            <a:r>
              <a:rPr lang="cs-CZ" dirty="0" err="1"/>
              <a:t>contexts</a:t>
            </a:r>
            <a:r>
              <a:rPr lang="cs-CZ" dirty="0"/>
              <a:t>. </a:t>
            </a:r>
            <a:r>
              <a:rPr lang="cs-CZ" i="1" dirty="0" err="1"/>
              <a:t>Languages</a:t>
            </a:r>
            <a:r>
              <a:rPr lang="cs-CZ" dirty="0"/>
              <a:t> 4(3) (70). 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</a:pPr>
            <a:r>
              <a:rPr lang="it-IT" b="1" dirty="0"/>
              <a:t>Julien, M., van Hout, </a:t>
            </a:r>
            <a:r>
              <a:rPr lang="it-IT" b="1" dirty="0" err="1"/>
              <a:t>R</a:t>
            </a:r>
            <a:r>
              <a:rPr lang="it-IT" b="1" dirty="0"/>
              <a:t>. &amp; van de </a:t>
            </a:r>
            <a:r>
              <a:rPr lang="it-IT" b="1" dirty="0" err="1"/>
              <a:t>Craats</a:t>
            </a:r>
            <a:r>
              <a:rPr lang="it-IT" b="1" dirty="0"/>
              <a:t>, I. 2016</a:t>
            </a:r>
            <a:r>
              <a:rPr lang="it-IT" dirty="0"/>
              <a:t>. </a:t>
            </a:r>
            <a:r>
              <a:rPr lang="it-IT" dirty="0" err="1"/>
              <a:t>Meaning</a:t>
            </a:r>
            <a:r>
              <a:rPr lang="it-IT" dirty="0"/>
              <a:t> and </a:t>
            </a:r>
            <a:r>
              <a:rPr lang="it-IT" dirty="0" err="1"/>
              <a:t>function</a:t>
            </a:r>
            <a:r>
              <a:rPr lang="it-IT" dirty="0"/>
              <a:t> of dummy </a:t>
            </a:r>
            <a:r>
              <a:rPr lang="it-IT" dirty="0" err="1"/>
              <a:t>auxiliaries</a:t>
            </a:r>
            <a:r>
              <a:rPr lang="it-IT" dirty="0"/>
              <a:t> in </a:t>
            </a:r>
            <a:r>
              <a:rPr lang="it-IT" dirty="0" err="1"/>
              <a:t>adult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 of Dutch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. </a:t>
            </a:r>
            <a:r>
              <a:rPr lang="it-IT" i="1" dirty="0"/>
              <a:t>Second Language </a:t>
            </a:r>
            <a:r>
              <a:rPr lang="it-IT" i="1" dirty="0" err="1"/>
              <a:t>Research</a:t>
            </a:r>
            <a:r>
              <a:rPr lang="it-IT" i="1" dirty="0"/>
              <a:t> </a:t>
            </a:r>
            <a:r>
              <a:rPr lang="it-IT" dirty="0"/>
              <a:t>32(1): 49-73.</a:t>
            </a:r>
          </a:p>
          <a:p>
            <a:pPr>
              <a:spcAft>
                <a:spcPts val="1000"/>
              </a:spcAft>
              <a:buClr>
                <a:schemeClr val="accent6"/>
              </a:buClr>
              <a:buSzPts val="2000"/>
            </a:pPr>
            <a:r>
              <a:rPr lang="it-IT" b="1" dirty="0"/>
              <a:t>Klein, </a:t>
            </a:r>
            <a:r>
              <a:rPr lang="it-IT" b="1" dirty="0" err="1"/>
              <a:t>W</a:t>
            </a:r>
            <a:r>
              <a:rPr lang="it-IT" b="1" dirty="0"/>
              <a:t>. &amp; Perdue, C. 1997</a:t>
            </a:r>
            <a:r>
              <a:rPr lang="it-IT" dirty="0"/>
              <a:t>. The Basic </a:t>
            </a:r>
            <a:r>
              <a:rPr lang="it-IT" dirty="0" err="1"/>
              <a:t>Variety</a:t>
            </a:r>
            <a:r>
              <a:rPr lang="it-IT" dirty="0"/>
              <a:t> (or: </a:t>
            </a:r>
            <a:r>
              <a:rPr lang="it-IT" dirty="0" err="1"/>
              <a:t>Couldn’t</a:t>
            </a:r>
            <a:r>
              <a:rPr lang="it-IT" dirty="0"/>
              <a:t> </a:t>
            </a:r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languages</a:t>
            </a:r>
            <a:r>
              <a:rPr lang="it-IT" dirty="0"/>
              <a:t> be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simpler</a:t>
            </a:r>
            <a:r>
              <a:rPr lang="it-IT" dirty="0"/>
              <a:t>?). </a:t>
            </a:r>
            <a:r>
              <a:rPr lang="it-IT" i="1" dirty="0"/>
              <a:t>Second Language </a:t>
            </a:r>
            <a:r>
              <a:rPr lang="it-IT" i="1" dirty="0" err="1"/>
              <a:t>Research</a:t>
            </a:r>
            <a:r>
              <a:rPr lang="it-IT" dirty="0"/>
              <a:t> 13(4): 301-347. </a:t>
            </a:r>
          </a:p>
          <a:p>
            <a:pPr>
              <a:spcBef>
                <a:spcPts val="0"/>
              </a:spcBef>
              <a:buClr>
                <a:schemeClr val="accent6"/>
              </a:buClr>
              <a:buSzPts val="2000"/>
            </a:pPr>
            <a:r>
              <a:rPr lang="it-IT" b="1" dirty="0"/>
              <a:t>Klein, </a:t>
            </a:r>
            <a:r>
              <a:rPr lang="it-IT" b="1" dirty="0" err="1"/>
              <a:t>W</a:t>
            </a:r>
            <a:r>
              <a:rPr lang="it-IT" b="1" dirty="0"/>
              <a:t>. &amp; Perdue, C. 1992</a:t>
            </a:r>
            <a:r>
              <a:rPr lang="it-IT" dirty="0"/>
              <a:t>. </a:t>
            </a:r>
            <a:r>
              <a:rPr lang="it-IT" i="1" dirty="0" err="1"/>
              <a:t>Utterance</a:t>
            </a:r>
            <a:r>
              <a:rPr lang="it-IT" i="1" dirty="0"/>
              <a:t> </a:t>
            </a:r>
            <a:r>
              <a:rPr lang="it-IT" i="1" dirty="0" err="1"/>
              <a:t>structure</a:t>
            </a:r>
            <a:r>
              <a:rPr lang="it-IT" i="1" dirty="0"/>
              <a:t>. </a:t>
            </a:r>
            <a:r>
              <a:rPr lang="it-IT" i="1" dirty="0" err="1"/>
              <a:t>Developing</a:t>
            </a:r>
            <a:r>
              <a:rPr lang="it-IT" i="1" dirty="0"/>
              <a:t> </a:t>
            </a:r>
            <a:r>
              <a:rPr lang="it-IT" i="1" dirty="0" err="1"/>
              <a:t>grammar</a:t>
            </a:r>
            <a:r>
              <a:rPr lang="it-IT" i="1" dirty="0"/>
              <a:t> </a:t>
            </a:r>
            <a:r>
              <a:rPr lang="it-IT" i="1" dirty="0" err="1"/>
              <a:t>again</a:t>
            </a:r>
            <a:r>
              <a:rPr lang="it-IT" dirty="0"/>
              <a:t>. Amsterdam: John</a:t>
            </a:r>
          </a:p>
          <a:p>
            <a:pPr>
              <a:spcBef>
                <a:spcPts val="0"/>
              </a:spcBef>
              <a:buClr>
                <a:schemeClr val="accent6"/>
              </a:buClr>
              <a:buSzPts val="2000"/>
            </a:pPr>
            <a:r>
              <a:rPr lang="it-IT" dirty="0"/>
              <a:t>      </a:t>
            </a:r>
            <a:r>
              <a:rPr lang="it-IT" dirty="0" err="1"/>
              <a:t>Benjamins</a:t>
            </a:r>
            <a:r>
              <a:rPr lang="it-IT" dirty="0"/>
              <a:t>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b="1" dirty="0"/>
              <a:t>Mocciaro E. 2020</a:t>
            </a:r>
            <a:r>
              <a:rPr lang="cs-CZ" dirty="0"/>
              <a:t>. </a:t>
            </a:r>
            <a:r>
              <a:rPr lang="cs-CZ" i="1" dirty="0" err="1"/>
              <a:t>The</a:t>
            </a:r>
            <a:r>
              <a:rPr lang="cs-CZ" i="1" dirty="0"/>
              <a:t> development </a:t>
            </a:r>
            <a:r>
              <a:rPr lang="cs-CZ" i="1" dirty="0" err="1"/>
              <a:t>of</a:t>
            </a:r>
            <a:r>
              <a:rPr lang="cs-CZ" i="1" dirty="0"/>
              <a:t> L2 </a:t>
            </a:r>
            <a:r>
              <a:rPr lang="cs-CZ" i="1" dirty="0" err="1"/>
              <a:t>Italian</a:t>
            </a:r>
            <a:r>
              <a:rPr lang="cs-CZ" i="1" dirty="0"/>
              <a:t> </a:t>
            </a:r>
            <a:r>
              <a:rPr lang="cs-CZ" i="1" dirty="0" err="1"/>
              <a:t>morphosyntax</a:t>
            </a:r>
            <a:r>
              <a:rPr lang="cs-CZ" i="1" dirty="0"/>
              <a:t> in </a:t>
            </a:r>
            <a:r>
              <a:rPr lang="cs-CZ" i="1" dirty="0" err="1"/>
              <a:t>adult</a:t>
            </a:r>
            <a:r>
              <a:rPr lang="cs-CZ" i="1" dirty="0"/>
              <a:t> </a:t>
            </a:r>
            <a:r>
              <a:rPr lang="cs-CZ" i="1" dirty="0" err="1"/>
              <a:t>learners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limited </a:t>
            </a:r>
            <a:r>
              <a:rPr lang="cs-CZ" i="1" dirty="0" err="1"/>
              <a:t>literacy</a:t>
            </a:r>
            <a:r>
              <a:rPr lang="cs-CZ" dirty="0"/>
              <a:t>. Palermo: University </a:t>
            </a:r>
            <a:r>
              <a:rPr lang="cs-CZ" dirty="0" err="1"/>
              <a:t>of</a:t>
            </a:r>
            <a:r>
              <a:rPr lang="cs-CZ" dirty="0"/>
              <a:t> Palermo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 err="1"/>
              <a:t>Monsen</a:t>
            </a:r>
            <a:r>
              <a:rPr lang="it-IT" b="1" dirty="0"/>
              <a:t> M. &amp; </a:t>
            </a:r>
            <a:r>
              <a:rPr lang="it-IT" b="1" dirty="0" err="1"/>
              <a:t>Bordal</a:t>
            </a:r>
            <a:r>
              <a:rPr lang="it-IT" b="1" dirty="0"/>
              <a:t> </a:t>
            </a:r>
            <a:r>
              <a:rPr lang="it-IT" b="1" dirty="0" err="1"/>
              <a:t>Steien</a:t>
            </a:r>
            <a:r>
              <a:rPr lang="it-IT" b="1" dirty="0"/>
              <a:t> G. (</a:t>
            </a:r>
            <a:r>
              <a:rPr lang="it-IT" b="1" dirty="0" err="1"/>
              <a:t>Eds</a:t>
            </a:r>
            <a:r>
              <a:rPr lang="it-IT" b="1" dirty="0"/>
              <a:t>) 2022</a:t>
            </a:r>
            <a:r>
              <a:rPr lang="it-IT" dirty="0"/>
              <a:t>. </a:t>
            </a:r>
            <a:r>
              <a:rPr lang="it-IT" i="1" dirty="0"/>
              <a:t>Language learning and </a:t>
            </a:r>
            <a:r>
              <a:rPr lang="it-IT" i="1" dirty="0" err="1"/>
              <a:t>forced</a:t>
            </a:r>
            <a:r>
              <a:rPr lang="it-IT" i="1" dirty="0"/>
              <a:t> </a:t>
            </a:r>
            <a:r>
              <a:rPr lang="it-IT" i="1" dirty="0" err="1"/>
              <a:t>migration</a:t>
            </a:r>
            <a:r>
              <a:rPr lang="it-IT" dirty="0"/>
              <a:t>. Bristol: </a:t>
            </a:r>
            <a:r>
              <a:rPr lang="it-IT" dirty="0" err="1"/>
              <a:t>Multilingual</a:t>
            </a:r>
            <a:r>
              <a:rPr lang="it-IT" dirty="0"/>
              <a:t> Matter.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01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4601" y="535689"/>
            <a:ext cx="51815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 err="1"/>
              <a:t>Mobility</a:t>
            </a:r>
            <a:r>
              <a:rPr lang="it-IT" spc="-20" dirty="0"/>
              <a:t> and learning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93A33484-B296-48D6-0D4B-4F74F54A63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32" y="1269000"/>
            <a:ext cx="6009869" cy="432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1481FA-7A2B-E690-38A0-D9FE32EADBC3}"/>
              </a:ext>
            </a:extLst>
          </p:cNvPr>
          <p:cNvSpPr txBox="1"/>
          <p:nvPr/>
        </p:nvSpPr>
        <p:spPr>
          <a:xfrm>
            <a:off x="5813385" y="1266065"/>
            <a:ext cx="620403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29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q"/>
            </a:pPr>
            <a:r>
              <a:rPr lang="it-IT" sz="22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Experiencing</a:t>
            </a:r>
            <a:r>
              <a:rPr lang="it-IT" sz="22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mobility</a:t>
            </a:r>
            <a:endParaRPr lang="it-IT" sz="22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1800" dirty="0">
              <a:solidFill>
                <a:srgbClr val="595959"/>
              </a:solidFill>
              <a:latin typeface="+mj-lt"/>
              <a:cs typeface="Calibri" panose="020F0502020204030204" pitchFamily="34" charset="0"/>
            </a:endParaRP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Frequently</a:t>
            </a:r>
            <a:r>
              <a:rPr lang="it-IT" dirty="0">
                <a:solidFill>
                  <a:srgbClr val="59595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induced</a:t>
            </a:r>
            <a:r>
              <a:rPr lang="it-IT" dirty="0">
                <a:solidFill>
                  <a:srgbClr val="59595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(«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forced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migration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»)</a:t>
            </a: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Made of multi-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trajectories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(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Mediterranean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routes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</a:t>
            </a: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Interrupted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by «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immobility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» («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mobility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regime»)</a:t>
            </a: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endParaRPr lang="it-IT" dirty="0">
              <a:solidFill>
                <a:srgbClr val="595959"/>
              </a:solidFill>
              <a:latin typeface="+mj-lt"/>
              <a:cs typeface="Calibri" panose="020F0502020204030204" pitchFamily="34" charset="0"/>
            </a:endParaRPr>
          </a:p>
          <a:p>
            <a:pPr marL="10629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q"/>
            </a:pPr>
            <a:r>
              <a:rPr lang="it-IT" sz="22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Segregation</a:t>
            </a:r>
            <a:endParaRPr lang="it-IT" sz="2200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  <a:p>
            <a:pPr marL="720000"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200" dirty="0">
              <a:solidFill>
                <a:srgbClr val="595959"/>
              </a:solidFill>
              <a:latin typeface="+mj-lt"/>
              <a:cs typeface="Calibri" panose="020F0502020204030204" pitchFamily="34" charset="0"/>
            </a:endParaRP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Low or no interaction with the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local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population</a:t>
            </a:r>
            <a:endParaRPr lang="it-IT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Low or no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exposure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to the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local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language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(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</a:t>
            </a: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Fragmented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acquisition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of the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local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language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(</a:t>
            </a:r>
            <a:r>
              <a:rPr lang="it-IT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s</a:t>
            </a:r>
            <a:r>
              <a:rPr lang="it-IT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)</a:t>
            </a:r>
          </a:p>
          <a:p>
            <a:pPr marL="10800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endParaRPr lang="it-IT" spc="-20" dirty="0">
              <a:solidFill>
                <a:srgbClr val="575757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7114F32-014E-98B0-9A68-D6A3B046A748}"/>
              </a:ext>
            </a:extLst>
          </p:cNvPr>
          <p:cNvSpPr txBox="1"/>
          <p:nvPr/>
        </p:nvSpPr>
        <p:spPr>
          <a:xfrm>
            <a:off x="629017" y="6028135"/>
            <a:ext cx="109339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dirty="0" err="1">
                <a:solidFill>
                  <a:schemeClr val="bg1"/>
                </a:solidFill>
              </a:rPr>
              <a:t>Internazionale</a:t>
            </a:r>
            <a:r>
              <a:rPr sz="1400" dirty="0">
                <a:solidFill>
                  <a:schemeClr val="bg1"/>
                </a:solidFill>
              </a:rPr>
              <a:t> 13/9/2016, </a:t>
            </a:r>
            <a:r>
              <a:rPr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https://www.internazionale.it/notizie/2016/09/13/rotte-migranti-africa-italia</a:t>
            </a:r>
            <a:endParaRPr sz="1400" dirty="0">
              <a:solidFill>
                <a:schemeClr val="bg1"/>
              </a:solidFill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chemeClr val="bg1"/>
                </a:solidFill>
              </a:rPr>
              <a:t>D’Agostino 2021: 93 ff</a:t>
            </a:r>
            <a:r>
              <a:rPr lang="it-IT" sz="1400" dirty="0">
                <a:solidFill>
                  <a:schemeClr val="bg1"/>
                </a:solidFill>
              </a:rPr>
              <a:t>; </a:t>
            </a:r>
            <a:r>
              <a:rPr sz="1400" dirty="0">
                <a:solidFill>
                  <a:schemeClr val="bg1"/>
                </a:solidFill>
              </a:rPr>
              <a:t> IOM 2019</a:t>
            </a:r>
            <a:r>
              <a:rPr lang="it-IT" sz="1400" dirty="0">
                <a:solidFill>
                  <a:schemeClr val="bg1"/>
                </a:solidFill>
              </a:rPr>
              <a:t>; </a:t>
            </a:r>
            <a:r>
              <a:rPr lang="en-US" sz="1400" dirty="0">
                <a:solidFill>
                  <a:schemeClr val="bg1"/>
                </a:solidFill>
              </a:rPr>
              <a:t>Schiller &amp; Salazar 2013; 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80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0763"/>
            <a:ext cx="10972799" cy="22121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1" marR="329577">
              <a:lnSpc>
                <a:spcPts val="1500"/>
              </a:lnSpc>
              <a:spcBef>
                <a:spcPts val="1019"/>
              </a:spcBef>
              <a:buClr>
                <a:srgbClr val="6EAC46"/>
              </a:buClr>
              <a:buSzPct val="142857"/>
              <a:tabLst>
                <a:tab pos="241309" algn="l"/>
              </a:tabLst>
            </a:pP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581" y="535689"/>
            <a:ext cx="79662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9746">
              <a:spcBef>
                <a:spcPts val="100"/>
              </a:spcBef>
            </a:pPr>
            <a:r>
              <a:rPr spc="-45" dirty="0"/>
              <a:t>References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428C51-AAB4-733C-7A15-C493CD3707E1}"/>
              </a:ext>
            </a:extLst>
          </p:cNvPr>
          <p:cNvSpPr txBox="1"/>
          <p:nvPr/>
        </p:nvSpPr>
        <p:spPr>
          <a:xfrm>
            <a:off x="762000" y="1270763"/>
            <a:ext cx="10363200" cy="5670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SzPts val="2000"/>
            </a:pPr>
            <a:r>
              <a:rPr lang="it-IT" b="1" dirty="0" err="1"/>
              <a:t>Oldenkamp</a:t>
            </a:r>
            <a:r>
              <a:rPr lang="it-IT" b="1" dirty="0"/>
              <a:t>, L. 2013</a:t>
            </a:r>
            <a:r>
              <a:rPr lang="it-IT" dirty="0"/>
              <a:t>. </a:t>
            </a:r>
            <a:r>
              <a:rPr lang="it-IT" i="1" dirty="0"/>
              <a:t>The </a:t>
            </a:r>
            <a:r>
              <a:rPr lang="it-IT" i="1" dirty="0" err="1"/>
              <a:t>trouble</a:t>
            </a:r>
            <a:r>
              <a:rPr lang="it-IT" i="1" dirty="0"/>
              <a:t> with </a:t>
            </a:r>
            <a:r>
              <a:rPr lang="it-IT" i="1" dirty="0" err="1"/>
              <a:t>inflection</a:t>
            </a:r>
            <a:r>
              <a:rPr lang="it-IT" i="1" dirty="0"/>
              <a:t> of </a:t>
            </a:r>
            <a:r>
              <a:rPr lang="it-IT" i="1" dirty="0" err="1"/>
              <a:t>adult</a:t>
            </a:r>
            <a:r>
              <a:rPr lang="it-IT" i="1" dirty="0"/>
              <a:t> </a:t>
            </a:r>
            <a:r>
              <a:rPr lang="it-IT" i="1" dirty="0" err="1"/>
              <a:t>learners</a:t>
            </a:r>
            <a:r>
              <a:rPr lang="it-IT" i="1" dirty="0"/>
              <a:t> of Dutch. A study on the L1-L2 </a:t>
            </a:r>
            <a:r>
              <a:rPr lang="it-IT" i="1" dirty="0" err="1"/>
              <a:t>interplay</a:t>
            </a:r>
            <a:r>
              <a:rPr lang="it-IT" i="1" dirty="0"/>
              <a:t> of </a:t>
            </a:r>
            <a:r>
              <a:rPr lang="it-IT" i="1" dirty="0" err="1"/>
              <a:t>morphosyntactic</a:t>
            </a:r>
            <a:r>
              <a:rPr lang="it-IT" i="1" dirty="0"/>
              <a:t> and </a:t>
            </a:r>
            <a:r>
              <a:rPr lang="it-IT" i="1" dirty="0" err="1"/>
              <a:t>phonetic-phonological</a:t>
            </a:r>
            <a:r>
              <a:rPr lang="it-IT" i="1" dirty="0"/>
              <a:t> </a:t>
            </a:r>
            <a:r>
              <a:rPr lang="it-IT" i="1" dirty="0" err="1"/>
              <a:t>factors</a:t>
            </a:r>
            <a:r>
              <a:rPr lang="it-IT" dirty="0"/>
              <a:t>. PhD Thesis, </a:t>
            </a:r>
            <a:r>
              <a:rPr lang="it-IT" dirty="0" err="1"/>
              <a:t>Radboud</a:t>
            </a:r>
            <a:r>
              <a:rPr lang="it-IT" dirty="0"/>
              <a:t> University Nijmegen.</a:t>
            </a:r>
          </a:p>
          <a:p>
            <a:pPr>
              <a:buClr>
                <a:schemeClr val="accent6"/>
              </a:buClr>
              <a:buSzPts val="2000"/>
            </a:pPr>
            <a:r>
              <a:rPr lang="it-IT" b="1" dirty="0"/>
              <a:t>Perdue, C. 1993</a:t>
            </a:r>
            <a:r>
              <a:rPr lang="it-IT" dirty="0"/>
              <a:t>. </a:t>
            </a:r>
            <a:r>
              <a:rPr lang="it-IT" i="1" dirty="0" err="1"/>
              <a:t>Adult</a:t>
            </a:r>
            <a:r>
              <a:rPr lang="it-IT" i="1" dirty="0"/>
              <a:t> </a:t>
            </a:r>
            <a:r>
              <a:rPr lang="it-IT" i="1" dirty="0" err="1"/>
              <a:t>language</a:t>
            </a:r>
            <a:r>
              <a:rPr lang="it-IT" i="1" dirty="0"/>
              <a:t> </a:t>
            </a:r>
            <a:r>
              <a:rPr lang="it-IT" i="1" dirty="0" err="1"/>
              <a:t>acquisition</a:t>
            </a:r>
            <a:r>
              <a:rPr lang="it-IT" i="1" dirty="0"/>
              <a:t>: Cross-</a:t>
            </a:r>
            <a:r>
              <a:rPr lang="it-IT" i="1" dirty="0" err="1"/>
              <a:t>linguistic</a:t>
            </a:r>
            <a:r>
              <a:rPr lang="it-IT" i="1" dirty="0"/>
              <a:t> </a:t>
            </a:r>
            <a:r>
              <a:rPr lang="it-IT" i="1" dirty="0" err="1"/>
              <a:t>perspectives</a:t>
            </a:r>
            <a:r>
              <a:rPr lang="it-IT" dirty="0"/>
              <a:t>. 2 voll. Cambridge: Cambridge University Press. </a:t>
            </a:r>
          </a:p>
          <a:p>
            <a:pPr>
              <a:buClr>
                <a:schemeClr val="accent6"/>
              </a:buClr>
              <a:buSzPts val="2000"/>
            </a:pPr>
            <a:r>
              <a:rPr lang="it-IT" b="1" dirty="0" err="1"/>
              <a:t>Quochi</a:t>
            </a:r>
            <a:r>
              <a:rPr lang="it-IT" b="1" dirty="0"/>
              <a:t>, V. 2007</a:t>
            </a:r>
            <a:r>
              <a:rPr lang="it-IT" dirty="0"/>
              <a:t>. </a:t>
            </a:r>
            <a:r>
              <a:rPr lang="it-IT" i="1" dirty="0"/>
              <a:t>A </a:t>
            </a:r>
            <a:r>
              <a:rPr lang="it-IT" i="1" dirty="0" err="1"/>
              <a:t>usage-based</a:t>
            </a:r>
            <a:r>
              <a:rPr lang="it-IT" i="1" dirty="0"/>
              <a:t> </a:t>
            </a:r>
            <a:r>
              <a:rPr lang="it-IT" i="1" dirty="0" err="1"/>
              <a:t>approach</a:t>
            </a:r>
            <a:r>
              <a:rPr lang="it-IT" i="1" dirty="0"/>
              <a:t> to light </a:t>
            </a:r>
            <a:r>
              <a:rPr lang="it-IT" i="1" dirty="0" err="1"/>
              <a:t>verb</a:t>
            </a:r>
            <a:r>
              <a:rPr lang="it-IT" i="1" dirty="0"/>
              <a:t> </a:t>
            </a:r>
            <a:r>
              <a:rPr lang="it-IT" i="1" dirty="0" err="1"/>
              <a:t>constructions</a:t>
            </a:r>
            <a:r>
              <a:rPr lang="it-IT" i="1" dirty="0"/>
              <a:t> in </a:t>
            </a:r>
            <a:r>
              <a:rPr lang="it-IT" i="1" dirty="0" err="1"/>
              <a:t>Italian</a:t>
            </a:r>
            <a:r>
              <a:rPr lang="it-IT" i="1" dirty="0"/>
              <a:t>. Development and use</a:t>
            </a:r>
            <a:r>
              <a:rPr lang="it-IT" dirty="0"/>
              <a:t>. </a:t>
            </a:r>
            <a:r>
              <a:rPr lang="it-IT" dirty="0" err="1"/>
              <a:t>Unpublished</a:t>
            </a:r>
            <a:r>
              <a:rPr lang="it-IT" dirty="0"/>
              <a:t> PhD Thesis, University of Pisa.</a:t>
            </a:r>
          </a:p>
          <a:p>
            <a:pPr>
              <a:buClr>
                <a:schemeClr val="accent6"/>
              </a:buClr>
              <a:buSzPts val="2000"/>
            </a:pPr>
            <a:r>
              <a:rPr lang="en-US" b="1" dirty="0"/>
              <a:t>Glick Schiller, N. &amp; Salazar, N. B. 2013</a:t>
            </a:r>
            <a:r>
              <a:rPr lang="en-US" dirty="0"/>
              <a:t>. Regimes of Mobility Across the Globe. </a:t>
            </a:r>
            <a:r>
              <a:rPr lang="en-US" i="1" dirty="0"/>
              <a:t>Journal of Ethnic and Migration Studies</a:t>
            </a:r>
            <a:r>
              <a:rPr lang="en-US" dirty="0"/>
              <a:t> 39(2): 183-200. </a:t>
            </a:r>
            <a:endParaRPr lang="it-IT" dirty="0"/>
          </a:p>
          <a:p>
            <a:pPr>
              <a:buClr>
                <a:schemeClr val="accent6"/>
              </a:buClr>
              <a:buSzPts val="2000"/>
            </a:pPr>
            <a:r>
              <a:rPr lang="it-IT" b="1" dirty="0" err="1"/>
              <a:t>Starren</a:t>
            </a:r>
            <a:r>
              <a:rPr lang="it-IT" b="1" dirty="0"/>
              <a:t>, M. 2001</a:t>
            </a:r>
            <a:r>
              <a:rPr lang="it-IT" dirty="0"/>
              <a:t>. </a:t>
            </a:r>
            <a:r>
              <a:rPr lang="it-IT" i="1" dirty="0"/>
              <a:t>The second time: The </a:t>
            </a:r>
            <a:r>
              <a:rPr lang="it-IT" i="1" dirty="0" err="1"/>
              <a:t>acquisition</a:t>
            </a:r>
            <a:r>
              <a:rPr lang="it-IT" i="1" dirty="0"/>
              <a:t> of </a:t>
            </a:r>
            <a:r>
              <a:rPr lang="it-IT" i="1" dirty="0" err="1"/>
              <a:t>temporality</a:t>
            </a:r>
            <a:r>
              <a:rPr lang="it-IT" i="1" dirty="0"/>
              <a:t> in Dutch and French </a:t>
            </a:r>
            <a:r>
              <a:rPr lang="it-IT" i="1" dirty="0" err="1"/>
              <a:t>as</a:t>
            </a:r>
            <a:r>
              <a:rPr lang="it-IT" i="1" dirty="0"/>
              <a:t> a second </a:t>
            </a:r>
            <a:r>
              <a:rPr lang="it-IT" i="1" dirty="0" err="1"/>
              <a:t>language</a:t>
            </a:r>
            <a:r>
              <a:rPr lang="it-IT" dirty="0"/>
              <a:t>. Utrecht: LOT.</a:t>
            </a:r>
          </a:p>
          <a:p>
            <a:r>
              <a:rPr lang="it-IT" b="1" dirty="0" err="1"/>
              <a:t>Tammelin-Laine</a:t>
            </a:r>
            <a:r>
              <a:rPr lang="it-IT" b="1" dirty="0"/>
              <a:t> T. 2014</a:t>
            </a:r>
            <a:r>
              <a:rPr lang="it-IT" dirty="0"/>
              <a:t>. </a:t>
            </a:r>
            <a:r>
              <a:rPr lang="it-IT" i="1" dirty="0" err="1"/>
              <a:t>Aletaan</a:t>
            </a:r>
            <a:r>
              <a:rPr lang="it-IT" i="1" dirty="0"/>
              <a:t> </a:t>
            </a:r>
            <a:r>
              <a:rPr lang="it-IT" i="1" dirty="0" err="1"/>
              <a:t>alusta</a:t>
            </a:r>
            <a:r>
              <a:rPr lang="it-IT" i="1" dirty="0"/>
              <a:t>. </a:t>
            </a:r>
            <a:r>
              <a:rPr lang="it-IT" i="1" dirty="0" err="1"/>
              <a:t>Luku-ja</a:t>
            </a:r>
            <a:r>
              <a:rPr lang="it-IT" i="1" dirty="0"/>
              <a:t> </a:t>
            </a:r>
            <a:r>
              <a:rPr lang="it-IT" i="1" dirty="0" err="1"/>
              <a:t>kirjoitustaidottomat</a:t>
            </a:r>
            <a:r>
              <a:rPr lang="it-IT" i="1" dirty="0"/>
              <a:t> </a:t>
            </a:r>
            <a:r>
              <a:rPr lang="it-IT" i="1" dirty="0" err="1"/>
              <a:t>aikuiset</a:t>
            </a:r>
            <a:r>
              <a:rPr lang="it-IT" i="1" dirty="0"/>
              <a:t> </a:t>
            </a:r>
            <a:r>
              <a:rPr lang="it-IT" i="1" dirty="0" err="1"/>
              <a:t>uutta</a:t>
            </a:r>
            <a:r>
              <a:rPr lang="it-IT" i="1" dirty="0"/>
              <a:t> </a:t>
            </a:r>
            <a:r>
              <a:rPr lang="it-IT" i="1" dirty="0" err="1"/>
              <a:t>kieltä</a:t>
            </a:r>
            <a:r>
              <a:rPr lang="it-IT" i="1" dirty="0"/>
              <a:t> </a:t>
            </a:r>
            <a:r>
              <a:rPr lang="it-IT" i="1" dirty="0" err="1"/>
              <a:t>oppimassa</a:t>
            </a:r>
            <a:r>
              <a:rPr lang="it-IT" i="1" dirty="0"/>
              <a:t> [</a:t>
            </a:r>
            <a:r>
              <a:rPr lang="it-IT" i="1" dirty="0" err="1"/>
              <a:t>Let’s</a:t>
            </a:r>
            <a:r>
              <a:rPr lang="it-IT" i="1" dirty="0"/>
              <a:t> start from the </a:t>
            </a:r>
            <a:r>
              <a:rPr lang="it-IT" i="1" dirty="0" err="1"/>
              <a:t>beginning</a:t>
            </a:r>
            <a:r>
              <a:rPr lang="it-IT" i="1" dirty="0"/>
              <a:t>. Non-</a:t>
            </a:r>
            <a:r>
              <a:rPr lang="it-IT" i="1" dirty="0" err="1"/>
              <a:t>literate</a:t>
            </a:r>
            <a:r>
              <a:rPr lang="it-IT" i="1" dirty="0"/>
              <a:t> </a:t>
            </a:r>
            <a:r>
              <a:rPr lang="it-IT" i="1" dirty="0" err="1"/>
              <a:t>adults</a:t>
            </a:r>
            <a:r>
              <a:rPr lang="it-IT" i="1" dirty="0"/>
              <a:t> learning a new </a:t>
            </a:r>
            <a:r>
              <a:rPr lang="it-IT" i="1" dirty="0" err="1"/>
              <a:t>language</a:t>
            </a:r>
            <a:r>
              <a:rPr lang="it-IT" i="1" dirty="0"/>
              <a:t>]</a:t>
            </a:r>
            <a:r>
              <a:rPr lang="it-IT" dirty="0"/>
              <a:t>. </a:t>
            </a:r>
            <a:r>
              <a:rPr lang="it-IT" dirty="0" err="1"/>
              <a:t>Javäskylä</a:t>
            </a:r>
            <a:r>
              <a:rPr lang="it-IT" dirty="0"/>
              <a:t>: University of </a:t>
            </a:r>
            <a:r>
              <a:rPr lang="it-IT" dirty="0" err="1"/>
              <a:t>Javäskylä</a:t>
            </a:r>
            <a:r>
              <a:rPr lang="it-IT" dirty="0"/>
              <a:t>. </a:t>
            </a:r>
          </a:p>
          <a:p>
            <a:r>
              <a:rPr lang="it-IT" b="1" dirty="0" err="1"/>
              <a:t>Tarone</a:t>
            </a:r>
            <a:r>
              <a:rPr lang="it-IT" b="1" dirty="0"/>
              <a:t> E. &amp; Bigelow M. 2005</a:t>
            </a:r>
            <a:r>
              <a:rPr lang="it-IT" dirty="0"/>
              <a:t>. Impact of </a:t>
            </a:r>
            <a:r>
              <a:rPr lang="it-IT" dirty="0" err="1"/>
              <a:t>literacy</a:t>
            </a:r>
            <a:r>
              <a:rPr lang="it-IT" dirty="0"/>
              <a:t> in 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 processing: </a:t>
            </a:r>
            <a:r>
              <a:rPr lang="it-IT" dirty="0" err="1"/>
              <a:t>implications</a:t>
            </a:r>
            <a:r>
              <a:rPr lang="it-IT" dirty="0"/>
              <a:t> for SLA </a:t>
            </a:r>
            <a:r>
              <a:rPr lang="it-IT" dirty="0" err="1"/>
              <a:t>research</a:t>
            </a:r>
            <a:r>
              <a:rPr lang="it-IT" dirty="0"/>
              <a:t>. </a:t>
            </a:r>
            <a:r>
              <a:rPr lang="it-IT" i="1" dirty="0" err="1"/>
              <a:t>Annual</a:t>
            </a:r>
            <a:r>
              <a:rPr lang="it-IT" i="1" dirty="0"/>
              <a:t> Review of Applied </a:t>
            </a:r>
            <a:r>
              <a:rPr lang="it-IT" i="1" dirty="0" err="1"/>
              <a:t>Linguistics</a:t>
            </a:r>
            <a:r>
              <a:rPr lang="it-IT" i="1" dirty="0"/>
              <a:t> </a:t>
            </a:r>
            <a:r>
              <a:rPr lang="it-IT" dirty="0"/>
              <a:t>25: 77-97.</a:t>
            </a:r>
          </a:p>
          <a:p>
            <a:pPr>
              <a:spcBef>
                <a:spcPts val="300"/>
              </a:spcBef>
            </a:pPr>
            <a:r>
              <a:rPr lang="it-IT" b="1" dirty="0" err="1"/>
              <a:t>Tarone</a:t>
            </a:r>
            <a:r>
              <a:rPr lang="it-IT" b="1" dirty="0"/>
              <a:t> E., Bigelow M.,  Hansen K. 2009</a:t>
            </a:r>
            <a:r>
              <a:rPr lang="it-IT" dirty="0"/>
              <a:t>. </a:t>
            </a:r>
            <a:r>
              <a:rPr lang="it-IT" i="1" dirty="0" err="1"/>
              <a:t>Literacy</a:t>
            </a:r>
            <a:r>
              <a:rPr lang="it-IT" i="1" dirty="0"/>
              <a:t> and second </a:t>
            </a:r>
            <a:r>
              <a:rPr lang="it-IT" i="1" dirty="0" err="1"/>
              <a:t>language</a:t>
            </a:r>
            <a:r>
              <a:rPr lang="it-IT" i="1" dirty="0"/>
              <a:t> </a:t>
            </a:r>
            <a:r>
              <a:rPr lang="it-IT" i="1" dirty="0" err="1"/>
              <a:t>oracy</a:t>
            </a:r>
            <a:r>
              <a:rPr lang="it-IT" dirty="0"/>
              <a:t>. Oxford: Oxford University Press.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12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70763"/>
            <a:ext cx="10972799" cy="22121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1" marR="329577">
              <a:lnSpc>
                <a:spcPts val="1500"/>
              </a:lnSpc>
              <a:spcBef>
                <a:spcPts val="1019"/>
              </a:spcBef>
              <a:buClr>
                <a:srgbClr val="6EAC46"/>
              </a:buClr>
              <a:buSzPct val="142857"/>
              <a:tabLst>
                <a:tab pos="241309" algn="l"/>
              </a:tabLst>
            </a:pPr>
            <a:endParaRPr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581" y="535689"/>
            <a:ext cx="79662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9746">
              <a:spcBef>
                <a:spcPts val="100"/>
              </a:spcBef>
            </a:pPr>
            <a:r>
              <a:rPr spc="-45" dirty="0"/>
              <a:t>References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428C51-AAB4-733C-7A15-C493CD3707E1}"/>
              </a:ext>
            </a:extLst>
          </p:cNvPr>
          <p:cNvSpPr txBox="1"/>
          <p:nvPr/>
        </p:nvSpPr>
        <p:spPr>
          <a:xfrm>
            <a:off x="914400" y="1143000"/>
            <a:ext cx="10363200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b="1" dirty="0" err="1"/>
              <a:t>Vainikka</a:t>
            </a:r>
            <a:r>
              <a:rPr lang="it-IT" b="1" dirty="0"/>
              <a:t> A. &amp; Young-</a:t>
            </a:r>
            <a:r>
              <a:rPr lang="it-IT" b="1" dirty="0" err="1"/>
              <a:t>Scholten</a:t>
            </a:r>
            <a:r>
              <a:rPr lang="it-IT" b="1" dirty="0"/>
              <a:t> M. 2007</a:t>
            </a:r>
            <a:r>
              <a:rPr lang="it-IT" dirty="0"/>
              <a:t>.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literacy</a:t>
            </a:r>
            <a:r>
              <a:rPr lang="it-IT" dirty="0"/>
              <a:t> in the </a:t>
            </a:r>
            <a:r>
              <a:rPr lang="it-IT" dirty="0" err="1"/>
              <a:t>development</a:t>
            </a:r>
            <a:r>
              <a:rPr lang="it-IT" dirty="0"/>
              <a:t> of L2 </a:t>
            </a:r>
            <a:r>
              <a:rPr lang="it-IT" dirty="0" err="1"/>
              <a:t>morphosyntax</a:t>
            </a:r>
            <a:r>
              <a:rPr lang="it-IT" dirty="0"/>
              <a:t> from an Organic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. In N. </a:t>
            </a:r>
            <a:r>
              <a:rPr lang="it-IT" dirty="0" err="1"/>
              <a:t>Faux</a:t>
            </a:r>
            <a:r>
              <a:rPr lang="it-IT" dirty="0"/>
              <a:t> (Ed.), Low-</a:t>
            </a:r>
            <a:r>
              <a:rPr lang="it-IT" dirty="0" err="1"/>
              <a:t>educated</a:t>
            </a:r>
            <a:r>
              <a:rPr lang="it-IT" dirty="0"/>
              <a:t> </a:t>
            </a:r>
            <a:r>
              <a:rPr lang="it-IT" dirty="0" err="1"/>
              <a:t>adult</a:t>
            </a:r>
            <a:r>
              <a:rPr lang="it-IT" dirty="0"/>
              <a:t> second </a:t>
            </a:r>
            <a:r>
              <a:rPr lang="it-IT" dirty="0" err="1"/>
              <a:t>language</a:t>
            </a:r>
            <a:r>
              <a:rPr lang="it-IT" dirty="0"/>
              <a:t> and </a:t>
            </a:r>
            <a:r>
              <a:rPr lang="it-IT" dirty="0" err="1"/>
              <a:t>literacy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 (LESSLA): </a:t>
            </a:r>
            <a:r>
              <a:rPr lang="it-IT" dirty="0" err="1"/>
              <a:t>Research</a:t>
            </a:r>
            <a:r>
              <a:rPr lang="it-IT" dirty="0"/>
              <a:t>, policy, and </a:t>
            </a:r>
            <a:r>
              <a:rPr lang="it-IT" dirty="0" err="1"/>
              <a:t>practice</a:t>
            </a:r>
            <a:r>
              <a:rPr lang="it-IT" dirty="0"/>
              <a:t>. </a:t>
            </a:r>
            <a:r>
              <a:rPr lang="it-IT" dirty="0" err="1"/>
              <a:t>Proceedings</a:t>
            </a:r>
            <a:r>
              <a:rPr lang="it-IT" dirty="0"/>
              <a:t> of the second </a:t>
            </a:r>
            <a:r>
              <a:rPr lang="it-IT" dirty="0" err="1"/>
              <a:t>annual</a:t>
            </a:r>
            <a:r>
              <a:rPr lang="it-IT" dirty="0"/>
              <a:t> forum, 123-148. Richmond: The </a:t>
            </a:r>
            <a:r>
              <a:rPr lang="it-IT" dirty="0" err="1"/>
              <a:t>Literacy</a:t>
            </a:r>
            <a:r>
              <a:rPr lang="it-IT" dirty="0"/>
              <a:t> Institute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Virgina</a:t>
            </a:r>
            <a:r>
              <a:rPr lang="it-IT" dirty="0"/>
              <a:t> Commonwealth University.</a:t>
            </a:r>
          </a:p>
          <a:p>
            <a:pPr>
              <a:spcAft>
                <a:spcPts val="300"/>
              </a:spcAft>
            </a:pPr>
            <a:r>
              <a:rPr lang="it-IT" b="1" dirty="0" err="1"/>
              <a:t>Vainikka</a:t>
            </a:r>
            <a:r>
              <a:rPr lang="it-IT" b="1" dirty="0"/>
              <a:t> A, Young-</a:t>
            </a:r>
            <a:r>
              <a:rPr lang="it-IT" b="1" dirty="0" err="1"/>
              <a:t>Scholten</a:t>
            </a:r>
            <a:r>
              <a:rPr lang="it-IT" b="1" dirty="0"/>
              <a:t> M., </a:t>
            </a:r>
            <a:r>
              <a:rPr lang="it-IT" b="1" dirty="0" err="1"/>
              <a:t>Ijuin</a:t>
            </a:r>
            <a:r>
              <a:rPr lang="it-IT" b="1" dirty="0"/>
              <a:t> C. </a:t>
            </a:r>
            <a:r>
              <a:rPr lang="it-IT" b="1" dirty="0" err="1"/>
              <a:t>Jarad</a:t>
            </a:r>
            <a:r>
              <a:rPr lang="it-IT" b="1" dirty="0"/>
              <a:t> S. 2017</a:t>
            </a:r>
            <a:r>
              <a:rPr lang="it-IT" dirty="0"/>
              <a:t>. </a:t>
            </a:r>
            <a:r>
              <a:rPr lang="it-IT" dirty="0" err="1"/>
              <a:t>Literacy</a:t>
            </a:r>
            <a:r>
              <a:rPr lang="it-IT" dirty="0"/>
              <a:t> in the </a:t>
            </a:r>
            <a:r>
              <a:rPr lang="it-IT" dirty="0" err="1"/>
              <a:t>development</a:t>
            </a:r>
            <a:r>
              <a:rPr lang="it-IT" dirty="0"/>
              <a:t> of L2 English </a:t>
            </a:r>
            <a:r>
              <a:rPr lang="it-IT" dirty="0" err="1"/>
              <a:t>morphosynatx</a:t>
            </a:r>
            <a:r>
              <a:rPr lang="it-IT" dirty="0"/>
              <a:t>. In M. </a:t>
            </a:r>
            <a:r>
              <a:rPr lang="it-IT" dirty="0" err="1"/>
              <a:t>Sosinski</a:t>
            </a:r>
            <a:r>
              <a:rPr lang="it-IT" dirty="0"/>
              <a:t> (Ed.), </a:t>
            </a:r>
            <a:r>
              <a:rPr lang="it-IT" dirty="0" err="1"/>
              <a:t>Literacy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and second </a:t>
            </a:r>
            <a:r>
              <a:rPr lang="it-IT" dirty="0" err="1"/>
              <a:t>language</a:t>
            </a:r>
            <a:r>
              <a:rPr lang="it-IT" dirty="0"/>
              <a:t> learning for </a:t>
            </a:r>
            <a:r>
              <a:rPr lang="it-IT" dirty="0" err="1"/>
              <a:t>adults</a:t>
            </a:r>
            <a:r>
              <a:rPr lang="it-IT" dirty="0"/>
              <a:t>: </a:t>
            </a:r>
            <a:r>
              <a:rPr lang="it-IT" dirty="0" err="1"/>
              <a:t>Research</a:t>
            </a:r>
            <a:r>
              <a:rPr lang="it-IT" dirty="0"/>
              <a:t>, policy and </a:t>
            </a:r>
            <a:r>
              <a:rPr lang="it-IT" dirty="0" err="1"/>
              <a:t>practice</a:t>
            </a:r>
            <a:r>
              <a:rPr lang="it-IT" dirty="0"/>
              <a:t>, 239-250. Granada: </a:t>
            </a:r>
            <a:r>
              <a:rPr lang="it-IT" dirty="0" err="1"/>
              <a:t>Universidad</a:t>
            </a:r>
            <a:r>
              <a:rPr lang="it-IT" dirty="0"/>
              <a:t> de Granada.</a:t>
            </a:r>
          </a:p>
          <a:p>
            <a:pPr>
              <a:spcAft>
                <a:spcPts val="300"/>
              </a:spcAft>
            </a:pPr>
            <a:r>
              <a:rPr lang="it-IT" b="1" dirty="0"/>
              <a:t>van de </a:t>
            </a:r>
            <a:r>
              <a:rPr lang="it-IT" b="1" dirty="0" err="1"/>
              <a:t>Craats</a:t>
            </a:r>
            <a:r>
              <a:rPr lang="it-IT" b="1" dirty="0"/>
              <a:t> I. 2011</a:t>
            </a:r>
            <a:r>
              <a:rPr lang="it-IT" dirty="0"/>
              <a:t>. A LESLLA corpus: L1 </a:t>
            </a:r>
            <a:r>
              <a:rPr lang="it-IT" dirty="0" err="1"/>
              <a:t>oblstacles</a:t>
            </a:r>
            <a:r>
              <a:rPr lang="it-IT" dirty="0"/>
              <a:t> in the learning of L2 </a:t>
            </a:r>
            <a:r>
              <a:rPr lang="it-IT" dirty="0" err="1"/>
              <a:t>morphosyntax</a:t>
            </a:r>
            <a:r>
              <a:rPr lang="it-IT" dirty="0"/>
              <a:t>. In C. </a:t>
            </a:r>
            <a:r>
              <a:rPr lang="it-IT" dirty="0" err="1"/>
              <a:t>Schöneberger</a:t>
            </a:r>
            <a:r>
              <a:rPr lang="it-IT" dirty="0"/>
              <a:t>, I. Van de </a:t>
            </a:r>
            <a:r>
              <a:rPr lang="it-IT" dirty="0" err="1"/>
              <a:t>Craats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Kurvers</a:t>
            </a:r>
            <a:r>
              <a:rPr lang="it-IT" dirty="0"/>
              <a:t> (</a:t>
            </a:r>
            <a:r>
              <a:rPr lang="it-IT" dirty="0" err="1"/>
              <a:t>Eds</a:t>
            </a:r>
            <a:r>
              <a:rPr lang="it-IT" dirty="0"/>
              <a:t>.), Low-</a:t>
            </a:r>
            <a:r>
              <a:rPr lang="it-IT" dirty="0" err="1"/>
              <a:t>educated</a:t>
            </a:r>
            <a:r>
              <a:rPr lang="it-IT" dirty="0"/>
              <a:t> second </a:t>
            </a:r>
            <a:r>
              <a:rPr lang="it-IT" dirty="0" err="1"/>
              <a:t>language</a:t>
            </a:r>
            <a:r>
              <a:rPr lang="it-IT" dirty="0"/>
              <a:t> and </a:t>
            </a:r>
            <a:r>
              <a:rPr lang="it-IT" dirty="0" err="1"/>
              <a:t>literacy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 (LESLLA). </a:t>
            </a:r>
            <a:r>
              <a:rPr lang="it-IT" dirty="0" err="1"/>
              <a:t>Proceedings</a:t>
            </a:r>
            <a:r>
              <a:rPr lang="it-IT" dirty="0"/>
              <a:t> of the 6th symposium, Cologne 2010, 33-48. Nijmegen: Centre for Language Studies.</a:t>
            </a:r>
          </a:p>
          <a:p>
            <a:r>
              <a:rPr lang="it-IT" b="1" dirty="0"/>
              <a:t>Young-</a:t>
            </a:r>
            <a:r>
              <a:rPr lang="it-IT" b="1" dirty="0" err="1"/>
              <a:t>Scholten</a:t>
            </a:r>
            <a:r>
              <a:rPr lang="it-IT" b="1" dirty="0"/>
              <a:t> M. &amp; Mocciaro E. 2022</a:t>
            </a:r>
            <a:r>
              <a:rPr lang="it-IT" dirty="0"/>
              <a:t>. </a:t>
            </a:r>
            <a:r>
              <a:rPr lang="it-IT" dirty="0" err="1"/>
              <a:t>Why</a:t>
            </a:r>
            <a:r>
              <a:rPr lang="it-IT" dirty="0"/>
              <a:t> and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matters</a:t>
            </a:r>
            <a:r>
              <a:rPr lang="it-IT" dirty="0"/>
              <a:t> for post-</a:t>
            </a:r>
            <a:r>
              <a:rPr lang="it-IT" dirty="0" err="1"/>
              <a:t>puberty</a:t>
            </a:r>
            <a:r>
              <a:rPr lang="it-IT" dirty="0"/>
              <a:t> </a:t>
            </a:r>
            <a:r>
              <a:rPr lang="it-IT" dirty="0" err="1"/>
              <a:t>immigrants</a:t>
            </a:r>
            <a:r>
              <a:rPr lang="it-IT" dirty="0"/>
              <a:t>  with limited </a:t>
            </a:r>
            <a:r>
              <a:rPr lang="it-IT" dirty="0" err="1"/>
              <a:t>formal</a:t>
            </a:r>
            <a:r>
              <a:rPr lang="it-IT" dirty="0"/>
              <a:t> </a:t>
            </a:r>
            <a:r>
              <a:rPr lang="it-IT" dirty="0" err="1"/>
              <a:t>schooling</a:t>
            </a:r>
            <a:r>
              <a:rPr lang="it-IT" dirty="0"/>
              <a:t>. In L.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Pentón</a:t>
            </a:r>
            <a:r>
              <a:rPr lang="it-IT" dirty="0"/>
              <a:t> Herrera (Ed.), English </a:t>
            </a:r>
            <a:r>
              <a:rPr lang="it-IT" dirty="0" err="1"/>
              <a:t>learners</a:t>
            </a:r>
            <a:r>
              <a:rPr lang="it-IT" dirty="0"/>
              <a:t> with limited or </a:t>
            </a:r>
            <a:r>
              <a:rPr lang="it-IT" dirty="0" err="1"/>
              <a:t>interrupted</a:t>
            </a:r>
            <a:r>
              <a:rPr lang="it-IT" dirty="0"/>
              <a:t> </a:t>
            </a:r>
            <a:r>
              <a:rPr lang="it-IT" dirty="0" err="1"/>
              <a:t>formal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in </a:t>
            </a:r>
            <a:r>
              <a:rPr lang="it-IT" dirty="0" err="1"/>
              <a:t>primary</a:t>
            </a:r>
            <a:r>
              <a:rPr lang="it-IT" dirty="0"/>
              <a:t> and 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classrooms</a:t>
            </a:r>
            <a:r>
              <a:rPr lang="it-IT" dirty="0"/>
              <a:t>, 321-339. Springer.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87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4601" y="535689"/>
            <a:ext cx="51815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Studies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6680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Need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for 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research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agenda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accouning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for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forced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migrants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’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acquisition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contexts</a:t>
            </a:r>
            <a:endParaRPr lang="it-IT" sz="2400" spc="-20" dirty="0">
              <a:solidFill>
                <a:srgbClr val="575757"/>
              </a:solidFill>
              <a:ea typeface="+mj-ea"/>
            </a:endParaRPr>
          </a:p>
          <a:p>
            <a:pPr marL="777600" indent="-3429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400" spc="-20" dirty="0">
                <a:solidFill>
                  <a:srgbClr val="575757"/>
                </a:solidFill>
                <a:ea typeface="+mj-ea"/>
              </a:rPr>
              <a:t>«[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W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]e</a:t>
            </a:r>
            <a:r>
              <a:rPr lang="it-IT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believe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that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 separate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research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agenda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useful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for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specificities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the living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conditions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these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learners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.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Such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an agenda must take a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holistic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approach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that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considers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learners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’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experiences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needs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and strategies.» (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Monsen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&amp;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Bordal</a:t>
            </a:r>
            <a:r>
              <a:rPr lang="it-IT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Steien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2022)</a:t>
            </a:r>
          </a:p>
          <a:p>
            <a:pPr marL="7371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Peripherality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research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on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additional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language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acquisition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in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migration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contexts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</a:p>
          <a:p>
            <a:pPr marL="777600" indent="-28575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Biased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samples and non-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representativeness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Andringa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&amp;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Godfroid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2020;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Henrich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et al. 2010;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&amp; Bigelow 2005)</a:t>
            </a:r>
          </a:p>
          <a:p>
            <a:pPr marL="7371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2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9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4601" y="535689"/>
            <a:ext cx="51815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Studies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820400" cy="4358696"/>
          </a:xfrm>
          <a:prstGeom prst="rect">
            <a:avLst/>
          </a:prstGeom>
        </p:spPr>
        <p:txBody>
          <a:bodyPr wrap="square" lIns="0" tIns="0" rIns="0" bIns="0">
            <a:normAutofit fontScale="62500" lnSpcReduction="20000"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3800" dirty="0">
                <a:solidFill>
                  <a:srgbClr val="595959"/>
                </a:solidFill>
                <a:latin typeface="+mn-lt"/>
              </a:rPr>
              <a:t>   </a:t>
            </a:r>
            <a:r>
              <a:rPr lang="it-IT" sz="3800" spc="-20" dirty="0" err="1">
                <a:solidFill>
                  <a:srgbClr val="575757"/>
                </a:solidFill>
                <a:ea typeface="+mj-ea"/>
              </a:rPr>
              <a:t>Previous</a:t>
            </a:r>
            <a:r>
              <a:rPr lang="it-IT" sz="3800" spc="-20" dirty="0">
                <a:solidFill>
                  <a:srgbClr val="575757"/>
                </a:solidFill>
                <a:ea typeface="+mj-ea"/>
              </a:rPr>
              <a:t> large-scale studies</a:t>
            </a:r>
          </a:p>
          <a:p>
            <a:pPr marL="7776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3500" spc="-20" dirty="0">
                <a:solidFill>
                  <a:srgbClr val="575757"/>
                </a:solidFill>
                <a:ea typeface="+mj-ea"/>
              </a:rPr>
              <a:t>Low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exposure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, low-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schooling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, no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attention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to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(Becker et al. 1977;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Clahsen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et al. 1983; Klein &amp; Perdue 1992; Perdue 1993;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Clahsen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et al. 1991)</a:t>
            </a:r>
          </a:p>
          <a:p>
            <a:pPr marL="777600" indent="-34290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Naturalistic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acquisition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, no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attention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to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schooling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(Giacalone Ramat 2003)</a:t>
            </a:r>
          </a:p>
          <a:p>
            <a:pPr marL="434700"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</a:pPr>
            <a:endParaRPr lang="it-IT" sz="3200" dirty="0">
              <a:solidFill>
                <a:srgbClr val="595959"/>
              </a:solidFill>
              <a:latin typeface="+mn-lt"/>
            </a:endParaRPr>
          </a:p>
          <a:p>
            <a:pPr indent="-5715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3800" spc="-20" dirty="0" err="1">
                <a:solidFill>
                  <a:srgbClr val="575757"/>
                </a:solidFill>
                <a:ea typeface="+mj-ea"/>
              </a:rPr>
              <a:t>Existing</a:t>
            </a:r>
            <a:r>
              <a:rPr lang="it-IT" sz="3800" spc="-20" dirty="0">
                <a:solidFill>
                  <a:srgbClr val="575757"/>
                </a:solidFill>
                <a:ea typeface="+mj-ea"/>
              </a:rPr>
              <a:t> studies on the </a:t>
            </a:r>
            <a:r>
              <a:rPr lang="it-IT" sz="3800" spc="-20" dirty="0" err="1">
                <a:solidFill>
                  <a:srgbClr val="575757"/>
                </a:solidFill>
                <a:ea typeface="+mj-ea"/>
              </a:rPr>
              <a:t>role</a:t>
            </a:r>
            <a:r>
              <a:rPr lang="it-IT" sz="3800" spc="-20" dirty="0">
                <a:solidFill>
                  <a:srgbClr val="575757"/>
                </a:solidFill>
                <a:ea typeface="+mj-ea"/>
              </a:rPr>
              <a:t> of literacy and/or </a:t>
            </a:r>
            <a:r>
              <a:rPr lang="it-IT" sz="3800" spc="-20" dirty="0" err="1">
                <a:solidFill>
                  <a:srgbClr val="575757"/>
                </a:solidFill>
                <a:ea typeface="+mj-ea"/>
              </a:rPr>
              <a:t>schooling</a:t>
            </a:r>
            <a:r>
              <a:rPr lang="it-IT" sz="3800" spc="-20" dirty="0">
                <a:solidFill>
                  <a:srgbClr val="575757"/>
                </a:solidFill>
                <a:ea typeface="+mj-ea"/>
              </a:rPr>
              <a:t> </a:t>
            </a:r>
          </a:p>
          <a:p>
            <a:pPr marL="7776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3500" spc="-20" dirty="0">
                <a:solidFill>
                  <a:srgbClr val="575757"/>
                </a:solidFill>
                <a:ea typeface="+mj-ea"/>
              </a:rPr>
              <a:t>Bigelow &amp;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(2004);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(2010);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&amp; Bigelow (2005, 2007);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et al. (2006, 2009)</a:t>
            </a:r>
          </a:p>
          <a:p>
            <a:pPr marL="7776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Vainikka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&amp; Young-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Scholten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(2007);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Vainikka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et al. (2017); Young-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Scholten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&amp;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Strom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(2006) </a:t>
            </a:r>
          </a:p>
          <a:p>
            <a:pPr marL="777600" indent="-342900"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§"/>
            </a:pPr>
            <a:r>
              <a:rPr lang="it-IT" sz="3500" spc="-20" dirty="0">
                <a:solidFill>
                  <a:srgbClr val="575757"/>
                </a:solidFill>
                <a:ea typeface="+mj-ea"/>
              </a:rPr>
              <a:t>(L2s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different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from English) Julien et al. (2016);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Oldenkamp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(2013); Sanders et al. (2014); Van de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Craats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(2011); Janko (2020); Janko et al. (2019); Mocciaro (2020);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Tammelin-Laine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(2014, 2015); </a:t>
            </a:r>
            <a:r>
              <a:rPr lang="it-IT" sz="3500" spc="-20" dirty="0" err="1">
                <a:solidFill>
                  <a:srgbClr val="575757"/>
                </a:solidFill>
                <a:ea typeface="+mj-ea"/>
              </a:rPr>
              <a:t>Tammelin-Laine</a:t>
            </a:r>
            <a:r>
              <a:rPr lang="it-IT" sz="3500" spc="-20" dirty="0">
                <a:solidFill>
                  <a:srgbClr val="575757"/>
                </a:solidFill>
                <a:ea typeface="+mj-ea"/>
              </a:rPr>
              <a:t> &amp; Martin (2016)</a:t>
            </a:r>
          </a:p>
        </p:txBody>
      </p:sp>
    </p:spTree>
    <p:extLst>
      <p:ext uri="{BB962C8B-B14F-4D97-AF65-F5344CB8AC3E}">
        <p14:creationId xmlns:p14="http://schemas.microsoft.com/office/powerpoint/2010/main" val="163587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5689"/>
            <a:ext cx="67056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 err="1"/>
              <a:t>Questions</a:t>
            </a:r>
            <a:r>
              <a:rPr lang="it-IT" spc="-20" dirty="0"/>
              <a:t> (and </a:t>
            </a:r>
            <a:r>
              <a:rPr lang="it-IT" spc="-20" dirty="0" err="1"/>
              <a:t>methodological</a:t>
            </a:r>
            <a:r>
              <a:rPr lang="it-IT" spc="-20" dirty="0"/>
              <a:t> </a:t>
            </a:r>
            <a:r>
              <a:rPr lang="it-IT" spc="-20" dirty="0" err="1"/>
              <a:t>choices</a:t>
            </a:r>
            <a:r>
              <a:rPr lang="it-IT" spc="-20" dirty="0"/>
              <a:t>)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10490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3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What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influence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if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any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) do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sociolinguistic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variables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and literacy in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particular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have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on the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development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of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additional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languages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in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migration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context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?</a:t>
            </a:r>
          </a:p>
          <a:p>
            <a:pPr marL="3600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4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On the rate and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endstate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Tarone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&amp; Bigelow 2009)</a:t>
            </a:r>
          </a:p>
          <a:p>
            <a:pPr marL="3600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On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specific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patterns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along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the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route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Vainikka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et al. 2017; Young-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Scholten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&amp; Mocciaro 2022)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6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How to check?</a:t>
            </a:r>
          </a:p>
          <a:p>
            <a:pPr marL="720000" indent="-3429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spc="-20" dirty="0">
                <a:solidFill>
                  <a:srgbClr val="575757"/>
                </a:solidFill>
                <a:ea typeface="+mj-ea"/>
              </a:rPr>
              <a:t>By keeping the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variables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distinct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vs.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schooling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vs.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exposure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)</a:t>
            </a:r>
          </a:p>
          <a:p>
            <a:pPr marL="720000" indent="-3429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200" spc="-20" dirty="0">
                <a:solidFill>
                  <a:srgbClr val="575757"/>
                </a:solidFill>
                <a:ea typeface="+mj-ea"/>
              </a:rPr>
              <a:t>By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reusing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existing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descriptions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focusing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on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morphosyntax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and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adopting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a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functionalist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200" spc="-20" dirty="0" err="1">
                <a:solidFill>
                  <a:srgbClr val="575757"/>
                </a:solidFill>
                <a:ea typeface="+mj-ea"/>
              </a:rPr>
              <a:t>perspective</a:t>
            </a:r>
            <a:r>
              <a:rPr lang="it-IT" sz="2200" spc="-20" dirty="0">
                <a:solidFill>
                  <a:srgbClr val="575757"/>
                </a:solidFill>
                <a:ea typeface="+mj-ea"/>
              </a:rPr>
              <a:t> (e.g., Klein &amp; Perdue 1997; Giacalone Ramat 2003)</a:t>
            </a: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26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 err="1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5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5689"/>
            <a:ext cx="67056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Data </a:t>
            </a:r>
            <a:r>
              <a:rPr lang="it-IT" spc="-20" dirty="0" err="1"/>
              <a:t>collection</a:t>
            </a:r>
            <a:r>
              <a:rPr lang="it-IT" spc="-20" dirty="0"/>
              <a:t>: Study 1 (</a:t>
            </a:r>
            <a:r>
              <a:rPr lang="it-IT" spc="-20" dirty="0" err="1"/>
              <a:t>longitudinal</a:t>
            </a:r>
            <a:r>
              <a:rPr lang="it-IT" spc="-20" dirty="0"/>
              <a:t>)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1. </a:t>
            </a:r>
            <a:r>
              <a:rPr lang="it-IT" sz="1400" dirty="0" err="1">
                <a:solidFill>
                  <a:schemeClr val="bg1"/>
                </a:solidFill>
              </a:rPr>
              <a:t>Levels</a:t>
            </a:r>
            <a:r>
              <a:rPr lang="it-IT" sz="1400" dirty="0">
                <a:solidFill>
                  <a:schemeClr val="bg1"/>
                </a:solidFill>
              </a:rPr>
              <a:t> of literacy; Mocciaro 2020</a:t>
            </a:r>
          </a:p>
          <a:p>
            <a:pPr marL="720000">
              <a:defRPr/>
            </a:pPr>
            <a:r>
              <a:rPr lang="it-IT" sz="1400" dirty="0">
                <a:solidFill>
                  <a:schemeClr val="bg1"/>
                </a:solidFill>
              </a:rPr>
              <a:t>Cf. Amoruso &amp; Lo Maglio 2018; D’Agostino 2018; D’Agostino &amp; Mocciaro 2021, </a:t>
            </a:r>
            <a:r>
              <a:rPr lang="it-IT" sz="1400" dirty="0" err="1">
                <a:solidFill>
                  <a:schemeClr val="bg1"/>
                </a:solidFill>
              </a:rPr>
              <a:t>forthcoming</a:t>
            </a:r>
            <a:r>
              <a:rPr lang="it-IT" sz="1400" dirty="0">
                <a:solidFill>
                  <a:schemeClr val="bg1"/>
                </a:solidFill>
              </a:rPr>
              <a:t>; Mocciaro 2022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5156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r>
              <a:rPr lang="it-IT" sz="2200" dirty="0">
                <a:solidFill>
                  <a:srgbClr val="595959"/>
                </a:solidFill>
                <a:latin typeface="+mn-lt"/>
              </a:rPr>
              <a:t> 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20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newcomers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</a:p>
          <a:p>
            <a:pPr marL="1440000" indent="-3429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r>
              <a:rPr lang="it-IT" sz="2400" spc="-20" dirty="0">
                <a:solidFill>
                  <a:srgbClr val="575757"/>
                </a:solidFill>
                <a:ea typeface="+mj-ea"/>
              </a:rPr>
              <a:t>3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levels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(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literacy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tests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ItaStra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</a:t>
            </a:r>
            <a:r>
              <a:rPr lang="it-IT" sz="2400" spc="-20" dirty="0" err="1">
                <a:solidFill>
                  <a:srgbClr val="575757"/>
                </a:solidFill>
                <a:ea typeface="+mj-ea"/>
              </a:rPr>
              <a:t>UniPA</a:t>
            </a:r>
            <a:r>
              <a:rPr lang="it-IT" sz="2400" spc="-20" dirty="0">
                <a:solidFill>
                  <a:srgbClr val="575757"/>
                </a:solidFill>
                <a:ea typeface="+mj-ea"/>
              </a:rPr>
              <a:t>, 2017-9)</a:t>
            </a:r>
          </a:p>
          <a:p>
            <a:pPr marL="1800000" indent="-3429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Early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and late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literacy</a:t>
            </a:r>
            <a:endParaRPr lang="it-IT" sz="2100" spc="-20" dirty="0">
              <a:solidFill>
                <a:srgbClr val="575757"/>
              </a:solidFill>
              <a:ea typeface="+mj-ea"/>
            </a:endParaRPr>
          </a:p>
          <a:p>
            <a:pPr marL="1800000" indent="-342900"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Any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</a:t>
            </a:r>
            <a:r>
              <a:rPr lang="it-IT" sz="2100" spc="-20" dirty="0" err="1">
                <a:solidFill>
                  <a:srgbClr val="575757"/>
                </a:solidFill>
                <a:ea typeface="+mj-ea"/>
              </a:rPr>
              <a:t>language</a:t>
            </a:r>
            <a:r>
              <a:rPr lang="it-IT" sz="2100" spc="-20" dirty="0">
                <a:solidFill>
                  <a:srgbClr val="575757"/>
                </a:solidFill>
                <a:ea typeface="+mj-ea"/>
              </a:rPr>
              <a:t> or writing system</a:t>
            </a:r>
          </a:p>
          <a:p>
            <a:pPr marL="720000">
              <a:spcBef>
                <a:spcPts val="8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pitchFamily="2" charset="2"/>
              <a:buChar char="§"/>
            </a:pPr>
            <a:endParaRPr lang="it-IT" sz="2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26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 err="1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ACD5C2-FA7C-813A-A0C4-6A392372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41700"/>
            <a:ext cx="7556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5689"/>
            <a:ext cx="67056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Data </a:t>
            </a:r>
            <a:r>
              <a:rPr lang="it-IT" spc="-20" dirty="0" err="1"/>
              <a:t>collection</a:t>
            </a:r>
            <a:r>
              <a:rPr lang="it-IT" spc="-20" dirty="0"/>
              <a:t>: Study 1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2. </a:t>
            </a:r>
            <a:r>
              <a:rPr lang="it-IT" sz="1400" dirty="0" err="1">
                <a:solidFill>
                  <a:schemeClr val="bg1"/>
                </a:solidFill>
              </a:rPr>
              <a:t>Participants</a:t>
            </a:r>
            <a:r>
              <a:rPr lang="it-IT" sz="1400" dirty="0">
                <a:solidFill>
                  <a:schemeClr val="bg1"/>
                </a:solidFill>
              </a:rPr>
              <a:t> in the study; Mocciaro 2020</a:t>
            </a:r>
          </a:p>
          <a:p>
            <a:pPr marL="720000">
              <a:defRPr/>
            </a:pPr>
            <a:r>
              <a:rPr lang="it-IT" sz="1400" dirty="0">
                <a:solidFill>
                  <a:schemeClr val="bg1"/>
                </a:solidFill>
              </a:rPr>
              <a:t>(</a:t>
            </a:r>
            <a:r>
              <a:rPr lang="it-IT" sz="1400" dirty="0" err="1">
                <a:solidFill>
                  <a:schemeClr val="bg1"/>
                </a:solidFill>
              </a:rPr>
              <a:t>Q</a:t>
            </a:r>
            <a:r>
              <a:rPr lang="it-IT" sz="1400" dirty="0">
                <a:solidFill>
                  <a:schemeClr val="bg1"/>
                </a:solidFill>
              </a:rPr>
              <a:t> = </a:t>
            </a:r>
            <a:r>
              <a:rPr lang="it-IT" sz="1400" dirty="0" err="1">
                <a:solidFill>
                  <a:schemeClr val="bg1"/>
                </a:solidFill>
              </a:rPr>
              <a:t>Qur’anic</a:t>
            </a:r>
            <a:r>
              <a:rPr lang="it-IT" sz="1400" dirty="0">
                <a:solidFill>
                  <a:schemeClr val="bg1"/>
                </a:solidFill>
              </a:rPr>
              <a:t> school)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5156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26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 err="1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E70F8F-6556-31FE-93AE-1084107A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6881"/>
            <a:ext cx="11049000" cy="45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535689"/>
            <a:ext cx="67056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lang="it-IT" spc="-20" dirty="0"/>
              <a:t>Data </a:t>
            </a:r>
            <a:r>
              <a:rPr lang="it-IT" spc="-20" dirty="0" err="1"/>
              <a:t>collection</a:t>
            </a:r>
            <a:r>
              <a:rPr lang="it-IT" spc="-20" dirty="0"/>
              <a:t>: Study 1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0" y="5844887"/>
            <a:ext cx="12192000" cy="1025652"/>
          </a:xfrm>
          <a:custGeom>
            <a:avLst/>
            <a:gdLst/>
            <a:ahLst/>
            <a:cxnLst/>
            <a:rect l="l" t="t" r="r" b="b"/>
            <a:pathLst>
              <a:path w="9144000" h="1019809">
                <a:moveTo>
                  <a:pt x="9144000" y="0"/>
                </a:moveTo>
                <a:lnTo>
                  <a:pt x="0" y="0"/>
                </a:lnTo>
                <a:lnTo>
                  <a:pt x="0" y="1019302"/>
                </a:lnTo>
                <a:lnTo>
                  <a:pt x="9144000" y="1019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D68E46"/>
          </a:solidFill>
        </p:spPr>
        <p:txBody>
          <a:bodyPr wrap="square" lIns="0" tIns="0" rIns="0" bIns="0" rtlCol="0"/>
          <a:lstStyle/>
          <a:p>
            <a:pPr marL="720000">
              <a:defRPr/>
            </a:pPr>
            <a:endParaRPr lang="it-IT" dirty="0">
              <a:solidFill>
                <a:schemeClr val="bg1"/>
              </a:solidFill>
            </a:endParaRPr>
          </a:p>
          <a:p>
            <a:pPr marL="720000">
              <a:defRPr/>
            </a:pPr>
            <a:r>
              <a:rPr lang="it-IT" sz="1400" dirty="0" err="1">
                <a:solidFill>
                  <a:schemeClr val="bg1"/>
                </a:solidFill>
              </a:rPr>
              <a:t>Table</a:t>
            </a:r>
            <a:r>
              <a:rPr lang="it-IT" sz="1400" dirty="0">
                <a:solidFill>
                  <a:schemeClr val="bg1"/>
                </a:solidFill>
              </a:rPr>
              <a:t> 3. Data </a:t>
            </a:r>
            <a:r>
              <a:rPr lang="it-IT" sz="1400" dirty="0" err="1">
                <a:solidFill>
                  <a:schemeClr val="bg1"/>
                </a:solidFill>
              </a:rPr>
              <a:t>collection</a:t>
            </a:r>
            <a:r>
              <a:rPr lang="it-IT" sz="1400" dirty="0">
                <a:solidFill>
                  <a:schemeClr val="bg1"/>
                </a:solidFill>
              </a:rPr>
              <a:t> sessions; Mocciaro 2020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6954C06-FEF8-1BFE-EE50-13BA487813AF}"/>
              </a:ext>
            </a:extLst>
          </p:cNvPr>
          <p:cNvSpPr txBox="1">
            <a:spLocks/>
          </p:cNvSpPr>
          <p:nvPr/>
        </p:nvSpPr>
        <p:spPr>
          <a:xfrm>
            <a:off x="990600" y="1486191"/>
            <a:ext cx="10515600" cy="43586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1950" b="0" i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17">
              <a:defRPr>
                <a:latin typeface="+mn-lt"/>
                <a:ea typeface="+mn-ea"/>
                <a:cs typeface="+mn-cs"/>
              </a:defRPr>
            </a:lvl2pPr>
            <a:lvl3pPr marL="914434">
              <a:defRPr>
                <a:latin typeface="+mn-lt"/>
                <a:ea typeface="+mn-ea"/>
                <a:cs typeface="+mn-cs"/>
              </a:defRPr>
            </a:lvl3pPr>
            <a:lvl4pPr marL="1371651">
              <a:defRPr>
                <a:latin typeface="+mn-lt"/>
                <a:ea typeface="+mn-ea"/>
                <a:cs typeface="+mn-cs"/>
              </a:defRPr>
            </a:lvl4pPr>
            <a:lvl5pPr marL="1828869">
              <a:defRPr>
                <a:latin typeface="+mn-lt"/>
                <a:ea typeface="+mn-ea"/>
                <a:cs typeface="+mn-cs"/>
              </a:defRPr>
            </a:lvl5pPr>
            <a:lvl6pPr marL="2286086">
              <a:defRPr>
                <a:latin typeface="+mn-lt"/>
                <a:ea typeface="+mn-ea"/>
                <a:cs typeface="+mn-cs"/>
              </a:defRPr>
            </a:lvl6pPr>
            <a:lvl7pPr marL="2743303">
              <a:defRPr>
                <a:latin typeface="+mn-lt"/>
                <a:ea typeface="+mn-ea"/>
                <a:cs typeface="+mn-cs"/>
              </a:defRPr>
            </a:lvl7pPr>
            <a:lvl8pPr marL="3200519">
              <a:defRPr>
                <a:latin typeface="+mn-lt"/>
                <a:ea typeface="+mn-ea"/>
                <a:cs typeface="+mn-cs"/>
              </a:defRPr>
            </a:lvl8pPr>
            <a:lvl9pPr marL="3657736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26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>
              <a:solidFill>
                <a:srgbClr val="595959"/>
              </a:solidFill>
              <a:latin typeface="+mn-lt"/>
            </a:endParaRPr>
          </a:p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Wingdings" charset="2"/>
              <a:buChar char="q"/>
            </a:pPr>
            <a:endParaRPr lang="it-IT" sz="3400" dirty="0" err="1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9C76D4-075B-57CA-20CB-5827FD2BD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8" y="1353041"/>
            <a:ext cx="11046612" cy="40189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70C8DB-0A99-5749-F915-2D4E07CB188A}"/>
              </a:ext>
            </a:extLst>
          </p:cNvPr>
          <p:cNvSpPr txBox="1"/>
          <p:nvPr/>
        </p:nvSpPr>
        <p:spPr>
          <a:xfrm>
            <a:off x="685800" y="5289515"/>
            <a:ext cx="545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accent6"/>
                </a:solidFill>
              </a:rPr>
              <a:t>***</a:t>
            </a:r>
            <a:r>
              <a:rPr lang="it-IT" sz="24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no </a:t>
            </a:r>
            <a:r>
              <a:rPr lang="it-IT" sz="24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development</a:t>
            </a:r>
            <a:r>
              <a:rPr lang="it-IT" sz="24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in </a:t>
            </a:r>
            <a:r>
              <a:rPr lang="it-IT" sz="2400" spc="-20" dirty="0" err="1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literacy</a:t>
            </a:r>
            <a:r>
              <a:rPr lang="it-IT" sz="2400" spc="-20" dirty="0">
                <a:solidFill>
                  <a:srgbClr val="575757"/>
                </a:solidFill>
                <a:latin typeface="Calibri Light"/>
                <a:ea typeface="+mj-ea"/>
                <a:cs typeface="Calibri Light"/>
              </a:rPr>
              <a:t> from 1 to 5</a:t>
            </a:r>
          </a:p>
        </p:txBody>
      </p:sp>
    </p:spTree>
    <p:extLst>
      <p:ext uri="{BB962C8B-B14F-4D97-AF65-F5344CB8AC3E}">
        <p14:creationId xmlns:p14="http://schemas.microsoft.com/office/powerpoint/2010/main" val="115390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3050</Words>
  <Application>Microsoft Macintosh PowerPoint</Application>
  <PresentationFormat>Widescreen</PresentationFormat>
  <Paragraphs>321</Paragraphs>
  <Slides>31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Wingdings</vt:lpstr>
      <vt:lpstr>Office Theme</vt:lpstr>
      <vt:lpstr>Documento</vt:lpstr>
      <vt:lpstr>Ways of grammar: Analytical constructions in the acquisition of Italian  as an additional language by adult learners with limited literacy </vt:lpstr>
      <vt:lpstr>Which learners?</vt:lpstr>
      <vt:lpstr>Mobility and learning</vt:lpstr>
      <vt:lpstr>Studies</vt:lpstr>
      <vt:lpstr>Studies</vt:lpstr>
      <vt:lpstr>Questions (and methodological choices)</vt:lpstr>
      <vt:lpstr>Data collection: Study 1 (longitudinal)</vt:lpstr>
      <vt:lpstr>Data collection: Study 1</vt:lpstr>
      <vt:lpstr>Data collection: Study 1</vt:lpstr>
      <vt:lpstr>Data collection: Study 2 (cross-sectional)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Microsoft Office User</cp:lastModifiedBy>
  <cp:revision>24</cp:revision>
  <dcterms:created xsi:type="dcterms:W3CDTF">2023-02-25T17:01:33Z</dcterms:created>
  <dcterms:modified xsi:type="dcterms:W3CDTF">2023-03-16T17:33:48Z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2023-02-25T00:00:00Z</vt:filetime>
  </property>
  <property fmtid="{D5CDD505-2E9C-101B-9397-08002B2CF9AE}" pid="5" name="Producer">
    <vt:lpwstr>Microsoft® PowerPoint® per Office 365</vt:lpwstr>
  </property>
</Properties>
</file>