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1"/>
    <p:sldMasterId id="2147483648" r:id="rId2"/>
  </p:sldMasterIdLst>
  <p:notesMasterIdLst>
    <p:notesMasterId r:id="rId17"/>
  </p:notesMasterIdLst>
  <p:sldIdLst>
    <p:sldId id="311" r:id="rId3"/>
    <p:sldId id="299" r:id="rId4"/>
    <p:sldId id="297" r:id="rId5"/>
    <p:sldId id="308" r:id="rId6"/>
    <p:sldId id="310" r:id="rId7"/>
    <p:sldId id="300" r:id="rId8"/>
    <p:sldId id="284" r:id="rId9"/>
    <p:sldId id="303" r:id="rId10"/>
    <p:sldId id="309" r:id="rId11"/>
    <p:sldId id="304" r:id="rId12"/>
    <p:sldId id="305" r:id="rId13"/>
    <p:sldId id="306" r:id="rId14"/>
    <p:sldId id="307" r:id="rId15"/>
    <p:sldId id="271"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Muni Bold" panose="020B0604020202020204" charset="0"/>
      <p:regular r:id="rId22"/>
      <p:bold r:id="rId23"/>
    </p:embeddedFont>
    <p:embeddedFont>
      <p:font typeface="Poppins SemiBold" panose="00000700000000000000" pitchFamily="2" charset="0"/>
      <p:bold r:id="rId24"/>
      <p:boldItalic r:id="rId25"/>
    </p:embeddedFont>
  </p:embeddedFont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1E613EC0-A7C9-4DC0-9758-DC17BED9A87D}">
          <p14:sldIdLst>
            <p14:sldId id="311"/>
            <p14:sldId id="299"/>
            <p14:sldId id="297"/>
            <p14:sldId id="308"/>
            <p14:sldId id="310"/>
            <p14:sldId id="300"/>
            <p14:sldId id="284"/>
            <p14:sldId id="303"/>
            <p14:sldId id="309"/>
            <p14:sldId id="304"/>
            <p14:sldId id="305"/>
            <p14:sldId id="306"/>
            <p14:sldId id="307"/>
            <p14:sldId id="27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9C5059-C443-2984-3860-9D875A4FF9DA}" name="Milan Fila" initials="MF" userId="S::436645@muni.cz::be8652cb-52bb-47e5-964e-30b7a0f4d5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4593A-1737-7D01-77B5-6C4A9BD23A64}" v="13" dt="2023-11-11T15:01:06.484"/>
    <p1510:client id="{9D44EFD3-B20E-13A4-D1DF-7F494CC0550F}" v="182" dt="2023-11-11T12:57:04.630"/>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732" autoAdjust="0"/>
  </p:normalViewPr>
  <p:slideViewPr>
    <p:cSldViewPr snapToGrid="0">
      <p:cViewPr varScale="1">
        <p:scale>
          <a:sx n="44" d="100"/>
          <a:sy n="44" d="100"/>
        </p:scale>
        <p:origin x="192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im Štampach" userId="S::63780@muni.cz::55fdc23d-3580-4a0e-9959-e32a58c7b38c" providerId="AD" clId="Web-{9D44EFD3-B20E-13A4-D1DF-7F494CC0550F}"/>
    <pc:docChg chg="modSld">
      <pc:chgData name="Radim Štampach" userId="S::63780@muni.cz::55fdc23d-3580-4a0e-9959-e32a58c7b38c" providerId="AD" clId="Web-{9D44EFD3-B20E-13A4-D1DF-7F494CC0550F}" dt="2023-11-11T12:57:04.630" v="825"/>
      <pc:docMkLst>
        <pc:docMk/>
      </pc:docMkLst>
      <pc:sldChg chg="modNotes">
        <pc:chgData name="Radim Štampach" userId="S::63780@muni.cz::55fdc23d-3580-4a0e-9959-e32a58c7b38c" providerId="AD" clId="Web-{9D44EFD3-B20E-13A4-D1DF-7F494CC0550F}" dt="2023-11-11T11:47:34.729" v="139"/>
        <pc:sldMkLst>
          <pc:docMk/>
          <pc:sldMk cId="1371489231" sldId="303"/>
        </pc:sldMkLst>
      </pc:sldChg>
      <pc:sldChg chg="modSp modNotes">
        <pc:chgData name="Radim Štampach" userId="S::63780@muni.cz::55fdc23d-3580-4a0e-9959-e32a58c7b38c" providerId="AD" clId="Web-{9D44EFD3-B20E-13A4-D1DF-7F494CC0550F}" dt="2023-11-11T12:57:04.630" v="825"/>
        <pc:sldMkLst>
          <pc:docMk/>
          <pc:sldMk cId="4186170261" sldId="304"/>
        </pc:sldMkLst>
        <pc:spChg chg="mod">
          <ac:chgData name="Radim Štampach" userId="S::63780@muni.cz::55fdc23d-3580-4a0e-9959-e32a58c7b38c" providerId="AD" clId="Web-{9D44EFD3-B20E-13A4-D1DF-7F494CC0550F}" dt="2023-11-11T12:57:04.630" v="825"/>
          <ac:spMkLst>
            <pc:docMk/>
            <pc:sldMk cId="4186170261" sldId="304"/>
            <ac:spMk id="3" creationId="{B57B703F-6E92-CE58-AA29-AA3CEB850090}"/>
          </ac:spMkLst>
        </pc:spChg>
        <pc:graphicFrameChg chg="mod modGraphic">
          <ac:chgData name="Radim Štampach" userId="S::63780@muni.cz::55fdc23d-3580-4a0e-9959-e32a58c7b38c" providerId="AD" clId="Web-{9D44EFD3-B20E-13A4-D1DF-7F494CC0550F}" dt="2023-11-11T12:16:02.778" v="557"/>
          <ac:graphicFrameMkLst>
            <pc:docMk/>
            <pc:sldMk cId="4186170261" sldId="304"/>
            <ac:graphicFrameMk id="6" creationId="{27549AF9-B7E5-EB92-F68F-CC8B5FAAEE2C}"/>
          </ac:graphicFrameMkLst>
        </pc:graphicFrameChg>
      </pc:sldChg>
      <pc:sldChg chg="modNotes">
        <pc:chgData name="Radim Štampach" userId="S::63780@muni.cz::55fdc23d-3580-4a0e-9959-e32a58c7b38c" providerId="AD" clId="Web-{9D44EFD3-B20E-13A4-D1DF-7F494CC0550F}" dt="2023-11-11T12:20:20.162" v="654"/>
        <pc:sldMkLst>
          <pc:docMk/>
          <pc:sldMk cId="3290328767" sldId="305"/>
        </pc:sldMkLst>
      </pc:sldChg>
      <pc:sldChg chg="modSp modNotes">
        <pc:chgData name="Radim Štampach" userId="S::63780@muni.cz::55fdc23d-3580-4a0e-9959-e32a58c7b38c" providerId="AD" clId="Web-{9D44EFD3-B20E-13A4-D1DF-7F494CC0550F}" dt="2023-11-11T12:09:12.325" v="482"/>
        <pc:sldMkLst>
          <pc:docMk/>
          <pc:sldMk cId="1568178645" sldId="307"/>
        </pc:sldMkLst>
        <pc:spChg chg="mod">
          <ac:chgData name="Radim Štampach" userId="S::63780@muni.cz::55fdc23d-3580-4a0e-9959-e32a58c7b38c" providerId="AD" clId="Web-{9D44EFD3-B20E-13A4-D1DF-7F494CC0550F}" dt="2023-11-11T12:08:58.699" v="480" actId="20577"/>
          <ac:spMkLst>
            <pc:docMk/>
            <pc:sldMk cId="1568178645" sldId="307"/>
            <ac:spMk id="4" creationId="{C467B6B2-A1F2-1C92-B19C-4E9B13D0AB63}"/>
          </ac:spMkLst>
        </pc:spChg>
      </pc:sldChg>
      <pc:sldChg chg="modNotes">
        <pc:chgData name="Radim Štampach" userId="S::63780@muni.cz::55fdc23d-3580-4a0e-9959-e32a58c7b38c" providerId="AD" clId="Web-{9D44EFD3-B20E-13A4-D1DF-7F494CC0550F}" dt="2023-11-11T11:53:56.820" v="289"/>
        <pc:sldMkLst>
          <pc:docMk/>
          <pc:sldMk cId="2152073283" sldId="309"/>
        </pc:sldMkLst>
      </pc:sldChg>
    </pc:docChg>
  </pc:docChgLst>
  <pc:docChgLst>
    <pc:chgData name="Radim Štampach" userId="S::63780@muni.cz::55fdc23d-3580-4a0e-9959-e32a58c7b38c" providerId="AD" clId="Web-{92E4593A-1737-7D01-77B5-6C4A9BD23A64}"/>
    <pc:docChg chg="modSld">
      <pc:chgData name="Radim Štampach" userId="S::63780@muni.cz::55fdc23d-3580-4a0e-9959-e32a58c7b38c" providerId="AD" clId="Web-{92E4593A-1737-7D01-77B5-6C4A9BD23A64}" dt="2023-11-11T14:58:37.644" v="32" actId="20577"/>
      <pc:docMkLst>
        <pc:docMk/>
      </pc:docMkLst>
      <pc:sldChg chg="modNotes">
        <pc:chgData name="Radim Štampach" userId="S::63780@muni.cz::55fdc23d-3580-4a0e-9959-e32a58c7b38c" providerId="AD" clId="Web-{92E4593A-1737-7D01-77B5-6C4A9BD23A64}" dt="2023-11-11T14:48:53.848" v="24"/>
        <pc:sldMkLst>
          <pc:docMk/>
          <pc:sldMk cId="1584890144" sldId="284"/>
        </pc:sldMkLst>
      </pc:sldChg>
      <pc:sldChg chg="modSp">
        <pc:chgData name="Radim Štampach" userId="S::63780@muni.cz::55fdc23d-3580-4a0e-9959-e32a58c7b38c" providerId="AD" clId="Web-{92E4593A-1737-7D01-77B5-6C4A9BD23A64}" dt="2023-11-11T14:46:21.188" v="3" actId="20577"/>
        <pc:sldMkLst>
          <pc:docMk/>
          <pc:sldMk cId="1959215357" sldId="300"/>
        </pc:sldMkLst>
        <pc:spChg chg="mod">
          <ac:chgData name="Radim Štampach" userId="S::63780@muni.cz::55fdc23d-3580-4a0e-9959-e32a58c7b38c" providerId="AD" clId="Web-{92E4593A-1737-7D01-77B5-6C4A9BD23A64}" dt="2023-11-11T14:46:21.188" v="3" actId="20577"/>
          <ac:spMkLst>
            <pc:docMk/>
            <pc:sldMk cId="1959215357" sldId="300"/>
            <ac:spMk id="14" creationId="{639DE71A-C460-AB86-15AB-F1D5752E1E52}"/>
          </ac:spMkLst>
        </pc:spChg>
      </pc:sldChg>
      <pc:sldChg chg="modSp">
        <pc:chgData name="Radim Štampach" userId="S::63780@muni.cz::55fdc23d-3580-4a0e-9959-e32a58c7b38c" providerId="AD" clId="Web-{92E4593A-1737-7D01-77B5-6C4A9BD23A64}" dt="2023-11-11T14:58:27.847" v="29" actId="20577"/>
        <pc:sldMkLst>
          <pc:docMk/>
          <pc:sldMk cId="4186170261" sldId="304"/>
        </pc:sldMkLst>
        <pc:spChg chg="mod">
          <ac:chgData name="Radim Štampach" userId="S::63780@muni.cz::55fdc23d-3580-4a0e-9959-e32a58c7b38c" providerId="AD" clId="Web-{92E4593A-1737-7D01-77B5-6C4A9BD23A64}" dt="2023-11-11T14:58:27.847" v="29" actId="20577"/>
          <ac:spMkLst>
            <pc:docMk/>
            <pc:sldMk cId="4186170261" sldId="304"/>
            <ac:spMk id="3" creationId="{B57B703F-6E92-CE58-AA29-AA3CEB850090}"/>
          </ac:spMkLst>
        </pc:spChg>
      </pc:sldChg>
      <pc:sldChg chg="modSp">
        <pc:chgData name="Radim Štampach" userId="S::63780@muni.cz::55fdc23d-3580-4a0e-9959-e32a58c7b38c" providerId="AD" clId="Web-{92E4593A-1737-7D01-77B5-6C4A9BD23A64}" dt="2023-11-11T14:58:37.644" v="32" actId="20577"/>
        <pc:sldMkLst>
          <pc:docMk/>
          <pc:sldMk cId="1568178645" sldId="307"/>
        </pc:sldMkLst>
        <pc:spChg chg="mod">
          <ac:chgData name="Radim Štampach" userId="S::63780@muni.cz::55fdc23d-3580-4a0e-9959-e32a58c7b38c" providerId="AD" clId="Web-{92E4593A-1737-7D01-77B5-6C4A9BD23A64}" dt="2023-11-11T14:58:37.644" v="32" actId="20577"/>
          <ac:spMkLst>
            <pc:docMk/>
            <pc:sldMk cId="1568178645" sldId="307"/>
            <ac:spMk id="4" creationId="{C467B6B2-A1F2-1C92-B19C-4E9B13D0AB63}"/>
          </ac:spMkLst>
        </pc:spChg>
      </pc:sldChg>
    </pc:docChg>
  </pc:docChgLst>
  <pc:docChgLst>
    <pc:chgData name="Milan Fila" userId="be8652cb-52bb-47e5-964e-30b7a0f4d52c" providerId="ADAL" clId="{63F43B60-C7EC-4CFA-A54F-D1286FA8A454}"/>
    <pc:docChg chg="custSel modSld">
      <pc:chgData name="Milan Fila" userId="be8652cb-52bb-47e5-964e-30b7a0f4d52c" providerId="ADAL" clId="{63F43B60-C7EC-4CFA-A54F-D1286FA8A454}" dt="2023-11-11T11:16:20.852" v="755" actId="20577"/>
      <pc:docMkLst>
        <pc:docMk/>
      </pc:docMkLst>
      <pc:sldChg chg="modNotesTx">
        <pc:chgData name="Milan Fila" userId="be8652cb-52bb-47e5-964e-30b7a0f4d52c" providerId="ADAL" clId="{63F43B60-C7EC-4CFA-A54F-D1286FA8A454}" dt="2023-11-11T11:16:20.852" v="755" actId="20577"/>
        <pc:sldMkLst>
          <pc:docMk/>
          <pc:sldMk cId="886240201" sldId="271"/>
        </pc:sldMkLst>
      </pc:sldChg>
      <pc:sldChg chg="modNotesTx">
        <pc:chgData name="Milan Fila" userId="be8652cb-52bb-47e5-964e-30b7a0f4d52c" providerId="ADAL" clId="{63F43B60-C7EC-4CFA-A54F-D1286FA8A454}" dt="2023-11-11T10:25:21.316" v="2"/>
        <pc:sldMkLst>
          <pc:docMk/>
          <pc:sldMk cId="1584890144" sldId="284"/>
        </pc:sldMkLst>
      </pc:sldChg>
      <pc:sldChg chg="modNotesTx">
        <pc:chgData name="Milan Fila" userId="be8652cb-52bb-47e5-964e-30b7a0f4d52c" providerId="ADAL" clId="{63F43B60-C7EC-4CFA-A54F-D1286FA8A454}" dt="2023-11-11T10:37:57.994" v="179" actId="20577"/>
        <pc:sldMkLst>
          <pc:docMk/>
          <pc:sldMk cId="1959215357" sldId="300"/>
        </pc:sldMkLst>
      </pc:sldChg>
      <pc:sldChg chg="modNotesTx">
        <pc:chgData name="Milan Fila" userId="be8652cb-52bb-47e5-964e-30b7a0f4d52c" providerId="ADAL" clId="{63F43B60-C7EC-4CFA-A54F-D1286FA8A454}" dt="2023-11-11T10:44:51.981" v="202" actId="20577"/>
        <pc:sldMkLst>
          <pc:docMk/>
          <pc:sldMk cId="1371489231" sldId="303"/>
        </pc:sldMkLst>
      </pc:sldChg>
      <pc:sldChg chg="modNotesTx">
        <pc:chgData name="Milan Fila" userId="be8652cb-52bb-47e5-964e-30b7a0f4d52c" providerId="ADAL" clId="{63F43B60-C7EC-4CFA-A54F-D1286FA8A454}" dt="2023-11-11T10:47:46.259" v="219" actId="20577"/>
        <pc:sldMkLst>
          <pc:docMk/>
          <pc:sldMk cId="4186170261" sldId="304"/>
        </pc:sldMkLst>
      </pc:sldChg>
      <pc:sldChg chg="modNotesTx">
        <pc:chgData name="Milan Fila" userId="be8652cb-52bb-47e5-964e-30b7a0f4d52c" providerId="ADAL" clId="{63F43B60-C7EC-4CFA-A54F-D1286FA8A454}" dt="2023-11-11T10:50:29.718" v="232" actId="20577"/>
        <pc:sldMkLst>
          <pc:docMk/>
          <pc:sldMk cId="3290328767" sldId="305"/>
        </pc:sldMkLst>
      </pc:sldChg>
      <pc:sldChg chg="modNotesTx">
        <pc:chgData name="Milan Fila" userId="be8652cb-52bb-47e5-964e-30b7a0f4d52c" providerId="ADAL" clId="{63F43B60-C7EC-4CFA-A54F-D1286FA8A454}" dt="2023-11-11T10:26:45.613" v="7"/>
        <pc:sldMkLst>
          <pc:docMk/>
          <pc:sldMk cId="2672512537" sldId="306"/>
        </pc:sldMkLst>
      </pc:sldChg>
      <pc:sldChg chg="modNotesTx">
        <pc:chgData name="Milan Fila" userId="be8652cb-52bb-47e5-964e-30b7a0f4d52c" providerId="ADAL" clId="{63F43B60-C7EC-4CFA-A54F-D1286FA8A454}" dt="2023-11-11T11:15:45.496" v="735" actId="20577"/>
        <pc:sldMkLst>
          <pc:docMk/>
          <pc:sldMk cId="1568178645" sldId="307"/>
        </pc:sldMkLst>
      </pc:sldChg>
      <pc:sldChg chg="modNotesTx">
        <pc:chgData name="Milan Fila" userId="be8652cb-52bb-47e5-964e-30b7a0f4d52c" providerId="ADAL" clId="{63F43B60-C7EC-4CFA-A54F-D1286FA8A454}" dt="2023-11-11T10:25:54.801" v="4"/>
        <pc:sldMkLst>
          <pc:docMk/>
          <pc:sldMk cId="2152073283"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9AF06A-D04C-4DCC-BF4E-4D3E9E88732A}" type="datetimeFigureOut">
              <a:rPr lang="cs-CZ" smtClean="0"/>
              <a:t>11.11.2023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B656A-029A-4088-9405-F16CBA0EADF6}" type="slidenum">
              <a:rPr lang="cs-CZ" smtClean="0"/>
              <a:t>‹#›</a:t>
            </a:fld>
            <a:endParaRPr lang="cs-CZ"/>
          </a:p>
        </p:txBody>
      </p:sp>
    </p:spTree>
    <p:extLst>
      <p:ext uri="{BB962C8B-B14F-4D97-AF65-F5344CB8AC3E}">
        <p14:creationId xmlns:p14="http://schemas.microsoft.com/office/powerpoint/2010/main" val="202508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noProof="0" dirty="0"/>
              <a:t>Now we can </a:t>
            </a:r>
            <a:r>
              <a:rPr lang="cs-CZ" noProof="0" dirty="0" err="1"/>
              <a:t>continue</a:t>
            </a:r>
            <a:r>
              <a:rPr lang="cs-CZ" noProof="0" dirty="0"/>
              <a:t> </a:t>
            </a:r>
            <a:r>
              <a:rPr lang="cs-CZ" noProof="0" dirty="0" err="1"/>
              <a:t>with</a:t>
            </a:r>
            <a:r>
              <a:rPr lang="cs-CZ" noProof="0" dirty="0"/>
              <a:t> </a:t>
            </a:r>
            <a:r>
              <a:rPr lang="cs-CZ" noProof="0" dirty="0" err="1"/>
              <a:t>the</a:t>
            </a:r>
            <a:r>
              <a:rPr lang="cs-CZ" noProof="0" dirty="0"/>
              <a:t> </a:t>
            </a:r>
            <a:r>
              <a:rPr lang="cs-CZ" noProof="0" dirty="0" err="1"/>
              <a:t>practical</a:t>
            </a:r>
            <a:r>
              <a:rPr lang="cs-CZ" noProof="0" dirty="0"/>
              <a:t> part </a:t>
            </a:r>
            <a:r>
              <a:rPr lang="cs-CZ" noProof="0" dirty="0" err="1"/>
              <a:t>of</a:t>
            </a:r>
            <a:r>
              <a:rPr lang="cs-CZ" noProof="0" dirty="0"/>
              <a:t> </a:t>
            </a:r>
            <a:r>
              <a:rPr lang="cs-CZ" noProof="0" dirty="0" err="1"/>
              <a:t>our</a:t>
            </a:r>
            <a:r>
              <a:rPr lang="cs-CZ" noProof="0" dirty="0"/>
              <a:t> </a:t>
            </a:r>
            <a:r>
              <a:rPr lang="cs-CZ" noProof="0" dirty="0" err="1"/>
              <a:t>research</a:t>
            </a:r>
            <a:r>
              <a:rPr lang="cs-CZ" noProof="0" dirty="0"/>
              <a:t>. </a:t>
            </a:r>
            <a:r>
              <a:rPr lang="cs-CZ" noProof="0" dirty="0" err="1"/>
              <a:t>We</a:t>
            </a:r>
            <a:r>
              <a:rPr lang="cs-CZ" noProof="0" dirty="0"/>
              <a:t> set </a:t>
            </a:r>
            <a:r>
              <a:rPr lang="cs-CZ" noProof="0" dirty="0" err="1"/>
              <a:t>the</a:t>
            </a:r>
            <a:r>
              <a:rPr lang="cs-CZ" noProof="0" dirty="0"/>
              <a:t> </a:t>
            </a:r>
            <a:r>
              <a:rPr lang="cs-CZ" noProof="0" dirty="0" err="1"/>
              <a:t>research</a:t>
            </a:r>
            <a:r>
              <a:rPr lang="cs-CZ" noProof="0" dirty="0"/>
              <a:t> </a:t>
            </a:r>
            <a:r>
              <a:rPr lang="cs-CZ" noProof="0" dirty="0" err="1"/>
              <a:t>question</a:t>
            </a:r>
            <a:r>
              <a:rPr lang="cs-CZ" noProof="0" dirty="0"/>
              <a:t>.</a:t>
            </a:r>
          </a:p>
          <a:p>
            <a:r>
              <a:rPr lang="cs-CZ" noProof="0" dirty="0" err="1"/>
              <a:t>Read</a:t>
            </a:r>
            <a:r>
              <a:rPr lang="cs-CZ" noProof="0" dirty="0"/>
              <a:t> </a:t>
            </a:r>
            <a:r>
              <a:rPr lang="cs-CZ" noProof="0" dirty="0" err="1"/>
              <a:t>the</a:t>
            </a:r>
            <a:r>
              <a:rPr lang="cs-CZ" noProof="0" dirty="0"/>
              <a:t> </a:t>
            </a:r>
            <a:r>
              <a:rPr lang="cs-CZ" noProof="0" dirty="0" err="1"/>
              <a:t>question</a:t>
            </a:r>
            <a:r>
              <a:rPr lang="cs-CZ" noProof="0" dirty="0"/>
              <a:t>… </a:t>
            </a:r>
            <a:br>
              <a:rPr lang="cs-CZ" noProof="0" dirty="0"/>
            </a:br>
            <a:br>
              <a:rPr lang="cs-CZ" noProof="0" dirty="0"/>
            </a:br>
            <a:r>
              <a:rPr lang="cs-CZ" noProof="0" dirty="0"/>
              <a:t>→ </a:t>
            </a:r>
            <a:r>
              <a:rPr lang="cs-CZ" noProof="0" dirty="0" err="1"/>
              <a:t>We</a:t>
            </a:r>
            <a:r>
              <a:rPr lang="cs-CZ" noProof="0" dirty="0"/>
              <a:t> </a:t>
            </a:r>
            <a:r>
              <a:rPr lang="cs-CZ" noProof="0" dirty="0" err="1"/>
              <a:t>tried</a:t>
            </a:r>
            <a:r>
              <a:rPr lang="cs-CZ" noProof="0" dirty="0"/>
              <a:t> to </a:t>
            </a:r>
            <a:r>
              <a:rPr lang="cs-CZ" noProof="0" dirty="0" err="1"/>
              <a:t>explore</a:t>
            </a:r>
            <a:r>
              <a:rPr lang="cs-CZ" noProof="0" dirty="0"/>
              <a:t> </a:t>
            </a:r>
            <a:r>
              <a:rPr lang="cs-CZ" noProof="0" dirty="0" err="1"/>
              <a:t>the</a:t>
            </a:r>
            <a:r>
              <a:rPr lang="cs-CZ" noProof="0" dirty="0"/>
              <a:t> </a:t>
            </a:r>
            <a:r>
              <a:rPr lang="cs-CZ" noProof="0" dirty="0" err="1"/>
              <a:t>editing</a:t>
            </a:r>
            <a:r>
              <a:rPr lang="cs-CZ" noProof="0" dirty="0"/>
              <a:t> </a:t>
            </a:r>
            <a:r>
              <a:rPr lang="cs-CZ" noProof="0" dirty="0" err="1"/>
              <a:t>patern</a:t>
            </a:r>
            <a:r>
              <a:rPr lang="cs-CZ" noProof="0" dirty="0"/>
              <a:t> </a:t>
            </a:r>
            <a:r>
              <a:rPr lang="cs-CZ" noProof="0" dirty="0" err="1"/>
              <a:t>of</a:t>
            </a:r>
            <a:r>
              <a:rPr lang="cs-CZ" noProof="0" dirty="0"/>
              <a:t> AI and non-AI data.</a:t>
            </a:r>
          </a:p>
          <a:p>
            <a:r>
              <a:rPr lang="cs-CZ" noProof="0" dirty="0"/>
              <a:t>→ AI-</a:t>
            </a:r>
            <a:r>
              <a:rPr lang="cs-CZ" noProof="0" dirty="0" err="1"/>
              <a:t>assisted</a:t>
            </a:r>
            <a:r>
              <a:rPr lang="cs-CZ" noProof="0" dirty="0"/>
              <a:t> </a:t>
            </a:r>
            <a:r>
              <a:rPr lang="cs-CZ" noProof="0" dirty="0" err="1"/>
              <a:t>mapping</a:t>
            </a:r>
            <a:r>
              <a:rPr lang="cs-CZ" noProof="0" dirty="0"/>
              <a:t> </a:t>
            </a:r>
            <a:r>
              <a:rPr lang="cs-CZ" noProof="0" dirty="0" err="1"/>
              <a:t>can</a:t>
            </a:r>
            <a:r>
              <a:rPr lang="cs-CZ" noProof="0" dirty="0"/>
              <a:t> </a:t>
            </a:r>
            <a:r>
              <a:rPr lang="cs-CZ" noProof="0" dirty="0" err="1"/>
              <a:t>have</a:t>
            </a:r>
            <a:r>
              <a:rPr lang="cs-CZ" noProof="0" dirty="0"/>
              <a:t> a negative </a:t>
            </a:r>
            <a:r>
              <a:rPr lang="cs-CZ" noProof="0" dirty="0" err="1"/>
              <a:t>effect</a:t>
            </a:r>
            <a:r>
              <a:rPr lang="cs-CZ" noProof="0" dirty="0"/>
              <a:t> on OSM </a:t>
            </a:r>
            <a:r>
              <a:rPr lang="cs-CZ" noProof="0" dirty="0" err="1"/>
              <a:t>communities</a:t>
            </a:r>
            <a:r>
              <a:rPr lang="cs-CZ" noProof="0" dirty="0"/>
              <a:t> </a:t>
            </a:r>
            <a:r>
              <a:rPr lang="cs-CZ" noProof="0" dirty="0" err="1"/>
              <a:t>because</a:t>
            </a:r>
            <a:r>
              <a:rPr lang="cs-CZ" noProof="0" dirty="0"/>
              <a:t> </a:t>
            </a:r>
            <a:r>
              <a:rPr lang="cs-CZ" noProof="0" dirty="0" err="1"/>
              <a:t>mappers</a:t>
            </a:r>
            <a:r>
              <a:rPr lang="cs-CZ" noProof="0" dirty="0"/>
              <a:t> are </a:t>
            </a:r>
            <a:r>
              <a:rPr lang="cs-CZ" noProof="0" dirty="0" err="1"/>
              <a:t>afraid</a:t>
            </a:r>
            <a:r>
              <a:rPr lang="cs-CZ" noProof="0" dirty="0"/>
              <a:t> </a:t>
            </a:r>
            <a:r>
              <a:rPr lang="cs-CZ" noProof="0" dirty="0" err="1"/>
              <a:t>they</a:t>
            </a:r>
            <a:r>
              <a:rPr lang="cs-CZ" noProof="0" dirty="0"/>
              <a:t> </a:t>
            </a:r>
            <a:r>
              <a:rPr lang="cs-CZ" noProof="0" dirty="0" err="1"/>
              <a:t>could</a:t>
            </a:r>
            <a:r>
              <a:rPr lang="cs-CZ" noProof="0" dirty="0"/>
              <a:t> </a:t>
            </a:r>
            <a:r>
              <a:rPr lang="cs-CZ" noProof="0" dirty="0" err="1"/>
              <a:t>be</a:t>
            </a:r>
            <a:r>
              <a:rPr lang="cs-CZ" noProof="0" dirty="0"/>
              <a:t> </a:t>
            </a:r>
            <a:r>
              <a:rPr lang="cs-CZ" noProof="0" dirty="0" err="1"/>
              <a:t>replaced</a:t>
            </a:r>
            <a:r>
              <a:rPr lang="cs-CZ" noProof="0" dirty="0"/>
              <a:t> by AI</a:t>
            </a:r>
          </a:p>
          <a:p>
            <a:r>
              <a:rPr lang="cs-CZ" noProof="0" dirty="0"/>
              <a:t>→ </a:t>
            </a:r>
            <a:r>
              <a:rPr lang="cs-CZ" noProof="0" dirty="0" err="1"/>
              <a:t>Some</a:t>
            </a:r>
            <a:r>
              <a:rPr lang="cs-CZ" noProof="0" dirty="0"/>
              <a:t> </a:t>
            </a:r>
            <a:r>
              <a:rPr lang="cs-CZ" noProof="0" dirty="0" err="1"/>
              <a:t>of</a:t>
            </a:r>
            <a:r>
              <a:rPr lang="cs-CZ" noProof="0" dirty="0"/>
              <a:t> </a:t>
            </a:r>
            <a:r>
              <a:rPr lang="cs-CZ" noProof="0" dirty="0" err="1"/>
              <a:t>the</a:t>
            </a:r>
            <a:r>
              <a:rPr lang="cs-CZ" noProof="0" dirty="0"/>
              <a:t> </a:t>
            </a:r>
            <a:r>
              <a:rPr lang="cs-CZ" noProof="0" dirty="0" err="1"/>
              <a:t>members</a:t>
            </a:r>
            <a:r>
              <a:rPr lang="cs-CZ" noProof="0" dirty="0"/>
              <a:t> </a:t>
            </a:r>
            <a:r>
              <a:rPr lang="cs-CZ" noProof="0" dirty="0" err="1"/>
              <a:t>from</a:t>
            </a:r>
            <a:r>
              <a:rPr lang="cs-CZ" noProof="0" dirty="0"/>
              <a:t> </a:t>
            </a:r>
            <a:r>
              <a:rPr lang="cs-CZ" noProof="0" dirty="0" err="1"/>
              <a:t>the</a:t>
            </a:r>
            <a:r>
              <a:rPr lang="cs-CZ" noProof="0" dirty="0"/>
              <a:t> OSM </a:t>
            </a:r>
            <a:r>
              <a:rPr lang="cs-CZ" noProof="0" dirty="0" err="1"/>
              <a:t>communities</a:t>
            </a:r>
            <a:r>
              <a:rPr lang="cs-CZ" noProof="0" dirty="0"/>
              <a:t> are </a:t>
            </a:r>
            <a:r>
              <a:rPr lang="cs-CZ" noProof="0" dirty="0" err="1"/>
              <a:t>cautious</a:t>
            </a:r>
            <a:r>
              <a:rPr lang="cs-CZ" noProof="0" dirty="0"/>
              <a:t> </a:t>
            </a:r>
            <a:r>
              <a:rPr lang="cs-CZ" noProof="0" dirty="0" err="1"/>
              <a:t>about</a:t>
            </a:r>
            <a:r>
              <a:rPr lang="cs-CZ" noProof="0" dirty="0"/>
              <a:t> </a:t>
            </a:r>
            <a:r>
              <a:rPr lang="cs-CZ" noProof="0" dirty="0" err="1"/>
              <a:t>imports</a:t>
            </a:r>
            <a:r>
              <a:rPr lang="cs-CZ" noProof="0" dirty="0"/>
              <a:t> </a:t>
            </a:r>
            <a:r>
              <a:rPr lang="cs-CZ" noProof="0" dirty="0" err="1"/>
              <a:t>of</a:t>
            </a:r>
            <a:r>
              <a:rPr lang="cs-CZ" noProof="0" dirty="0"/>
              <a:t> </a:t>
            </a:r>
            <a:r>
              <a:rPr lang="cs-CZ" noProof="0" dirty="0" err="1"/>
              <a:t>huge</a:t>
            </a:r>
            <a:r>
              <a:rPr lang="cs-CZ" noProof="0" dirty="0"/>
              <a:t> AI-</a:t>
            </a:r>
            <a:r>
              <a:rPr lang="cs-CZ" noProof="0" dirty="0" err="1"/>
              <a:t>dataset</a:t>
            </a:r>
            <a:r>
              <a:rPr lang="cs-CZ" noProof="0" dirty="0"/>
              <a:t>.</a:t>
            </a:r>
            <a:endParaRPr lang="en-US" noProof="0" dirty="0"/>
          </a:p>
        </p:txBody>
      </p:sp>
      <p:sp>
        <p:nvSpPr>
          <p:cNvPr id="4" name="Zástupný symbol pro číslo snímku 3"/>
          <p:cNvSpPr>
            <a:spLocks noGrp="1"/>
          </p:cNvSpPr>
          <p:nvPr>
            <p:ph type="sldNum" sz="quarter" idx="5"/>
          </p:nvPr>
        </p:nvSpPr>
        <p:spPr/>
        <p:txBody>
          <a:bodyPr/>
          <a:lstStyle/>
          <a:p>
            <a:fld id="{870B656A-029A-4088-9405-F16CBA0EADF6}" type="slidenum">
              <a:rPr lang="cs-CZ" smtClean="0"/>
              <a:t>6</a:t>
            </a:fld>
            <a:endParaRPr lang="cs-CZ"/>
          </a:p>
        </p:txBody>
      </p:sp>
    </p:spTree>
    <p:extLst>
      <p:ext uri="{BB962C8B-B14F-4D97-AF65-F5344CB8AC3E}">
        <p14:creationId xmlns:p14="http://schemas.microsoft.com/office/powerpoint/2010/main" val="204459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Generally</a:t>
            </a:r>
            <a:r>
              <a:rPr lang="cs-CZ" dirty="0"/>
              <a:t>, </a:t>
            </a:r>
            <a:r>
              <a:rPr lang="cs-CZ" dirty="0" err="1"/>
              <a:t>our</a:t>
            </a:r>
            <a:r>
              <a:rPr lang="cs-CZ" dirty="0"/>
              <a:t> </a:t>
            </a:r>
            <a:r>
              <a:rPr lang="cs-CZ" dirty="0" err="1"/>
              <a:t>results</a:t>
            </a:r>
            <a:r>
              <a:rPr lang="cs-CZ" dirty="0"/>
              <a:t> </a:t>
            </a:r>
            <a:r>
              <a:rPr lang="cs-CZ" dirty="0" err="1"/>
              <a:t>were</a:t>
            </a:r>
            <a:r>
              <a:rPr lang="cs-CZ" dirty="0"/>
              <a:t> </a:t>
            </a:r>
            <a:r>
              <a:rPr lang="cs-CZ" dirty="0" err="1"/>
              <a:t>derived</a:t>
            </a:r>
            <a:r>
              <a:rPr lang="cs-CZ" dirty="0"/>
              <a:t> </a:t>
            </a:r>
            <a:r>
              <a:rPr lang="cs-CZ" dirty="0" err="1"/>
              <a:t>from</a:t>
            </a:r>
            <a:r>
              <a:rPr lang="cs-CZ" dirty="0"/>
              <a:t> </a:t>
            </a:r>
            <a:r>
              <a:rPr lang="cs-CZ" dirty="0" err="1"/>
              <a:t>all</a:t>
            </a:r>
            <a:r>
              <a:rPr lang="cs-CZ" dirty="0"/>
              <a:t> </a:t>
            </a:r>
            <a:r>
              <a:rPr lang="cs-CZ" dirty="0" err="1"/>
              <a:t>contributions</a:t>
            </a:r>
            <a:r>
              <a:rPr lang="cs-CZ" dirty="0"/>
              <a:t> </a:t>
            </a:r>
            <a:r>
              <a:rPr lang="cs-CZ" dirty="0" err="1"/>
              <a:t>between</a:t>
            </a:r>
            <a:r>
              <a:rPr lang="cs-CZ" dirty="0"/>
              <a:t> 2021 and 2023 </a:t>
            </a:r>
            <a:r>
              <a:rPr lang="cs-CZ" dirty="0" err="1"/>
              <a:t>from</a:t>
            </a:r>
            <a:r>
              <a:rPr lang="cs-CZ" dirty="0"/>
              <a:t> </a:t>
            </a:r>
            <a:r>
              <a:rPr lang="cs-CZ" dirty="0" err="1"/>
              <a:t>the</a:t>
            </a:r>
            <a:r>
              <a:rPr lang="cs-CZ" dirty="0"/>
              <a:t> </a:t>
            </a:r>
            <a:r>
              <a:rPr lang="cs-CZ" dirty="0" err="1"/>
              <a:t>combination</a:t>
            </a:r>
            <a:r>
              <a:rPr lang="cs-CZ" dirty="0"/>
              <a:t> </a:t>
            </a:r>
            <a:r>
              <a:rPr lang="cs-CZ" dirty="0" err="1"/>
              <a:t>of</a:t>
            </a:r>
            <a:r>
              <a:rPr lang="cs-CZ" dirty="0"/>
              <a:t> </a:t>
            </a:r>
            <a:r>
              <a:rPr lang="cs-CZ" dirty="0" err="1"/>
              <a:t>OpenStreetMap</a:t>
            </a:r>
            <a:r>
              <a:rPr lang="cs-CZ" dirty="0"/>
              <a:t> </a:t>
            </a:r>
            <a:r>
              <a:rPr lang="cs-CZ" dirty="0" err="1"/>
              <a:t>History</a:t>
            </a:r>
            <a:r>
              <a:rPr lang="cs-CZ" dirty="0"/>
              <a:t> Database and </a:t>
            </a:r>
            <a:r>
              <a:rPr lang="cs-CZ" dirty="0" err="1"/>
              <a:t>the</a:t>
            </a:r>
            <a:r>
              <a:rPr lang="cs-CZ" dirty="0"/>
              <a:t> </a:t>
            </a:r>
            <a:r>
              <a:rPr lang="cs-CZ" dirty="0" err="1"/>
              <a:t>OpenStreetMap</a:t>
            </a:r>
            <a:r>
              <a:rPr lang="cs-CZ" dirty="0"/>
              <a:t> </a:t>
            </a:r>
            <a:r>
              <a:rPr lang="cs-CZ" dirty="0" err="1"/>
              <a:t>changeset</a:t>
            </a:r>
            <a:r>
              <a:rPr lang="cs-CZ" dirty="0"/>
              <a:t> database.</a:t>
            </a:r>
          </a:p>
          <a:p>
            <a:r>
              <a:rPr lang="cs-CZ" dirty="0"/>
              <a:t>In OSM </a:t>
            </a:r>
            <a:r>
              <a:rPr lang="cs-CZ" dirty="0" err="1"/>
              <a:t>there</a:t>
            </a:r>
            <a:r>
              <a:rPr lang="cs-CZ" dirty="0"/>
              <a:t> </a:t>
            </a:r>
            <a:r>
              <a:rPr lang="cs-CZ" dirty="0" err="1"/>
              <a:t>exists</a:t>
            </a:r>
            <a:r>
              <a:rPr lang="cs-CZ" dirty="0"/>
              <a:t> 3 </a:t>
            </a:r>
            <a:r>
              <a:rPr lang="cs-CZ" dirty="0" err="1"/>
              <a:t>types</a:t>
            </a:r>
            <a:r>
              <a:rPr lang="cs-CZ" dirty="0"/>
              <a:t> </a:t>
            </a:r>
            <a:r>
              <a:rPr lang="cs-CZ" dirty="0" err="1"/>
              <a:t>of</a:t>
            </a:r>
            <a:r>
              <a:rPr lang="cs-CZ" dirty="0"/>
              <a:t> </a:t>
            </a:r>
            <a:r>
              <a:rPr lang="cs-CZ" dirty="0" err="1"/>
              <a:t>operations</a:t>
            </a:r>
            <a:r>
              <a:rPr lang="cs-CZ" dirty="0"/>
              <a:t> and </a:t>
            </a:r>
            <a:r>
              <a:rPr lang="cs-CZ" dirty="0" err="1"/>
              <a:t>we</a:t>
            </a:r>
            <a:r>
              <a:rPr lang="cs-CZ" dirty="0"/>
              <a:t> </a:t>
            </a:r>
            <a:r>
              <a:rPr lang="cs-CZ" dirty="0" err="1"/>
              <a:t>worked</a:t>
            </a:r>
            <a:r>
              <a:rPr lang="cs-CZ" dirty="0"/>
              <a:t> </a:t>
            </a:r>
            <a:r>
              <a:rPr lang="cs-CZ" dirty="0" err="1"/>
              <a:t>with</a:t>
            </a:r>
            <a:r>
              <a:rPr lang="cs-CZ" dirty="0"/>
              <a:t> </a:t>
            </a:r>
            <a:r>
              <a:rPr lang="cs-CZ" dirty="0" err="1"/>
              <a:t>the</a:t>
            </a:r>
            <a:r>
              <a:rPr lang="cs-CZ" dirty="0"/>
              <a:t> </a:t>
            </a:r>
            <a:r>
              <a:rPr lang="cs-CZ" dirty="0" err="1"/>
              <a:t>operations</a:t>
            </a:r>
            <a:r>
              <a:rPr lang="cs-CZ" dirty="0"/>
              <a:t> </a:t>
            </a:r>
            <a:r>
              <a:rPr lang="cs-CZ" dirty="0" err="1"/>
              <a:t>creating</a:t>
            </a:r>
            <a:r>
              <a:rPr lang="cs-CZ" dirty="0"/>
              <a:t> and </a:t>
            </a:r>
            <a:r>
              <a:rPr lang="cs-CZ" dirty="0" err="1"/>
              <a:t>editing</a:t>
            </a:r>
            <a:r>
              <a:rPr lang="cs-CZ" dirty="0"/>
              <a:t>.</a:t>
            </a:r>
          </a:p>
          <a:p>
            <a:r>
              <a:rPr lang="cs-CZ" dirty="0"/>
              <a:t>And </a:t>
            </a:r>
            <a:r>
              <a:rPr lang="cs-CZ" dirty="0" err="1"/>
              <a:t>we</a:t>
            </a:r>
            <a:r>
              <a:rPr lang="cs-CZ" dirty="0"/>
              <a:t> </a:t>
            </a:r>
            <a:r>
              <a:rPr lang="cs-CZ" dirty="0" err="1"/>
              <a:t>tried</a:t>
            </a:r>
            <a:r>
              <a:rPr lang="cs-CZ" dirty="0"/>
              <a:t> to </a:t>
            </a:r>
            <a:r>
              <a:rPr lang="cs-CZ" dirty="0" err="1"/>
              <a:t>explore</a:t>
            </a:r>
            <a:r>
              <a:rPr lang="cs-CZ" dirty="0"/>
              <a:t> </a:t>
            </a:r>
            <a:r>
              <a:rPr lang="cs-CZ" dirty="0" err="1"/>
              <a:t>differences</a:t>
            </a:r>
            <a:r>
              <a:rPr lang="cs-CZ" dirty="0"/>
              <a:t> </a:t>
            </a:r>
            <a:r>
              <a:rPr lang="cs-CZ" dirty="0" err="1"/>
              <a:t>between</a:t>
            </a:r>
            <a:r>
              <a:rPr lang="cs-CZ" dirty="0"/>
              <a:t> AI </a:t>
            </a:r>
            <a:r>
              <a:rPr lang="cs-CZ" dirty="0" err="1"/>
              <a:t>buildings</a:t>
            </a:r>
            <a:r>
              <a:rPr lang="cs-CZ" dirty="0"/>
              <a:t> and non-AI </a:t>
            </a:r>
            <a:r>
              <a:rPr lang="cs-CZ" dirty="0" err="1"/>
              <a:t>buildings</a:t>
            </a:r>
            <a:r>
              <a:rPr lang="cs-CZ" dirty="0"/>
              <a:t> and AI </a:t>
            </a:r>
            <a:r>
              <a:rPr lang="cs-CZ" dirty="0" err="1"/>
              <a:t>roads</a:t>
            </a:r>
            <a:r>
              <a:rPr lang="cs-CZ" dirty="0"/>
              <a:t> and non-AI </a:t>
            </a:r>
            <a:r>
              <a:rPr lang="cs-CZ" dirty="0" err="1"/>
              <a:t>roads</a:t>
            </a:r>
            <a:r>
              <a:rPr lang="cs-CZ" dirty="0"/>
              <a:t>.</a:t>
            </a:r>
          </a:p>
          <a:p>
            <a:endParaRPr lang="en-GB" dirty="0"/>
          </a:p>
        </p:txBody>
      </p:sp>
      <p:sp>
        <p:nvSpPr>
          <p:cNvPr id="4" name="Zástupný symbol pro číslo snímku 3"/>
          <p:cNvSpPr>
            <a:spLocks noGrp="1"/>
          </p:cNvSpPr>
          <p:nvPr>
            <p:ph type="sldNum" sz="quarter" idx="5"/>
          </p:nvPr>
        </p:nvSpPr>
        <p:spPr/>
        <p:txBody>
          <a:bodyPr/>
          <a:lstStyle/>
          <a:p>
            <a:fld id="{870B656A-029A-4088-9405-F16CBA0EADF6}" type="slidenum">
              <a:rPr lang="cs-CZ" smtClean="0"/>
              <a:t>7</a:t>
            </a:fld>
            <a:endParaRPr lang="cs-CZ"/>
          </a:p>
        </p:txBody>
      </p:sp>
    </p:spTree>
    <p:extLst>
      <p:ext uri="{BB962C8B-B14F-4D97-AF65-F5344CB8AC3E}">
        <p14:creationId xmlns:p14="http://schemas.microsoft.com/office/powerpoint/2010/main" val="273150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Here</a:t>
            </a:r>
            <a:r>
              <a:rPr lang="cs-CZ" dirty="0"/>
              <a:t> </a:t>
            </a:r>
            <a:r>
              <a:rPr lang="cs-CZ" dirty="0" err="1"/>
              <a:t>we</a:t>
            </a:r>
            <a:r>
              <a:rPr lang="cs-CZ" dirty="0"/>
              <a:t> </a:t>
            </a:r>
            <a:r>
              <a:rPr lang="cs-CZ" dirty="0" err="1"/>
              <a:t>can</a:t>
            </a:r>
            <a:r>
              <a:rPr lang="cs-CZ" dirty="0"/>
              <a:t> </a:t>
            </a:r>
            <a:r>
              <a:rPr lang="cs-CZ" dirty="0" err="1"/>
              <a:t>see</a:t>
            </a:r>
            <a:r>
              <a:rPr lang="cs-CZ" dirty="0"/>
              <a:t> </a:t>
            </a:r>
            <a:r>
              <a:rPr lang="cs-CZ" dirty="0" err="1"/>
              <a:t>how</a:t>
            </a:r>
            <a:r>
              <a:rPr lang="cs-CZ" dirty="0"/>
              <a:t> </a:t>
            </a:r>
            <a:r>
              <a:rPr lang="cs-CZ" dirty="0" err="1"/>
              <a:t>we</a:t>
            </a:r>
            <a:r>
              <a:rPr lang="cs-CZ" dirty="0"/>
              <a:t> </a:t>
            </a:r>
            <a:r>
              <a:rPr lang="cs-CZ" dirty="0" err="1"/>
              <a:t>defined</a:t>
            </a:r>
            <a:r>
              <a:rPr lang="cs-CZ" dirty="0"/>
              <a:t> </a:t>
            </a:r>
            <a:r>
              <a:rPr lang="cs-CZ" dirty="0" err="1"/>
              <a:t>the</a:t>
            </a:r>
            <a:r>
              <a:rPr lang="cs-CZ" dirty="0"/>
              <a:t> </a:t>
            </a:r>
            <a:r>
              <a:rPr lang="cs-CZ" dirty="0" err="1"/>
              <a:t>buildings</a:t>
            </a:r>
            <a:r>
              <a:rPr lang="cs-CZ" dirty="0"/>
              <a:t> in </a:t>
            </a:r>
            <a:r>
              <a:rPr lang="cs-CZ" dirty="0" err="1"/>
              <a:t>general</a:t>
            </a:r>
            <a:r>
              <a:rPr lang="cs-CZ" dirty="0"/>
              <a:t> and </a:t>
            </a:r>
            <a:r>
              <a:rPr lang="cs-CZ" dirty="0" err="1"/>
              <a:t>then</a:t>
            </a:r>
            <a:r>
              <a:rPr lang="cs-CZ" dirty="0"/>
              <a:t> </a:t>
            </a:r>
            <a:r>
              <a:rPr lang="cs-CZ" dirty="0" err="1"/>
              <a:t>the</a:t>
            </a:r>
            <a:r>
              <a:rPr lang="cs-CZ" dirty="0"/>
              <a:t> AI </a:t>
            </a:r>
            <a:r>
              <a:rPr lang="cs-CZ" dirty="0" err="1"/>
              <a:t>buldings</a:t>
            </a:r>
            <a:r>
              <a:rPr lang="cs-CZ" dirty="0"/>
              <a:t>.</a:t>
            </a:r>
          </a:p>
          <a:p>
            <a:r>
              <a:rPr lang="cs-CZ" dirty="0" err="1"/>
              <a:t>We</a:t>
            </a:r>
            <a:r>
              <a:rPr lang="cs-CZ" dirty="0"/>
              <a:t> </a:t>
            </a:r>
            <a:r>
              <a:rPr lang="cs-CZ" dirty="0" err="1"/>
              <a:t>selected</a:t>
            </a:r>
            <a:r>
              <a:rPr lang="cs-CZ" dirty="0"/>
              <a:t> Microsoft AI </a:t>
            </a:r>
            <a:r>
              <a:rPr lang="cs-CZ" dirty="0" err="1"/>
              <a:t>buildings</a:t>
            </a:r>
            <a:r>
              <a:rPr lang="cs-CZ" dirty="0"/>
              <a:t> and ESRI/Google </a:t>
            </a:r>
            <a:r>
              <a:rPr lang="cs-CZ" dirty="0" err="1"/>
              <a:t>buildings</a:t>
            </a:r>
            <a:r>
              <a:rPr lang="cs-CZ" dirty="0"/>
              <a:t>. In most </a:t>
            </a:r>
            <a:r>
              <a:rPr lang="cs-CZ" dirty="0" err="1"/>
              <a:t>cases</a:t>
            </a:r>
            <a:r>
              <a:rPr lang="cs-CZ" dirty="0"/>
              <a:t> </a:t>
            </a:r>
            <a:r>
              <a:rPr lang="cs-CZ" dirty="0" err="1"/>
              <a:t>the</a:t>
            </a:r>
            <a:r>
              <a:rPr lang="cs-CZ" dirty="0"/>
              <a:t> </a:t>
            </a:r>
            <a:r>
              <a:rPr lang="cs-CZ" dirty="0" err="1"/>
              <a:t>numbers</a:t>
            </a:r>
            <a:r>
              <a:rPr lang="cs-CZ" dirty="0"/>
              <a:t> </a:t>
            </a:r>
            <a:r>
              <a:rPr lang="cs-CZ" dirty="0" err="1"/>
              <a:t>of</a:t>
            </a:r>
            <a:r>
              <a:rPr lang="cs-CZ" dirty="0"/>
              <a:t> ESRI/Google AI </a:t>
            </a:r>
            <a:r>
              <a:rPr lang="cs-CZ" dirty="0" err="1"/>
              <a:t>buildings</a:t>
            </a:r>
            <a:r>
              <a:rPr lang="cs-CZ" dirty="0"/>
              <a:t> </a:t>
            </a:r>
            <a:r>
              <a:rPr lang="cs-CZ" dirty="0" err="1"/>
              <a:t>were</a:t>
            </a:r>
            <a:r>
              <a:rPr lang="cs-CZ" dirty="0"/>
              <a:t> </a:t>
            </a:r>
            <a:r>
              <a:rPr lang="cs-CZ" dirty="0" err="1"/>
              <a:t>low</a:t>
            </a:r>
            <a:r>
              <a:rPr lang="cs-CZ" dirty="0"/>
              <a:t>.</a:t>
            </a:r>
          </a:p>
          <a:p>
            <a:r>
              <a:rPr lang="cs-CZ" dirty="0" err="1"/>
              <a:t>Regarding</a:t>
            </a:r>
            <a:r>
              <a:rPr lang="cs-CZ" dirty="0"/>
              <a:t> </a:t>
            </a:r>
            <a:r>
              <a:rPr lang="cs-CZ" dirty="0" err="1"/>
              <a:t>the</a:t>
            </a:r>
            <a:r>
              <a:rPr lang="cs-CZ" dirty="0"/>
              <a:t> </a:t>
            </a:r>
            <a:r>
              <a:rPr lang="cs-CZ" dirty="0" err="1"/>
              <a:t>road</a:t>
            </a:r>
            <a:r>
              <a:rPr lang="cs-CZ" dirty="0"/>
              <a:t> </a:t>
            </a:r>
            <a:r>
              <a:rPr lang="cs-CZ" dirty="0" err="1"/>
              <a:t>definition</a:t>
            </a:r>
            <a:r>
              <a:rPr lang="cs-CZ" dirty="0"/>
              <a:t> </a:t>
            </a:r>
            <a:r>
              <a:rPr lang="cs-CZ" dirty="0" err="1"/>
              <a:t>we</a:t>
            </a:r>
            <a:r>
              <a:rPr lang="cs-CZ" dirty="0"/>
              <a:t> </a:t>
            </a:r>
            <a:r>
              <a:rPr lang="cs-CZ" dirty="0" err="1"/>
              <a:t>used</a:t>
            </a:r>
            <a:r>
              <a:rPr lang="cs-CZ" dirty="0"/>
              <a:t> </a:t>
            </a:r>
            <a:r>
              <a:rPr lang="cs-CZ" dirty="0" err="1"/>
              <a:t>only</a:t>
            </a:r>
            <a:r>
              <a:rPr lang="cs-CZ" dirty="0"/>
              <a:t> </a:t>
            </a:r>
            <a:r>
              <a:rPr lang="cs-CZ" dirty="0" err="1"/>
              <a:t>the</a:t>
            </a:r>
            <a:r>
              <a:rPr lang="cs-CZ" dirty="0"/>
              <a:t> most </a:t>
            </a:r>
            <a:r>
              <a:rPr lang="cs-CZ" dirty="0" err="1"/>
              <a:t>important</a:t>
            </a:r>
            <a:r>
              <a:rPr lang="cs-CZ" dirty="0"/>
              <a:t> </a:t>
            </a:r>
            <a:r>
              <a:rPr lang="cs-CZ" dirty="0" err="1"/>
              <a:t>types</a:t>
            </a:r>
            <a:r>
              <a:rPr lang="cs-CZ" dirty="0"/>
              <a:t> </a:t>
            </a:r>
            <a:r>
              <a:rPr lang="cs-CZ" dirty="0" err="1"/>
              <a:t>of</a:t>
            </a:r>
            <a:r>
              <a:rPr lang="cs-CZ" dirty="0"/>
              <a:t> </a:t>
            </a:r>
            <a:r>
              <a:rPr lang="cs-CZ" dirty="0" err="1"/>
              <a:t>roads</a:t>
            </a:r>
            <a:r>
              <a:rPr lang="cs-CZ" dirty="0"/>
              <a:t> – </a:t>
            </a:r>
            <a:r>
              <a:rPr lang="cs-CZ" dirty="0" err="1"/>
              <a:t>because</a:t>
            </a:r>
            <a:r>
              <a:rPr lang="cs-CZ" dirty="0"/>
              <a:t> </a:t>
            </a:r>
            <a:r>
              <a:rPr lang="cs-CZ" dirty="0" err="1"/>
              <a:t>they</a:t>
            </a:r>
            <a:r>
              <a:rPr lang="cs-CZ" dirty="0"/>
              <a:t> are </a:t>
            </a:r>
            <a:r>
              <a:rPr lang="cs-CZ" dirty="0" err="1"/>
              <a:t>the</a:t>
            </a:r>
            <a:r>
              <a:rPr lang="cs-CZ" dirty="0"/>
              <a:t> </a:t>
            </a:r>
            <a:r>
              <a:rPr lang="cs-CZ" dirty="0" err="1"/>
              <a:t>backbone</a:t>
            </a:r>
            <a:r>
              <a:rPr lang="cs-CZ" dirty="0"/>
              <a:t> </a:t>
            </a:r>
            <a:r>
              <a:rPr lang="cs-CZ" dirty="0" err="1"/>
              <a:t>of</a:t>
            </a:r>
            <a:r>
              <a:rPr lang="cs-CZ" dirty="0"/>
              <a:t> </a:t>
            </a:r>
            <a:r>
              <a:rPr lang="cs-CZ" dirty="0" err="1"/>
              <a:t>transportation</a:t>
            </a:r>
            <a:r>
              <a:rPr lang="cs-CZ" dirty="0"/>
              <a:t> network. So, </a:t>
            </a:r>
            <a:r>
              <a:rPr lang="cs-CZ" dirty="0" err="1"/>
              <a:t>we</a:t>
            </a:r>
            <a:r>
              <a:rPr lang="cs-CZ" dirty="0"/>
              <a:t> </a:t>
            </a:r>
            <a:r>
              <a:rPr lang="cs-CZ" dirty="0" err="1"/>
              <a:t>used</a:t>
            </a:r>
            <a:r>
              <a:rPr lang="cs-CZ" dirty="0"/>
              <a:t> </a:t>
            </a:r>
            <a:r>
              <a:rPr lang="cs-CZ" dirty="0" err="1"/>
              <a:t>the</a:t>
            </a:r>
            <a:r>
              <a:rPr lang="cs-CZ" dirty="0"/>
              <a:t> </a:t>
            </a:r>
            <a:r>
              <a:rPr lang="cs-CZ" dirty="0" err="1"/>
              <a:t>key</a:t>
            </a:r>
            <a:r>
              <a:rPr lang="cs-CZ" dirty="0"/>
              <a:t> </a:t>
            </a:r>
            <a:r>
              <a:rPr lang="cs-CZ" dirty="0" err="1"/>
              <a:t>highway</a:t>
            </a:r>
            <a:r>
              <a:rPr lang="cs-CZ" dirty="0"/>
              <a:t> </a:t>
            </a:r>
            <a:r>
              <a:rPr lang="cs-CZ" dirty="0" err="1"/>
              <a:t>values</a:t>
            </a:r>
            <a:r>
              <a:rPr lang="cs-CZ" dirty="0"/>
              <a:t>... </a:t>
            </a:r>
            <a:endParaRPr lang="cs-CZ" dirty="0">
              <a:ea typeface="Calibri"/>
              <a:cs typeface="Calibri"/>
            </a:endParaRPr>
          </a:p>
          <a:p>
            <a:r>
              <a:rPr lang="cs-CZ" dirty="0" err="1"/>
              <a:t>For</a:t>
            </a:r>
            <a:r>
              <a:rPr lang="cs-CZ" dirty="0"/>
              <a:t> AI </a:t>
            </a:r>
            <a:r>
              <a:rPr lang="cs-CZ" dirty="0" err="1"/>
              <a:t>road</a:t>
            </a:r>
            <a:r>
              <a:rPr lang="cs-CZ" dirty="0"/>
              <a:t> </a:t>
            </a:r>
            <a:r>
              <a:rPr lang="cs-CZ" dirty="0" err="1"/>
              <a:t>definition</a:t>
            </a:r>
            <a:r>
              <a:rPr lang="cs-CZ" dirty="0"/>
              <a:t> </a:t>
            </a:r>
            <a:r>
              <a:rPr lang="cs-CZ" dirty="0" err="1"/>
              <a:t>we</a:t>
            </a:r>
            <a:r>
              <a:rPr lang="cs-CZ" dirty="0"/>
              <a:t> </a:t>
            </a:r>
            <a:r>
              <a:rPr lang="cs-CZ" dirty="0" err="1"/>
              <a:t>used</a:t>
            </a:r>
            <a:r>
              <a:rPr lang="cs-CZ" dirty="0"/>
              <a:t> these tag </a:t>
            </a:r>
            <a:r>
              <a:rPr lang="cs-CZ" dirty="0" err="1"/>
              <a:t>hashtags</a:t>
            </a:r>
            <a:r>
              <a:rPr lang="cs-CZ" dirty="0"/>
              <a:t> and element </a:t>
            </a:r>
            <a:r>
              <a:rPr lang="cs-CZ" dirty="0" err="1"/>
              <a:t>tags</a:t>
            </a:r>
            <a:r>
              <a:rPr lang="cs-CZ" dirty="0"/>
              <a:t> </a:t>
            </a:r>
            <a:r>
              <a:rPr lang="cs-CZ" dirty="0" err="1"/>
              <a:t>that</a:t>
            </a:r>
            <a:r>
              <a:rPr lang="cs-CZ" dirty="0"/>
              <a:t> </a:t>
            </a:r>
            <a:r>
              <a:rPr lang="cs-CZ" dirty="0" err="1"/>
              <a:t>contained</a:t>
            </a:r>
            <a:r>
              <a:rPr lang="cs-CZ" dirty="0"/>
              <a:t> </a:t>
            </a:r>
            <a:r>
              <a:rPr lang="cs-CZ" dirty="0" err="1"/>
              <a:t>RapiD</a:t>
            </a:r>
            <a:r>
              <a:rPr lang="cs-CZ" dirty="0"/>
              <a:t>.</a:t>
            </a:r>
            <a:endParaRPr lang="cs-CZ">
              <a:ea typeface="Calibri"/>
              <a:cs typeface="Calibri"/>
            </a:endParaRPr>
          </a:p>
          <a:p>
            <a:r>
              <a:rPr lang="en-GB">
                <a:ea typeface="Calibri"/>
                <a:cs typeface="Calibri"/>
              </a:rPr>
              <a:t>We tested some variants of hashtags before – and this returned the best results.</a:t>
            </a:r>
          </a:p>
          <a:p>
            <a:endParaRPr lang="en-GB" dirty="0">
              <a:ea typeface="Calibri" panose="020F0502020204030204"/>
              <a:cs typeface="Calibri" panose="020F0502020204030204"/>
            </a:endParaRPr>
          </a:p>
        </p:txBody>
      </p:sp>
      <p:sp>
        <p:nvSpPr>
          <p:cNvPr id="4" name="Zástupný symbol pro číslo snímku 3"/>
          <p:cNvSpPr>
            <a:spLocks noGrp="1"/>
          </p:cNvSpPr>
          <p:nvPr>
            <p:ph type="sldNum" sz="quarter" idx="5"/>
          </p:nvPr>
        </p:nvSpPr>
        <p:spPr/>
        <p:txBody>
          <a:bodyPr/>
          <a:lstStyle/>
          <a:p>
            <a:fld id="{870B656A-029A-4088-9405-F16CBA0EADF6}" type="slidenum">
              <a:rPr lang="cs-CZ" smtClean="0"/>
              <a:t>8</a:t>
            </a:fld>
            <a:endParaRPr lang="cs-CZ"/>
          </a:p>
        </p:txBody>
      </p:sp>
    </p:spTree>
    <p:extLst>
      <p:ext uri="{BB962C8B-B14F-4D97-AF65-F5344CB8AC3E}">
        <p14:creationId xmlns:p14="http://schemas.microsoft.com/office/powerpoint/2010/main" val="65453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defRPr/>
            </a:pPr>
            <a:r>
              <a:rPr lang="cs-CZ" dirty="0" err="1"/>
              <a:t>Here</a:t>
            </a:r>
            <a:r>
              <a:rPr lang="cs-CZ" dirty="0"/>
              <a:t> </a:t>
            </a:r>
            <a:r>
              <a:rPr lang="cs-CZ" dirty="0" err="1"/>
              <a:t>is</a:t>
            </a:r>
            <a:r>
              <a:rPr lang="cs-CZ" dirty="0"/>
              <a:t> </a:t>
            </a:r>
            <a:r>
              <a:rPr lang="cs-CZ" dirty="0" err="1"/>
              <a:t>how</a:t>
            </a:r>
            <a:r>
              <a:rPr lang="cs-CZ" dirty="0"/>
              <a:t> </a:t>
            </a:r>
            <a:r>
              <a:rPr lang="cs-CZ" dirty="0" err="1"/>
              <a:t>we</a:t>
            </a:r>
            <a:r>
              <a:rPr lang="cs-CZ" dirty="0"/>
              <a:t> </a:t>
            </a:r>
            <a:r>
              <a:rPr lang="cs-CZ" dirty="0" err="1"/>
              <a:t>measured</a:t>
            </a:r>
            <a:r>
              <a:rPr lang="cs-CZ" dirty="0"/>
              <a:t> </a:t>
            </a:r>
            <a:r>
              <a:rPr lang="cs-CZ" dirty="0" err="1"/>
              <a:t>the</a:t>
            </a:r>
            <a:r>
              <a:rPr lang="cs-CZ" dirty="0"/>
              <a:t> </a:t>
            </a:r>
            <a:r>
              <a:rPr lang="cs-CZ" dirty="0" err="1"/>
              <a:t>global</a:t>
            </a:r>
            <a:r>
              <a:rPr lang="cs-CZ" dirty="0"/>
              <a:t> level </a:t>
            </a:r>
            <a:r>
              <a:rPr lang="cs-CZ" dirty="0" err="1"/>
              <a:t>of</a:t>
            </a:r>
            <a:r>
              <a:rPr lang="cs-CZ" dirty="0"/>
              <a:t> </a:t>
            </a:r>
            <a:r>
              <a:rPr lang="cs-CZ" dirty="0" err="1"/>
              <a:t>editing</a:t>
            </a:r>
            <a:r>
              <a:rPr lang="cs-CZ" dirty="0"/>
              <a:t> and </a:t>
            </a:r>
            <a:r>
              <a:rPr lang="cs-CZ" dirty="0" err="1"/>
              <a:t>creating</a:t>
            </a:r>
            <a:r>
              <a:rPr lang="cs-CZ" dirty="0"/>
              <a:t> </a:t>
            </a:r>
            <a:r>
              <a:rPr lang="cs-CZ" dirty="0" err="1"/>
              <a:t>of</a:t>
            </a:r>
            <a:r>
              <a:rPr lang="cs-CZ" dirty="0"/>
              <a:t> </a:t>
            </a:r>
            <a:r>
              <a:rPr lang="cs-CZ" dirty="0" err="1"/>
              <a:t>roads</a:t>
            </a:r>
            <a:r>
              <a:rPr lang="cs-CZ" dirty="0"/>
              <a:t> and </a:t>
            </a:r>
            <a:r>
              <a:rPr lang="cs-CZ" dirty="0" err="1"/>
              <a:t>buildings</a:t>
            </a:r>
            <a:r>
              <a:rPr lang="cs-CZ" dirty="0"/>
              <a:t>.</a:t>
            </a:r>
            <a:endParaRPr lang="cs-CZ" dirty="0">
              <a:ea typeface="Calibri"/>
              <a:cs typeface="Calibri"/>
            </a:endParaRPr>
          </a:p>
          <a:p>
            <a:pPr>
              <a:defRPr/>
            </a:pPr>
            <a:r>
              <a:rPr lang="cs-CZ" err="1">
                <a:ea typeface="Calibri"/>
                <a:cs typeface="Calibri"/>
              </a:rPr>
              <a:t>We</a:t>
            </a:r>
            <a:r>
              <a:rPr lang="cs-CZ" dirty="0">
                <a:ea typeface="Calibri"/>
                <a:cs typeface="Calibri"/>
              </a:rPr>
              <a:t> </a:t>
            </a:r>
            <a:r>
              <a:rPr lang="cs-CZ" err="1">
                <a:ea typeface="Calibri"/>
                <a:cs typeface="Calibri"/>
              </a:rPr>
              <a:t>computed</a:t>
            </a:r>
            <a:r>
              <a:rPr lang="cs-CZ">
                <a:ea typeface="Calibri"/>
                <a:cs typeface="Calibri"/>
              </a:rPr>
              <a:t>:</a:t>
            </a:r>
          </a:p>
          <a:p>
            <a:pPr>
              <a:defRPr/>
            </a:pPr>
            <a:r>
              <a:rPr lang="cs-CZ" dirty="0">
                <a:ea typeface="Calibri"/>
                <a:cs typeface="Calibri"/>
              </a:rPr>
              <a:t>- ratio </a:t>
            </a:r>
            <a:r>
              <a:rPr lang="cs-CZ" dirty="0" err="1">
                <a:ea typeface="Calibri"/>
                <a:cs typeface="Calibri"/>
              </a:rPr>
              <a:t>of</a:t>
            </a:r>
            <a:r>
              <a:rPr lang="cs-CZ" dirty="0">
                <a:ea typeface="Calibri"/>
                <a:cs typeface="Calibri"/>
              </a:rPr>
              <a:t> </a:t>
            </a:r>
            <a:r>
              <a:rPr lang="cs-CZ" dirty="0" err="1">
                <a:ea typeface="Calibri"/>
                <a:cs typeface="Calibri"/>
              </a:rPr>
              <a:t>number</a:t>
            </a:r>
            <a:r>
              <a:rPr lang="cs-CZ" dirty="0">
                <a:ea typeface="Calibri"/>
                <a:cs typeface="Calibri"/>
              </a:rPr>
              <a:t> </a:t>
            </a:r>
            <a:r>
              <a:rPr lang="cs-CZ" dirty="0" err="1">
                <a:ea typeface="Calibri"/>
                <a:cs typeface="Calibri"/>
              </a:rPr>
              <a:t>of</a:t>
            </a:r>
            <a:r>
              <a:rPr lang="cs-CZ" dirty="0">
                <a:ea typeface="Calibri"/>
                <a:cs typeface="Calibri"/>
              </a:rPr>
              <a:t> </a:t>
            </a:r>
            <a:r>
              <a:rPr lang="cs-CZ" dirty="0" err="1">
                <a:ea typeface="Calibri"/>
                <a:cs typeface="Calibri"/>
              </a:rPr>
              <a:t>created</a:t>
            </a:r>
            <a:r>
              <a:rPr lang="cs-CZ" dirty="0">
                <a:ea typeface="Calibri"/>
                <a:cs typeface="Calibri"/>
              </a:rPr>
              <a:t> AI </a:t>
            </a:r>
            <a:r>
              <a:rPr lang="cs-CZ" dirty="0" err="1">
                <a:ea typeface="Calibri"/>
                <a:cs typeface="Calibri"/>
              </a:rPr>
              <a:t>buildings</a:t>
            </a:r>
            <a:r>
              <a:rPr lang="cs-CZ" dirty="0">
                <a:ea typeface="Calibri"/>
                <a:cs typeface="Calibri"/>
              </a:rPr>
              <a:t> on </a:t>
            </a:r>
            <a:r>
              <a:rPr lang="cs-CZ" dirty="0" err="1">
                <a:ea typeface="Calibri"/>
                <a:cs typeface="Calibri"/>
              </a:rPr>
              <a:t>number</a:t>
            </a:r>
            <a:r>
              <a:rPr lang="cs-CZ" dirty="0">
                <a:ea typeface="Calibri"/>
                <a:cs typeface="Calibri"/>
              </a:rPr>
              <a:t> </a:t>
            </a:r>
            <a:r>
              <a:rPr lang="cs-CZ" dirty="0" err="1">
                <a:ea typeface="Calibri"/>
                <a:cs typeface="Calibri"/>
              </a:rPr>
              <a:t>of</a:t>
            </a:r>
            <a:r>
              <a:rPr lang="cs-CZ" dirty="0">
                <a:ea typeface="Calibri"/>
                <a:cs typeface="Calibri"/>
              </a:rPr>
              <a:t> </a:t>
            </a:r>
            <a:r>
              <a:rPr lang="cs-CZ" dirty="0" err="1">
                <a:ea typeface="Calibri"/>
                <a:cs typeface="Calibri"/>
              </a:rPr>
              <a:t>all</a:t>
            </a:r>
            <a:r>
              <a:rPr lang="cs-CZ" dirty="0">
                <a:ea typeface="Calibri"/>
                <a:cs typeface="Calibri"/>
              </a:rPr>
              <a:t> </a:t>
            </a:r>
            <a:r>
              <a:rPr lang="cs-CZ" dirty="0" err="1">
                <a:ea typeface="Calibri"/>
                <a:cs typeface="Calibri"/>
              </a:rPr>
              <a:t>created</a:t>
            </a:r>
            <a:r>
              <a:rPr lang="cs-CZ" dirty="0">
                <a:ea typeface="Calibri"/>
                <a:cs typeface="Calibri"/>
              </a:rPr>
              <a:t> </a:t>
            </a:r>
            <a:r>
              <a:rPr lang="cs-CZ" dirty="0" err="1">
                <a:ea typeface="Calibri"/>
                <a:cs typeface="Calibri"/>
              </a:rPr>
              <a:t>buildings</a:t>
            </a:r>
            <a:r>
              <a:rPr lang="cs-CZ" dirty="0">
                <a:ea typeface="Calibri"/>
                <a:cs typeface="Calibri"/>
              </a:rPr>
              <a:t> in </a:t>
            </a:r>
            <a:r>
              <a:rPr lang="cs-CZ" dirty="0" err="1">
                <a:ea typeface="Calibri"/>
                <a:cs typeface="Calibri"/>
              </a:rPr>
              <a:t>each</a:t>
            </a:r>
            <a:r>
              <a:rPr lang="cs-CZ" dirty="0">
                <a:ea typeface="Calibri"/>
                <a:cs typeface="Calibri"/>
              </a:rPr>
              <a:t> </a:t>
            </a:r>
            <a:r>
              <a:rPr lang="cs-CZ" dirty="0" err="1">
                <a:ea typeface="Calibri"/>
                <a:cs typeface="Calibri"/>
              </a:rPr>
              <a:t>year</a:t>
            </a:r>
            <a:r>
              <a:rPr lang="cs-CZ" dirty="0">
                <a:ea typeface="Calibri"/>
                <a:cs typeface="Calibri"/>
              </a:rPr>
              <a:t> in 2021-2023 </a:t>
            </a:r>
            <a:endParaRPr lang="cs-CZ"/>
          </a:p>
          <a:p>
            <a:pPr>
              <a:defRPr/>
            </a:pPr>
            <a:r>
              <a:rPr lang="cs-CZ" dirty="0"/>
              <a:t>- ratio </a:t>
            </a:r>
            <a:r>
              <a:rPr lang="cs-CZ" dirty="0" err="1"/>
              <a:t>of</a:t>
            </a:r>
            <a:r>
              <a:rPr lang="cs-CZ" dirty="0"/>
              <a:t> </a:t>
            </a:r>
            <a:r>
              <a:rPr lang="cs-CZ" dirty="0" err="1"/>
              <a:t>number</a:t>
            </a:r>
            <a:r>
              <a:rPr lang="cs-CZ" dirty="0"/>
              <a:t> </a:t>
            </a:r>
            <a:r>
              <a:rPr lang="cs-CZ" dirty="0" err="1"/>
              <a:t>of</a:t>
            </a:r>
            <a:r>
              <a:rPr lang="cs-CZ" dirty="0"/>
              <a:t> </a:t>
            </a:r>
            <a:r>
              <a:rPr lang="cs-CZ" dirty="0" err="1"/>
              <a:t>edited</a:t>
            </a:r>
            <a:r>
              <a:rPr lang="cs-CZ" dirty="0"/>
              <a:t> AI </a:t>
            </a:r>
            <a:r>
              <a:rPr lang="cs-CZ" dirty="0" err="1"/>
              <a:t>buildings</a:t>
            </a:r>
            <a:r>
              <a:rPr lang="cs-CZ" dirty="0"/>
              <a:t> on </a:t>
            </a:r>
            <a:r>
              <a:rPr lang="cs-CZ" dirty="0" err="1"/>
              <a:t>number</a:t>
            </a:r>
            <a:r>
              <a:rPr lang="cs-CZ" dirty="0"/>
              <a:t> </a:t>
            </a:r>
            <a:r>
              <a:rPr lang="cs-CZ" dirty="0" err="1"/>
              <a:t>of</a:t>
            </a:r>
            <a:r>
              <a:rPr lang="cs-CZ" dirty="0"/>
              <a:t> </a:t>
            </a:r>
            <a:r>
              <a:rPr lang="cs-CZ" dirty="0" err="1"/>
              <a:t>all</a:t>
            </a:r>
            <a:r>
              <a:rPr lang="cs-CZ" dirty="0"/>
              <a:t> </a:t>
            </a:r>
            <a:r>
              <a:rPr lang="cs-CZ" dirty="0" err="1"/>
              <a:t>edited</a:t>
            </a:r>
            <a:r>
              <a:rPr lang="cs-CZ" dirty="0"/>
              <a:t> </a:t>
            </a:r>
            <a:r>
              <a:rPr lang="cs-CZ" dirty="0" err="1"/>
              <a:t>buildings</a:t>
            </a:r>
            <a:r>
              <a:rPr lang="cs-CZ" dirty="0"/>
              <a:t> in </a:t>
            </a:r>
            <a:r>
              <a:rPr lang="cs-CZ" dirty="0" err="1"/>
              <a:t>each</a:t>
            </a:r>
            <a:r>
              <a:rPr lang="cs-CZ" dirty="0"/>
              <a:t> </a:t>
            </a:r>
            <a:r>
              <a:rPr lang="cs-CZ" dirty="0" err="1"/>
              <a:t>year</a:t>
            </a:r>
            <a:r>
              <a:rPr lang="cs-CZ" dirty="0"/>
              <a:t> in 2021-2023 </a:t>
            </a:r>
            <a:endParaRPr lang="cs-CZ" dirty="0">
              <a:ea typeface="Calibri"/>
              <a:cs typeface="Calibri"/>
            </a:endParaRPr>
          </a:p>
          <a:p>
            <a:pPr>
              <a:defRPr/>
            </a:pPr>
            <a:r>
              <a:rPr lang="cs-CZ" dirty="0"/>
              <a:t>- ratio </a:t>
            </a:r>
            <a:r>
              <a:rPr lang="cs-CZ" dirty="0" err="1"/>
              <a:t>of</a:t>
            </a:r>
            <a:r>
              <a:rPr lang="cs-CZ" dirty="0"/>
              <a:t> </a:t>
            </a:r>
            <a:r>
              <a:rPr lang="cs-CZ" dirty="0" err="1"/>
              <a:t>length</a:t>
            </a:r>
            <a:r>
              <a:rPr lang="cs-CZ" dirty="0"/>
              <a:t> </a:t>
            </a:r>
            <a:r>
              <a:rPr lang="cs-CZ" dirty="0" err="1"/>
              <a:t>of</a:t>
            </a:r>
            <a:r>
              <a:rPr lang="cs-CZ" dirty="0"/>
              <a:t> </a:t>
            </a:r>
            <a:r>
              <a:rPr lang="cs-CZ" dirty="0" err="1"/>
              <a:t>created</a:t>
            </a:r>
            <a:r>
              <a:rPr lang="cs-CZ" dirty="0"/>
              <a:t> AI </a:t>
            </a:r>
            <a:r>
              <a:rPr lang="cs-CZ" dirty="0" err="1"/>
              <a:t>roads</a:t>
            </a:r>
            <a:r>
              <a:rPr lang="cs-CZ" dirty="0"/>
              <a:t> on </a:t>
            </a:r>
            <a:r>
              <a:rPr lang="cs-CZ" dirty="0" err="1"/>
              <a:t>length</a:t>
            </a:r>
            <a:r>
              <a:rPr lang="cs-CZ" dirty="0"/>
              <a:t> </a:t>
            </a:r>
            <a:r>
              <a:rPr lang="cs-CZ" dirty="0" err="1"/>
              <a:t>of</a:t>
            </a:r>
            <a:r>
              <a:rPr lang="cs-CZ" dirty="0"/>
              <a:t> </a:t>
            </a:r>
            <a:r>
              <a:rPr lang="cs-CZ" dirty="0" err="1"/>
              <a:t>all</a:t>
            </a:r>
            <a:r>
              <a:rPr lang="cs-CZ" dirty="0"/>
              <a:t> </a:t>
            </a:r>
            <a:r>
              <a:rPr lang="cs-CZ" dirty="0" err="1"/>
              <a:t>created</a:t>
            </a:r>
            <a:r>
              <a:rPr lang="cs-CZ" dirty="0"/>
              <a:t> </a:t>
            </a:r>
            <a:r>
              <a:rPr lang="cs-CZ" dirty="0" err="1"/>
              <a:t>roads</a:t>
            </a:r>
            <a:r>
              <a:rPr lang="cs-CZ" dirty="0"/>
              <a:t> in </a:t>
            </a:r>
            <a:r>
              <a:rPr lang="cs-CZ" dirty="0" err="1"/>
              <a:t>each</a:t>
            </a:r>
            <a:r>
              <a:rPr lang="cs-CZ" dirty="0"/>
              <a:t> </a:t>
            </a:r>
            <a:r>
              <a:rPr lang="cs-CZ" dirty="0" err="1"/>
              <a:t>year</a:t>
            </a:r>
            <a:r>
              <a:rPr lang="cs-CZ" dirty="0"/>
              <a:t> in 2021-2023 </a:t>
            </a:r>
            <a:endParaRPr lang="cs-CZ" dirty="0">
              <a:ea typeface="Calibri"/>
              <a:cs typeface="Calibri"/>
            </a:endParaRPr>
          </a:p>
          <a:p>
            <a:pPr>
              <a:defRPr/>
            </a:pPr>
            <a:r>
              <a:rPr lang="cs-CZ" dirty="0"/>
              <a:t>- ratio </a:t>
            </a:r>
            <a:r>
              <a:rPr lang="cs-CZ" dirty="0" err="1"/>
              <a:t>of</a:t>
            </a:r>
            <a:r>
              <a:rPr lang="cs-CZ" dirty="0"/>
              <a:t> </a:t>
            </a:r>
            <a:r>
              <a:rPr lang="cs-CZ" dirty="0" err="1"/>
              <a:t>length</a:t>
            </a:r>
            <a:r>
              <a:rPr lang="cs-CZ" dirty="0"/>
              <a:t> </a:t>
            </a:r>
            <a:r>
              <a:rPr lang="cs-CZ" dirty="0" err="1"/>
              <a:t>of</a:t>
            </a:r>
            <a:r>
              <a:rPr lang="cs-CZ" dirty="0"/>
              <a:t> </a:t>
            </a:r>
            <a:r>
              <a:rPr lang="cs-CZ" dirty="0" err="1"/>
              <a:t>edited</a:t>
            </a:r>
            <a:r>
              <a:rPr lang="cs-CZ" dirty="0"/>
              <a:t> AI </a:t>
            </a:r>
            <a:r>
              <a:rPr lang="cs-CZ" dirty="0" err="1"/>
              <a:t>roads</a:t>
            </a:r>
            <a:r>
              <a:rPr lang="cs-CZ" dirty="0"/>
              <a:t> on </a:t>
            </a:r>
            <a:r>
              <a:rPr lang="cs-CZ" dirty="0" err="1"/>
              <a:t>length</a:t>
            </a:r>
            <a:r>
              <a:rPr lang="cs-CZ" dirty="0"/>
              <a:t> </a:t>
            </a:r>
            <a:r>
              <a:rPr lang="cs-CZ" dirty="0" err="1"/>
              <a:t>of</a:t>
            </a:r>
            <a:r>
              <a:rPr lang="cs-CZ" dirty="0"/>
              <a:t> </a:t>
            </a:r>
            <a:r>
              <a:rPr lang="cs-CZ" dirty="0" err="1"/>
              <a:t>all</a:t>
            </a:r>
            <a:r>
              <a:rPr lang="cs-CZ" dirty="0"/>
              <a:t> </a:t>
            </a:r>
            <a:r>
              <a:rPr lang="cs-CZ" dirty="0" err="1"/>
              <a:t>edited</a:t>
            </a:r>
            <a:r>
              <a:rPr lang="cs-CZ" dirty="0"/>
              <a:t> </a:t>
            </a:r>
            <a:r>
              <a:rPr lang="cs-CZ" dirty="0" err="1"/>
              <a:t>roads</a:t>
            </a:r>
            <a:r>
              <a:rPr lang="cs-CZ" dirty="0"/>
              <a:t> in </a:t>
            </a:r>
            <a:r>
              <a:rPr lang="cs-CZ" dirty="0" err="1"/>
              <a:t>each</a:t>
            </a:r>
            <a:r>
              <a:rPr lang="cs-CZ" dirty="0"/>
              <a:t> </a:t>
            </a:r>
            <a:r>
              <a:rPr lang="cs-CZ" dirty="0" err="1"/>
              <a:t>year</a:t>
            </a:r>
            <a:r>
              <a:rPr lang="cs-CZ" dirty="0"/>
              <a:t> in 2021-2023 </a:t>
            </a:r>
            <a:endParaRPr lang="cs-CZ" dirty="0">
              <a:ea typeface="Calibri"/>
              <a:cs typeface="Calibri"/>
            </a:endParaRPr>
          </a:p>
          <a:p>
            <a:pPr>
              <a:defRPr/>
            </a:pPr>
            <a:endParaRPr lang="cs-CZ" dirty="0">
              <a:ea typeface="Calibri"/>
              <a:cs typeface="Calibri"/>
            </a:endParaRPr>
          </a:p>
        </p:txBody>
      </p:sp>
      <p:sp>
        <p:nvSpPr>
          <p:cNvPr id="4" name="Zástupný symbol pro číslo snímku 3"/>
          <p:cNvSpPr>
            <a:spLocks noGrp="1"/>
          </p:cNvSpPr>
          <p:nvPr>
            <p:ph type="sldNum" sz="quarter" idx="5"/>
          </p:nvPr>
        </p:nvSpPr>
        <p:spPr/>
        <p:txBody>
          <a:bodyPr/>
          <a:lstStyle/>
          <a:p>
            <a:fld id="{870B656A-029A-4088-9405-F16CBA0EADF6}" type="slidenum">
              <a:rPr lang="cs-CZ" smtClean="0"/>
              <a:t>9</a:t>
            </a:fld>
            <a:endParaRPr lang="cs-CZ"/>
          </a:p>
        </p:txBody>
      </p:sp>
    </p:spTree>
    <p:extLst>
      <p:ext uri="{BB962C8B-B14F-4D97-AF65-F5344CB8AC3E}">
        <p14:creationId xmlns:p14="http://schemas.microsoft.com/office/powerpoint/2010/main" val="2678133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ea typeface="Calibri"/>
                <a:cs typeface="Calibri"/>
              </a:rPr>
              <a:t>We</a:t>
            </a:r>
            <a:r>
              <a:rPr lang="cs-CZ" dirty="0">
                <a:ea typeface="Calibri"/>
                <a:cs typeface="Calibri"/>
              </a:rPr>
              <a:t> </a:t>
            </a:r>
            <a:r>
              <a:rPr lang="cs-CZ" dirty="0" err="1">
                <a:ea typeface="Calibri"/>
                <a:cs typeface="Calibri"/>
              </a:rPr>
              <a:t>see</a:t>
            </a:r>
            <a:r>
              <a:rPr lang="cs-CZ" dirty="0">
                <a:ea typeface="Calibri"/>
                <a:cs typeface="Calibri"/>
              </a:rPr>
              <a:t> these </a:t>
            </a:r>
            <a:r>
              <a:rPr lang="cs-CZ" dirty="0" err="1">
                <a:ea typeface="Calibri"/>
                <a:cs typeface="Calibri"/>
              </a:rPr>
              <a:t>numbers</a:t>
            </a:r>
            <a:r>
              <a:rPr lang="cs-CZ" dirty="0">
                <a:ea typeface="Calibri"/>
                <a:cs typeface="Calibri"/>
              </a:rPr>
              <a:t> and these </a:t>
            </a:r>
            <a:r>
              <a:rPr lang="cs-CZ" dirty="0" err="1">
                <a:ea typeface="Calibri"/>
                <a:cs typeface="Calibri"/>
              </a:rPr>
              <a:t>main</a:t>
            </a:r>
            <a:r>
              <a:rPr lang="cs-CZ" dirty="0">
                <a:ea typeface="Calibri"/>
                <a:cs typeface="Calibri"/>
              </a:rPr>
              <a:t> </a:t>
            </a:r>
            <a:r>
              <a:rPr lang="cs-CZ" dirty="0" err="1">
                <a:ea typeface="Calibri"/>
                <a:cs typeface="Calibri"/>
              </a:rPr>
              <a:t>results</a:t>
            </a:r>
            <a:r>
              <a:rPr lang="cs-CZ" dirty="0">
                <a:ea typeface="Calibri"/>
                <a:cs typeface="Calibri"/>
              </a:rPr>
              <a:t>:</a:t>
            </a:r>
            <a:endParaRPr lang="cs-CZ" dirty="0"/>
          </a:p>
          <a:p>
            <a:pPr marL="228600" indent="-228600">
              <a:buAutoNum type="arabicParenR"/>
            </a:pPr>
            <a:r>
              <a:rPr lang="cs-CZ" dirty="0" err="1"/>
              <a:t>The</a:t>
            </a:r>
            <a:r>
              <a:rPr lang="cs-CZ" dirty="0"/>
              <a:t> </a:t>
            </a:r>
            <a:r>
              <a:rPr lang="cs-CZ" dirty="0" err="1"/>
              <a:t>global</a:t>
            </a:r>
            <a:r>
              <a:rPr lang="cs-CZ" dirty="0"/>
              <a:t> level </a:t>
            </a:r>
            <a:r>
              <a:rPr lang="cs-CZ" dirty="0" err="1"/>
              <a:t>of</a:t>
            </a:r>
            <a:r>
              <a:rPr lang="cs-CZ" dirty="0"/>
              <a:t> (</a:t>
            </a:r>
            <a:r>
              <a:rPr lang="cs-CZ" dirty="0" err="1"/>
              <a:t>contributions</a:t>
            </a:r>
            <a:r>
              <a:rPr lang="cs-CZ" dirty="0"/>
              <a:t>) AI </a:t>
            </a:r>
            <a:r>
              <a:rPr lang="cs-CZ" dirty="0" err="1"/>
              <a:t>buildings</a:t>
            </a:r>
            <a:r>
              <a:rPr lang="cs-CZ" dirty="0"/>
              <a:t> and </a:t>
            </a:r>
            <a:r>
              <a:rPr lang="cs-CZ" dirty="0" err="1"/>
              <a:t>roads</a:t>
            </a:r>
            <a:r>
              <a:rPr lang="cs-CZ" dirty="0"/>
              <a:t> on </a:t>
            </a:r>
            <a:r>
              <a:rPr lang="cs-CZ" dirty="0" err="1"/>
              <a:t>all</a:t>
            </a:r>
            <a:r>
              <a:rPr lang="cs-CZ" dirty="0"/>
              <a:t> </a:t>
            </a:r>
            <a:r>
              <a:rPr lang="cs-CZ" dirty="0" err="1"/>
              <a:t>buildings</a:t>
            </a:r>
            <a:r>
              <a:rPr lang="cs-CZ" dirty="0"/>
              <a:t> and </a:t>
            </a:r>
            <a:r>
              <a:rPr lang="cs-CZ" dirty="0" err="1"/>
              <a:t>all</a:t>
            </a:r>
            <a:r>
              <a:rPr lang="cs-CZ" dirty="0"/>
              <a:t> </a:t>
            </a:r>
            <a:r>
              <a:rPr lang="cs-CZ" dirty="0" err="1"/>
              <a:t>roads</a:t>
            </a:r>
            <a:r>
              <a:rPr lang="cs-CZ" dirty="0"/>
              <a:t> and </a:t>
            </a:r>
            <a:r>
              <a:rPr lang="cs-CZ" dirty="0" err="1"/>
              <a:t>is</a:t>
            </a:r>
            <a:r>
              <a:rPr lang="cs-CZ" dirty="0"/>
              <a:t> </a:t>
            </a:r>
            <a:r>
              <a:rPr lang="cs-CZ" dirty="0" err="1"/>
              <a:t>generally</a:t>
            </a:r>
            <a:r>
              <a:rPr lang="cs-CZ" dirty="0"/>
              <a:t> </a:t>
            </a:r>
            <a:r>
              <a:rPr lang="cs-CZ" dirty="0" err="1"/>
              <a:t>low</a:t>
            </a:r>
            <a:r>
              <a:rPr lang="cs-CZ" dirty="0"/>
              <a:t>. </a:t>
            </a:r>
            <a:r>
              <a:rPr lang="cs-CZ" dirty="0" err="1"/>
              <a:t>The</a:t>
            </a:r>
            <a:r>
              <a:rPr lang="cs-CZ" dirty="0"/>
              <a:t> </a:t>
            </a:r>
            <a:r>
              <a:rPr lang="cs-CZ" dirty="0" err="1"/>
              <a:t>highest</a:t>
            </a:r>
            <a:r>
              <a:rPr lang="cs-CZ" dirty="0"/>
              <a:t> level </a:t>
            </a:r>
            <a:r>
              <a:rPr lang="cs-CZ" dirty="0" err="1"/>
              <a:t>was</a:t>
            </a:r>
            <a:r>
              <a:rPr lang="cs-CZ" dirty="0"/>
              <a:t> 15 </a:t>
            </a:r>
            <a:r>
              <a:rPr lang="cs-CZ" dirty="0" err="1"/>
              <a:t>percent</a:t>
            </a:r>
            <a:r>
              <a:rPr lang="cs-CZ" dirty="0"/>
              <a:t>, but </a:t>
            </a:r>
            <a:r>
              <a:rPr lang="cs-CZ" dirty="0" err="1"/>
              <a:t>mostly</a:t>
            </a:r>
            <a:r>
              <a:rPr lang="cs-CZ" dirty="0"/>
              <a:t> </a:t>
            </a:r>
            <a:r>
              <a:rPr lang="cs-CZ" dirty="0" err="1"/>
              <a:t>the</a:t>
            </a:r>
            <a:r>
              <a:rPr lang="cs-CZ" dirty="0"/>
              <a:t> </a:t>
            </a:r>
            <a:r>
              <a:rPr lang="cs-CZ" dirty="0" err="1"/>
              <a:t>numbers</a:t>
            </a:r>
            <a:r>
              <a:rPr lang="cs-CZ" dirty="0"/>
              <a:t> </a:t>
            </a:r>
            <a:r>
              <a:rPr lang="cs-CZ" dirty="0" err="1"/>
              <a:t>were</a:t>
            </a:r>
            <a:r>
              <a:rPr lang="cs-CZ" dirty="0"/>
              <a:t> much </a:t>
            </a:r>
            <a:r>
              <a:rPr lang="cs-CZ" dirty="0" err="1"/>
              <a:t>lower</a:t>
            </a:r>
            <a:r>
              <a:rPr lang="cs-CZ" dirty="0"/>
              <a:t>.</a:t>
            </a:r>
            <a:endParaRPr lang="cs-CZ" dirty="0">
              <a:cs typeface="+mn-lt"/>
            </a:endParaRPr>
          </a:p>
          <a:p>
            <a:r>
              <a:rPr lang="cs-CZ" dirty="0"/>
              <a:t>On </a:t>
            </a:r>
            <a:r>
              <a:rPr lang="cs-CZ" dirty="0" err="1"/>
              <a:t>the</a:t>
            </a:r>
            <a:r>
              <a:rPr lang="cs-CZ" dirty="0"/>
              <a:t> </a:t>
            </a:r>
            <a:r>
              <a:rPr lang="cs-CZ" dirty="0" err="1"/>
              <a:t>other</a:t>
            </a:r>
            <a:r>
              <a:rPr lang="cs-CZ" dirty="0"/>
              <a:t> hand </a:t>
            </a:r>
            <a:r>
              <a:rPr lang="cs-CZ" dirty="0" err="1"/>
              <a:t>using</a:t>
            </a:r>
            <a:r>
              <a:rPr lang="cs-CZ" dirty="0"/>
              <a:t> </a:t>
            </a:r>
            <a:r>
              <a:rPr lang="cs-CZ" dirty="0" err="1"/>
              <a:t>of</a:t>
            </a:r>
            <a:r>
              <a:rPr lang="cs-CZ" dirty="0"/>
              <a:t> AI </a:t>
            </a:r>
            <a:r>
              <a:rPr lang="cs-CZ" dirty="0" err="1"/>
              <a:t>buildings</a:t>
            </a:r>
            <a:r>
              <a:rPr lang="cs-CZ" dirty="0"/>
              <a:t> </a:t>
            </a:r>
            <a:r>
              <a:rPr lang="cs-CZ" dirty="0" err="1"/>
              <a:t>have</a:t>
            </a:r>
            <a:r>
              <a:rPr lang="cs-CZ" dirty="0"/>
              <a:t> </a:t>
            </a:r>
            <a:r>
              <a:rPr lang="cs-CZ" dirty="0" err="1"/>
              <a:t>increasing</a:t>
            </a:r>
            <a:r>
              <a:rPr lang="cs-CZ" dirty="0"/>
              <a:t> trend in </a:t>
            </a:r>
            <a:r>
              <a:rPr lang="cs-CZ" dirty="0" err="1"/>
              <a:t>both</a:t>
            </a:r>
            <a:r>
              <a:rPr lang="cs-CZ" dirty="0"/>
              <a:t> </a:t>
            </a:r>
            <a:r>
              <a:rPr lang="cs-CZ" dirty="0" err="1"/>
              <a:t>cases</a:t>
            </a:r>
            <a:r>
              <a:rPr lang="cs-CZ" dirty="0"/>
              <a:t> – </a:t>
            </a:r>
            <a:r>
              <a:rPr lang="cs-CZ" dirty="0" err="1"/>
              <a:t>created</a:t>
            </a:r>
            <a:r>
              <a:rPr lang="cs-CZ" dirty="0"/>
              <a:t> and </a:t>
            </a:r>
            <a:r>
              <a:rPr lang="cs-CZ" dirty="0" err="1"/>
              <a:t>edited</a:t>
            </a:r>
            <a:r>
              <a:rPr lang="cs-CZ" dirty="0"/>
              <a:t>.</a:t>
            </a:r>
            <a:endParaRPr lang="cs-CZ"/>
          </a:p>
          <a:p>
            <a:pPr>
              <a:lnSpc>
                <a:spcPct val="90000"/>
              </a:lnSpc>
              <a:spcBef>
                <a:spcPts val="750"/>
              </a:spcBef>
            </a:pPr>
            <a:r>
              <a:rPr lang="cs-CZ" dirty="0"/>
              <a:t>2) </a:t>
            </a:r>
            <a:r>
              <a:rPr lang="en" dirty="0"/>
              <a:t>Portion of AI buildings and AI roads is higher in the case of creating new objects than in the case of editing existing objects. It means that AI buildings and AI roads are (after their creation) only rarely actualized.</a:t>
            </a:r>
            <a:r>
              <a:rPr lang="en" dirty="0">
                <a:ea typeface="Calibri"/>
                <a:cs typeface="Calibri"/>
              </a:rPr>
              <a:t> </a:t>
            </a:r>
            <a:r>
              <a:rPr lang="en-GB" dirty="0">
                <a:ea typeface="Calibri"/>
                <a:cs typeface="Calibri"/>
              </a:rPr>
              <a:t>It seems interesting because regular actualisation is being mentioned as one possible indicator of data quality. So, what does it mean about quality of AI buildings and roads...</a:t>
            </a:r>
            <a:endParaRPr lang="en" dirty="0">
              <a:ea typeface="Calibri"/>
              <a:cs typeface="Calibri"/>
            </a:endParaRPr>
          </a:p>
        </p:txBody>
      </p:sp>
      <p:sp>
        <p:nvSpPr>
          <p:cNvPr id="4" name="Zástupný symbol pro číslo snímku 3"/>
          <p:cNvSpPr>
            <a:spLocks noGrp="1"/>
          </p:cNvSpPr>
          <p:nvPr>
            <p:ph type="sldNum" sz="quarter" idx="5"/>
          </p:nvPr>
        </p:nvSpPr>
        <p:spPr/>
        <p:txBody>
          <a:bodyPr/>
          <a:lstStyle/>
          <a:p>
            <a:fld id="{870B656A-029A-4088-9405-F16CBA0EADF6}" type="slidenum">
              <a:rPr lang="cs-CZ" smtClean="0"/>
              <a:t>10</a:t>
            </a:fld>
            <a:endParaRPr lang="cs-CZ"/>
          </a:p>
        </p:txBody>
      </p:sp>
    </p:spTree>
    <p:extLst>
      <p:ext uri="{BB962C8B-B14F-4D97-AF65-F5344CB8AC3E}">
        <p14:creationId xmlns:p14="http://schemas.microsoft.com/office/powerpoint/2010/main" val="415219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From</a:t>
            </a:r>
            <a:r>
              <a:rPr lang="cs-CZ" dirty="0"/>
              <a:t> </a:t>
            </a:r>
            <a:r>
              <a:rPr lang="cs-CZ" dirty="0" err="1"/>
              <a:t>the</a:t>
            </a:r>
            <a:r>
              <a:rPr lang="cs-CZ" dirty="0"/>
              <a:t> </a:t>
            </a:r>
            <a:r>
              <a:rPr lang="cs-CZ" dirty="0" err="1"/>
              <a:t>local</a:t>
            </a:r>
            <a:r>
              <a:rPr lang="cs-CZ" dirty="0"/>
              <a:t> </a:t>
            </a:r>
            <a:r>
              <a:rPr lang="cs-CZ" dirty="0" err="1"/>
              <a:t>perspective</a:t>
            </a:r>
            <a:r>
              <a:rPr lang="cs-CZ" dirty="0"/>
              <a:t> </a:t>
            </a:r>
            <a:r>
              <a:rPr lang="cs-CZ" dirty="0" err="1"/>
              <a:t>we</a:t>
            </a:r>
            <a:r>
              <a:rPr lang="cs-CZ" dirty="0"/>
              <a:t> </a:t>
            </a:r>
            <a:r>
              <a:rPr lang="cs-CZ" dirty="0" err="1"/>
              <a:t>tried</a:t>
            </a:r>
            <a:r>
              <a:rPr lang="cs-CZ" dirty="0"/>
              <a:t> to </a:t>
            </a:r>
            <a:r>
              <a:rPr lang="cs-CZ" dirty="0" err="1"/>
              <a:t>explore</a:t>
            </a:r>
            <a:r>
              <a:rPr lang="cs-CZ" dirty="0"/>
              <a:t> </a:t>
            </a:r>
            <a:r>
              <a:rPr lang="cs-CZ" dirty="0" err="1"/>
              <a:t>differences</a:t>
            </a:r>
            <a:r>
              <a:rPr lang="cs-CZ" dirty="0"/>
              <a:t> </a:t>
            </a:r>
            <a:r>
              <a:rPr lang="cs-CZ" dirty="0" err="1"/>
              <a:t>between</a:t>
            </a:r>
            <a:r>
              <a:rPr lang="cs-CZ" dirty="0"/>
              <a:t> </a:t>
            </a:r>
            <a:r>
              <a:rPr lang="cs-CZ" dirty="0" err="1"/>
              <a:t>countries</a:t>
            </a:r>
            <a:r>
              <a:rPr lang="cs-CZ" dirty="0"/>
              <a:t>.</a:t>
            </a:r>
          </a:p>
          <a:p>
            <a:r>
              <a:rPr lang="cs-CZ" dirty="0" err="1"/>
              <a:t>Especially</a:t>
            </a:r>
            <a:r>
              <a:rPr lang="cs-CZ" dirty="0"/>
              <a:t>, </a:t>
            </a:r>
            <a:r>
              <a:rPr lang="cs-CZ" dirty="0" err="1"/>
              <a:t>we</a:t>
            </a:r>
            <a:r>
              <a:rPr lang="cs-CZ" dirty="0"/>
              <a:t> </a:t>
            </a:r>
            <a:r>
              <a:rPr lang="cs-CZ" dirty="0" err="1"/>
              <a:t>focused</a:t>
            </a:r>
            <a:r>
              <a:rPr lang="cs-CZ" dirty="0"/>
              <a:t> on </a:t>
            </a:r>
            <a:r>
              <a:rPr lang="cs-CZ" dirty="0" err="1"/>
              <a:t>absolute</a:t>
            </a:r>
            <a:r>
              <a:rPr lang="cs-CZ" dirty="0"/>
              <a:t> </a:t>
            </a:r>
            <a:r>
              <a:rPr lang="cs-CZ" dirty="0" err="1"/>
              <a:t>numbers</a:t>
            </a:r>
            <a:r>
              <a:rPr lang="cs-CZ" dirty="0"/>
              <a:t> </a:t>
            </a:r>
            <a:r>
              <a:rPr lang="cs-CZ" dirty="0" err="1"/>
              <a:t>of</a:t>
            </a:r>
            <a:r>
              <a:rPr lang="cs-CZ" dirty="0"/>
              <a:t> AI </a:t>
            </a:r>
            <a:r>
              <a:rPr lang="cs-CZ" dirty="0" err="1"/>
              <a:t>buildings</a:t>
            </a:r>
            <a:r>
              <a:rPr lang="cs-CZ" dirty="0"/>
              <a:t> and </a:t>
            </a:r>
            <a:r>
              <a:rPr lang="cs-CZ" dirty="0" err="1"/>
              <a:t>the</a:t>
            </a:r>
            <a:r>
              <a:rPr lang="cs-CZ" dirty="0"/>
              <a:t> </a:t>
            </a:r>
            <a:r>
              <a:rPr lang="cs-CZ" dirty="0" err="1"/>
              <a:t>relative</a:t>
            </a:r>
            <a:r>
              <a:rPr lang="cs-CZ" dirty="0"/>
              <a:t> </a:t>
            </a:r>
            <a:r>
              <a:rPr lang="cs-CZ" dirty="0" err="1"/>
              <a:t>portion</a:t>
            </a:r>
            <a:r>
              <a:rPr lang="cs-CZ" dirty="0"/>
              <a:t> </a:t>
            </a:r>
            <a:r>
              <a:rPr lang="cs-CZ" dirty="0" err="1"/>
              <a:t>of</a:t>
            </a:r>
            <a:r>
              <a:rPr lang="cs-CZ" dirty="0"/>
              <a:t> AI </a:t>
            </a:r>
            <a:r>
              <a:rPr lang="cs-CZ" dirty="0" err="1"/>
              <a:t>buildings</a:t>
            </a:r>
            <a:r>
              <a:rPr lang="cs-CZ" dirty="0"/>
              <a:t> </a:t>
            </a:r>
            <a:r>
              <a:rPr lang="cs-CZ" dirty="0" err="1"/>
              <a:t>from</a:t>
            </a:r>
            <a:r>
              <a:rPr lang="cs-CZ" dirty="0"/>
              <a:t> </a:t>
            </a:r>
            <a:r>
              <a:rPr lang="cs-CZ" dirty="0" err="1"/>
              <a:t>the</a:t>
            </a:r>
            <a:r>
              <a:rPr lang="cs-CZ" dirty="0"/>
              <a:t> </a:t>
            </a:r>
            <a:r>
              <a:rPr lang="cs-CZ" dirty="0" err="1"/>
              <a:t>all</a:t>
            </a:r>
            <a:r>
              <a:rPr lang="cs-CZ" dirty="0"/>
              <a:t> </a:t>
            </a:r>
            <a:r>
              <a:rPr lang="cs-CZ" dirty="0" err="1"/>
              <a:t>buildings</a:t>
            </a:r>
            <a:r>
              <a:rPr lang="cs-CZ" dirty="0"/>
              <a:t>.</a:t>
            </a:r>
            <a:br>
              <a:rPr lang="cs-CZ" dirty="0"/>
            </a:br>
            <a:r>
              <a:rPr lang="cs-CZ" dirty="0" err="1"/>
              <a:t>We</a:t>
            </a:r>
            <a:r>
              <a:rPr lang="cs-CZ" dirty="0"/>
              <a:t> </a:t>
            </a:r>
            <a:r>
              <a:rPr lang="cs-CZ" dirty="0" err="1"/>
              <a:t>used</a:t>
            </a:r>
            <a:r>
              <a:rPr lang="cs-CZ" dirty="0"/>
              <a:t> </a:t>
            </a:r>
            <a:r>
              <a:rPr lang="cs-CZ" dirty="0" err="1"/>
              <a:t>the</a:t>
            </a:r>
            <a:r>
              <a:rPr lang="cs-CZ" dirty="0"/>
              <a:t> web </a:t>
            </a:r>
            <a:r>
              <a:rPr lang="cs-CZ" dirty="0" err="1"/>
              <a:t>tool</a:t>
            </a:r>
            <a:r>
              <a:rPr lang="cs-CZ" dirty="0"/>
              <a:t> </a:t>
            </a:r>
            <a:r>
              <a:rPr lang="cs-CZ" dirty="0" err="1"/>
              <a:t>Ohsome</a:t>
            </a:r>
            <a:r>
              <a:rPr lang="cs-CZ" dirty="0"/>
              <a:t> API </a:t>
            </a:r>
            <a:r>
              <a:rPr lang="cs-CZ" dirty="0" err="1"/>
              <a:t>developed</a:t>
            </a:r>
            <a:r>
              <a:rPr lang="cs-CZ" dirty="0"/>
              <a:t> by </a:t>
            </a:r>
            <a:r>
              <a:rPr lang="cs-CZ" dirty="0" err="1"/>
              <a:t>HeiGIT</a:t>
            </a:r>
            <a:r>
              <a:rPr lang="cs-CZ" dirty="0"/>
              <a:t> (and </a:t>
            </a:r>
            <a:r>
              <a:rPr lang="cs-CZ" dirty="0" err="1"/>
              <a:t>we</a:t>
            </a:r>
            <a:r>
              <a:rPr lang="cs-CZ" dirty="0"/>
              <a:t> </a:t>
            </a:r>
            <a:r>
              <a:rPr lang="cs-CZ" dirty="0" err="1"/>
              <a:t>were</a:t>
            </a:r>
            <a:r>
              <a:rPr lang="cs-CZ" dirty="0"/>
              <a:t> </a:t>
            </a:r>
            <a:r>
              <a:rPr lang="cs-CZ" dirty="0" err="1"/>
              <a:t>able</a:t>
            </a:r>
            <a:r>
              <a:rPr lang="cs-CZ" dirty="0"/>
              <a:t> to </a:t>
            </a:r>
            <a:r>
              <a:rPr lang="cs-CZ" dirty="0" err="1"/>
              <a:t>walk</a:t>
            </a:r>
            <a:r>
              <a:rPr lang="cs-CZ" dirty="0"/>
              <a:t> </a:t>
            </a:r>
            <a:r>
              <a:rPr lang="cs-CZ" dirty="0" err="1"/>
              <a:t>through</a:t>
            </a:r>
            <a:r>
              <a:rPr lang="cs-CZ" dirty="0"/>
              <a:t> </a:t>
            </a:r>
            <a:r>
              <a:rPr lang="cs-CZ" dirty="0" err="1"/>
              <a:t>the</a:t>
            </a:r>
            <a:r>
              <a:rPr lang="cs-CZ" dirty="0"/>
              <a:t> OSM </a:t>
            </a:r>
            <a:r>
              <a:rPr lang="cs-CZ" dirty="0" err="1"/>
              <a:t>history</a:t>
            </a:r>
            <a:r>
              <a:rPr lang="cs-CZ" dirty="0"/>
              <a:t>) and </a:t>
            </a:r>
            <a:r>
              <a:rPr lang="cs-CZ" dirty="0" err="1"/>
              <a:t>get</a:t>
            </a:r>
            <a:r>
              <a:rPr lang="cs-CZ" dirty="0"/>
              <a:t> </a:t>
            </a:r>
            <a:r>
              <a:rPr lang="cs-CZ" dirty="0" err="1"/>
              <a:t>the</a:t>
            </a:r>
            <a:r>
              <a:rPr lang="cs-CZ" dirty="0"/>
              <a:t> </a:t>
            </a:r>
            <a:r>
              <a:rPr lang="cs-CZ" dirty="0" err="1"/>
              <a:t>numbers</a:t>
            </a:r>
            <a:r>
              <a:rPr lang="cs-CZ" dirty="0"/>
              <a:t> </a:t>
            </a:r>
            <a:r>
              <a:rPr lang="cs-CZ" dirty="0" err="1"/>
              <a:t>of</a:t>
            </a:r>
            <a:r>
              <a:rPr lang="cs-CZ" dirty="0"/>
              <a:t> </a:t>
            </a:r>
            <a:r>
              <a:rPr lang="cs-CZ" dirty="0" err="1"/>
              <a:t>buildings</a:t>
            </a:r>
            <a:r>
              <a:rPr lang="cs-CZ" dirty="0"/>
              <a:t>.</a:t>
            </a:r>
          </a:p>
          <a:p>
            <a:r>
              <a:rPr lang="cs-CZ" dirty="0"/>
              <a:t>And </a:t>
            </a:r>
            <a:r>
              <a:rPr lang="cs-CZ" dirty="0" err="1"/>
              <a:t>the</a:t>
            </a:r>
            <a:r>
              <a:rPr lang="cs-CZ" dirty="0"/>
              <a:t> </a:t>
            </a:r>
            <a:r>
              <a:rPr lang="cs-CZ" dirty="0" err="1"/>
              <a:t>numbers</a:t>
            </a:r>
            <a:r>
              <a:rPr lang="cs-CZ" dirty="0"/>
              <a:t> </a:t>
            </a:r>
            <a:r>
              <a:rPr lang="cs-CZ" dirty="0" err="1"/>
              <a:t>of</a:t>
            </a:r>
            <a:r>
              <a:rPr lang="cs-CZ" dirty="0"/>
              <a:t> </a:t>
            </a:r>
            <a:r>
              <a:rPr lang="cs-CZ" dirty="0" err="1"/>
              <a:t>buildings</a:t>
            </a:r>
            <a:r>
              <a:rPr lang="cs-CZ" dirty="0"/>
              <a:t> are </a:t>
            </a:r>
            <a:r>
              <a:rPr lang="cs-CZ" dirty="0" err="1"/>
              <a:t>from</a:t>
            </a:r>
            <a:r>
              <a:rPr lang="cs-CZ" dirty="0"/>
              <a:t> </a:t>
            </a:r>
            <a:r>
              <a:rPr lang="cs-CZ" dirty="0" err="1"/>
              <a:t>the</a:t>
            </a:r>
            <a:r>
              <a:rPr lang="cs-CZ" dirty="0"/>
              <a:t> </a:t>
            </a:r>
            <a:r>
              <a:rPr lang="cs-CZ" dirty="0" err="1"/>
              <a:t>date</a:t>
            </a:r>
            <a:r>
              <a:rPr lang="cs-CZ" dirty="0"/>
              <a:t> …..</a:t>
            </a:r>
          </a:p>
          <a:p>
            <a:endParaRPr lang="en-GB" dirty="0"/>
          </a:p>
        </p:txBody>
      </p:sp>
      <p:sp>
        <p:nvSpPr>
          <p:cNvPr id="4" name="Zástupný symbol pro číslo snímku 3"/>
          <p:cNvSpPr>
            <a:spLocks noGrp="1"/>
          </p:cNvSpPr>
          <p:nvPr>
            <p:ph type="sldNum" sz="quarter" idx="5"/>
          </p:nvPr>
        </p:nvSpPr>
        <p:spPr/>
        <p:txBody>
          <a:bodyPr/>
          <a:lstStyle/>
          <a:p>
            <a:fld id="{870B656A-029A-4088-9405-F16CBA0EADF6}" type="slidenum">
              <a:rPr lang="cs-CZ" smtClean="0"/>
              <a:t>11</a:t>
            </a:fld>
            <a:endParaRPr lang="cs-CZ"/>
          </a:p>
        </p:txBody>
      </p:sp>
    </p:spTree>
    <p:extLst>
      <p:ext uri="{BB962C8B-B14F-4D97-AF65-F5344CB8AC3E}">
        <p14:creationId xmlns:p14="http://schemas.microsoft.com/office/powerpoint/2010/main" val="50328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The</a:t>
            </a:r>
            <a:r>
              <a:rPr lang="cs-CZ" dirty="0"/>
              <a:t> </a:t>
            </a:r>
            <a:r>
              <a:rPr lang="cs-CZ" dirty="0" err="1"/>
              <a:t>high</a:t>
            </a:r>
            <a:r>
              <a:rPr lang="cs-CZ" dirty="0"/>
              <a:t> </a:t>
            </a:r>
            <a:r>
              <a:rPr lang="cs-CZ" dirty="0" err="1"/>
              <a:t>absolute</a:t>
            </a:r>
            <a:r>
              <a:rPr lang="cs-CZ" dirty="0"/>
              <a:t> </a:t>
            </a:r>
            <a:r>
              <a:rPr lang="cs-CZ" dirty="0" err="1"/>
              <a:t>numbers</a:t>
            </a:r>
            <a:r>
              <a:rPr lang="cs-CZ" dirty="0"/>
              <a:t> and </a:t>
            </a:r>
            <a:r>
              <a:rPr lang="cs-CZ" dirty="0" err="1"/>
              <a:t>relative</a:t>
            </a:r>
            <a:r>
              <a:rPr lang="cs-CZ" dirty="0"/>
              <a:t> </a:t>
            </a:r>
            <a:r>
              <a:rPr lang="cs-CZ" dirty="0" err="1"/>
              <a:t>numbers</a:t>
            </a:r>
            <a:r>
              <a:rPr lang="cs-CZ" dirty="0"/>
              <a:t> in </a:t>
            </a:r>
            <a:r>
              <a:rPr lang="cs-CZ" dirty="0" err="1"/>
              <a:t>the</a:t>
            </a:r>
            <a:r>
              <a:rPr lang="cs-CZ" dirty="0"/>
              <a:t> </a:t>
            </a:r>
            <a:r>
              <a:rPr lang="cs-CZ" dirty="0" err="1"/>
              <a:t>same</a:t>
            </a:r>
            <a:r>
              <a:rPr lang="cs-CZ" dirty="0"/>
              <a:t> </a:t>
            </a:r>
            <a:r>
              <a:rPr lang="cs-CZ" dirty="0" err="1"/>
              <a:t>time</a:t>
            </a:r>
            <a:r>
              <a:rPr lang="cs-CZ" dirty="0"/>
              <a:t> are in </a:t>
            </a:r>
            <a:r>
              <a:rPr lang="cs-CZ" dirty="0" err="1"/>
              <a:t>the</a:t>
            </a:r>
            <a:r>
              <a:rPr lang="cs-CZ" dirty="0"/>
              <a:t> USA, </a:t>
            </a:r>
            <a:r>
              <a:rPr lang="cs-CZ" dirty="0" err="1"/>
              <a:t>Kenya</a:t>
            </a:r>
            <a:r>
              <a:rPr lang="cs-CZ" dirty="0"/>
              <a:t>, </a:t>
            </a:r>
            <a:r>
              <a:rPr lang="cs-CZ" dirty="0" err="1"/>
              <a:t>Turkey</a:t>
            </a:r>
            <a:r>
              <a:rPr lang="cs-CZ" dirty="0"/>
              <a:t> and </a:t>
            </a:r>
            <a:r>
              <a:rPr lang="cs-CZ" dirty="0" err="1"/>
              <a:t>also</a:t>
            </a:r>
            <a:r>
              <a:rPr lang="cs-CZ" dirty="0"/>
              <a:t> in </a:t>
            </a:r>
            <a:r>
              <a:rPr lang="cs-CZ" dirty="0" err="1"/>
              <a:t>Nigeria</a:t>
            </a:r>
            <a:r>
              <a:rPr lang="cs-CZ" dirty="0"/>
              <a:t>.</a:t>
            </a:r>
          </a:p>
          <a:p>
            <a:endParaRPr lang="en-GB" dirty="0"/>
          </a:p>
        </p:txBody>
      </p:sp>
      <p:sp>
        <p:nvSpPr>
          <p:cNvPr id="4" name="Zástupný symbol pro číslo snímku 3"/>
          <p:cNvSpPr>
            <a:spLocks noGrp="1"/>
          </p:cNvSpPr>
          <p:nvPr>
            <p:ph type="sldNum" sz="quarter" idx="5"/>
          </p:nvPr>
        </p:nvSpPr>
        <p:spPr/>
        <p:txBody>
          <a:bodyPr/>
          <a:lstStyle/>
          <a:p>
            <a:fld id="{870B656A-029A-4088-9405-F16CBA0EADF6}" type="slidenum">
              <a:rPr lang="cs-CZ" smtClean="0"/>
              <a:t>12</a:t>
            </a:fld>
            <a:endParaRPr lang="cs-CZ"/>
          </a:p>
        </p:txBody>
      </p:sp>
    </p:spTree>
    <p:extLst>
      <p:ext uri="{BB962C8B-B14F-4D97-AF65-F5344CB8AC3E}">
        <p14:creationId xmlns:p14="http://schemas.microsoft.com/office/powerpoint/2010/main" val="352926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Summary</a:t>
            </a:r>
            <a:r>
              <a:rPr lang="cs-CZ" dirty="0"/>
              <a:t> </a:t>
            </a:r>
            <a:r>
              <a:rPr lang="cs-CZ" dirty="0" err="1"/>
              <a:t>of</a:t>
            </a:r>
            <a:r>
              <a:rPr lang="cs-CZ" dirty="0"/>
              <a:t> </a:t>
            </a:r>
            <a:r>
              <a:rPr lang="cs-CZ" dirty="0" err="1"/>
              <a:t>our</a:t>
            </a:r>
            <a:r>
              <a:rPr lang="cs-CZ" dirty="0"/>
              <a:t> </a:t>
            </a:r>
            <a:r>
              <a:rPr lang="cs-CZ" dirty="0" err="1"/>
              <a:t>results</a:t>
            </a:r>
            <a:r>
              <a:rPr lang="cs-CZ" dirty="0"/>
              <a:t>:</a:t>
            </a:r>
            <a:br>
              <a:rPr lang="cs-CZ" dirty="0">
                <a:cs typeface="+mn-lt"/>
              </a:rPr>
            </a:br>
            <a:r>
              <a:rPr lang="cs-CZ" dirty="0"/>
              <a:t>-</a:t>
            </a:r>
            <a:r>
              <a:rPr lang="cs-CZ" dirty="0" err="1"/>
              <a:t>The</a:t>
            </a:r>
            <a:r>
              <a:rPr lang="cs-CZ" dirty="0"/>
              <a:t> </a:t>
            </a:r>
            <a:r>
              <a:rPr lang="cs-CZ" dirty="0" err="1"/>
              <a:t>global</a:t>
            </a:r>
            <a:r>
              <a:rPr lang="cs-CZ" dirty="0"/>
              <a:t> level </a:t>
            </a:r>
            <a:r>
              <a:rPr lang="cs-CZ" dirty="0" err="1"/>
              <a:t>of</a:t>
            </a:r>
            <a:r>
              <a:rPr lang="cs-CZ" dirty="0"/>
              <a:t> </a:t>
            </a:r>
            <a:r>
              <a:rPr lang="cs-CZ" dirty="0" err="1"/>
              <a:t>the</a:t>
            </a:r>
            <a:r>
              <a:rPr lang="cs-CZ" dirty="0"/>
              <a:t> </a:t>
            </a:r>
            <a:r>
              <a:rPr lang="cs-CZ" dirty="0" err="1"/>
              <a:t>contributions</a:t>
            </a:r>
            <a:r>
              <a:rPr lang="cs-CZ" dirty="0"/>
              <a:t> </a:t>
            </a:r>
            <a:r>
              <a:rPr lang="cs-CZ" dirty="0" err="1"/>
              <a:t>of</a:t>
            </a:r>
            <a:r>
              <a:rPr lang="cs-CZ" dirty="0"/>
              <a:t> AI </a:t>
            </a:r>
            <a:r>
              <a:rPr lang="cs-CZ" dirty="0" err="1"/>
              <a:t>buildings</a:t>
            </a:r>
            <a:r>
              <a:rPr lang="cs-CZ" dirty="0"/>
              <a:t> </a:t>
            </a:r>
            <a:r>
              <a:rPr lang="cs-CZ" dirty="0" err="1"/>
              <a:t>is</a:t>
            </a:r>
            <a:r>
              <a:rPr lang="cs-CZ" dirty="0"/>
              <a:t> </a:t>
            </a:r>
            <a:r>
              <a:rPr lang="cs-CZ" dirty="0" err="1"/>
              <a:t>less</a:t>
            </a:r>
            <a:r>
              <a:rPr lang="cs-CZ" dirty="0"/>
              <a:t> </a:t>
            </a:r>
            <a:r>
              <a:rPr lang="cs-CZ" dirty="0" err="1"/>
              <a:t>than</a:t>
            </a:r>
            <a:r>
              <a:rPr lang="cs-CZ" dirty="0"/>
              <a:t> 20%. </a:t>
            </a:r>
            <a:r>
              <a:rPr lang="cs-CZ" dirty="0" err="1"/>
              <a:t>Generally</a:t>
            </a:r>
            <a:r>
              <a:rPr lang="cs-CZ" dirty="0"/>
              <a:t> </a:t>
            </a:r>
            <a:r>
              <a:rPr lang="cs-CZ" dirty="0" err="1"/>
              <a:t>low</a:t>
            </a:r>
            <a:r>
              <a:rPr lang="cs-CZ" dirty="0"/>
              <a:t>. </a:t>
            </a:r>
          </a:p>
          <a:p>
            <a:r>
              <a:rPr lang="cs-CZ" dirty="0"/>
              <a:t>-On </a:t>
            </a:r>
            <a:r>
              <a:rPr lang="cs-CZ" dirty="0" err="1"/>
              <a:t>the</a:t>
            </a:r>
            <a:r>
              <a:rPr lang="cs-CZ" dirty="0"/>
              <a:t> </a:t>
            </a:r>
            <a:r>
              <a:rPr lang="cs-CZ" dirty="0" err="1"/>
              <a:t>other</a:t>
            </a:r>
            <a:r>
              <a:rPr lang="cs-CZ" dirty="0"/>
              <a:t> hand </a:t>
            </a:r>
            <a:r>
              <a:rPr lang="cs-CZ" dirty="0" err="1"/>
              <a:t>the</a:t>
            </a:r>
            <a:r>
              <a:rPr lang="cs-CZ" dirty="0"/>
              <a:t> trend </a:t>
            </a:r>
            <a:r>
              <a:rPr lang="cs-CZ" dirty="0" err="1"/>
              <a:t>of</a:t>
            </a:r>
            <a:r>
              <a:rPr lang="cs-CZ" dirty="0"/>
              <a:t> (</a:t>
            </a:r>
            <a:r>
              <a:rPr lang="cs-CZ" dirty="0" err="1"/>
              <a:t>the</a:t>
            </a:r>
            <a:r>
              <a:rPr lang="cs-CZ" dirty="0"/>
              <a:t> level </a:t>
            </a:r>
            <a:r>
              <a:rPr lang="cs-CZ" dirty="0" err="1"/>
              <a:t>of</a:t>
            </a:r>
            <a:r>
              <a:rPr lang="cs-CZ" dirty="0"/>
              <a:t> </a:t>
            </a:r>
            <a:r>
              <a:rPr lang="cs-CZ" dirty="0" err="1"/>
              <a:t>contributions</a:t>
            </a:r>
            <a:r>
              <a:rPr lang="cs-CZ" dirty="0"/>
              <a:t>) AI </a:t>
            </a:r>
            <a:r>
              <a:rPr lang="cs-CZ" dirty="0" err="1"/>
              <a:t>buildings</a:t>
            </a:r>
            <a:r>
              <a:rPr lang="cs-CZ" dirty="0"/>
              <a:t> </a:t>
            </a:r>
            <a:r>
              <a:rPr lang="cs-CZ" dirty="0" err="1"/>
              <a:t>is</a:t>
            </a:r>
            <a:r>
              <a:rPr lang="cs-CZ" dirty="0"/>
              <a:t> </a:t>
            </a:r>
            <a:r>
              <a:rPr lang="cs-CZ" dirty="0" err="1"/>
              <a:t>increasing</a:t>
            </a:r>
            <a:r>
              <a:rPr lang="cs-CZ" dirty="0"/>
              <a:t>.</a:t>
            </a:r>
          </a:p>
          <a:p>
            <a:r>
              <a:rPr lang="cs-CZ" dirty="0"/>
              <a:t>-AI </a:t>
            </a:r>
            <a:r>
              <a:rPr lang="cs-CZ" dirty="0" err="1"/>
              <a:t>buildings</a:t>
            </a:r>
            <a:r>
              <a:rPr lang="cs-CZ" dirty="0"/>
              <a:t> and </a:t>
            </a:r>
            <a:r>
              <a:rPr lang="cs-CZ" dirty="0" err="1"/>
              <a:t>roads</a:t>
            </a:r>
            <a:r>
              <a:rPr lang="cs-CZ" dirty="0"/>
              <a:t> are </a:t>
            </a:r>
            <a:r>
              <a:rPr lang="cs-CZ" dirty="0" err="1"/>
              <a:t>less</a:t>
            </a:r>
            <a:r>
              <a:rPr lang="cs-CZ" dirty="0"/>
              <a:t> </a:t>
            </a:r>
            <a:r>
              <a:rPr lang="cs-CZ" dirty="0" err="1"/>
              <a:t>often</a:t>
            </a:r>
            <a:r>
              <a:rPr lang="cs-CZ" dirty="0"/>
              <a:t> </a:t>
            </a:r>
            <a:r>
              <a:rPr lang="cs-CZ" dirty="0" err="1"/>
              <a:t>updated</a:t>
            </a:r>
            <a:r>
              <a:rPr lang="cs-CZ" dirty="0"/>
              <a:t> </a:t>
            </a:r>
            <a:r>
              <a:rPr lang="cs-CZ" dirty="0" err="1"/>
              <a:t>than</a:t>
            </a:r>
            <a:r>
              <a:rPr lang="cs-CZ" dirty="0"/>
              <a:t> </a:t>
            </a:r>
            <a:r>
              <a:rPr lang="cs-CZ" dirty="0" err="1"/>
              <a:t>created</a:t>
            </a:r>
            <a:r>
              <a:rPr lang="cs-CZ" dirty="0"/>
              <a:t>.</a:t>
            </a:r>
          </a:p>
          <a:p>
            <a:r>
              <a:rPr lang="cs-CZ" dirty="0"/>
              <a:t>-</a:t>
            </a:r>
            <a:r>
              <a:rPr lang="en-GB" dirty="0"/>
              <a:t>AI buildings are significantly used only in countries where Microsoft coordinates AI assisted mapping (</a:t>
            </a:r>
            <a:r>
              <a:rPr lang="en-GB" b="1" dirty="0"/>
              <a:t>USA, Kenya, Nigeria</a:t>
            </a:r>
            <a:r>
              <a:rPr lang="en-GB" dirty="0"/>
              <a:t>) </a:t>
            </a:r>
            <a:endParaRPr lang="en-GB" dirty="0">
              <a:ea typeface="Calibri"/>
              <a:cs typeface="Calibri"/>
            </a:endParaRPr>
          </a:p>
          <a:p>
            <a:r>
              <a:rPr lang="cs-CZ" sz="1200" b="0" dirty="0" err="1">
                <a:ea typeface="+mn-lt"/>
                <a:cs typeface="+mn-lt"/>
              </a:rPr>
              <a:t>or</a:t>
            </a:r>
            <a:r>
              <a:rPr lang="cs-CZ" sz="1200" b="0" dirty="0">
                <a:ea typeface="+mn-lt"/>
                <a:cs typeface="+mn-lt"/>
              </a:rPr>
              <a:t> </a:t>
            </a:r>
            <a:r>
              <a:rPr lang="cs-CZ" sz="1200" b="0" dirty="0" err="1">
                <a:ea typeface="+mn-lt"/>
                <a:cs typeface="+mn-lt"/>
              </a:rPr>
              <a:t>where</a:t>
            </a:r>
            <a:r>
              <a:rPr lang="cs-CZ" sz="1200" b="0" dirty="0">
                <a:ea typeface="+mn-lt"/>
                <a:cs typeface="+mn-lt"/>
              </a:rPr>
              <a:t> HOT </a:t>
            </a:r>
            <a:r>
              <a:rPr lang="cs-CZ" sz="1200" b="0" dirty="0" err="1">
                <a:ea typeface="+mn-lt"/>
                <a:cs typeface="+mn-lt"/>
              </a:rPr>
              <a:t>used</a:t>
            </a:r>
            <a:r>
              <a:rPr lang="cs-CZ" sz="1200" b="0" dirty="0">
                <a:ea typeface="+mn-lt"/>
                <a:cs typeface="+mn-lt"/>
              </a:rPr>
              <a:t> AI-</a:t>
            </a:r>
            <a:r>
              <a:rPr lang="cs-CZ" sz="1200" b="0" dirty="0" err="1">
                <a:ea typeface="+mn-lt"/>
                <a:cs typeface="+mn-lt"/>
              </a:rPr>
              <a:t>asissted</a:t>
            </a:r>
            <a:r>
              <a:rPr lang="cs-CZ" sz="1200" b="0" dirty="0">
                <a:ea typeface="+mn-lt"/>
                <a:cs typeface="+mn-lt"/>
              </a:rPr>
              <a:t> </a:t>
            </a:r>
            <a:r>
              <a:rPr lang="cs-CZ" sz="1200" b="0" dirty="0" err="1">
                <a:ea typeface="+mn-lt"/>
                <a:cs typeface="+mn-lt"/>
              </a:rPr>
              <a:t>tools</a:t>
            </a:r>
            <a:r>
              <a:rPr lang="cs-CZ" sz="1200" b="0" dirty="0">
                <a:ea typeface="+mn-lt"/>
                <a:cs typeface="+mn-lt"/>
              </a:rPr>
              <a:t> (</a:t>
            </a:r>
            <a:r>
              <a:rPr lang="cs-CZ" sz="1200" b="0" dirty="0" err="1">
                <a:ea typeface="+mn-lt"/>
                <a:cs typeface="+mn-lt"/>
              </a:rPr>
              <a:t>Turkey</a:t>
            </a:r>
            <a:r>
              <a:rPr lang="cs-CZ" sz="1200" b="0" dirty="0">
                <a:ea typeface="+mn-lt"/>
                <a:cs typeface="+mn-lt"/>
              </a:rPr>
              <a:t>) </a:t>
            </a:r>
            <a:r>
              <a:rPr lang="cs-CZ" sz="1200" b="0" dirty="0" err="1">
                <a:ea typeface="+mn-lt"/>
                <a:cs typeface="+mn-lt"/>
              </a:rPr>
              <a:t>for</a:t>
            </a:r>
            <a:r>
              <a:rPr lang="cs-CZ" sz="1200" b="0" dirty="0">
                <a:ea typeface="+mn-lt"/>
                <a:cs typeface="+mn-lt"/>
              </a:rPr>
              <a:t> </a:t>
            </a:r>
            <a:r>
              <a:rPr lang="cs-CZ" sz="1200" b="0" dirty="0" err="1">
                <a:ea typeface="+mn-lt"/>
                <a:cs typeface="+mn-lt"/>
              </a:rPr>
              <a:t>humanitarian</a:t>
            </a:r>
            <a:r>
              <a:rPr lang="cs-CZ" sz="1200" b="0" dirty="0">
                <a:ea typeface="+mn-lt"/>
                <a:cs typeface="+mn-lt"/>
              </a:rPr>
              <a:t> </a:t>
            </a:r>
            <a:r>
              <a:rPr lang="cs-CZ" sz="1200" b="0" dirty="0" err="1">
                <a:ea typeface="+mn-lt"/>
                <a:cs typeface="+mn-lt"/>
              </a:rPr>
              <a:t>mapping</a:t>
            </a:r>
            <a:endParaRPr lang="cs-CZ" sz="1200" b="0" dirty="0">
              <a:ea typeface="+mn-lt"/>
              <a:cs typeface="+mn-lt"/>
            </a:endParaRPr>
          </a:p>
          <a:p>
            <a:r>
              <a:rPr lang="cs-CZ" sz="1200" b="0" dirty="0">
                <a:ea typeface="+mn-lt"/>
                <a:cs typeface="+mn-lt"/>
              </a:rPr>
              <a:t>-</a:t>
            </a:r>
            <a:r>
              <a:rPr lang="en-GB" sz="1200" dirty="0">
                <a:cs typeface="Arial"/>
              </a:rPr>
              <a:t>OSM community has </a:t>
            </a:r>
            <a:r>
              <a:rPr lang="en-GB" sz="1200" b="1" dirty="0">
                <a:cs typeface="Arial"/>
              </a:rPr>
              <a:t>mixed reactions</a:t>
            </a:r>
            <a:r>
              <a:rPr lang="en-GB" sz="1200" dirty="0">
                <a:cs typeface="Arial"/>
              </a:rPr>
              <a:t> about mapping with AI. </a:t>
            </a:r>
          </a:p>
          <a:p>
            <a:r>
              <a:rPr lang="en-GB" sz="1200" dirty="0">
                <a:cs typeface="Arial"/>
              </a:rPr>
              <a:t>They hope that </a:t>
            </a:r>
            <a:r>
              <a:rPr lang="en-GB" sz="1200" b="1" dirty="0" err="1">
                <a:cs typeface="Arial"/>
              </a:rPr>
              <a:t>fAIr</a:t>
            </a:r>
            <a:r>
              <a:rPr lang="en-GB" sz="1200" b="1" dirty="0">
                <a:cs typeface="Arial"/>
              </a:rPr>
              <a:t> project </a:t>
            </a:r>
            <a:r>
              <a:rPr lang="cs-CZ" sz="1200" b="1" dirty="0" err="1">
                <a:cs typeface="Arial"/>
              </a:rPr>
              <a:t>will</a:t>
            </a:r>
            <a:r>
              <a:rPr lang="cs-CZ" sz="1200" b="1" dirty="0">
                <a:cs typeface="Arial"/>
              </a:rPr>
              <a:t> </a:t>
            </a:r>
            <a:r>
              <a:rPr lang="en-GB" sz="1200" b="1" dirty="0">
                <a:cs typeface="Arial"/>
              </a:rPr>
              <a:t>offer open source </a:t>
            </a:r>
            <a:r>
              <a:rPr lang="cs-CZ" sz="1200" b="1" dirty="0">
                <a:cs typeface="Arial"/>
              </a:rPr>
              <a:t>AI </a:t>
            </a:r>
            <a:r>
              <a:rPr lang="en-GB" sz="1200" b="1" dirty="0">
                <a:cs typeface="Arial"/>
              </a:rPr>
              <a:t>models</a:t>
            </a:r>
            <a:r>
              <a:rPr lang="en-GB" sz="1200" dirty="0">
                <a:cs typeface="Arial"/>
              </a:rPr>
              <a:t>.</a:t>
            </a:r>
            <a:endParaRPr lang="en-GB" sz="1200" dirty="0"/>
          </a:p>
        </p:txBody>
      </p:sp>
      <p:sp>
        <p:nvSpPr>
          <p:cNvPr id="4" name="Zástupný symbol pro číslo snímku 3"/>
          <p:cNvSpPr>
            <a:spLocks noGrp="1"/>
          </p:cNvSpPr>
          <p:nvPr>
            <p:ph type="sldNum" sz="quarter" idx="5"/>
          </p:nvPr>
        </p:nvSpPr>
        <p:spPr/>
        <p:txBody>
          <a:bodyPr/>
          <a:lstStyle/>
          <a:p>
            <a:fld id="{870B656A-029A-4088-9405-F16CBA0EADF6}" type="slidenum">
              <a:rPr lang="cs-CZ" smtClean="0"/>
              <a:t>13</a:t>
            </a:fld>
            <a:endParaRPr lang="cs-CZ"/>
          </a:p>
        </p:txBody>
      </p:sp>
    </p:spTree>
    <p:extLst>
      <p:ext uri="{BB962C8B-B14F-4D97-AF65-F5344CB8AC3E}">
        <p14:creationId xmlns:p14="http://schemas.microsoft.com/office/powerpoint/2010/main" val="388980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Any </a:t>
            </a:r>
            <a:r>
              <a:rPr lang="cs-CZ" dirty="0" err="1"/>
              <a:t>questions</a:t>
            </a:r>
            <a:r>
              <a:rPr lang="cs-CZ" dirty="0"/>
              <a:t>?</a:t>
            </a:r>
            <a:endParaRPr lang="en-GB" dirty="0"/>
          </a:p>
        </p:txBody>
      </p:sp>
      <p:sp>
        <p:nvSpPr>
          <p:cNvPr id="4" name="Zástupný symbol pro číslo snímku 3"/>
          <p:cNvSpPr>
            <a:spLocks noGrp="1"/>
          </p:cNvSpPr>
          <p:nvPr>
            <p:ph type="sldNum" sz="quarter" idx="5"/>
          </p:nvPr>
        </p:nvSpPr>
        <p:spPr/>
        <p:txBody>
          <a:bodyPr/>
          <a:lstStyle/>
          <a:p>
            <a:fld id="{870B656A-029A-4088-9405-F16CBA0EADF6}" type="slidenum">
              <a:rPr lang="cs-CZ" smtClean="0"/>
              <a:t>14</a:t>
            </a:fld>
            <a:endParaRPr lang="cs-CZ"/>
          </a:p>
        </p:txBody>
      </p:sp>
    </p:spTree>
    <p:extLst>
      <p:ext uri="{BB962C8B-B14F-4D97-AF65-F5344CB8AC3E}">
        <p14:creationId xmlns:p14="http://schemas.microsoft.com/office/powerpoint/2010/main" val="46527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prezentace">
    <p:spTree>
      <p:nvGrpSpPr>
        <p:cNvPr id="1" name=""/>
        <p:cNvGrpSpPr/>
        <p:nvPr/>
      </p:nvGrpSpPr>
      <p:grpSpPr>
        <a:xfrm>
          <a:off x="0" y="0"/>
          <a:ext cx="0" cy="0"/>
          <a:chOff x="0" y="0"/>
          <a:chExt cx="0" cy="0"/>
        </a:xfrm>
      </p:grpSpPr>
      <p:sp>
        <p:nvSpPr>
          <p:cNvPr id="12" name="Obdélník 11">
            <a:extLst>
              <a:ext uri="{FF2B5EF4-FFF2-40B4-BE49-F238E27FC236}">
                <a16:creationId xmlns:a16="http://schemas.microsoft.com/office/drawing/2014/main" id="{E05DC23B-0ACB-437F-8CAD-711B943E8CC6}"/>
              </a:ext>
            </a:extLst>
          </p:cNvPr>
          <p:cNvSpPr/>
          <p:nvPr userDrawn="1"/>
        </p:nvSpPr>
        <p:spPr>
          <a:xfrm>
            <a:off x="0" y="6176966"/>
            <a:ext cx="9144000" cy="681037"/>
          </a:xfrm>
          <a:prstGeom prst="rect">
            <a:avLst/>
          </a:prstGeom>
          <a:solidFill>
            <a:srgbClr val="000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 name="Nadpis 1">
            <a:extLst>
              <a:ext uri="{FF2B5EF4-FFF2-40B4-BE49-F238E27FC236}">
                <a16:creationId xmlns:a16="http://schemas.microsoft.com/office/drawing/2014/main" id="{61699E10-FBB6-4892-8D01-B53078B1813A}"/>
              </a:ext>
            </a:extLst>
          </p:cNvPr>
          <p:cNvSpPr>
            <a:spLocks noGrp="1"/>
          </p:cNvSpPr>
          <p:nvPr>
            <p:ph type="title" hasCustomPrompt="1"/>
          </p:nvPr>
        </p:nvSpPr>
        <p:spPr>
          <a:xfrm>
            <a:off x="623888" y="2865673"/>
            <a:ext cx="5677709" cy="1309512"/>
          </a:xfrm>
        </p:spPr>
        <p:txBody>
          <a:bodyPr anchor="t">
            <a:normAutofit/>
          </a:bodyPr>
          <a:lstStyle>
            <a:lvl1pPr>
              <a:lnSpc>
                <a:spcPts val="3300"/>
              </a:lnSpc>
              <a:defRPr sz="3300"/>
            </a:lvl1pPr>
          </a:lstStyle>
          <a:p>
            <a:r>
              <a:rPr lang="cs-CZ"/>
              <a:t>Zde bude hlavní nadpis prezentace.</a:t>
            </a:r>
            <a:br>
              <a:rPr lang="cs-CZ"/>
            </a:br>
            <a:endParaRPr lang="cs-CZ"/>
          </a:p>
        </p:txBody>
      </p:sp>
      <p:sp>
        <p:nvSpPr>
          <p:cNvPr id="3" name="Zástupný text 2">
            <a:extLst>
              <a:ext uri="{FF2B5EF4-FFF2-40B4-BE49-F238E27FC236}">
                <a16:creationId xmlns:a16="http://schemas.microsoft.com/office/drawing/2014/main" id="{A334C6EA-92BC-4AE1-AECB-5B89F097657A}"/>
              </a:ext>
            </a:extLst>
          </p:cNvPr>
          <p:cNvSpPr>
            <a:spLocks noGrp="1"/>
          </p:cNvSpPr>
          <p:nvPr>
            <p:ph type="body" idx="1" hasCustomPrompt="1"/>
          </p:nvPr>
        </p:nvSpPr>
        <p:spPr>
          <a:xfrm>
            <a:off x="623888" y="4194136"/>
            <a:ext cx="5677709" cy="741872"/>
          </a:xfrm>
        </p:spPr>
        <p:txBody>
          <a:bodyPr>
            <a:normAutofit/>
          </a:bodyPr>
          <a:lstStyle>
            <a:lvl1pPr marL="0" indent="0">
              <a:buNone/>
              <a:defRPr sz="1200">
                <a:solidFill>
                  <a:srgbClr val="0000DC"/>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Zde je prostor pro podnadpis prezentace, který může mít několik řádků</a:t>
            </a:r>
          </a:p>
        </p:txBody>
      </p:sp>
      <p:sp>
        <p:nvSpPr>
          <p:cNvPr id="7" name="Zástupný symbol pro zápatí 6">
            <a:extLst>
              <a:ext uri="{FF2B5EF4-FFF2-40B4-BE49-F238E27FC236}">
                <a16:creationId xmlns:a16="http://schemas.microsoft.com/office/drawing/2014/main" id="{A0D9C729-91FA-4006-B1FB-18BC1E52E619}"/>
              </a:ext>
            </a:extLst>
          </p:cNvPr>
          <p:cNvSpPr>
            <a:spLocks noGrp="1"/>
          </p:cNvSpPr>
          <p:nvPr>
            <p:ph type="ftr" sz="quarter" idx="10"/>
          </p:nvPr>
        </p:nvSpPr>
        <p:spPr/>
        <p:txBody>
          <a:bodyPr/>
          <a:lstStyle/>
          <a:p>
            <a:r>
              <a:rPr lang="cs-CZ"/>
              <a:t>#Hastag Konference</a:t>
            </a:r>
          </a:p>
        </p:txBody>
      </p:sp>
      <p:sp>
        <p:nvSpPr>
          <p:cNvPr id="8" name="Zástupný symbol pro číslo snímku 7">
            <a:extLst>
              <a:ext uri="{FF2B5EF4-FFF2-40B4-BE49-F238E27FC236}">
                <a16:creationId xmlns:a16="http://schemas.microsoft.com/office/drawing/2014/main" id="{A4AD3A0D-E0B6-4459-9ECD-F8425210AA27}"/>
              </a:ext>
            </a:extLst>
          </p:cNvPr>
          <p:cNvSpPr>
            <a:spLocks noGrp="1"/>
          </p:cNvSpPr>
          <p:nvPr>
            <p:ph type="sldNum" sz="quarter" idx="11"/>
          </p:nvPr>
        </p:nvSpPr>
        <p:spPr/>
        <p:txBody>
          <a:bodyPr/>
          <a:lstStyle/>
          <a:p>
            <a:fld id="{2179248E-A2BE-4DDC-8C2D-3AE2F36B43AD}" type="slidenum">
              <a:rPr lang="cs-CZ" smtClean="0"/>
              <a:pPr/>
              <a:t>‹#›</a:t>
            </a:fld>
            <a:endParaRPr lang="cs-CZ"/>
          </a:p>
        </p:txBody>
      </p:sp>
      <p:pic>
        <p:nvPicPr>
          <p:cNvPr id="10" name="Obrázok 9">
            <a:extLst>
              <a:ext uri="{FF2B5EF4-FFF2-40B4-BE49-F238E27FC236}">
                <a16:creationId xmlns:a16="http://schemas.microsoft.com/office/drawing/2014/main" id="{BAE316CC-8F38-A24A-8A5D-9DBD50644D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420" y="683344"/>
            <a:ext cx="1697831" cy="647646"/>
          </a:xfrm>
          <a:prstGeom prst="rect">
            <a:avLst/>
          </a:prstGeom>
        </p:spPr>
      </p:pic>
    </p:spTree>
    <p:extLst>
      <p:ext uri="{BB962C8B-B14F-4D97-AF65-F5344CB8AC3E}">
        <p14:creationId xmlns:p14="http://schemas.microsoft.com/office/powerpoint/2010/main" val="132092645"/>
      </p:ext>
    </p:extLst>
  </p:cSld>
  <p:clrMapOvr>
    <a:masterClrMapping/>
  </p:clrMapOvr>
  <p:extLst>
    <p:ext uri="{DCECCB84-F9BA-43D5-87BE-67443E8EF086}">
      <p15:sldGuideLst xmlns:p15="http://schemas.microsoft.com/office/powerpoint/2012/main">
        <p15:guide id="1" pos="4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ozdělovník">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AA8854EB-10EE-4BAB-B628-2235B50B13BD}"/>
              </a:ext>
            </a:extLst>
          </p:cNvPr>
          <p:cNvSpPr/>
          <p:nvPr userDrawn="1"/>
        </p:nvSpPr>
        <p:spPr>
          <a:xfrm>
            <a:off x="1" y="0"/>
            <a:ext cx="4572000" cy="6858000"/>
          </a:xfrm>
          <a:prstGeom prst="rect">
            <a:avLst/>
          </a:prstGeom>
          <a:solidFill>
            <a:srgbClr val="000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0" name="Zástupný symbol obrázku 9">
            <a:extLst>
              <a:ext uri="{FF2B5EF4-FFF2-40B4-BE49-F238E27FC236}">
                <a16:creationId xmlns:a16="http://schemas.microsoft.com/office/drawing/2014/main" id="{4E4A2ABB-7047-44E5-9371-26DEDFEF505A}"/>
              </a:ext>
            </a:extLst>
          </p:cNvPr>
          <p:cNvSpPr>
            <a:spLocks noGrp="1"/>
          </p:cNvSpPr>
          <p:nvPr>
            <p:ph type="pic" sz="quarter" idx="10"/>
          </p:nvPr>
        </p:nvSpPr>
        <p:spPr>
          <a:xfrm>
            <a:off x="4572000" y="0"/>
            <a:ext cx="4572000" cy="6858000"/>
          </a:xfrm>
        </p:spPr>
        <p:txBody>
          <a:bodyPr/>
          <a:lstStyle>
            <a:lvl1pPr marL="0" indent="0">
              <a:buNone/>
              <a:defRPr/>
            </a:lvl1pPr>
          </a:lstStyle>
          <a:p>
            <a:r>
              <a:rPr lang="cs-CZ"/>
              <a:t>Kliknutím na ikonu přidáte obrázek.</a:t>
            </a:r>
          </a:p>
        </p:txBody>
      </p:sp>
      <p:sp>
        <p:nvSpPr>
          <p:cNvPr id="11" name="Nadpis 1">
            <a:extLst>
              <a:ext uri="{FF2B5EF4-FFF2-40B4-BE49-F238E27FC236}">
                <a16:creationId xmlns:a16="http://schemas.microsoft.com/office/drawing/2014/main" id="{3EF68A76-9EA3-4769-89CC-3E3242CA9376}"/>
              </a:ext>
            </a:extLst>
          </p:cNvPr>
          <p:cNvSpPr>
            <a:spLocks noGrp="1"/>
          </p:cNvSpPr>
          <p:nvPr>
            <p:ph type="title" hasCustomPrompt="1"/>
          </p:nvPr>
        </p:nvSpPr>
        <p:spPr>
          <a:xfrm>
            <a:off x="623888" y="2865673"/>
            <a:ext cx="3620309" cy="1309512"/>
          </a:xfrm>
        </p:spPr>
        <p:txBody>
          <a:bodyPr anchor="t">
            <a:normAutofit/>
          </a:bodyPr>
          <a:lstStyle>
            <a:lvl1pPr>
              <a:lnSpc>
                <a:spcPts val="3300"/>
              </a:lnSpc>
              <a:defRPr sz="3300">
                <a:solidFill>
                  <a:schemeClr val="bg1"/>
                </a:solidFill>
              </a:defRPr>
            </a:lvl1pPr>
          </a:lstStyle>
          <a:p>
            <a:r>
              <a:rPr lang="cs-CZ"/>
              <a:t>Zde bude nadpis nové kapitoly</a:t>
            </a:r>
            <a:br>
              <a:rPr lang="cs-CZ"/>
            </a:br>
            <a:endParaRPr lang="cs-CZ"/>
          </a:p>
        </p:txBody>
      </p:sp>
      <p:sp>
        <p:nvSpPr>
          <p:cNvPr id="12" name="Zástupný text 2">
            <a:extLst>
              <a:ext uri="{FF2B5EF4-FFF2-40B4-BE49-F238E27FC236}">
                <a16:creationId xmlns:a16="http://schemas.microsoft.com/office/drawing/2014/main" id="{6EC5477C-5035-4DF7-B956-67C193255C51}"/>
              </a:ext>
            </a:extLst>
          </p:cNvPr>
          <p:cNvSpPr>
            <a:spLocks noGrp="1"/>
          </p:cNvSpPr>
          <p:nvPr>
            <p:ph type="body" idx="1" hasCustomPrompt="1"/>
          </p:nvPr>
        </p:nvSpPr>
        <p:spPr>
          <a:xfrm>
            <a:off x="623888" y="4192437"/>
            <a:ext cx="3620309" cy="741872"/>
          </a:xfrm>
        </p:spPr>
        <p:txBody>
          <a:bodyPr>
            <a:normAutofit/>
          </a:bodyPr>
          <a:lstStyle>
            <a:lvl1pPr marL="0" indent="0">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Zde je prostor pro podnadpis nové kapitoly</a:t>
            </a:r>
          </a:p>
        </p:txBody>
      </p:sp>
    </p:spTree>
    <p:extLst>
      <p:ext uri="{BB962C8B-B14F-4D97-AF65-F5344CB8AC3E}">
        <p14:creationId xmlns:p14="http://schemas.microsoft.com/office/powerpoint/2010/main" val="192857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E3FE1988-DEB1-4659-B14F-004B8C3C2FDF}"/>
              </a:ext>
            </a:extLst>
          </p:cNvPr>
          <p:cNvSpPr/>
          <p:nvPr userDrawn="1"/>
        </p:nvSpPr>
        <p:spPr>
          <a:xfrm>
            <a:off x="0" y="6176966"/>
            <a:ext cx="9144000" cy="681037"/>
          </a:xfrm>
          <a:prstGeom prst="rect">
            <a:avLst/>
          </a:prstGeom>
          <a:solidFill>
            <a:srgbClr val="000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 name="Nadpis 1">
            <a:extLst>
              <a:ext uri="{FF2B5EF4-FFF2-40B4-BE49-F238E27FC236}">
                <a16:creationId xmlns:a16="http://schemas.microsoft.com/office/drawing/2014/main" id="{2C263908-2D8E-4397-B245-CDADAD404866}"/>
              </a:ext>
            </a:extLst>
          </p:cNvPr>
          <p:cNvSpPr>
            <a:spLocks noGrp="1"/>
          </p:cNvSpPr>
          <p:nvPr>
            <p:ph type="title" hasCustomPrompt="1"/>
          </p:nvPr>
        </p:nvSpPr>
        <p:spPr>
          <a:xfrm>
            <a:off x="628650" y="365125"/>
            <a:ext cx="7886700" cy="704550"/>
          </a:xfrm>
        </p:spPr>
        <p:txBody>
          <a:bodyPr anchor="t"/>
          <a:lstStyle>
            <a:lvl1pPr>
              <a:defRPr/>
            </a:lvl1pPr>
          </a:lstStyle>
          <a:p>
            <a:r>
              <a:rPr lang="cs-CZ"/>
              <a:t>Kliknutím vložíte nadpis</a:t>
            </a:r>
          </a:p>
        </p:txBody>
      </p:sp>
      <p:sp>
        <p:nvSpPr>
          <p:cNvPr id="3" name="Zástupný obsah 2">
            <a:extLst>
              <a:ext uri="{FF2B5EF4-FFF2-40B4-BE49-F238E27FC236}">
                <a16:creationId xmlns:a16="http://schemas.microsoft.com/office/drawing/2014/main" id="{4C2EE420-7DDB-44FD-BE8E-B6FB39753CD2}"/>
              </a:ext>
            </a:extLst>
          </p:cNvPr>
          <p:cNvSpPr>
            <a:spLocks noGrp="1"/>
          </p:cNvSpPr>
          <p:nvPr>
            <p:ph idx="1"/>
          </p:nvPr>
        </p:nvSpPr>
        <p:spPr>
          <a:xfrm>
            <a:off x="628650" y="1395891"/>
            <a:ext cx="7886700" cy="448732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a:extLst>
              <a:ext uri="{FF2B5EF4-FFF2-40B4-BE49-F238E27FC236}">
                <a16:creationId xmlns:a16="http://schemas.microsoft.com/office/drawing/2014/main" id="{CB50C834-CC67-4D15-8942-33178A686958}"/>
              </a:ext>
            </a:extLst>
          </p:cNvPr>
          <p:cNvSpPr>
            <a:spLocks noGrp="1"/>
          </p:cNvSpPr>
          <p:nvPr>
            <p:ph type="ftr" sz="quarter" idx="10"/>
          </p:nvPr>
        </p:nvSpPr>
        <p:spPr/>
        <p:txBody>
          <a:bodyPr/>
          <a:lstStyle/>
          <a:p>
            <a:r>
              <a:rPr lang="cs-CZ"/>
              <a:t>#Hastag Konference</a:t>
            </a:r>
          </a:p>
        </p:txBody>
      </p:sp>
      <p:sp>
        <p:nvSpPr>
          <p:cNvPr id="8" name="Zástupný symbol pro číslo snímku 7">
            <a:extLst>
              <a:ext uri="{FF2B5EF4-FFF2-40B4-BE49-F238E27FC236}">
                <a16:creationId xmlns:a16="http://schemas.microsoft.com/office/drawing/2014/main" id="{A21EE5B4-9AB7-48A1-9F80-86BC0103218D}"/>
              </a:ext>
            </a:extLst>
          </p:cNvPr>
          <p:cNvSpPr>
            <a:spLocks noGrp="1"/>
          </p:cNvSpPr>
          <p:nvPr>
            <p:ph type="sldNum" sz="quarter" idx="11"/>
          </p:nvPr>
        </p:nvSpPr>
        <p:spPr/>
        <p:txBody>
          <a:bodyPr/>
          <a:lstStyle/>
          <a:p>
            <a:fld id="{2179248E-A2BE-4DDC-8C2D-3AE2F36B43AD}" type="slidenum">
              <a:rPr lang="cs-CZ" smtClean="0"/>
              <a:pPr/>
              <a:t>‹#›</a:t>
            </a:fld>
            <a:endParaRPr lang="cs-CZ"/>
          </a:p>
        </p:txBody>
      </p:sp>
    </p:spTree>
    <p:extLst>
      <p:ext uri="{BB962C8B-B14F-4D97-AF65-F5344CB8AC3E}">
        <p14:creationId xmlns:p14="http://schemas.microsoft.com/office/powerpoint/2010/main" val="401794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3" name="Obdélník 12">
            <a:extLst>
              <a:ext uri="{FF2B5EF4-FFF2-40B4-BE49-F238E27FC236}">
                <a16:creationId xmlns:a16="http://schemas.microsoft.com/office/drawing/2014/main" id="{886B44EB-9E47-4BA0-B80C-E3B970D42D0D}"/>
              </a:ext>
            </a:extLst>
          </p:cNvPr>
          <p:cNvSpPr/>
          <p:nvPr userDrawn="1"/>
        </p:nvSpPr>
        <p:spPr>
          <a:xfrm>
            <a:off x="0" y="6176966"/>
            <a:ext cx="9144000" cy="681037"/>
          </a:xfrm>
          <a:prstGeom prst="rect">
            <a:avLst/>
          </a:prstGeom>
          <a:solidFill>
            <a:srgbClr val="000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 name="Nadpis 1">
            <a:extLst>
              <a:ext uri="{FF2B5EF4-FFF2-40B4-BE49-F238E27FC236}">
                <a16:creationId xmlns:a16="http://schemas.microsoft.com/office/drawing/2014/main" id="{F1000ACD-3285-4D87-B507-B75492EDE815}"/>
              </a:ext>
            </a:extLst>
          </p:cNvPr>
          <p:cNvSpPr>
            <a:spLocks noGrp="1"/>
          </p:cNvSpPr>
          <p:nvPr>
            <p:ph type="title" hasCustomPrompt="1"/>
          </p:nvPr>
        </p:nvSpPr>
        <p:spPr>
          <a:xfrm>
            <a:off x="628650" y="365126"/>
            <a:ext cx="7886700" cy="687298"/>
          </a:xfrm>
        </p:spPr>
        <p:txBody>
          <a:bodyPr anchor="t"/>
          <a:lstStyle>
            <a:lvl1pPr>
              <a:defRPr/>
            </a:lvl1pPr>
          </a:lstStyle>
          <a:p>
            <a:r>
              <a:rPr lang="cs-CZ"/>
              <a:t>Kliknutím vložíte nadpis</a:t>
            </a:r>
          </a:p>
        </p:txBody>
      </p:sp>
      <p:sp>
        <p:nvSpPr>
          <p:cNvPr id="3" name="Zástupný obsah 2">
            <a:extLst>
              <a:ext uri="{FF2B5EF4-FFF2-40B4-BE49-F238E27FC236}">
                <a16:creationId xmlns:a16="http://schemas.microsoft.com/office/drawing/2014/main" id="{210C16B7-93C4-421D-9DB3-6F370AE6CB4C}"/>
              </a:ext>
            </a:extLst>
          </p:cNvPr>
          <p:cNvSpPr>
            <a:spLocks noGrp="1"/>
          </p:cNvSpPr>
          <p:nvPr>
            <p:ph sz="half" idx="1"/>
          </p:nvPr>
        </p:nvSpPr>
        <p:spPr>
          <a:xfrm>
            <a:off x="628650" y="1394303"/>
            <a:ext cx="3886200" cy="448891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BCAE875-615F-49A4-85FB-11CDBD04F692}"/>
              </a:ext>
            </a:extLst>
          </p:cNvPr>
          <p:cNvSpPr>
            <a:spLocks noGrp="1"/>
          </p:cNvSpPr>
          <p:nvPr>
            <p:ph sz="half" idx="2"/>
          </p:nvPr>
        </p:nvSpPr>
        <p:spPr>
          <a:xfrm>
            <a:off x="4629150" y="1394303"/>
            <a:ext cx="3886200" cy="448891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a:extLst>
              <a:ext uri="{FF2B5EF4-FFF2-40B4-BE49-F238E27FC236}">
                <a16:creationId xmlns:a16="http://schemas.microsoft.com/office/drawing/2014/main" id="{9D997956-04A4-492B-865C-089159D745B5}"/>
              </a:ext>
            </a:extLst>
          </p:cNvPr>
          <p:cNvSpPr>
            <a:spLocks noGrp="1"/>
          </p:cNvSpPr>
          <p:nvPr>
            <p:ph type="ftr" sz="quarter" idx="10"/>
          </p:nvPr>
        </p:nvSpPr>
        <p:spPr/>
        <p:txBody>
          <a:bodyPr/>
          <a:lstStyle/>
          <a:p>
            <a:r>
              <a:rPr lang="cs-CZ"/>
              <a:t>#Hastag Konference</a:t>
            </a:r>
          </a:p>
        </p:txBody>
      </p:sp>
      <p:sp>
        <p:nvSpPr>
          <p:cNvPr id="9" name="Zástupný symbol pro číslo snímku 8">
            <a:extLst>
              <a:ext uri="{FF2B5EF4-FFF2-40B4-BE49-F238E27FC236}">
                <a16:creationId xmlns:a16="http://schemas.microsoft.com/office/drawing/2014/main" id="{A63D511B-B5A7-408E-B07D-E9AB4EA0770B}"/>
              </a:ext>
            </a:extLst>
          </p:cNvPr>
          <p:cNvSpPr>
            <a:spLocks noGrp="1"/>
          </p:cNvSpPr>
          <p:nvPr>
            <p:ph type="sldNum" sz="quarter" idx="11"/>
          </p:nvPr>
        </p:nvSpPr>
        <p:spPr/>
        <p:txBody>
          <a:bodyPr/>
          <a:lstStyle/>
          <a:p>
            <a:fld id="{2179248E-A2BE-4DDC-8C2D-3AE2F36B43AD}" type="slidenum">
              <a:rPr lang="cs-CZ" smtClean="0"/>
              <a:pPr/>
              <a:t>‹#›</a:t>
            </a:fld>
            <a:endParaRPr lang="cs-CZ"/>
          </a:p>
        </p:txBody>
      </p:sp>
    </p:spTree>
    <p:extLst>
      <p:ext uri="{BB962C8B-B14F-4D97-AF65-F5344CB8AC3E}">
        <p14:creationId xmlns:p14="http://schemas.microsoft.com/office/powerpoint/2010/main" val="70614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6A59724A-8142-41A6-AE78-E1F6281040A0}"/>
              </a:ext>
            </a:extLst>
          </p:cNvPr>
          <p:cNvSpPr/>
          <p:nvPr userDrawn="1"/>
        </p:nvSpPr>
        <p:spPr>
          <a:xfrm>
            <a:off x="0" y="6176966"/>
            <a:ext cx="9144000" cy="681037"/>
          </a:xfrm>
          <a:prstGeom prst="rect">
            <a:avLst/>
          </a:prstGeom>
          <a:solidFill>
            <a:srgbClr val="000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 name="Nadpis 1">
            <a:extLst>
              <a:ext uri="{FF2B5EF4-FFF2-40B4-BE49-F238E27FC236}">
                <a16:creationId xmlns:a16="http://schemas.microsoft.com/office/drawing/2014/main" id="{2C263908-2D8E-4397-B245-CDADAD404866}"/>
              </a:ext>
            </a:extLst>
          </p:cNvPr>
          <p:cNvSpPr>
            <a:spLocks noGrp="1"/>
          </p:cNvSpPr>
          <p:nvPr>
            <p:ph type="title" hasCustomPrompt="1"/>
          </p:nvPr>
        </p:nvSpPr>
        <p:spPr>
          <a:xfrm>
            <a:off x="628650" y="365126"/>
            <a:ext cx="7886700" cy="756308"/>
          </a:xfrm>
        </p:spPr>
        <p:txBody>
          <a:bodyPr anchor="t"/>
          <a:lstStyle>
            <a:lvl1pPr>
              <a:defRPr/>
            </a:lvl1pPr>
          </a:lstStyle>
          <a:p>
            <a:r>
              <a:rPr lang="cs-CZ"/>
              <a:t>Kliknutím vložíte nadpis</a:t>
            </a:r>
          </a:p>
        </p:txBody>
      </p:sp>
      <p:sp>
        <p:nvSpPr>
          <p:cNvPr id="7" name="Zástupný symbol pro zápatí 6">
            <a:extLst>
              <a:ext uri="{FF2B5EF4-FFF2-40B4-BE49-F238E27FC236}">
                <a16:creationId xmlns:a16="http://schemas.microsoft.com/office/drawing/2014/main" id="{CB50C834-CC67-4D15-8942-33178A686958}"/>
              </a:ext>
            </a:extLst>
          </p:cNvPr>
          <p:cNvSpPr>
            <a:spLocks noGrp="1"/>
          </p:cNvSpPr>
          <p:nvPr>
            <p:ph type="ftr" sz="quarter" idx="10"/>
          </p:nvPr>
        </p:nvSpPr>
        <p:spPr/>
        <p:txBody>
          <a:bodyPr/>
          <a:lstStyle/>
          <a:p>
            <a:r>
              <a:rPr lang="cs-CZ"/>
              <a:t>#Hastag Konference</a:t>
            </a:r>
          </a:p>
        </p:txBody>
      </p:sp>
      <p:sp>
        <p:nvSpPr>
          <p:cNvPr id="8" name="Zástupný symbol pro číslo snímku 7">
            <a:extLst>
              <a:ext uri="{FF2B5EF4-FFF2-40B4-BE49-F238E27FC236}">
                <a16:creationId xmlns:a16="http://schemas.microsoft.com/office/drawing/2014/main" id="{A21EE5B4-9AB7-48A1-9F80-86BC0103218D}"/>
              </a:ext>
            </a:extLst>
          </p:cNvPr>
          <p:cNvSpPr>
            <a:spLocks noGrp="1"/>
          </p:cNvSpPr>
          <p:nvPr>
            <p:ph type="sldNum" sz="quarter" idx="11"/>
          </p:nvPr>
        </p:nvSpPr>
        <p:spPr/>
        <p:txBody>
          <a:bodyPr/>
          <a:lstStyle/>
          <a:p>
            <a:fld id="{2179248E-A2BE-4DDC-8C2D-3AE2F36B43AD}" type="slidenum">
              <a:rPr lang="cs-CZ" smtClean="0"/>
              <a:pPr/>
              <a:t>‹#›</a:t>
            </a:fld>
            <a:endParaRPr lang="cs-CZ"/>
          </a:p>
        </p:txBody>
      </p:sp>
    </p:spTree>
    <p:extLst>
      <p:ext uri="{BB962C8B-B14F-4D97-AF65-F5344CB8AC3E}">
        <p14:creationId xmlns:p14="http://schemas.microsoft.com/office/powerpoint/2010/main" val="382982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ázdné">
    <p:spTree>
      <p:nvGrpSpPr>
        <p:cNvPr id="1" name=""/>
        <p:cNvGrpSpPr/>
        <p:nvPr/>
      </p:nvGrpSpPr>
      <p:grpSpPr>
        <a:xfrm>
          <a:off x="0" y="0"/>
          <a:ext cx="0" cy="0"/>
          <a:chOff x="0" y="0"/>
          <a:chExt cx="0" cy="0"/>
        </a:xfrm>
      </p:grpSpPr>
      <p:sp>
        <p:nvSpPr>
          <p:cNvPr id="13" name="Obdélník 12">
            <a:extLst>
              <a:ext uri="{FF2B5EF4-FFF2-40B4-BE49-F238E27FC236}">
                <a16:creationId xmlns:a16="http://schemas.microsoft.com/office/drawing/2014/main" id="{C2AE5670-E46B-4FAD-BEF9-D372E7CE38EA}"/>
              </a:ext>
            </a:extLst>
          </p:cNvPr>
          <p:cNvSpPr/>
          <p:nvPr userDrawn="1"/>
        </p:nvSpPr>
        <p:spPr>
          <a:xfrm>
            <a:off x="0" y="6176966"/>
            <a:ext cx="9144000" cy="681037"/>
          </a:xfrm>
          <a:prstGeom prst="rect">
            <a:avLst/>
          </a:prstGeom>
          <a:solidFill>
            <a:srgbClr val="000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0" name="Zástupný symbol pro zápatí 9">
            <a:extLst>
              <a:ext uri="{FF2B5EF4-FFF2-40B4-BE49-F238E27FC236}">
                <a16:creationId xmlns:a16="http://schemas.microsoft.com/office/drawing/2014/main" id="{0FFE8153-9F50-402E-901B-2142C939C555}"/>
              </a:ext>
            </a:extLst>
          </p:cNvPr>
          <p:cNvSpPr>
            <a:spLocks noGrp="1"/>
          </p:cNvSpPr>
          <p:nvPr>
            <p:ph type="ftr" sz="quarter" idx="10"/>
          </p:nvPr>
        </p:nvSpPr>
        <p:spPr/>
        <p:txBody>
          <a:bodyPr/>
          <a:lstStyle/>
          <a:p>
            <a:r>
              <a:rPr lang="cs-CZ"/>
              <a:t>#Hastag Konference</a:t>
            </a:r>
          </a:p>
        </p:txBody>
      </p:sp>
      <p:sp>
        <p:nvSpPr>
          <p:cNvPr id="11" name="Zástupný symbol pro číslo snímku 10">
            <a:extLst>
              <a:ext uri="{FF2B5EF4-FFF2-40B4-BE49-F238E27FC236}">
                <a16:creationId xmlns:a16="http://schemas.microsoft.com/office/drawing/2014/main" id="{9412476B-32CF-44E9-BD59-8EDEF4A5FE0B}"/>
              </a:ext>
            </a:extLst>
          </p:cNvPr>
          <p:cNvSpPr>
            <a:spLocks noGrp="1"/>
          </p:cNvSpPr>
          <p:nvPr>
            <p:ph type="sldNum" sz="quarter" idx="11"/>
          </p:nvPr>
        </p:nvSpPr>
        <p:spPr/>
        <p:txBody>
          <a:bodyPr/>
          <a:lstStyle/>
          <a:p>
            <a:fld id="{2179248E-A2BE-4DDC-8C2D-3AE2F36B43AD}" type="slidenum">
              <a:rPr lang="cs-CZ" smtClean="0"/>
              <a:pPr/>
              <a:t>‹#›</a:t>
            </a:fld>
            <a:endParaRPr lang="cs-CZ"/>
          </a:p>
        </p:txBody>
      </p:sp>
    </p:spTree>
    <p:extLst>
      <p:ext uri="{BB962C8B-B14F-4D97-AF65-F5344CB8AC3E}">
        <p14:creationId xmlns:p14="http://schemas.microsoft.com/office/powerpoint/2010/main" val="361123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lerie">
    <p:spTree>
      <p:nvGrpSpPr>
        <p:cNvPr id="1" name=""/>
        <p:cNvGrpSpPr/>
        <p:nvPr/>
      </p:nvGrpSpPr>
      <p:grpSpPr>
        <a:xfrm>
          <a:off x="0" y="0"/>
          <a:ext cx="0" cy="0"/>
          <a:chOff x="0" y="0"/>
          <a:chExt cx="0" cy="0"/>
        </a:xfrm>
      </p:grpSpPr>
      <p:sp>
        <p:nvSpPr>
          <p:cNvPr id="13" name="Obdélník 12">
            <a:extLst>
              <a:ext uri="{FF2B5EF4-FFF2-40B4-BE49-F238E27FC236}">
                <a16:creationId xmlns:a16="http://schemas.microsoft.com/office/drawing/2014/main" id="{C2AE5670-E46B-4FAD-BEF9-D372E7CE38EA}"/>
              </a:ext>
            </a:extLst>
          </p:cNvPr>
          <p:cNvSpPr/>
          <p:nvPr userDrawn="1"/>
        </p:nvSpPr>
        <p:spPr>
          <a:xfrm>
            <a:off x="0" y="6176966"/>
            <a:ext cx="9144000" cy="681037"/>
          </a:xfrm>
          <a:prstGeom prst="rect">
            <a:avLst/>
          </a:prstGeom>
          <a:solidFill>
            <a:srgbClr val="000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0" name="Zástupný symbol pro zápatí 9">
            <a:extLst>
              <a:ext uri="{FF2B5EF4-FFF2-40B4-BE49-F238E27FC236}">
                <a16:creationId xmlns:a16="http://schemas.microsoft.com/office/drawing/2014/main" id="{0FFE8153-9F50-402E-901B-2142C939C555}"/>
              </a:ext>
            </a:extLst>
          </p:cNvPr>
          <p:cNvSpPr>
            <a:spLocks noGrp="1"/>
          </p:cNvSpPr>
          <p:nvPr>
            <p:ph type="ftr" sz="quarter" idx="10"/>
          </p:nvPr>
        </p:nvSpPr>
        <p:spPr/>
        <p:txBody>
          <a:bodyPr/>
          <a:lstStyle/>
          <a:p>
            <a:r>
              <a:rPr lang="cs-CZ"/>
              <a:t>#Hastag Konference</a:t>
            </a:r>
          </a:p>
        </p:txBody>
      </p:sp>
      <p:sp>
        <p:nvSpPr>
          <p:cNvPr id="11" name="Zástupný symbol pro číslo snímku 10">
            <a:extLst>
              <a:ext uri="{FF2B5EF4-FFF2-40B4-BE49-F238E27FC236}">
                <a16:creationId xmlns:a16="http://schemas.microsoft.com/office/drawing/2014/main" id="{9412476B-32CF-44E9-BD59-8EDEF4A5FE0B}"/>
              </a:ext>
            </a:extLst>
          </p:cNvPr>
          <p:cNvSpPr>
            <a:spLocks noGrp="1"/>
          </p:cNvSpPr>
          <p:nvPr>
            <p:ph type="sldNum" sz="quarter" idx="11"/>
          </p:nvPr>
        </p:nvSpPr>
        <p:spPr/>
        <p:txBody>
          <a:bodyPr/>
          <a:lstStyle/>
          <a:p>
            <a:fld id="{2179248E-A2BE-4DDC-8C2D-3AE2F36B43AD}" type="slidenum">
              <a:rPr lang="cs-CZ" smtClean="0"/>
              <a:pPr/>
              <a:t>‹#›</a:t>
            </a:fld>
            <a:endParaRPr lang="cs-CZ"/>
          </a:p>
        </p:txBody>
      </p:sp>
      <p:sp>
        <p:nvSpPr>
          <p:cNvPr id="3" name="Zástupný symbol obrázku 2">
            <a:extLst>
              <a:ext uri="{FF2B5EF4-FFF2-40B4-BE49-F238E27FC236}">
                <a16:creationId xmlns:a16="http://schemas.microsoft.com/office/drawing/2014/main" id="{ADA6AA7C-22FA-456B-AEF3-841F0E099B39}"/>
              </a:ext>
            </a:extLst>
          </p:cNvPr>
          <p:cNvSpPr>
            <a:spLocks noGrp="1"/>
          </p:cNvSpPr>
          <p:nvPr>
            <p:ph type="pic" sz="quarter" idx="12"/>
          </p:nvPr>
        </p:nvSpPr>
        <p:spPr>
          <a:xfrm>
            <a:off x="538075" y="577853"/>
            <a:ext cx="3597909" cy="2708543"/>
          </a:xfrm>
        </p:spPr>
        <p:txBody>
          <a:bodyPr/>
          <a:lstStyle>
            <a:lvl1pPr marL="0" indent="0" algn="ctr">
              <a:buNone/>
              <a:defRPr/>
            </a:lvl1pPr>
          </a:lstStyle>
          <a:p>
            <a:r>
              <a:rPr lang="cs-CZ"/>
              <a:t>Kliknutím na ikonu přidáte obrázek.</a:t>
            </a:r>
          </a:p>
        </p:txBody>
      </p:sp>
      <p:sp>
        <p:nvSpPr>
          <p:cNvPr id="7" name="Zástupný symbol obrázku 2">
            <a:extLst>
              <a:ext uri="{FF2B5EF4-FFF2-40B4-BE49-F238E27FC236}">
                <a16:creationId xmlns:a16="http://schemas.microsoft.com/office/drawing/2014/main" id="{E6EF555B-D212-4788-B60C-9E0C3C185776}"/>
              </a:ext>
            </a:extLst>
          </p:cNvPr>
          <p:cNvSpPr>
            <a:spLocks noGrp="1"/>
          </p:cNvSpPr>
          <p:nvPr>
            <p:ph type="pic" sz="quarter" idx="13"/>
          </p:nvPr>
        </p:nvSpPr>
        <p:spPr>
          <a:xfrm>
            <a:off x="4242355" y="577853"/>
            <a:ext cx="4532553" cy="5253607"/>
          </a:xfrm>
        </p:spPr>
        <p:txBody>
          <a:bodyPr/>
          <a:lstStyle>
            <a:lvl1pPr marL="0" indent="0" algn="ctr">
              <a:buNone/>
              <a:defRPr/>
            </a:lvl1pPr>
          </a:lstStyle>
          <a:p>
            <a:r>
              <a:rPr lang="cs-CZ"/>
              <a:t>Kliknutím na ikonu přidáte obrázek.</a:t>
            </a:r>
          </a:p>
        </p:txBody>
      </p:sp>
      <p:sp>
        <p:nvSpPr>
          <p:cNvPr id="16" name="Zástupný symbol obrázku 2">
            <a:extLst>
              <a:ext uri="{FF2B5EF4-FFF2-40B4-BE49-F238E27FC236}">
                <a16:creationId xmlns:a16="http://schemas.microsoft.com/office/drawing/2014/main" id="{B43D41BB-3863-4EFD-AAC0-EE36CF1B3052}"/>
              </a:ext>
            </a:extLst>
          </p:cNvPr>
          <p:cNvSpPr>
            <a:spLocks noGrp="1"/>
          </p:cNvSpPr>
          <p:nvPr>
            <p:ph type="pic" sz="quarter" idx="16"/>
          </p:nvPr>
        </p:nvSpPr>
        <p:spPr>
          <a:xfrm>
            <a:off x="538076" y="3422923"/>
            <a:ext cx="1745769" cy="2408537"/>
          </a:xfrm>
        </p:spPr>
        <p:txBody>
          <a:bodyPr/>
          <a:lstStyle>
            <a:lvl1pPr marL="0" indent="0" algn="ctr">
              <a:buNone/>
              <a:defRPr/>
            </a:lvl1pPr>
          </a:lstStyle>
          <a:p>
            <a:r>
              <a:rPr lang="cs-CZ"/>
              <a:t>Kliknutím na ikonu přidáte obrázek.</a:t>
            </a:r>
          </a:p>
        </p:txBody>
      </p:sp>
      <p:sp>
        <p:nvSpPr>
          <p:cNvPr id="17" name="Zástupný symbol obrázku 2">
            <a:extLst>
              <a:ext uri="{FF2B5EF4-FFF2-40B4-BE49-F238E27FC236}">
                <a16:creationId xmlns:a16="http://schemas.microsoft.com/office/drawing/2014/main" id="{CF5BB52A-669D-47D6-9E5B-000EB1349132}"/>
              </a:ext>
            </a:extLst>
          </p:cNvPr>
          <p:cNvSpPr>
            <a:spLocks noGrp="1"/>
          </p:cNvSpPr>
          <p:nvPr>
            <p:ph type="pic" sz="quarter" idx="17"/>
          </p:nvPr>
        </p:nvSpPr>
        <p:spPr>
          <a:xfrm>
            <a:off x="2390215" y="3422922"/>
            <a:ext cx="1745769" cy="2408537"/>
          </a:xfrm>
        </p:spPr>
        <p:txBody>
          <a:bodyPr/>
          <a:lstStyle>
            <a:lvl1pPr marL="0" indent="0" algn="ctr">
              <a:buNone/>
              <a:defRPr/>
            </a:lvl1pPr>
          </a:lstStyle>
          <a:p>
            <a:r>
              <a:rPr lang="cs-CZ"/>
              <a:t>Kliknutím na ikonu přidáte obrázek.</a:t>
            </a:r>
          </a:p>
        </p:txBody>
      </p:sp>
    </p:spTree>
    <p:extLst>
      <p:ext uri="{BB962C8B-B14F-4D97-AF65-F5344CB8AC3E}">
        <p14:creationId xmlns:p14="http://schemas.microsoft.com/office/powerpoint/2010/main" val="428673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ogo MUNI">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1D6C39EC-9967-423C-AF20-9ED8940686A5}"/>
              </a:ext>
            </a:extLst>
          </p:cNvPr>
          <p:cNvSpPr/>
          <p:nvPr userDrawn="1"/>
        </p:nvSpPr>
        <p:spPr>
          <a:xfrm>
            <a:off x="2" y="0"/>
            <a:ext cx="9143999" cy="6858000"/>
          </a:xfrm>
          <a:prstGeom prst="rect">
            <a:avLst/>
          </a:prstGeom>
          <a:solidFill>
            <a:srgbClr val="000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4" name="Obrázok 3">
            <a:extLst>
              <a:ext uri="{FF2B5EF4-FFF2-40B4-BE49-F238E27FC236}">
                <a16:creationId xmlns:a16="http://schemas.microsoft.com/office/drawing/2014/main" id="{915017CB-A70D-9642-A440-83B44E9FA5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5489" y="2717013"/>
            <a:ext cx="3733023" cy="1423979"/>
          </a:xfrm>
          <a:prstGeom prst="rect">
            <a:avLst/>
          </a:prstGeom>
        </p:spPr>
      </p:pic>
    </p:spTree>
    <p:extLst>
      <p:ext uri="{BB962C8B-B14F-4D97-AF65-F5344CB8AC3E}">
        <p14:creationId xmlns:p14="http://schemas.microsoft.com/office/powerpoint/2010/main" val="362262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Symbol M">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1D6C39EC-9967-423C-AF20-9ED8940686A5}"/>
              </a:ext>
            </a:extLst>
          </p:cNvPr>
          <p:cNvSpPr/>
          <p:nvPr userDrawn="1"/>
        </p:nvSpPr>
        <p:spPr>
          <a:xfrm>
            <a:off x="2" y="0"/>
            <a:ext cx="9143999" cy="6858000"/>
          </a:xfrm>
          <a:prstGeom prst="rect">
            <a:avLst/>
          </a:prstGeom>
          <a:solidFill>
            <a:srgbClr val="000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4" name="Obrázok 3">
            <a:extLst>
              <a:ext uri="{FF2B5EF4-FFF2-40B4-BE49-F238E27FC236}">
                <a16:creationId xmlns:a16="http://schemas.microsoft.com/office/drawing/2014/main" id="{D30FD3D9-B397-6043-A7EB-8F196F839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7577" y="977744"/>
            <a:ext cx="2717801" cy="4965859"/>
          </a:xfrm>
          <a:prstGeom prst="rect">
            <a:avLst/>
          </a:prstGeom>
        </p:spPr>
      </p:pic>
    </p:spTree>
    <p:extLst>
      <p:ext uri="{BB962C8B-B14F-4D97-AF65-F5344CB8AC3E}">
        <p14:creationId xmlns:p14="http://schemas.microsoft.com/office/powerpoint/2010/main" val="302438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51BF1FC-03B7-4A0B-ABC8-C4894B3F05E6}"/>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93FC6D6-A20F-4CBD-B0B5-BCBAF4FBB2F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D02BEF99-0ECB-4CB0-A7C8-9CB0CAF1F226}"/>
              </a:ext>
            </a:extLst>
          </p:cNvPr>
          <p:cNvSpPr>
            <a:spLocks noGrp="1"/>
          </p:cNvSpPr>
          <p:nvPr>
            <p:ph type="ftr" sz="quarter" idx="3"/>
          </p:nvPr>
        </p:nvSpPr>
        <p:spPr>
          <a:xfrm>
            <a:off x="538075" y="6356353"/>
            <a:ext cx="3086100" cy="365125"/>
          </a:xfrm>
          <a:prstGeom prst="rect">
            <a:avLst/>
          </a:prstGeom>
        </p:spPr>
        <p:txBody>
          <a:bodyPr vert="horz" lIns="91440" tIns="45720" rIns="91440" bIns="45720" rtlCol="0" anchor="ctr"/>
          <a:lstStyle>
            <a:lvl1pPr algn="l">
              <a:defRPr sz="1200">
                <a:solidFill>
                  <a:schemeClr val="bg1"/>
                </a:solidFill>
                <a:latin typeface="Muni Bold" panose="00000500000000000000" pitchFamily="2" charset="-18"/>
              </a:defRPr>
            </a:lvl1pPr>
          </a:lstStyle>
          <a:p>
            <a:r>
              <a:rPr lang="cs-CZ"/>
              <a:t>#Hastag Konference</a:t>
            </a:r>
          </a:p>
        </p:txBody>
      </p:sp>
      <p:sp>
        <p:nvSpPr>
          <p:cNvPr id="6" name="Zástupný symbol pro číslo snímku 5">
            <a:extLst>
              <a:ext uri="{FF2B5EF4-FFF2-40B4-BE49-F238E27FC236}">
                <a16:creationId xmlns:a16="http://schemas.microsoft.com/office/drawing/2014/main" id="{D4BB64C3-505F-4769-86D8-D266149F267A}"/>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bg1"/>
                </a:solidFill>
                <a:latin typeface="Muni Bold" panose="00000500000000000000" pitchFamily="2" charset="-18"/>
              </a:defRPr>
            </a:lvl1pPr>
          </a:lstStyle>
          <a:p>
            <a:fld id="{2179248E-A2BE-4DDC-8C2D-3AE2F36B43AD}" type="slidenum">
              <a:rPr lang="cs-CZ" smtClean="0"/>
              <a:pPr/>
              <a:t>‹#›</a:t>
            </a:fld>
            <a:endParaRPr lang="cs-CZ"/>
          </a:p>
        </p:txBody>
      </p:sp>
    </p:spTree>
    <p:extLst>
      <p:ext uri="{BB962C8B-B14F-4D97-AF65-F5344CB8AC3E}">
        <p14:creationId xmlns:p14="http://schemas.microsoft.com/office/powerpoint/2010/main" val="4261009434"/>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0" r:id="rId3"/>
    <p:sldLayoutId id="2147483652" r:id="rId4"/>
    <p:sldLayoutId id="2147483660" r:id="rId5"/>
    <p:sldLayoutId id="2147483653" r:id="rId6"/>
    <p:sldLayoutId id="2147483663" r:id="rId7"/>
    <p:sldLayoutId id="2147483661" r:id="rId8"/>
    <p:sldLayoutId id="2147483662" r:id="rId9"/>
  </p:sldLayoutIdLst>
  <p:hf hdr="0" dt="0"/>
  <p:txStyles>
    <p:titleStyle>
      <a:lvl1pPr algn="l" defTabSz="685800" rtl="0" eaLnBrk="1" latinLnBrk="0" hangingPunct="1">
        <a:lnSpc>
          <a:spcPct val="90000"/>
        </a:lnSpc>
        <a:spcBef>
          <a:spcPct val="0"/>
        </a:spcBef>
        <a:buNone/>
        <a:defRPr sz="3300" b="1" kern="1200">
          <a:solidFill>
            <a:srgbClr val="0000DC"/>
          </a:solidFill>
          <a:latin typeface="+mj-lt"/>
          <a:ea typeface="+mj-ea"/>
          <a:cs typeface="+mj-cs"/>
        </a:defRPr>
      </a:lvl1pPr>
    </p:titleStyle>
    <p:bodyStyle>
      <a:lvl1pPr marL="342900" indent="-342900" algn="l" defTabSz="685800" rtl="0" eaLnBrk="1" latinLnBrk="0" hangingPunct="1">
        <a:lnSpc>
          <a:spcPct val="90000"/>
        </a:lnSpc>
        <a:spcBef>
          <a:spcPts val="750"/>
        </a:spcBef>
        <a:buClr>
          <a:srgbClr val="0000DC"/>
        </a:buClr>
        <a:buFont typeface="Arial" panose="020B0604020202020204" pitchFamily="34" charset="0"/>
        <a:buChar char="̶"/>
        <a:defRPr sz="2100" kern="1200">
          <a:solidFill>
            <a:schemeClr val="tx1"/>
          </a:solidFill>
          <a:latin typeface="+mn-lt"/>
          <a:ea typeface="+mn-ea"/>
          <a:cs typeface="+mn-cs"/>
        </a:defRPr>
      </a:lvl1pPr>
      <a:lvl2pPr marL="600075" indent="-257175" algn="l" defTabSz="685800" rtl="0" eaLnBrk="1" latinLnBrk="0" hangingPunct="1">
        <a:lnSpc>
          <a:spcPct val="90000"/>
        </a:lnSpc>
        <a:spcBef>
          <a:spcPts val="375"/>
        </a:spcBef>
        <a:buClr>
          <a:srgbClr val="0000DC"/>
        </a:buClr>
        <a:buFont typeface="Arial" panose="020B0604020202020204" pitchFamily="34" charset="0"/>
        <a:buChar char="̶"/>
        <a:defRPr sz="1800" kern="1200">
          <a:solidFill>
            <a:schemeClr val="tx1"/>
          </a:solidFill>
          <a:latin typeface="+mn-lt"/>
          <a:ea typeface="+mn-ea"/>
          <a:cs typeface="+mn-cs"/>
        </a:defRPr>
      </a:lvl2pPr>
      <a:lvl3pPr marL="942975" indent="-257175" algn="l" defTabSz="685800" rtl="0" eaLnBrk="1" latinLnBrk="0" hangingPunct="1">
        <a:lnSpc>
          <a:spcPct val="90000"/>
        </a:lnSpc>
        <a:spcBef>
          <a:spcPts val="375"/>
        </a:spcBef>
        <a:buClr>
          <a:srgbClr val="0000DC"/>
        </a:buClr>
        <a:buFont typeface="Arial" panose="020B0604020202020204" pitchFamily="34" charset="0"/>
        <a:buChar char="̶"/>
        <a:defRPr sz="1500" kern="1200">
          <a:solidFill>
            <a:schemeClr val="tx1"/>
          </a:solidFill>
          <a:latin typeface="+mn-lt"/>
          <a:ea typeface="+mn-ea"/>
          <a:cs typeface="+mn-cs"/>
        </a:defRPr>
      </a:lvl3pPr>
      <a:lvl4pPr marL="1243013" indent="-214313" algn="l" defTabSz="685800" rtl="0" eaLnBrk="1" latinLnBrk="0" hangingPunct="1">
        <a:lnSpc>
          <a:spcPct val="90000"/>
        </a:lnSpc>
        <a:spcBef>
          <a:spcPts val="375"/>
        </a:spcBef>
        <a:buClr>
          <a:srgbClr val="0000DC"/>
        </a:buClr>
        <a:buFont typeface="Arial" panose="020B0604020202020204" pitchFamily="34" charset="0"/>
        <a:buChar char="̶"/>
        <a:defRPr sz="1350" kern="1200">
          <a:solidFill>
            <a:schemeClr val="tx1"/>
          </a:solidFill>
          <a:latin typeface="+mn-lt"/>
          <a:ea typeface="+mn-ea"/>
          <a:cs typeface="+mn-cs"/>
        </a:defRPr>
      </a:lvl4pPr>
      <a:lvl5pPr marL="1585913" indent="-214313" algn="l" defTabSz="685800" rtl="0" eaLnBrk="1" latinLnBrk="0" hangingPunct="1">
        <a:lnSpc>
          <a:spcPct val="90000"/>
        </a:lnSpc>
        <a:spcBef>
          <a:spcPts val="375"/>
        </a:spcBef>
        <a:buClr>
          <a:srgbClr val="0000DC"/>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11/11/2023</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fila.milan@mail.muni.cz"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mailto:benjamin.herfort@heigit.org" TargetMode="External"/><Relationship Id="rId4" Type="http://schemas.openxmlformats.org/officeDocument/2006/relationships/hyperlink" Target="mailto:stampach@mail.muni.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ChangeAspect="1"/>
          </p:cNvSpPr>
          <p:nvPr/>
        </p:nvSpPr>
        <p:spPr>
          <a:xfrm>
            <a:off x="2447755" y="1617137"/>
            <a:ext cx="4248491" cy="2302370"/>
          </a:xfrm>
          <a:custGeom>
            <a:avLst/>
            <a:gdLst/>
            <a:ahLst/>
            <a:cxnLst/>
            <a:rect l="l" t="t" r="r" b="b"/>
            <a:pathLst>
              <a:path w="8496981" h="4604739">
                <a:moveTo>
                  <a:pt x="0" y="0"/>
                </a:moveTo>
                <a:lnTo>
                  <a:pt x="8496980" y="0"/>
                </a:lnTo>
                <a:lnTo>
                  <a:pt x="8496980" y="4604739"/>
                </a:lnTo>
                <a:lnTo>
                  <a:pt x="0" y="4604739"/>
                </a:lnTo>
                <a:lnTo>
                  <a:pt x="0" y="0"/>
                </a:lnTo>
                <a:close/>
              </a:path>
            </a:pathLst>
          </a:custGeom>
          <a:blipFill>
            <a:blip r:embed="rId2"/>
            <a:stretch>
              <a:fillRect/>
            </a:stretch>
          </a:blipFill>
        </p:spPr>
        <p:txBody>
          <a:bodyPr/>
          <a:lstStyle/>
          <a:p>
            <a:endParaRPr lang="en-US" sz="500"/>
          </a:p>
        </p:txBody>
      </p:sp>
      <p:sp>
        <p:nvSpPr>
          <p:cNvPr id="3" name="Freeform 3"/>
          <p:cNvSpPr>
            <a:spLocks noChangeAspect="1"/>
          </p:cNvSpPr>
          <p:nvPr/>
        </p:nvSpPr>
        <p:spPr>
          <a:xfrm rot="2096109">
            <a:off x="-1558728" y="463743"/>
            <a:ext cx="3117457" cy="4539017"/>
          </a:xfrm>
          <a:custGeom>
            <a:avLst/>
            <a:gdLst/>
            <a:ahLst/>
            <a:cxnLst/>
            <a:rect l="l" t="t" r="r" b="b"/>
            <a:pathLst>
              <a:path w="6234913" h="9078033">
                <a:moveTo>
                  <a:pt x="0" y="0"/>
                </a:moveTo>
                <a:lnTo>
                  <a:pt x="6234912" y="0"/>
                </a:lnTo>
                <a:lnTo>
                  <a:pt x="6234912" y="9078033"/>
                </a:lnTo>
                <a:lnTo>
                  <a:pt x="0" y="9078033"/>
                </a:lnTo>
                <a:lnTo>
                  <a:pt x="0" y="0"/>
                </a:lnTo>
                <a:close/>
              </a:path>
            </a:pathLst>
          </a:custGeom>
          <a:blipFill>
            <a:blip r:embed="rId3"/>
            <a:stretch>
              <a:fillRect/>
            </a:stretch>
          </a:blipFill>
        </p:spPr>
        <p:txBody>
          <a:bodyPr/>
          <a:lstStyle/>
          <a:p>
            <a:endParaRPr lang="en-US" sz="500"/>
          </a:p>
        </p:txBody>
      </p:sp>
      <p:sp>
        <p:nvSpPr>
          <p:cNvPr id="4" name="Freeform 4"/>
          <p:cNvSpPr>
            <a:spLocks noChangeAspect="1"/>
          </p:cNvSpPr>
          <p:nvPr/>
        </p:nvSpPr>
        <p:spPr>
          <a:xfrm rot="2244217">
            <a:off x="7100326" y="1880119"/>
            <a:ext cx="3058649" cy="4444504"/>
          </a:xfrm>
          <a:custGeom>
            <a:avLst/>
            <a:gdLst/>
            <a:ahLst/>
            <a:cxnLst/>
            <a:rect l="l" t="t" r="r" b="b"/>
            <a:pathLst>
              <a:path w="6117297" h="8889007">
                <a:moveTo>
                  <a:pt x="0" y="0"/>
                </a:moveTo>
                <a:lnTo>
                  <a:pt x="6117298" y="0"/>
                </a:lnTo>
                <a:lnTo>
                  <a:pt x="6117298" y="8889007"/>
                </a:lnTo>
                <a:lnTo>
                  <a:pt x="0" y="8889007"/>
                </a:lnTo>
                <a:lnTo>
                  <a:pt x="0" y="0"/>
                </a:lnTo>
                <a:close/>
              </a:path>
            </a:pathLst>
          </a:custGeom>
          <a:blipFill>
            <a:blip r:embed="rId4"/>
            <a:stretch>
              <a:fillRect/>
            </a:stretch>
          </a:blipFill>
        </p:spPr>
        <p:txBody>
          <a:bodyPr/>
          <a:lstStyle/>
          <a:p>
            <a:endParaRPr lang="en-US" sz="500"/>
          </a:p>
        </p:txBody>
      </p:sp>
      <p:sp>
        <p:nvSpPr>
          <p:cNvPr id="6" name="TextBox 6">
            <a:extLst>
              <a:ext uri="{FF2B5EF4-FFF2-40B4-BE49-F238E27FC236}">
                <a16:creationId xmlns:a16="http://schemas.microsoft.com/office/drawing/2014/main" id="{FC4A5D02-94E7-D0AB-7E8C-4C92969EBDFF}"/>
              </a:ext>
            </a:extLst>
          </p:cNvPr>
          <p:cNvSpPr txBox="1"/>
          <p:nvPr/>
        </p:nvSpPr>
        <p:spPr>
          <a:xfrm>
            <a:off x="2879451" y="4000500"/>
            <a:ext cx="3385097" cy="1679691"/>
          </a:xfrm>
          <a:prstGeom prst="rect">
            <a:avLst/>
          </a:prstGeom>
        </p:spPr>
        <p:txBody>
          <a:bodyPr wrap="square" lIns="0" tIns="0" rIns="0" bIns="0" rtlCol="0" anchor="t">
            <a:spAutoFit/>
          </a:bodyPr>
          <a:lstStyle/>
          <a:p>
            <a:pPr algn="ctr">
              <a:lnSpc>
                <a:spcPts val="2240"/>
              </a:lnSpc>
              <a:spcBef>
                <a:spcPct val="0"/>
              </a:spcBef>
            </a:pPr>
            <a:r>
              <a:rPr lang="en-US" sz="1600" b="1">
                <a:latin typeface="Poppins SemiBold"/>
                <a:cs typeface="Poppins SemiBold"/>
              </a:rPr>
              <a:t>Global and regional level of use of buildings and roads prepared by AI for OSM mapping</a:t>
            </a:r>
            <a:br>
              <a:rPr lang="cs-CZ" sz="1600" b="1">
                <a:latin typeface="Poppins SemiBold"/>
                <a:cs typeface="Poppins SemiBold"/>
              </a:rPr>
            </a:br>
            <a:endParaRPr lang="cs-CZ"/>
          </a:p>
          <a:p>
            <a:pPr algn="ctr">
              <a:lnSpc>
                <a:spcPts val="2240"/>
              </a:lnSpc>
              <a:spcBef>
                <a:spcPct val="0"/>
              </a:spcBef>
            </a:pPr>
            <a:r>
              <a:rPr lang="en-US" sz="1600" b="1">
                <a:solidFill>
                  <a:srgbClr val="000000"/>
                </a:solidFill>
                <a:latin typeface="Poppins SemiBold"/>
              </a:rPr>
              <a:t>By: Milan Fila, Radim </a:t>
            </a:r>
            <a:r>
              <a:rPr lang="en-US" sz="1600" b="1" err="1">
                <a:solidFill>
                  <a:srgbClr val="000000"/>
                </a:solidFill>
                <a:latin typeface="Poppins SemiBold"/>
              </a:rPr>
              <a:t>Štampach</a:t>
            </a:r>
            <a:r>
              <a:rPr lang="en-US" sz="1600" b="1">
                <a:solidFill>
                  <a:srgbClr val="000000"/>
                </a:solidFill>
                <a:latin typeface="Poppins SemiBold"/>
              </a:rPr>
              <a:t> &amp; Benjamin Herfort</a:t>
            </a:r>
            <a:endParaRPr lang="en-US" sz="1600" b="1">
              <a:solidFill>
                <a:srgbClr val="000000"/>
              </a:solidFill>
              <a:latin typeface="Poppins SemiBold"/>
              <a:cs typeface="Poppins SemiBold"/>
            </a:endParaRPr>
          </a:p>
        </p:txBody>
      </p:sp>
    </p:spTree>
    <p:extLst>
      <p:ext uri="{BB962C8B-B14F-4D97-AF65-F5344CB8AC3E}">
        <p14:creationId xmlns:p14="http://schemas.microsoft.com/office/powerpoint/2010/main" val="350423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F3D35-5456-FBB8-A9CD-6988810DC5F5}"/>
              </a:ext>
            </a:extLst>
          </p:cNvPr>
          <p:cNvSpPr>
            <a:spLocks noGrp="1"/>
          </p:cNvSpPr>
          <p:nvPr>
            <p:ph type="title"/>
          </p:nvPr>
        </p:nvSpPr>
        <p:spPr>
          <a:xfrm>
            <a:off x="628650" y="365126"/>
            <a:ext cx="7886700" cy="687298"/>
          </a:xfrm>
        </p:spPr>
        <p:txBody>
          <a:bodyPr anchor="t">
            <a:normAutofit/>
          </a:bodyPr>
          <a:lstStyle/>
          <a:p>
            <a:r>
              <a:rPr lang="en-US"/>
              <a:t>Results</a:t>
            </a:r>
            <a:r>
              <a:rPr lang="cs-CZ"/>
              <a:t> – </a:t>
            </a:r>
            <a:r>
              <a:rPr lang="cs-CZ" err="1"/>
              <a:t>global</a:t>
            </a:r>
            <a:r>
              <a:rPr lang="cs-CZ"/>
              <a:t> level</a:t>
            </a:r>
            <a:endParaRPr lang="en-GB"/>
          </a:p>
        </p:txBody>
      </p:sp>
      <p:sp>
        <p:nvSpPr>
          <p:cNvPr id="3" name="Zástupný obsah 2">
            <a:extLst>
              <a:ext uri="{FF2B5EF4-FFF2-40B4-BE49-F238E27FC236}">
                <a16:creationId xmlns:a16="http://schemas.microsoft.com/office/drawing/2014/main" id="{B57B703F-6E92-CE58-AA29-AA3CEB850090}"/>
              </a:ext>
            </a:extLst>
          </p:cNvPr>
          <p:cNvSpPr>
            <a:spLocks noGrp="1"/>
          </p:cNvSpPr>
          <p:nvPr>
            <p:ph sz="half" idx="1"/>
          </p:nvPr>
        </p:nvSpPr>
        <p:spPr>
          <a:xfrm>
            <a:off x="628648" y="1052087"/>
            <a:ext cx="8146783" cy="2145277"/>
          </a:xfrm>
        </p:spPr>
        <p:txBody>
          <a:bodyPr vert="horz" lIns="91440" tIns="45720" rIns="91440" bIns="45720" rtlCol="0" anchor="t">
            <a:noAutofit/>
          </a:bodyPr>
          <a:lstStyle/>
          <a:p>
            <a:r>
              <a:rPr lang="en-GB" sz="2400" dirty="0"/>
              <a:t>The global level of using AI buildings and AI roads for creating new buildings and roads is generally low – not more than 16%.</a:t>
            </a:r>
            <a:endParaRPr lang="en-GB" sz="2400" dirty="0">
              <a:cs typeface="Arial"/>
            </a:endParaRPr>
          </a:p>
          <a:p>
            <a:r>
              <a:rPr lang="en-GB" sz="2400" dirty="0">
                <a:solidFill>
                  <a:srgbClr val="000000"/>
                </a:solidFill>
                <a:latin typeface="+mj-lt"/>
              </a:rPr>
              <a:t>For AI</a:t>
            </a:r>
            <a:r>
              <a:rPr lang="en-GB" sz="2400" b="0" i="0" u="none" strike="noStrike" dirty="0">
                <a:solidFill>
                  <a:srgbClr val="000000"/>
                </a:solidFill>
                <a:effectLst/>
                <a:latin typeface="+mj-lt"/>
              </a:rPr>
              <a:t> buildings – increasing trend (created, edited</a:t>
            </a:r>
            <a:r>
              <a:rPr lang="en-GB" sz="2400" dirty="0">
                <a:solidFill>
                  <a:srgbClr val="000000"/>
                </a:solidFill>
                <a:latin typeface="+mj-lt"/>
              </a:rPr>
              <a:t>).</a:t>
            </a:r>
            <a:endParaRPr lang="en-GB" sz="2400" b="0" i="0" u="none" strike="noStrike" dirty="0">
              <a:solidFill>
                <a:srgbClr val="000000"/>
              </a:solidFill>
              <a:effectLst/>
              <a:latin typeface="+mj-lt"/>
              <a:cs typeface="Arial"/>
            </a:endParaRPr>
          </a:p>
          <a:p>
            <a:r>
              <a:rPr lang="en-GB" sz="2400" dirty="0">
                <a:solidFill>
                  <a:srgbClr val="000000"/>
                </a:solidFill>
                <a:latin typeface="+mj-lt"/>
              </a:rPr>
              <a:t>The </a:t>
            </a:r>
            <a:r>
              <a:rPr lang="cs-CZ" sz="2400" dirty="0">
                <a:solidFill>
                  <a:srgbClr val="000000"/>
                </a:solidFill>
                <a:latin typeface="+mj-lt"/>
              </a:rPr>
              <a:t>level</a:t>
            </a:r>
            <a:r>
              <a:rPr lang="en-GB" sz="2400" b="0" i="0" u="none" strike="noStrike" dirty="0">
                <a:solidFill>
                  <a:srgbClr val="000000"/>
                </a:solidFill>
                <a:effectLst/>
                <a:latin typeface="+mj-lt"/>
              </a:rPr>
              <a:t> of AI buildings and AI roads is higher in the case of creating new objects than in the case of editing existing objects</a:t>
            </a:r>
            <a:r>
              <a:rPr lang="en-GB" sz="2400" dirty="0">
                <a:solidFill>
                  <a:srgbClr val="000000"/>
                </a:solidFill>
                <a:latin typeface="+mj-lt"/>
              </a:rPr>
              <a:t>.</a:t>
            </a:r>
            <a:r>
              <a:rPr lang="en-GB" sz="2400" b="0" i="0" u="none" strike="noStrike" dirty="0">
                <a:solidFill>
                  <a:srgbClr val="000000"/>
                </a:solidFill>
                <a:effectLst/>
                <a:latin typeface="+mj-lt"/>
              </a:rPr>
              <a:t> </a:t>
            </a:r>
            <a:r>
              <a:rPr lang="en-GB" sz="2400" dirty="0">
                <a:solidFill>
                  <a:srgbClr val="000000"/>
                </a:solidFill>
                <a:latin typeface="+mj-lt"/>
              </a:rPr>
              <a:t>AI objects are more created than</a:t>
            </a:r>
            <a:r>
              <a:rPr lang="en-GB" sz="2400" b="0" i="0" u="none" strike="noStrike" dirty="0">
                <a:solidFill>
                  <a:srgbClr val="000000"/>
                </a:solidFill>
                <a:effectLst/>
                <a:latin typeface="+mj-lt"/>
              </a:rPr>
              <a:t> actualised</a:t>
            </a:r>
            <a:r>
              <a:rPr lang="cs-CZ" sz="2400" dirty="0">
                <a:solidFill>
                  <a:srgbClr val="000000"/>
                </a:solidFill>
                <a:latin typeface="+mj-lt"/>
              </a:rPr>
              <a:t>.</a:t>
            </a:r>
            <a:endParaRPr lang="cs-CZ" sz="2400" dirty="0">
              <a:solidFill>
                <a:srgbClr val="000000"/>
              </a:solidFill>
              <a:latin typeface="+mj-lt"/>
              <a:cs typeface="Arial"/>
            </a:endParaRPr>
          </a:p>
        </p:txBody>
      </p:sp>
      <p:sp>
        <p:nvSpPr>
          <p:cNvPr id="5" name="Zástupný symbol pro číslo snímku 4">
            <a:extLst>
              <a:ext uri="{FF2B5EF4-FFF2-40B4-BE49-F238E27FC236}">
                <a16:creationId xmlns:a16="http://schemas.microsoft.com/office/drawing/2014/main" id="{0FC516C6-0386-813A-2555-66792161B20D}"/>
              </a:ext>
            </a:extLst>
          </p:cNvPr>
          <p:cNvSpPr>
            <a:spLocks noGrp="1"/>
          </p:cNvSpPr>
          <p:nvPr>
            <p:ph type="sldNum" sz="quarter" idx="11"/>
          </p:nvPr>
        </p:nvSpPr>
        <p:spPr>
          <a:xfrm>
            <a:off x="6457950" y="6356353"/>
            <a:ext cx="2057400" cy="365125"/>
          </a:xfrm>
        </p:spPr>
        <p:txBody>
          <a:bodyPr anchor="ctr">
            <a:normAutofit/>
          </a:bodyPr>
          <a:lstStyle/>
          <a:p>
            <a:pPr>
              <a:spcAft>
                <a:spcPts val="600"/>
              </a:spcAft>
            </a:pPr>
            <a:r>
              <a:rPr lang="en-GB">
                <a:latin typeface="Muni Bold"/>
              </a:rPr>
              <a:t>10</a:t>
            </a:r>
            <a:endParaRPr lang="en-GB"/>
          </a:p>
        </p:txBody>
      </p:sp>
      <p:graphicFrame>
        <p:nvGraphicFramePr>
          <p:cNvPr id="6" name="Tabulka 5">
            <a:extLst>
              <a:ext uri="{FF2B5EF4-FFF2-40B4-BE49-F238E27FC236}">
                <a16:creationId xmlns:a16="http://schemas.microsoft.com/office/drawing/2014/main" id="{27549AF9-B7E5-EB92-F68F-CC8B5FAAEE2C}"/>
              </a:ext>
            </a:extLst>
          </p:cNvPr>
          <p:cNvGraphicFramePr>
            <a:graphicFrameLocks noGrp="1"/>
          </p:cNvGraphicFramePr>
          <p:nvPr>
            <p:extLst>
              <p:ext uri="{D42A27DB-BD31-4B8C-83A1-F6EECF244321}">
                <p14:modId xmlns:p14="http://schemas.microsoft.com/office/powerpoint/2010/main" val="2372727138"/>
              </p:ext>
            </p:extLst>
          </p:nvPr>
        </p:nvGraphicFramePr>
        <p:xfrm>
          <a:off x="280736" y="4010526"/>
          <a:ext cx="8492230" cy="2022778"/>
        </p:xfrm>
        <a:graphic>
          <a:graphicData uri="http://schemas.openxmlformats.org/drawingml/2006/table">
            <a:tbl>
              <a:tblPr firstRow="1" bandRow="1">
                <a:noFill/>
                <a:tableStyleId>{5C22544A-7EE6-4342-B048-85BDC9FD1C3A}</a:tableStyleId>
              </a:tblPr>
              <a:tblGrid>
                <a:gridCol w="1439518">
                  <a:extLst>
                    <a:ext uri="{9D8B030D-6E8A-4147-A177-3AD203B41FA5}">
                      <a16:colId xmlns:a16="http://schemas.microsoft.com/office/drawing/2014/main" val="659807310"/>
                    </a:ext>
                  </a:extLst>
                </a:gridCol>
                <a:gridCol w="1923384">
                  <a:extLst>
                    <a:ext uri="{9D8B030D-6E8A-4147-A177-3AD203B41FA5}">
                      <a16:colId xmlns:a16="http://schemas.microsoft.com/office/drawing/2014/main" val="1022866902"/>
                    </a:ext>
                  </a:extLst>
                </a:gridCol>
                <a:gridCol w="1602972">
                  <a:extLst>
                    <a:ext uri="{9D8B030D-6E8A-4147-A177-3AD203B41FA5}">
                      <a16:colId xmlns:a16="http://schemas.microsoft.com/office/drawing/2014/main" val="1707997709"/>
                    </a:ext>
                  </a:extLst>
                </a:gridCol>
                <a:gridCol w="1923384">
                  <a:extLst>
                    <a:ext uri="{9D8B030D-6E8A-4147-A177-3AD203B41FA5}">
                      <a16:colId xmlns:a16="http://schemas.microsoft.com/office/drawing/2014/main" val="2855742822"/>
                    </a:ext>
                  </a:extLst>
                </a:gridCol>
                <a:gridCol w="1602972">
                  <a:extLst>
                    <a:ext uri="{9D8B030D-6E8A-4147-A177-3AD203B41FA5}">
                      <a16:colId xmlns:a16="http://schemas.microsoft.com/office/drawing/2014/main" val="516312397"/>
                    </a:ext>
                  </a:extLst>
                </a:gridCol>
              </a:tblGrid>
              <a:tr h="335347">
                <a:tc>
                  <a:txBody>
                    <a:bodyPr/>
                    <a:lstStyle/>
                    <a:p>
                      <a:pPr algn="ctr" fontAlgn="b"/>
                      <a:endParaRPr lang="en-GB" sz="2700" b="1" i="0" u="none" strike="noStrike" cap="none" spc="30">
                        <a:solidFill>
                          <a:schemeClr val="tx1"/>
                        </a:solidFill>
                        <a:effectLst/>
                        <a:latin typeface="Calibri" panose="020F0502020204030204" pitchFamily="34" charset="0"/>
                      </a:endParaRPr>
                    </a:p>
                  </a:txBody>
                  <a:tcPr marL="0" marR="15750" marT="10937" marB="0" anchor="ctr">
                    <a:lnL w="12700" cmpd="sng">
                      <a:noFill/>
                    </a:lnL>
                    <a:lnR w="12700" cmpd="sng">
                      <a:noFill/>
                    </a:lnR>
                    <a:lnT w="19050" cap="flat" cmpd="sng" algn="ctr">
                      <a:solidFill>
                        <a:schemeClr val="accent1"/>
                      </a:solidFill>
                      <a:prstDash val="solid"/>
                    </a:lnT>
                    <a:lnB w="38100" cmpd="sng">
                      <a:noFill/>
                    </a:lnB>
                    <a:noFill/>
                  </a:tcPr>
                </a:tc>
                <a:tc gridSpan="2">
                  <a:txBody>
                    <a:bodyPr/>
                    <a:lstStyle/>
                    <a:p>
                      <a:pPr algn="ctr" fontAlgn="b"/>
                      <a:r>
                        <a:rPr lang="en-GB" sz="2000" b="1" u="none" strike="noStrike" cap="none" spc="30" dirty="0">
                          <a:solidFill>
                            <a:schemeClr val="tx1"/>
                          </a:solidFill>
                          <a:effectLst/>
                        </a:rPr>
                        <a:t>AI Buildings/Buildings</a:t>
                      </a:r>
                      <a:endParaRPr lang="en-GB" sz="2000" b="1" i="0" u="none" strike="noStrike" cap="none" spc="30" dirty="0">
                        <a:solidFill>
                          <a:schemeClr val="tx1"/>
                        </a:solidFill>
                        <a:effectLst/>
                        <a:latin typeface="Calibri" panose="020F0502020204030204" pitchFamily="34" charset="0"/>
                      </a:endParaRPr>
                    </a:p>
                  </a:txBody>
                  <a:tcPr marL="117659" marR="117659" marT="58830" marB="58830" anchor="ctr">
                    <a:lnL w="12700" cmpd="sng">
                      <a:noFill/>
                    </a:lnL>
                    <a:lnR w="12700" cmpd="sng">
                      <a:noFill/>
                    </a:lnR>
                    <a:lnT w="19050" cap="flat" cmpd="sng" algn="ctr">
                      <a:solidFill>
                        <a:schemeClr val="accent1"/>
                      </a:solidFill>
                      <a:prstDash val="solid"/>
                    </a:lnT>
                    <a:lnB w="38100" cmpd="sng">
                      <a:noFill/>
                    </a:lnB>
                    <a:noFill/>
                  </a:tcPr>
                </a:tc>
                <a:tc hMerge="1">
                  <a:txBody>
                    <a:bodyPr/>
                    <a:lstStyle/>
                    <a:p>
                      <a:endParaRPr lang="en-GB"/>
                    </a:p>
                  </a:txBody>
                  <a:tcPr/>
                </a:tc>
                <a:tc gridSpan="2">
                  <a:txBody>
                    <a:bodyPr/>
                    <a:lstStyle/>
                    <a:p>
                      <a:pPr algn="ctr" fontAlgn="b"/>
                      <a:r>
                        <a:rPr lang="en-GB" sz="2000" b="1" u="none" strike="noStrike" cap="none" spc="30" dirty="0">
                          <a:solidFill>
                            <a:schemeClr val="tx1"/>
                          </a:solidFill>
                          <a:effectLst/>
                        </a:rPr>
                        <a:t>AI Roads/Roads</a:t>
                      </a:r>
                      <a:endParaRPr lang="en-GB" sz="2000" b="1" i="0" u="none" strike="noStrike" cap="none" spc="30" dirty="0">
                        <a:solidFill>
                          <a:schemeClr val="tx1"/>
                        </a:solidFill>
                        <a:effectLst/>
                        <a:latin typeface="Calibri" panose="020F0502020204030204" pitchFamily="34" charset="0"/>
                      </a:endParaRPr>
                    </a:p>
                  </a:txBody>
                  <a:tcPr marL="117659" marR="117659" marT="58830" marB="58830" anchor="ctr">
                    <a:lnL w="12700" cmpd="sng">
                      <a:noFill/>
                    </a:lnL>
                    <a:lnR w="12700" cmpd="sng">
                      <a:noFill/>
                    </a:lnR>
                    <a:lnT w="19050" cap="flat" cmpd="sng" algn="ctr">
                      <a:solidFill>
                        <a:schemeClr val="accent1"/>
                      </a:solidFill>
                      <a:prstDash val="solid"/>
                    </a:lnT>
                    <a:lnB w="38100" cmpd="sng">
                      <a:noFill/>
                    </a:lnB>
                    <a:noFill/>
                  </a:tcPr>
                </a:tc>
                <a:tc hMerge="1">
                  <a:txBody>
                    <a:bodyPr/>
                    <a:lstStyle/>
                    <a:p>
                      <a:endParaRPr lang="en-GB"/>
                    </a:p>
                  </a:txBody>
                  <a:tcPr/>
                </a:tc>
                <a:extLst>
                  <a:ext uri="{0D108BD9-81ED-4DB2-BD59-A6C34878D82A}">
                    <a16:rowId xmlns:a16="http://schemas.microsoft.com/office/drawing/2014/main" val="682188963"/>
                  </a:ext>
                </a:extLst>
              </a:tr>
              <a:tr h="433528">
                <a:tc>
                  <a:txBody>
                    <a:bodyPr/>
                    <a:lstStyle/>
                    <a:p>
                      <a:pPr algn="ctr" fontAlgn="b"/>
                      <a:r>
                        <a:rPr lang="en-GB" sz="2100" u="none" strike="noStrike" cap="none" spc="0" dirty="0">
                          <a:solidFill>
                            <a:schemeClr val="tx1"/>
                          </a:solidFill>
                          <a:effectLst/>
                        </a:rPr>
                        <a:t>Year</a:t>
                      </a:r>
                      <a:endParaRPr lang="en-GB" sz="2100" b="0" i="0" u="none" strike="noStrike" cap="none" spc="0" dirty="0">
                        <a:solidFill>
                          <a:schemeClr val="tx1"/>
                        </a:solidFill>
                        <a:effectLst/>
                        <a:latin typeface="Calibri" panose="020F0502020204030204" pitchFamily="34" charset="0"/>
                      </a:endParaRPr>
                    </a:p>
                  </a:txBody>
                  <a:tcPr marL="0" marR="10937" marT="10937" marB="0"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fontAlgn="b"/>
                      <a:r>
                        <a:rPr lang="en-GB" sz="2100" u="none" strike="noStrike" cap="none" spc="0" dirty="0">
                          <a:solidFill>
                            <a:schemeClr val="tx1"/>
                          </a:solidFill>
                          <a:effectLst/>
                        </a:rPr>
                        <a:t>Created [%]</a:t>
                      </a:r>
                      <a:endParaRPr lang="en-GB" sz="2100" b="0" i="0" u="none" strike="noStrike" cap="none" spc="0" dirty="0">
                        <a:solidFill>
                          <a:schemeClr val="tx1"/>
                        </a:solidFill>
                        <a:effectLst/>
                        <a:latin typeface="Calibri" panose="020F0502020204030204" pitchFamily="34" charset="0"/>
                      </a:endParaRPr>
                    </a:p>
                  </a:txBody>
                  <a:tcPr marL="0" marR="10937" marT="10937" marB="0"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fontAlgn="b"/>
                      <a:r>
                        <a:rPr lang="en-GB" sz="2100" u="none" strike="noStrike" cap="none" spc="0" dirty="0">
                          <a:solidFill>
                            <a:schemeClr val="tx1"/>
                          </a:solidFill>
                          <a:effectLst/>
                        </a:rPr>
                        <a:t>Edited [%]</a:t>
                      </a:r>
                      <a:endParaRPr lang="en-GB" sz="2100" b="0" i="0" u="none" strike="noStrike" cap="none" spc="0" dirty="0">
                        <a:solidFill>
                          <a:schemeClr val="tx1"/>
                        </a:solidFill>
                        <a:effectLst/>
                        <a:latin typeface="Calibri" panose="020F0502020204030204" pitchFamily="34" charset="0"/>
                      </a:endParaRPr>
                    </a:p>
                  </a:txBody>
                  <a:tcPr marL="0" marR="10937" marT="10937" marB="0"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fontAlgn="b"/>
                      <a:r>
                        <a:rPr lang="en-GB" sz="2100" u="none" strike="noStrike" cap="none" spc="0" dirty="0">
                          <a:solidFill>
                            <a:schemeClr val="tx1"/>
                          </a:solidFill>
                          <a:effectLst/>
                        </a:rPr>
                        <a:t>Created [%]</a:t>
                      </a:r>
                      <a:endParaRPr lang="en-GB" sz="2100" b="0" i="0" u="none" strike="noStrike" cap="none" spc="0" dirty="0">
                        <a:solidFill>
                          <a:schemeClr val="tx1"/>
                        </a:solidFill>
                        <a:effectLst/>
                        <a:latin typeface="Calibri" panose="020F0502020204030204" pitchFamily="34" charset="0"/>
                      </a:endParaRPr>
                    </a:p>
                  </a:txBody>
                  <a:tcPr marL="0" marR="10937" marT="10937" marB="0"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fontAlgn="b"/>
                      <a:r>
                        <a:rPr lang="en-GB" sz="2100" u="none" strike="noStrike" cap="none" spc="0" dirty="0">
                          <a:solidFill>
                            <a:schemeClr val="tx1"/>
                          </a:solidFill>
                          <a:effectLst/>
                        </a:rPr>
                        <a:t>Edited [%]</a:t>
                      </a:r>
                      <a:endParaRPr lang="en-GB" sz="2100" b="0" i="0" u="none" strike="noStrike" cap="none" spc="0" dirty="0">
                        <a:solidFill>
                          <a:schemeClr val="tx1"/>
                        </a:solidFill>
                        <a:effectLst/>
                        <a:latin typeface="Calibri" panose="020F0502020204030204" pitchFamily="34" charset="0"/>
                      </a:endParaRPr>
                    </a:p>
                  </a:txBody>
                  <a:tcPr marL="0" marR="10937" marT="10937" marB="0" anchor="ctr">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3709722418"/>
                  </a:ext>
                </a:extLst>
              </a:tr>
              <a:tr h="388930">
                <a:tc>
                  <a:txBody>
                    <a:bodyPr/>
                    <a:lstStyle/>
                    <a:p>
                      <a:pPr algn="ctr" fontAlgn="b"/>
                      <a:r>
                        <a:rPr lang="en-GB" sz="2100" u="none" strike="noStrike" cap="none" spc="0" dirty="0">
                          <a:solidFill>
                            <a:schemeClr val="tx1"/>
                          </a:solidFill>
                          <a:effectLst/>
                        </a:rPr>
                        <a:t>2021</a:t>
                      </a:r>
                      <a:endParaRPr lang="en-GB" sz="2100" b="0" i="0" u="none" strike="noStrike" cap="none" spc="0" dirty="0">
                        <a:solidFill>
                          <a:schemeClr val="tx1"/>
                        </a:solidFill>
                        <a:effectLst/>
                        <a:latin typeface="Calibri" panose="020F0502020204030204" pitchFamily="34" charset="0"/>
                      </a:endParaRPr>
                    </a:p>
                  </a:txBody>
                  <a:tcPr marL="78748" marR="10937" marT="10937"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fontAlgn="b"/>
                      <a:r>
                        <a:rPr lang="en-GB" sz="2100" u="none" strike="noStrike" cap="none" spc="0" dirty="0">
                          <a:solidFill>
                            <a:schemeClr val="tx1"/>
                          </a:solidFill>
                          <a:effectLst/>
                        </a:rPr>
                        <a:t>5.2</a:t>
                      </a:r>
                      <a:endParaRPr lang="en-GB" sz="2100" b="0" i="0" u="none" strike="noStrike" cap="none" spc="0" dirty="0">
                        <a:solidFill>
                          <a:schemeClr val="tx1"/>
                        </a:solidFill>
                        <a:effectLst/>
                        <a:latin typeface="Calibri" panose="020F0502020204030204" pitchFamily="34" charset="0"/>
                      </a:endParaRPr>
                    </a:p>
                  </a:txBody>
                  <a:tcPr marL="78748" marR="10937" marT="10937"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fontAlgn="b"/>
                      <a:r>
                        <a:rPr lang="en-GB" sz="2100" u="none" strike="noStrike" cap="none" spc="0" dirty="0">
                          <a:solidFill>
                            <a:schemeClr val="tx1"/>
                          </a:solidFill>
                          <a:effectLst/>
                        </a:rPr>
                        <a:t>0.7</a:t>
                      </a:r>
                      <a:endParaRPr lang="en-GB" sz="2100" b="0" i="0" u="none" strike="noStrike" cap="none" spc="0" dirty="0">
                        <a:solidFill>
                          <a:schemeClr val="tx1"/>
                        </a:solidFill>
                        <a:effectLst/>
                        <a:latin typeface="Calibri" panose="020F0502020204030204" pitchFamily="34" charset="0"/>
                      </a:endParaRPr>
                    </a:p>
                  </a:txBody>
                  <a:tcPr marL="78748" marR="10937" marT="10937"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fontAlgn="b"/>
                      <a:r>
                        <a:rPr lang="en-GB" sz="2100" u="none" strike="noStrike" cap="none" spc="0" dirty="0">
                          <a:solidFill>
                            <a:schemeClr val="tx1"/>
                          </a:solidFill>
                          <a:effectLst/>
                        </a:rPr>
                        <a:t>14.7</a:t>
                      </a:r>
                      <a:endParaRPr lang="en-GB" sz="2100" b="0" i="0" u="none" strike="noStrike" cap="none" spc="0" dirty="0">
                        <a:solidFill>
                          <a:schemeClr val="tx1"/>
                        </a:solidFill>
                        <a:effectLst/>
                        <a:latin typeface="Calibri" panose="020F0502020204030204" pitchFamily="34" charset="0"/>
                      </a:endParaRPr>
                    </a:p>
                  </a:txBody>
                  <a:tcPr marL="78748" marR="10937" marT="10937"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fontAlgn="b"/>
                      <a:r>
                        <a:rPr lang="en-GB" sz="2100" u="none" strike="noStrike" cap="none" spc="0" dirty="0">
                          <a:solidFill>
                            <a:schemeClr val="tx1"/>
                          </a:solidFill>
                          <a:effectLst/>
                        </a:rPr>
                        <a:t>8.3</a:t>
                      </a:r>
                      <a:endParaRPr lang="en-GB" sz="2100" b="0" i="0" u="none" strike="noStrike" cap="none" spc="0" dirty="0">
                        <a:solidFill>
                          <a:schemeClr val="tx1"/>
                        </a:solidFill>
                        <a:effectLst/>
                        <a:latin typeface="Calibri" panose="020F0502020204030204" pitchFamily="34" charset="0"/>
                      </a:endParaRPr>
                    </a:p>
                  </a:txBody>
                  <a:tcPr marL="78748" marR="10937" marT="10937"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413434396"/>
                  </a:ext>
                </a:extLst>
              </a:tr>
              <a:tr h="388930">
                <a:tc>
                  <a:txBody>
                    <a:bodyPr/>
                    <a:lstStyle/>
                    <a:p>
                      <a:pPr algn="ctr" fontAlgn="b"/>
                      <a:r>
                        <a:rPr lang="en-GB" sz="2100" u="none" strike="noStrike" cap="none" spc="0" dirty="0">
                          <a:solidFill>
                            <a:schemeClr val="tx1"/>
                          </a:solidFill>
                          <a:effectLst/>
                        </a:rPr>
                        <a:t>2022</a:t>
                      </a:r>
                      <a:endParaRPr lang="en-GB" sz="2100" b="0" i="0" u="none" strike="noStrike" cap="none" spc="0" dirty="0">
                        <a:solidFill>
                          <a:schemeClr val="tx1"/>
                        </a:solidFill>
                        <a:effectLst/>
                        <a:latin typeface="Calibri" panose="020F0502020204030204" pitchFamily="34" charset="0"/>
                      </a:endParaRPr>
                    </a:p>
                  </a:txBody>
                  <a:tcPr marL="0" marR="10937" marT="10937"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fontAlgn="b"/>
                      <a:r>
                        <a:rPr lang="en-GB" sz="2100" u="none" strike="noStrike" cap="none" spc="0" dirty="0">
                          <a:solidFill>
                            <a:schemeClr val="tx1"/>
                          </a:solidFill>
                          <a:effectLst/>
                        </a:rPr>
                        <a:t>12</a:t>
                      </a:r>
                      <a:endParaRPr lang="en-GB" sz="2100" b="0" i="0" u="none" strike="noStrike" cap="none" spc="0" dirty="0">
                        <a:solidFill>
                          <a:schemeClr val="tx1"/>
                        </a:solidFill>
                        <a:effectLst/>
                        <a:latin typeface="Calibri" panose="020F0502020204030204" pitchFamily="34" charset="0"/>
                      </a:endParaRPr>
                    </a:p>
                  </a:txBody>
                  <a:tcPr marL="0" marR="10937" marT="10937"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fontAlgn="b"/>
                      <a:r>
                        <a:rPr lang="en-GB" sz="2100" u="none" strike="noStrike" cap="none" spc="0" dirty="0">
                          <a:solidFill>
                            <a:schemeClr val="tx1"/>
                          </a:solidFill>
                          <a:effectLst/>
                        </a:rPr>
                        <a:t>3.2</a:t>
                      </a:r>
                      <a:endParaRPr lang="en-GB" sz="2100" b="0" i="0" u="none" strike="noStrike" cap="none" spc="0" dirty="0">
                        <a:solidFill>
                          <a:schemeClr val="tx1"/>
                        </a:solidFill>
                        <a:effectLst/>
                        <a:latin typeface="Calibri" panose="020F0502020204030204" pitchFamily="34" charset="0"/>
                      </a:endParaRPr>
                    </a:p>
                  </a:txBody>
                  <a:tcPr marL="0" marR="10937" marT="10937"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fontAlgn="b"/>
                      <a:r>
                        <a:rPr lang="en-GB" sz="2100" u="none" strike="noStrike" cap="none" spc="0" dirty="0">
                          <a:solidFill>
                            <a:schemeClr val="tx1"/>
                          </a:solidFill>
                          <a:effectLst/>
                        </a:rPr>
                        <a:t>15.1</a:t>
                      </a:r>
                      <a:endParaRPr lang="en-GB" sz="2100" b="0" i="0" u="none" strike="noStrike" cap="none" spc="0" dirty="0">
                        <a:solidFill>
                          <a:schemeClr val="tx1"/>
                        </a:solidFill>
                        <a:effectLst/>
                        <a:latin typeface="Calibri" panose="020F0502020204030204" pitchFamily="34" charset="0"/>
                      </a:endParaRPr>
                    </a:p>
                  </a:txBody>
                  <a:tcPr marL="0" marR="10937" marT="10937"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fontAlgn="b"/>
                      <a:r>
                        <a:rPr lang="en-GB" sz="2100" u="none" strike="noStrike" cap="none" spc="0" dirty="0">
                          <a:solidFill>
                            <a:schemeClr val="tx1"/>
                          </a:solidFill>
                          <a:effectLst/>
                        </a:rPr>
                        <a:t>5.7</a:t>
                      </a:r>
                      <a:endParaRPr lang="en-GB" sz="2100" b="0" i="0" u="none" strike="noStrike" cap="none" spc="0" dirty="0">
                        <a:solidFill>
                          <a:schemeClr val="tx1"/>
                        </a:solidFill>
                        <a:effectLst/>
                        <a:latin typeface="Calibri" panose="020F0502020204030204" pitchFamily="34" charset="0"/>
                      </a:endParaRPr>
                    </a:p>
                  </a:txBody>
                  <a:tcPr marL="0" marR="10937" marT="10937"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146566773"/>
                  </a:ext>
                </a:extLst>
              </a:tr>
              <a:tr h="388930">
                <a:tc>
                  <a:txBody>
                    <a:bodyPr/>
                    <a:lstStyle/>
                    <a:p>
                      <a:pPr algn="ctr" fontAlgn="b"/>
                      <a:r>
                        <a:rPr lang="en-GB" sz="2100" u="none" strike="noStrike" cap="none" spc="0" dirty="0">
                          <a:solidFill>
                            <a:schemeClr val="tx1"/>
                          </a:solidFill>
                          <a:effectLst/>
                        </a:rPr>
                        <a:t>June 2023</a:t>
                      </a:r>
                      <a:endParaRPr lang="en-GB" sz="2100" b="0" i="0" u="none" strike="noStrike" cap="none" spc="0" dirty="0">
                        <a:solidFill>
                          <a:schemeClr val="tx1"/>
                        </a:solidFill>
                        <a:effectLst/>
                        <a:latin typeface="Calibri" panose="020F0502020204030204" pitchFamily="34" charset="0"/>
                      </a:endParaRPr>
                    </a:p>
                  </a:txBody>
                  <a:tcPr marL="78748" marR="10937" marT="10937"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fontAlgn="b"/>
                      <a:r>
                        <a:rPr lang="en-GB" sz="2100" u="none" strike="noStrike" cap="none" spc="0" dirty="0">
                          <a:solidFill>
                            <a:schemeClr val="tx1"/>
                          </a:solidFill>
                          <a:effectLst/>
                        </a:rPr>
                        <a:t>14.8</a:t>
                      </a:r>
                      <a:endParaRPr lang="en-GB" sz="2100" b="0" i="0" u="none" strike="noStrike" cap="none" spc="0" dirty="0">
                        <a:solidFill>
                          <a:schemeClr val="tx1"/>
                        </a:solidFill>
                        <a:effectLst/>
                        <a:latin typeface="Calibri" panose="020F0502020204030204" pitchFamily="34" charset="0"/>
                      </a:endParaRPr>
                    </a:p>
                  </a:txBody>
                  <a:tcPr marL="78748" marR="10937" marT="10937"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fontAlgn="b"/>
                      <a:r>
                        <a:rPr lang="en-GB" sz="2100" u="none" strike="noStrike" cap="none" spc="0" dirty="0">
                          <a:solidFill>
                            <a:schemeClr val="tx1"/>
                          </a:solidFill>
                          <a:effectLst/>
                        </a:rPr>
                        <a:t>4.2</a:t>
                      </a:r>
                      <a:endParaRPr lang="en-GB" sz="2100" b="0" i="0" u="none" strike="noStrike" cap="none" spc="0" dirty="0">
                        <a:solidFill>
                          <a:schemeClr val="tx1"/>
                        </a:solidFill>
                        <a:effectLst/>
                        <a:latin typeface="Calibri" panose="020F0502020204030204" pitchFamily="34" charset="0"/>
                      </a:endParaRPr>
                    </a:p>
                  </a:txBody>
                  <a:tcPr marL="78748" marR="10937" marT="10937"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fontAlgn="b"/>
                      <a:r>
                        <a:rPr lang="en-GB" sz="2100" u="none" strike="noStrike" cap="none" spc="0" dirty="0">
                          <a:solidFill>
                            <a:schemeClr val="tx1"/>
                          </a:solidFill>
                          <a:effectLst/>
                        </a:rPr>
                        <a:t>7.7</a:t>
                      </a:r>
                      <a:endParaRPr lang="en-GB" sz="2100" b="0" i="0" u="none" strike="noStrike" cap="none" spc="0" dirty="0">
                        <a:solidFill>
                          <a:schemeClr val="tx1"/>
                        </a:solidFill>
                        <a:effectLst/>
                        <a:latin typeface="Calibri" panose="020F0502020204030204" pitchFamily="34" charset="0"/>
                      </a:endParaRPr>
                    </a:p>
                  </a:txBody>
                  <a:tcPr marL="78748" marR="10937" marT="10937"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fontAlgn="b"/>
                      <a:r>
                        <a:rPr lang="en-GB" sz="2100" u="none" strike="noStrike" cap="none" spc="0" dirty="0">
                          <a:solidFill>
                            <a:schemeClr val="tx1"/>
                          </a:solidFill>
                          <a:effectLst/>
                        </a:rPr>
                        <a:t>3.1</a:t>
                      </a:r>
                      <a:endParaRPr lang="en-GB" sz="2100" b="0" i="0" u="none" strike="noStrike" cap="none" spc="0" dirty="0">
                        <a:solidFill>
                          <a:schemeClr val="tx1"/>
                        </a:solidFill>
                        <a:effectLst/>
                        <a:latin typeface="Calibri" panose="020F0502020204030204" pitchFamily="34" charset="0"/>
                      </a:endParaRPr>
                    </a:p>
                  </a:txBody>
                  <a:tcPr marL="78748" marR="10937" marT="10937"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73629845"/>
                  </a:ext>
                </a:extLst>
              </a:tr>
            </a:tbl>
          </a:graphicData>
        </a:graphic>
      </p:graphicFrame>
      <p:sp>
        <p:nvSpPr>
          <p:cNvPr id="7" name="Zástupný objekt pre pätu 3">
            <a:extLst>
              <a:ext uri="{FF2B5EF4-FFF2-40B4-BE49-F238E27FC236}">
                <a16:creationId xmlns:a16="http://schemas.microsoft.com/office/drawing/2014/main" id="{AC414CCB-73AD-B8B8-D130-F41CC431E4CA}"/>
              </a:ext>
            </a:extLst>
          </p:cNvPr>
          <p:cNvSpPr>
            <a:spLocks noGrp="1"/>
          </p:cNvSpPr>
          <p:nvPr>
            <p:ph type="ftr" sz="quarter" idx="10"/>
          </p:nvPr>
        </p:nvSpPr>
        <p:spPr>
          <a:xfrm>
            <a:off x="538075" y="6356353"/>
            <a:ext cx="3346784" cy="365125"/>
          </a:xfrm>
        </p:spPr>
        <p:txBody>
          <a:bodyPr/>
          <a:lstStyle/>
          <a:p>
            <a:r>
              <a:rPr lang="en-GB">
                <a:latin typeface="Muni Bold"/>
              </a:rPr>
              <a:t>STATE OF THE MAP EUROPE 2023</a:t>
            </a:r>
            <a:endParaRPr lang="en-GB"/>
          </a:p>
        </p:txBody>
      </p:sp>
    </p:spTree>
    <p:extLst>
      <p:ext uri="{BB962C8B-B14F-4D97-AF65-F5344CB8AC3E}">
        <p14:creationId xmlns:p14="http://schemas.microsoft.com/office/powerpoint/2010/main" val="418617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F3D35-5456-FBB8-A9CD-6988810DC5F5}"/>
              </a:ext>
            </a:extLst>
          </p:cNvPr>
          <p:cNvSpPr>
            <a:spLocks noGrp="1"/>
          </p:cNvSpPr>
          <p:nvPr>
            <p:ph type="title"/>
          </p:nvPr>
        </p:nvSpPr>
        <p:spPr>
          <a:xfrm>
            <a:off x="628650" y="365126"/>
            <a:ext cx="7886700" cy="687298"/>
          </a:xfrm>
        </p:spPr>
        <p:txBody>
          <a:bodyPr anchor="t">
            <a:normAutofit/>
          </a:bodyPr>
          <a:lstStyle/>
          <a:p>
            <a:r>
              <a:rPr lang="en-US"/>
              <a:t>Methodology</a:t>
            </a:r>
            <a:r>
              <a:rPr lang="cs-CZ"/>
              <a:t> – </a:t>
            </a:r>
            <a:r>
              <a:rPr lang="cs-CZ" err="1"/>
              <a:t>local</a:t>
            </a:r>
            <a:r>
              <a:rPr lang="cs-CZ"/>
              <a:t> level</a:t>
            </a:r>
            <a:endParaRPr lang="en-GB"/>
          </a:p>
        </p:txBody>
      </p:sp>
      <p:sp>
        <p:nvSpPr>
          <p:cNvPr id="3" name="Zástupný obsah 2">
            <a:extLst>
              <a:ext uri="{FF2B5EF4-FFF2-40B4-BE49-F238E27FC236}">
                <a16:creationId xmlns:a16="http://schemas.microsoft.com/office/drawing/2014/main" id="{B57B703F-6E92-CE58-AA29-AA3CEB850090}"/>
              </a:ext>
            </a:extLst>
          </p:cNvPr>
          <p:cNvSpPr>
            <a:spLocks noGrp="1"/>
          </p:cNvSpPr>
          <p:nvPr>
            <p:ph sz="half" idx="1"/>
          </p:nvPr>
        </p:nvSpPr>
        <p:spPr>
          <a:xfrm>
            <a:off x="628649" y="1394303"/>
            <a:ext cx="7886699" cy="4488913"/>
          </a:xfrm>
        </p:spPr>
        <p:txBody>
          <a:bodyPr vert="horz" lIns="91440" tIns="45720" rIns="91440" bIns="45720" rtlCol="0" anchor="t">
            <a:normAutofit/>
          </a:bodyPr>
          <a:lstStyle/>
          <a:p>
            <a:r>
              <a:rPr lang="en-GB" sz="2400" dirty="0">
                <a:ea typeface="+mn-lt"/>
                <a:cs typeface="+mn-lt"/>
              </a:rPr>
              <a:t>The differences in using AI-assisted mapping between countries.</a:t>
            </a:r>
          </a:p>
          <a:p>
            <a:r>
              <a:rPr lang="en-GB" sz="2400" dirty="0">
                <a:ea typeface="+mn-lt"/>
                <a:cs typeface="+mn-lt"/>
              </a:rPr>
              <a:t>The absolute numbers of AI buildings and the relative portion of AI buildings in all buildings.</a:t>
            </a:r>
          </a:p>
          <a:p>
            <a:r>
              <a:rPr lang="en-GB" sz="2400" dirty="0" err="1">
                <a:ea typeface="+mn-lt"/>
                <a:cs typeface="+mn-lt"/>
              </a:rPr>
              <a:t>Ohsome</a:t>
            </a:r>
            <a:r>
              <a:rPr lang="en-GB" sz="2400" dirty="0">
                <a:ea typeface="+mn-lt"/>
                <a:cs typeface="+mn-lt"/>
              </a:rPr>
              <a:t> API developed by </a:t>
            </a:r>
            <a:r>
              <a:rPr lang="en-GB" sz="2400" dirty="0" err="1">
                <a:ea typeface="+mn-lt"/>
                <a:cs typeface="+mn-lt"/>
              </a:rPr>
              <a:t>HeiGIT</a:t>
            </a:r>
            <a:r>
              <a:rPr lang="en-GB" sz="2400" dirty="0">
                <a:ea typeface="+mn-lt"/>
                <a:cs typeface="+mn-lt"/>
              </a:rPr>
              <a:t> (OSM history)</a:t>
            </a:r>
          </a:p>
          <a:p>
            <a:r>
              <a:rPr lang="en-GB" sz="2400" dirty="0">
                <a:ea typeface="+mn-lt"/>
                <a:cs typeface="+mn-lt"/>
              </a:rPr>
              <a:t>June 30 2023</a:t>
            </a:r>
          </a:p>
          <a:p>
            <a:endParaRPr lang="en" sz="2400">
              <a:ea typeface="+mn-lt"/>
              <a:cs typeface="+mn-lt"/>
            </a:endParaRPr>
          </a:p>
        </p:txBody>
      </p:sp>
      <p:sp>
        <p:nvSpPr>
          <p:cNvPr id="5" name="Zástupný symbol pro číslo snímku 4">
            <a:extLst>
              <a:ext uri="{FF2B5EF4-FFF2-40B4-BE49-F238E27FC236}">
                <a16:creationId xmlns:a16="http://schemas.microsoft.com/office/drawing/2014/main" id="{0FC516C6-0386-813A-2555-66792161B20D}"/>
              </a:ext>
            </a:extLst>
          </p:cNvPr>
          <p:cNvSpPr>
            <a:spLocks noGrp="1"/>
          </p:cNvSpPr>
          <p:nvPr>
            <p:ph type="sldNum" sz="quarter" idx="11"/>
          </p:nvPr>
        </p:nvSpPr>
        <p:spPr>
          <a:xfrm>
            <a:off x="6457950" y="6356353"/>
            <a:ext cx="2057400" cy="365125"/>
          </a:xfrm>
        </p:spPr>
        <p:txBody>
          <a:bodyPr anchor="ctr">
            <a:normAutofit/>
          </a:bodyPr>
          <a:lstStyle/>
          <a:p>
            <a:pPr>
              <a:spcAft>
                <a:spcPts val="600"/>
              </a:spcAft>
            </a:pPr>
            <a:r>
              <a:rPr lang="en-GB">
                <a:latin typeface="Muni Bold"/>
              </a:rPr>
              <a:t>11</a:t>
            </a:r>
            <a:endParaRPr lang="en-GB" dirty="0"/>
          </a:p>
        </p:txBody>
      </p:sp>
      <p:sp>
        <p:nvSpPr>
          <p:cNvPr id="6" name="Zástupný objekt pre pätu 3">
            <a:extLst>
              <a:ext uri="{FF2B5EF4-FFF2-40B4-BE49-F238E27FC236}">
                <a16:creationId xmlns:a16="http://schemas.microsoft.com/office/drawing/2014/main" id="{91B6EFD6-ACC7-BA61-1399-3F1026F1D661}"/>
              </a:ext>
            </a:extLst>
          </p:cNvPr>
          <p:cNvSpPr>
            <a:spLocks noGrp="1"/>
          </p:cNvSpPr>
          <p:nvPr>
            <p:ph type="ftr" sz="quarter" idx="10"/>
          </p:nvPr>
        </p:nvSpPr>
        <p:spPr>
          <a:xfrm>
            <a:off x="538075" y="6356353"/>
            <a:ext cx="3346784" cy="365125"/>
          </a:xfrm>
        </p:spPr>
        <p:txBody>
          <a:bodyPr/>
          <a:lstStyle/>
          <a:p>
            <a:r>
              <a:rPr lang="en-GB">
                <a:latin typeface="Muni Bold"/>
              </a:rPr>
              <a:t>STATE OF THE MAP EUROPE 2023</a:t>
            </a:r>
            <a:endParaRPr lang="en-GB"/>
          </a:p>
        </p:txBody>
      </p:sp>
    </p:spTree>
    <p:extLst>
      <p:ext uri="{BB962C8B-B14F-4D97-AF65-F5344CB8AC3E}">
        <p14:creationId xmlns:p14="http://schemas.microsoft.com/office/powerpoint/2010/main" val="3290328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pätu 3">
            <a:extLst>
              <a:ext uri="{FF2B5EF4-FFF2-40B4-BE49-F238E27FC236}">
                <a16:creationId xmlns:a16="http://schemas.microsoft.com/office/drawing/2014/main" id="{12FCC47D-489A-4709-A28B-62A2342E86C2}"/>
              </a:ext>
            </a:extLst>
          </p:cNvPr>
          <p:cNvSpPr>
            <a:spLocks noGrp="1"/>
          </p:cNvSpPr>
          <p:nvPr>
            <p:ph type="ftr" sz="quarter" idx="10"/>
          </p:nvPr>
        </p:nvSpPr>
        <p:spPr>
          <a:xfrm>
            <a:off x="538075" y="6356353"/>
            <a:ext cx="3346784" cy="365125"/>
          </a:xfrm>
        </p:spPr>
        <p:txBody>
          <a:bodyPr/>
          <a:lstStyle/>
          <a:p>
            <a:r>
              <a:rPr lang="en-GB">
                <a:latin typeface="Muni Bold"/>
              </a:rPr>
              <a:t>STATE OF THE MAP EUROPE 2023</a:t>
            </a:r>
            <a:endParaRPr lang="en-GB"/>
          </a:p>
        </p:txBody>
      </p:sp>
      <p:sp>
        <p:nvSpPr>
          <p:cNvPr id="2" name="Nadpis 1">
            <a:extLst>
              <a:ext uri="{FF2B5EF4-FFF2-40B4-BE49-F238E27FC236}">
                <a16:creationId xmlns:a16="http://schemas.microsoft.com/office/drawing/2014/main" id="{838F3D35-5456-FBB8-A9CD-6988810DC5F5}"/>
              </a:ext>
            </a:extLst>
          </p:cNvPr>
          <p:cNvSpPr>
            <a:spLocks noGrp="1"/>
          </p:cNvSpPr>
          <p:nvPr>
            <p:ph type="title"/>
          </p:nvPr>
        </p:nvSpPr>
        <p:spPr>
          <a:xfrm>
            <a:off x="628650" y="365126"/>
            <a:ext cx="7886700" cy="687298"/>
          </a:xfrm>
        </p:spPr>
        <p:txBody>
          <a:bodyPr anchor="t">
            <a:normAutofit/>
          </a:bodyPr>
          <a:lstStyle/>
          <a:p>
            <a:r>
              <a:rPr lang="en-US" dirty="0"/>
              <a:t>Results</a:t>
            </a:r>
            <a:r>
              <a:rPr lang="cs-CZ" dirty="0"/>
              <a:t> – </a:t>
            </a:r>
            <a:r>
              <a:rPr lang="cs-CZ" dirty="0" err="1"/>
              <a:t>local</a:t>
            </a:r>
            <a:r>
              <a:rPr lang="cs-CZ" dirty="0"/>
              <a:t> level – AI </a:t>
            </a:r>
            <a:r>
              <a:rPr lang="cs-CZ" dirty="0" err="1"/>
              <a:t>buildings</a:t>
            </a:r>
            <a:endParaRPr lang="en-GB" dirty="0" err="1"/>
          </a:p>
        </p:txBody>
      </p:sp>
      <p:pic>
        <p:nvPicPr>
          <p:cNvPr id="9" name="Zástupný obsah 8" descr="Obsah obrázku text, mapa&#10;&#10;Popis se vygeneroval automaticky.">
            <a:extLst>
              <a:ext uri="{FF2B5EF4-FFF2-40B4-BE49-F238E27FC236}">
                <a16:creationId xmlns:a16="http://schemas.microsoft.com/office/drawing/2014/main" id="{B1A25DD5-A38B-CFFA-22F3-C5E1E15F5CC5}"/>
              </a:ext>
            </a:extLst>
          </p:cNvPr>
          <p:cNvPicPr>
            <a:picLocks noGrp="1" noChangeAspect="1"/>
          </p:cNvPicPr>
          <p:nvPr>
            <p:ph sz="half" idx="1"/>
          </p:nvPr>
        </p:nvPicPr>
        <p:blipFill>
          <a:blip r:embed="rId3"/>
          <a:stretch>
            <a:fillRect/>
          </a:stretch>
        </p:blipFill>
        <p:spPr>
          <a:xfrm>
            <a:off x="325946" y="883206"/>
            <a:ext cx="8324834" cy="5882815"/>
          </a:xfrm>
        </p:spPr>
      </p:pic>
      <p:sp>
        <p:nvSpPr>
          <p:cNvPr id="5" name="Zástupný symbol pro číslo snímku 4">
            <a:extLst>
              <a:ext uri="{FF2B5EF4-FFF2-40B4-BE49-F238E27FC236}">
                <a16:creationId xmlns:a16="http://schemas.microsoft.com/office/drawing/2014/main" id="{0FC516C6-0386-813A-2555-66792161B20D}"/>
              </a:ext>
            </a:extLst>
          </p:cNvPr>
          <p:cNvSpPr>
            <a:spLocks noGrp="1"/>
          </p:cNvSpPr>
          <p:nvPr>
            <p:ph type="sldNum" sz="quarter" idx="11"/>
          </p:nvPr>
        </p:nvSpPr>
        <p:spPr>
          <a:xfrm>
            <a:off x="6512378" y="6356353"/>
            <a:ext cx="2057400" cy="365125"/>
          </a:xfrm>
        </p:spPr>
        <p:txBody>
          <a:bodyPr anchor="ctr">
            <a:normAutofit/>
          </a:bodyPr>
          <a:lstStyle/>
          <a:p>
            <a:pPr>
              <a:spcAft>
                <a:spcPts val="600"/>
              </a:spcAft>
            </a:pPr>
            <a:r>
              <a:rPr lang="en-GB">
                <a:latin typeface="Muni Bold"/>
              </a:rPr>
              <a:t>12</a:t>
            </a:r>
            <a:endParaRPr lang="en-GB"/>
          </a:p>
        </p:txBody>
      </p:sp>
    </p:spTree>
    <p:extLst>
      <p:ext uri="{BB962C8B-B14F-4D97-AF65-F5344CB8AC3E}">
        <p14:creationId xmlns:p14="http://schemas.microsoft.com/office/powerpoint/2010/main" val="2672512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F3D35-5456-FBB8-A9CD-6988810DC5F5}"/>
              </a:ext>
            </a:extLst>
          </p:cNvPr>
          <p:cNvSpPr>
            <a:spLocks noGrp="1"/>
          </p:cNvSpPr>
          <p:nvPr>
            <p:ph type="title"/>
          </p:nvPr>
        </p:nvSpPr>
        <p:spPr>
          <a:xfrm>
            <a:off x="628650" y="365126"/>
            <a:ext cx="7886700" cy="687298"/>
          </a:xfrm>
        </p:spPr>
        <p:txBody>
          <a:bodyPr anchor="t">
            <a:normAutofit/>
          </a:bodyPr>
          <a:lstStyle/>
          <a:p>
            <a:r>
              <a:rPr lang="cs-CZ"/>
              <a:t>Conclusion</a:t>
            </a:r>
            <a:endParaRPr lang="en-GB"/>
          </a:p>
        </p:txBody>
      </p:sp>
      <p:sp>
        <p:nvSpPr>
          <p:cNvPr id="15" name="Footer Placeholder 4">
            <a:extLst>
              <a:ext uri="{FF2B5EF4-FFF2-40B4-BE49-F238E27FC236}">
                <a16:creationId xmlns:a16="http://schemas.microsoft.com/office/drawing/2014/main" id="{3FBE5D5E-F59D-1AE0-F4B3-D152855B4061}"/>
              </a:ext>
            </a:extLst>
          </p:cNvPr>
          <p:cNvSpPr>
            <a:spLocks noGrp="1"/>
          </p:cNvSpPr>
          <p:nvPr>
            <p:ph type="ftr" sz="quarter" idx="10"/>
          </p:nvPr>
        </p:nvSpPr>
        <p:spPr>
          <a:xfrm>
            <a:off x="538075" y="6356353"/>
            <a:ext cx="3477126" cy="365125"/>
          </a:xfrm>
        </p:spPr>
        <p:txBody>
          <a:bodyPr/>
          <a:lstStyle/>
          <a:p>
            <a:pPr>
              <a:spcAft>
                <a:spcPts val="600"/>
              </a:spcAft>
            </a:pPr>
            <a:r>
              <a:rPr lang="cs-CZ">
                <a:latin typeface="Muni Bold"/>
              </a:rPr>
              <a:t>STATE OF THE MAP EUROPE 2023</a:t>
            </a:r>
            <a:endParaRPr lang="cs-CZ"/>
          </a:p>
        </p:txBody>
      </p:sp>
      <p:sp>
        <p:nvSpPr>
          <p:cNvPr id="5" name="Zástupný symbol pro číslo snímku 4">
            <a:extLst>
              <a:ext uri="{FF2B5EF4-FFF2-40B4-BE49-F238E27FC236}">
                <a16:creationId xmlns:a16="http://schemas.microsoft.com/office/drawing/2014/main" id="{0FC516C6-0386-813A-2555-66792161B20D}"/>
              </a:ext>
            </a:extLst>
          </p:cNvPr>
          <p:cNvSpPr>
            <a:spLocks noGrp="1"/>
          </p:cNvSpPr>
          <p:nvPr>
            <p:ph type="sldNum" sz="quarter" idx="11"/>
          </p:nvPr>
        </p:nvSpPr>
        <p:spPr>
          <a:xfrm>
            <a:off x="6457950" y="6356353"/>
            <a:ext cx="2057400" cy="365125"/>
          </a:xfrm>
        </p:spPr>
        <p:txBody>
          <a:bodyPr anchor="ctr">
            <a:normAutofit/>
          </a:bodyPr>
          <a:lstStyle/>
          <a:p>
            <a:pPr>
              <a:spcAft>
                <a:spcPts val="600"/>
              </a:spcAft>
            </a:pPr>
            <a:r>
              <a:rPr lang="en-GB">
                <a:latin typeface="Muni Bold"/>
              </a:rPr>
              <a:t>13</a:t>
            </a:r>
            <a:endParaRPr lang="en-GB"/>
          </a:p>
        </p:txBody>
      </p:sp>
      <p:sp>
        <p:nvSpPr>
          <p:cNvPr id="4" name="Zástupný obsah 3">
            <a:extLst>
              <a:ext uri="{FF2B5EF4-FFF2-40B4-BE49-F238E27FC236}">
                <a16:creationId xmlns:a16="http://schemas.microsoft.com/office/drawing/2014/main" id="{C467B6B2-A1F2-1C92-B19C-4E9B13D0AB63}"/>
              </a:ext>
            </a:extLst>
          </p:cNvPr>
          <p:cNvSpPr>
            <a:spLocks noGrp="1"/>
          </p:cNvSpPr>
          <p:nvPr>
            <p:ph sz="half" idx="1"/>
          </p:nvPr>
        </p:nvSpPr>
        <p:spPr>
          <a:xfrm>
            <a:off x="267702" y="973199"/>
            <a:ext cx="8839199" cy="5130597"/>
          </a:xfrm>
        </p:spPr>
        <p:txBody>
          <a:bodyPr vert="horz" lIns="91440" tIns="45720" rIns="91440" bIns="45720" rtlCol="0" anchor="t">
            <a:noAutofit/>
          </a:bodyPr>
          <a:lstStyle/>
          <a:p>
            <a:r>
              <a:rPr lang="en-GB" sz="2400" dirty="0">
                <a:ea typeface="+mn-lt"/>
                <a:cs typeface="+mn-lt"/>
              </a:rPr>
              <a:t>What are the differences between AI-assisted and traditional mapping concerning editing behaviour?</a:t>
            </a:r>
          </a:p>
          <a:p>
            <a:endParaRPr lang="en-GB" sz="2400" dirty="0">
              <a:ea typeface="+mn-lt"/>
              <a:cs typeface="+mn-lt"/>
            </a:endParaRPr>
          </a:p>
          <a:p>
            <a:r>
              <a:rPr lang="en-GB" sz="2300" dirty="0">
                <a:ea typeface="+mn-lt"/>
                <a:cs typeface="+mn-lt"/>
              </a:rPr>
              <a:t>The global level of using AI buildings and AI roads for mapping new objects is </a:t>
            </a:r>
            <a:r>
              <a:rPr lang="en-GB" sz="2300" b="1" dirty="0">
                <a:ea typeface="+mn-lt"/>
                <a:cs typeface="+mn-lt"/>
              </a:rPr>
              <a:t>less than 16%</a:t>
            </a:r>
            <a:r>
              <a:rPr lang="en-GB" sz="2300" dirty="0">
                <a:ea typeface="+mn-lt"/>
                <a:cs typeface="+mn-lt"/>
              </a:rPr>
              <a:t>.</a:t>
            </a:r>
          </a:p>
          <a:p>
            <a:r>
              <a:rPr lang="en-GB" sz="2300" dirty="0">
                <a:ea typeface="+mn-lt"/>
                <a:cs typeface="+mn-lt"/>
              </a:rPr>
              <a:t>The </a:t>
            </a:r>
            <a:r>
              <a:rPr lang="en-GB" sz="2300" b="1" dirty="0">
                <a:ea typeface="+mn-lt"/>
                <a:cs typeface="+mn-lt"/>
              </a:rPr>
              <a:t>trend is increasing</a:t>
            </a:r>
            <a:r>
              <a:rPr lang="en-GB" sz="2300" dirty="0">
                <a:ea typeface="+mn-lt"/>
                <a:cs typeface="+mn-lt"/>
              </a:rPr>
              <a:t> in case of AI buildings.</a:t>
            </a:r>
          </a:p>
          <a:p>
            <a:r>
              <a:rPr lang="en-GB" sz="2300" dirty="0">
                <a:ea typeface="+mn-lt"/>
                <a:cs typeface="+mn-lt"/>
              </a:rPr>
              <a:t>AI buildings and roads are </a:t>
            </a:r>
            <a:r>
              <a:rPr lang="en-GB" sz="2300" b="1" dirty="0">
                <a:ea typeface="+mn-lt"/>
                <a:cs typeface="+mn-lt"/>
              </a:rPr>
              <a:t>less often actualised than created</a:t>
            </a:r>
            <a:r>
              <a:rPr lang="en-GB" sz="2300" dirty="0">
                <a:ea typeface="+mn-lt"/>
                <a:cs typeface="+mn-lt"/>
              </a:rPr>
              <a:t>.</a:t>
            </a:r>
            <a:endParaRPr lang="en-GB" sz="2300" dirty="0">
              <a:cs typeface="Arial"/>
            </a:endParaRPr>
          </a:p>
          <a:p>
            <a:r>
              <a:rPr lang="en-GB" sz="2300" dirty="0">
                <a:ea typeface="+mn-lt"/>
                <a:cs typeface="+mn-lt"/>
              </a:rPr>
              <a:t>AI buildings are significantly used only in countries where Microsoft coordinates AI assisted mapping (</a:t>
            </a:r>
            <a:r>
              <a:rPr lang="en-GB" sz="2300" b="1" dirty="0">
                <a:ea typeface="+mn-lt"/>
                <a:cs typeface="+mn-lt"/>
              </a:rPr>
              <a:t>USA, Kenya, Nigeria</a:t>
            </a:r>
            <a:r>
              <a:rPr lang="en-GB" sz="2300" dirty="0">
                <a:ea typeface="+mn-lt"/>
                <a:cs typeface="+mn-lt"/>
              </a:rPr>
              <a:t>) or where a humanitarian mapping using AI-assisted tools was held by HOT (</a:t>
            </a:r>
            <a:r>
              <a:rPr lang="en-GB" sz="2300" b="1" dirty="0">
                <a:ea typeface="+mn-lt"/>
                <a:cs typeface="+mn-lt"/>
              </a:rPr>
              <a:t>Turkey</a:t>
            </a:r>
            <a:r>
              <a:rPr lang="en-GB" sz="2300" dirty="0">
                <a:ea typeface="+mn-lt"/>
                <a:cs typeface="+mn-lt"/>
              </a:rPr>
              <a:t>).</a:t>
            </a:r>
            <a:endParaRPr lang="en-GB" sz="2300" dirty="0">
              <a:cs typeface="Arial"/>
            </a:endParaRPr>
          </a:p>
          <a:p>
            <a:r>
              <a:rPr lang="en-GB" sz="2300" dirty="0">
                <a:cs typeface="Arial"/>
              </a:rPr>
              <a:t>OSM community has </a:t>
            </a:r>
            <a:r>
              <a:rPr lang="en-GB" sz="2300" b="1" dirty="0">
                <a:cs typeface="Arial"/>
              </a:rPr>
              <a:t>mixed reactions</a:t>
            </a:r>
            <a:r>
              <a:rPr lang="en-GB" sz="2300" dirty="0">
                <a:cs typeface="Arial"/>
              </a:rPr>
              <a:t> about mapping with AI. </a:t>
            </a:r>
          </a:p>
          <a:p>
            <a:r>
              <a:rPr lang="en-GB" sz="2300" dirty="0">
                <a:cs typeface="Arial"/>
              </a:rPr>
              <a:t>They hope that </a:t>
            </a:r>
            <a:r>
              <a:rPr lang="en-GB" sz="2300" b="1" dirty="0" err="1">
                <a:cs typeface="Arial"/>
              </a:rPr>
              <a:t>fAIr</a:t>
            </a:r>
            <a:r>
              <a:rPr lang="en-GB" sz="2300" b="1" dirty="0">
                <a:cs typeface="Arial"/>
              </a:rPr>
              <a:t> project </a:t>
            </a:r>
            <a:r>
              <a:rPr lang="cs-CZ" sz="2300" b="1" dirty="0" err="1">
                <a:cs typeface="Arial"/>
              </a:rPr>
              <a:t>will</a:t>
            </a:r>
            <a:r>
              <a:rPr lang="cs-CZ" sz="2300" b="1" dirty="0">
                <a:cs typeface="Arial"/>
              </a:rPr>
              <a:t> </a:t>
            </a:r>
            <a:r>
              <a:rPr lang="en-GB" sz="2300" b="1" dirty="0">
                <a:cs typeface="Arial"/>
              </a:rPr>
              <a:t>offer open source </a:t>
            </a:r>
            <a:r>
              <a:rPr lang="cs-CZ" sz="2300" b="1" dirty="0">
                <a:cs typeface="Arial"/>
              </a:rPr>
              <a:t>AI </a:t>
            </a:r>
            <a:r>
              <a:rPr lang="en-GB" sz="2300" b="1" dirty="0">
                <a:cs typeface="Arial"/>
              </a:rPr>
              <a:t>models</a:t>
            </a:r>
            <a:r>
              <a:rPr lang="en-GB" sz="2300" dirty="0">
                <a:cs typeface="Arial"/>
              </a:rPr>
              <a:t>.</a:t>
            </a:r>
            <a:endParaRPr lang="en-GB" sz="2300" dirty="0"/>
          </a:p>
        </p:txBody>
      </p:sp>
    </p:spTree>
    <p:extLst>
      <p:ext uri="{BB962C8B-B14F-4D97-AF65-F5344CB8AC3E}">
        <p14:creationId xmlns:p14="http://schemas.microsoft.com/office/powerpoint/2010/main" val="156817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F3D35-5456-FBB8-A9CD-6988810DC5F5}"/>
              </a:ext>
            </a:extLst>
          </p:cNvPr>
          <p:cNvSpPr>
            <a:spLocks noGrp="1"/>
          </p:cNvSpPr>
          <p:nvPr>
            <p:ph type="title"/>
          </p:nvPr>
        </p:nvSpPr>
        <p:spPr>
          <a:xfrm>
            <a:off x="628650" y="2416163"/>
            <a:ext cx="7886700" cy="621812"/>
          </a:xfrm>
        </p:spPr>
        <p:txBody>
          <a:bodyPr>
            <a:normAutofit/>
          </a:bodyPr>
          <a:lstStyle/>
          <a:p>
            <a:pPr algn="ctr"/>
            <a:r>
              <a:rPr lang="en-GB" sz="3200">
                <a:solidFill>
                  <a:srgbClr val="0000DC"/>
                </a:solidFill>
              </a:rPr>
              <a:t>Thank you for your attention</a:t>
            </a:r>
            <a:r>
              <a:rPr lang="en-GB" sz="3200"/>
              <a:t>!</a:t>
            </a:r>
          </a:p>
        </p:txBody>
      </p:sp>
      <p:sp>
        <p:nvSpPr>
          <p:cNvPr id="5" name="Zástupný symbol pro číslo snímku 4">
            <a:extLst>
              <a:ext uri="{FF2B5EF4-FFF2-40B4-BE49-F238E27FC236}">
                <a16:creationId xmlns:a16="http://schemas.microsoft.com/office/drawing/2014/main" id="{0FC516C6-0386-813A-2555-66792161B20D}"/>
              </a:ext>
            </a:extLst>
          </p:cNvPr>
          <p:cNvSpPr>
            <a:spLocks noGrp="1"/>
          </p:cNvSpPr>
          <p:nvPr>
            <p:ph type="sldNum" sz="quarter" idx="11"/>
          </p:nvPr>
        </p:nvSpPr>
        <p:spPr/>
        <p:txBody>
          <a:bodyPr/>
          <a:lstStyle/>
          <a:p>
            <a:r>
              <a:rPr lang="en-GB">
                <a:latin typeface="Muni Bold"/>
              </a:rPr>
              <a:t>14</a:t>
            </a:r>
            <a:endParaRPr lang="en-GB"/>
          </a:p>
        </p:txBody>
      </p:sp>
      <p:sp>
        <p:nvSpPr>
          <p:cNvPr id="7" name="Zástupný obsah 6">
            <a:extLst>
              <a:ext uri="{FF2B5EF4-FFF2-40B4-BE49-F238E27FC236}">
                <a16:creationId xmlns:a16="http://schemas.microsoft.com/office/drawing/2014/main" id="{BBB49C3B-7C0E-6868-C2E3-ACCE7EA0BD3F}"/>
              </a:ext>
            </a:extLst>
          </p:cNvPr>
          <p:cNvSpPr>
            <a:spLocks noGrp="1"/>
          </p:cNvSpPr>
          <p:nvPr>
            <p:ph idx="1"/>
          </p:nvPr>
        </p:nvSpPr>
        <p:spPr>
          <a:xfrm>
            <a:off x="393032" y="4128062"/>
            <a:ext cx="7565857" cy="1138535"/>
          </a:xfrm>
        </p:spPr>
        <p:txBody>
          <a:bodyPr vert="horz" lIns="91440" tIns="45720" rIns="91440" bIns="45720" rtlCol="0" anchor="t">
            <a:normAutofit lnSpcReduction="10000"/>
          </a:bodyPr>
          <a:lstStyle/>
          <a:p>
            <a:pPr marL="0" indent="0">
              <a:lnSpc>
                <a:spcPct val="100000"/>
              </a:lnSpc>
              <a:spcBef>
                <a:spcPts val="0"/>
              </a:spcBef>
              <a:buNone/>
            </a:pPr>
            <a:r>
              <a:rPr lang="en-GB" sz="2400">
                <a:cs typeface="Arial"/>
              </a:rPr>
              <a:t>Milan Fila – </a:t>
            </a:r>
            <a:r>
              <a:rPr lang="en-GB" sz="2400">
                <a:ea typeface="+mn-lt"/>
                <a:cs typeface="+mn-lt"/>
                <a:hlinkClick r:id="rId3"/>
              </a:rPr>
              <a:t>fila.milan@mail.muni.cz</a:t>
            </a:r>
          </a:p>
          <a:p>
            <a:pPr marL="0" indent="0">
              <a:lnSpc>
                <a:spcPct val="100000"/>
              </a:lnSpc>
              <a:spcBef>
                <a:spcPts val="0"/>
              </a:spcBef>
              <a:buNone/>
            </a:pPr>
            <a:r>
              <a:rPr lang="en-GB" sz="2400">
                <a:cs typeface="Arial"/>
              </a:rPr>
              <a:t>Radim </a:t>
            </a:r>
            <a:r>
              <a:rPr lang="en-GB" sz="2400" err="1">
                <a:cs typeface="Arial"/>
              </a:rPr>
              <a:t>Štampach</a:t>
            </a:r>
            <a:r>
              <a:rPr lang="en-GB" sz="2400">
                <a:cs typeface="Arial"/>
              </a:rPr>
              <a:t> – </a:t>
            </a:r>
            <a:r>
              <a:rPr lang="en-GB" sz="2400" u="sng">
                <a:solidFill>
                  <a:srgbClr val="0563C1"/>
                </a:solidFill>
                <a:cs typeface="Arial"/>
                <a:hlinkClick r:id="rId4"/>
              </a:rPr>
              <a:t>stampach@mail.muni.cz</a:t>
            </a:r>
            <a:r>
              <a:rPr lang="en-GB" sz="2400">
                <a:cs typeface="Arial"/>
              </a:rPr>
              <a:t> </a:t>
            </a:r>
          </a:p>
          <a:p>
            <a:pPr marL="0" indent="0">
              <a:lnSpc>
                <a:spcPct val="100000"/>
              </a:lnSpc>
              <a:spcBef>
                <a:spcPts val="0"/>
              </a:spcBef>
              <a:buNone/>
            </a:pPr>
            <a:r>
              <a:rPr lang="en-GB" sz="2400">
                <a:cs typeface="Arial"/>
              </a:rPr>
              <a:t>Benjamin Herfort – </a:t>
            </a:r>
            <a:r>
              <a:rPr lang="en-GB" sz="2400">
                <a:ea typeface="+mn-lt"/>
                <a:cs typeface="+mn-lt"/>
                <a:hlinkClick r:id="rId5"/>
              </a:rPr>
              <a:t>benjamin.herfort@heigit.org</a:t>
            </a:r>
            <a:endParaRPr lang="en-GB" sz="2400">
              <a:cs typeface="Arial"/>
            </a:endParaRPr>
          </a:p>
          <a:p>
            <a:pPr marL="0" indent="0">
              <a:lnSpc>
                <a:spcPct val="100000"/>
              </a:lnSpc>
              <a:spcBef>
                <a:spcPts val="0"/>
              </a:spcBef>
              <a:buNone/>
            </a:pPr>
            <a:endParaRPr lang="en-GB" sz="2400">
              <a:cs typeface="Arial"/>
            </a:endParaRPr>
          </a:p>
        </p:txBody>
      </p:sp>
      <p:pic>
        <p:nvPicPr>
          <p:cNvPr id="6" name="Obrázek 9">
            <a:extLst>
              <a:ext uri="{FF2B5EF4-FFF2-40B4-BE49-F238E27FC236}">
                <a16:creationId xmlns:a16="http://schemas.microsoft.com/office/drawing/2014/main" id="{EB804301-2130-D28A-EFAB-2CF3BCB6EFC4}"/>
              </a:ext>
            </a:extLst>
          </p:cNvPr>
          <p:cNvPicPr>
            <a:picLocks noChangeAspect="1"/>
          </p:cNvPicPr>
          <p:nvPr/>
        </p:nvPicPr>
        <p:blipFill>
          <a:blip r:embed="rId6"/>
          <a:stretch>
            <a:fillRect/>
          </a:stretch>
        </p:blipFill>
        <p:spPr>
          <a:xfrm>
            <a:off x="389963" y="332523"/>
            <a:ext cx="3324725" cy="1363135"/>
          </a:xfrm>
          <a:prstGeom prst="rect">
            <a:avLst/>
          </a:prstGeom>
        </p:spPr>
      </p:pic>
      <p:sp>
        <p:nvSpPr>
          <p:cNvPr id="9" name="Zástupný objekt pre pätu 3">
            <a:extLst>
              <a:ext uri="{FF2B5EF4-FFF2-40B4-BE49-F238E27FC236}">
                <a16:creationId xmlns:a16="http://schemas.microsoft.com/office/drawing/2014/main" id="{1BAB2E38-B683-87B1-3E7E-0D24CB656A7D}"/>
              </a:ext>
            </a:extLst>
          </p:cNvPr>
          <p:cNvSpPr>
            <a:spLocks noGrp="1"/>
          </p:cNvSpPr>
          <p:nvPr>
            <p:ph type="ftr" sz="quarter" idx="10"/>
          </p:nvPr>
        </p:nvSpPr>
        <p:spPr>
          <a:xfrm>
            <a:off x="538075" y="6356353"/>
            <a:ext cx="3346784" cy="365125"/>
          </a:xfrm>
        </p:spPr>
        <p:txBody>
          <a:bodyPr/>
          <a:lstStyle/>
          <a:p>
            <a:r>
              <a:rPr lang="en-GB">
                <a:latin typeface="Muni Bold"/>
              </a:rPr>
              <a:t>STATE OF THE MAP EUROPE 2023</a:t>
            </a:r>
            <a:endParaRPr lang="en-GB"/>
          </a:p>
        </p:txBody>
      </p:sp>
      <p:pic>
        <p:nvPicPr>
          <p:cNvPr id="4" name="Obrázek 3" descr="Heidelberg Institute for Geoinformation Technology">
            <a:extLst>
              <a:ext uri="{FF2B5EF4-FFF2-40B4-BE49-F238E27FC236}">
                <a16:creationId xmlns:a16="http://schemas.microsoft.com/office/drawing/2014/main" id="{1B16F5BB-71AC-BC20-DD0F-C46E316E938B}"/>
              </a:ext>
            </a:extLst>
          </p:cNvPr>
          <p:cNvPicPr>
            <a:picLocks noChangeAspect="1"/>
          </p:cNvPicPr>
          <p:nvPr/>
        </p:nvPicPr>
        <p:blipFill>
          <a:blip r:embed="rId7"/>
          <a:stretch>
            <a:fillRect/>
          </a:stretch>
        </p:blipFill>
        <p:spPr>
          <a:xfrm>
            <a:off x="4856196" y="559836"/>
            <a:ext cx="3848100" cy="762000"/>
          </a:xfrm>
          <a:prstGeom prst="rect">
            <a:avLst/>
          </a:prstGeom>
        </p:spPr>
      </p:pic>
    </p:spTree>
    <p:extLst>
      <p:ext uri="{BB962C8B-B14F-4D97-AF65-F5344CB8AC3E}">
        <p14:creationId xmlns:p14="http://schemas.microsoft.com/office/powerpoint/2010/main" val="88624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pätu 3">
            <a:extLst>
              <a:ext uri="{FF2B5EF4-FFF2-40B4-BE49-F238E27FC236}">
                <a16:creationId xmlns:a16="http://schemas.microsoft.com/office/drawing/2014/main" id="{FFCAB9B9-635E-B695-490E-46980B70E94B}"/>
              </a:ext>
            </a:extLst>
          </p:cNvPr>
          <p:cNvSpPr>
            <a:spLocks noGrp="1"/>
          </p:cNvSpPr>
          <p:nvPr>
            <p:ph type="ftr" sz="quarter" idx="10"/>
          </p:nvPr>
        </p:nvSpPr>
        <p:spPr>
          <a:xfrm>
            <a:off x="538075" y="6356353"/>
            <a:ext cx="3346784" cy="365125"/>
          </a:xfrm>
        </p:spPr>
        <p:txBody>
          <a:bodyPr/>
          <a:lstStyle/>
          <a:p>
            <a:r>
              <a:rPr lang="en-GB">
                <a:latin typeface="Muni Bold"/>
              </a:rPr>
              <a:t>STATE OF THE MAP EUROPE 2023</a:t>
            </a:r>
            <a:endParaRPr lang="en-GB"/>
          </a:p>
        </p:txBody>
      </p:sp>
      <p:sp>
        <p:nvSpPr>
          <p:cNvPr id="2" name="Nadpis 1">
            <a:extLst>
              <a:ext uri="{FF2B5EF4-FFF2-40B4-BE49-F238E27FC236}">
                <a16:creationId xmlns:a16="http://schemas.microsoft.com/office/drawing/2014/main" id="{838F3D35-5456-FBB8-A9CD-6988810DC5F5}"/>
              </a:ext>
            </a:extLst>
          </p:cNvPr>
          <p:cNvSpPr>
            <a:spLocks noGrp="1"/>
          </p:cNvSpPr>
          <p:nvPr>
            <p:ph type="title"/>
          </p:nvPr>
        </p:nvSpPr>
        <p:spPr>
          <a:xfrm>
            <a:off x="628650" y="365124"/>
            <a:ext cx="7886700" cy="872469"/>
          </a:xfrm>
        </p:spPr>
        <p:txBody>
          <a:bodyPr>
            <a:normAutofit/>
          </a:bodyPr>
          <a:lstStyle/>
          <a:p>
            <a:r>
              <a:rPr lang="en-GB"/>
              <a:t>Mapping tools with AI data</a:t>
            </a:r>
            <a:endParaRPr lang="en-GB">
              <a:cs typeface="Arial"/>
            </a:endParaRPr>
          </a:p>
        </p:txBody>
      </p:sp>
      <p:sp>
        <p:nvSpPr>
          <p:cNvPr id="3" name="Zástupný obsah 2">
            <a:extLst>
              <a:ext uri="{FF2B5EF4-FFF2-40B4-BE49-F238E27FC236}">
                <a16:creationId xmlns:a16="http://schemas.microsoft.com/office/drawing/2014/main" id="{B57B703F-6E92-CE58-AA29-AA3CEB850090}"/>
              </a:ext>
            </a:extLst>
          </p:cNvPr>
          <p:cNvSpPr>
            <a:spLocks noGrp="1"/>
          </p:cNvSpPr>
          <p:nvPr>
            <p:ph idx="1"/>
          </p:nvPr>
        </p:nvSpPr>
        <p:spPr>
          <a:xfrm>
            <a:off x="292769" y="1090087"/>
            <a:ext cx="8075088" cy="4552496"/>
          </a:xfrm>
        </p:spPr>
        <p:txBody>
          <a:bodyPr vert="horz" lIns="91440" tIns="45720" rIns="91440" bIns="45720" rtlCol="0" anchor="t">
            <a:normAutofit/>
          </a:bodyPr>
          <a:lstStyle/>
          <a:p>
            <a:r>
              <a:rPr lang="en-GB" err="1">
                <a:ea typeface="+mn-lt"/>
                <a:cs typeface="+mn-lt"/>
              </a:rPr>
              <a:t>RapiD</a:t>
            </a:r>
            <a:r>
              <a:rPr lang="en-GB">
                <a:ea typeface="+mn-lt"/>
                <a:cs typeface="+mn-lt"/>
              </a:rPr>
              <a:t> editor</a:t>
            </a:r>
          </a:p>
          <a:p>
            <a:r>
              <a:rPr lang="en-GB">
                <a:ea typeface="+mn-lt"/>
                <a:cs typeface="+mn-lt"/>
              </a:rPr>
              <a:t>Mapwith.ai plugin for the JOSM editor</a:t>
            </a:r>
          </a:p>
          <a:p>
            <a:r>
              <a:rPr lang="en-GB">
                <a:ea typeface="+mn-lt"/>
                <a:cs typeface="+mn-lt"/>
              </a:rPr>
              <a:t>HOT – </a:t>
            </a:r>
            <a:r>
              <a:rPr lang="en-GB" err="1">
                <a:ea typeface="+mn-lt"/>
                <a:cs typeface="+mn-lt"/>
              </a:rPr>
              <a:t>fAIr</a:t>
            </a:r>
            <a:r>
              <a:rPr lang="en-GB">
                <a:ea typeface="+mn-lt"/>
                <a:cs typeface="+mn-lt"/>
              </a:rPr>
              <a:t> project </a:t>
            </a:r>
          </a:p>
          <a:p>
            <a:r>
              <a:rPr lang="en-GB">
                <a:ea typeface="+mn-lt"/>
                <a:cs typeface="+mn-lt"/>
              </a:rPr>
              <a:t>AI buildings – Microsoft, Google in cooperation with ESRI</a:t>
            </a:r>
          </a:p>
          <a:p>
            <a:r>
              <a:rPr lang="en-GB">
                <a:ea typeface="+mn-lt"/>
                <a:cs typeface="+mn-lt"/>
              </a:rPr>
              <a:t>AI roads – Meta</a:t>
            </a:r>
          </a:p>
        </p:txBody>
      </p:sp>
      <p:sp>
        <p:nvSpPr>
          <p:cNvPr id="5" name="Zástupný symbol pro číslo snímku 4">
            <a:extLst>
              <a:ext uri="{FF2B5EF4-FFF2-40B4-BE49-F238E27FC236}">
                <a16:creationId xmlns:a16="http://schemas.microsoft.com/office/drawing/2014/main" id="{0FC516C6-0386-813A-2555-66792161B20D}"/>
              </a:ext>
            </a:extLst>
          </p:cNvPr>
          <p:cNvSpPr>
            <a:spLocks noGrp="1"/>
          </p:cNvSpPr>
          <p:nvPr>
            <p:ph type="sldNum" sz="quarter" idx="11"/>
          </p:nvPr>
        </p:nvSpPr>
        <p:spPr/>
        <p:txBody>
          <a:bodyPr/>
          <a:lstStyle/>
          <a:p>
            <a:r>
              <a:rPr lang="en-GB">
                <a:latin typeface="Muni Bold"/>
              </a:rPr>
              <a:t>2</a:t>
            </a:r>
            <a:endParaRPr lang="en-GB"/>
          </a:p>
        </p:txBody>
      </p:sp>
      <p:pic>
        <p:nvPicPr>
          <p:cNvPr id="1026" name="Picture 2">
            <a:extLst>
              <a:ext uri="{FF2B5EF4-FFF2-40B4-BE49-F238E27FC236}">
                <a16:creationId xmlns:a16="http://schemas.microsoft.com/office/drawing/2014/main" id="{FE22562D-2F9D-8224-7A29-4B6979D43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9" y="3193717"/>
            <a:ext cx="572452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F9FB4477-0994-3AD8-387B-9B788D1F1222}"/>
              </a:ext>
            </a:extLst>
          </p:cNvPr>
          <p:cNvPicPr>
            <a:picLocks noChangeAspect="1"/>
          </p:cNvPicPr>
          <p:nvPr/>
        </p:nvPicPr>
        <p:blipFill>
          <a:blip r:embed="rId3"/>
          <a:stretch>
            <a:fillRect/>
          </a:stretch>
        </p:blipFill>
        <p:spPr>
          <a:xfrm>
            <a:off x="4330313" y="3970034"/>
            <a:ext cx="4605611" cy="2029434"/>
          </a:xfrm>
          <a:prstGeom prst="rect">
            <a:avLst/>
          </a:prstGeom>
        </p:spPr>
      </p:pic>
    </p:spTree>
    <p:extLst>
      <p:ext uri="{BB962C8B-B14F-4D97-AF65-F5344CB8AC3E}">
        <p14:creationId xmlns:p14="http://schemas.microsoft.com/office/powerpoint/2010/main" val="177668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F3D35-5456-FBB8-A9CD-6988810DC5F5}"/>
              </a:ext>
            </a:extLst>
          </p:cNvPr>
          <p:cNvSpPr>
            <a:spLocks noGrp="1"/>
          </p:cNvSpPr>
          <p:nvPr>
            <p:ph type="title"/>
          </p:nvPr>
        </p:nvSpPr>
        <p:spPr>
          <a:xfrm>
            <a:off x="628650" y="365124"/>
            <a:ext cx="7886700" cy="872469"/>
          </a:xfrm>
        </p:spPr>
        <p:txBody>
          <a:bodyPr>
            <a:normAutofit/>
          </a:bodyPr>
          <a:lstStyle/>
          <a:p>
            <a:r>
              <a:rPr lang="cs-CZ" err="1">
                <a:solidFill>
                  <a:srgbClr val="0000DC"/>
                </a:solidFill>
              </a:rPr>
              <a:t>Motivation</a:t>
            </a:r>
            <a:endParaRPr lang="en-GB">
              <a:cs typeface="Arial"/>
            </a:endParaRPr>
          </a:p>
        </p:txBody>
      </p:sp>
      <p:sp>
        <p:nvSpPr>
          <p:cNvPr id="5" name="Zástupný symbol pro číslo snímku 4">
            <a:extLst>
              <a:ext uri="{FF2B5EF4-FFF2-40B4-BE49-F238E27FC236}">
                <a16:creationId xmlns:a16="http://schemas.microsoft.com/office/drawing/2014/main" id="{0FC516C6-0386-813A-2555-66792161B20D}"/>
              </a:ext>
            </a:extLst>
          </p:cNvPr>
          <p:cNvSpPr>
            <a:spLocks noGrp="1"/>
          </p:cNvSpPr>
          <p:nvPr>
            <p:ph type="sldNum" sz="quarter" idx="11"/>
          </p:nvPr>
        </p:nvSpPr>
        <p:spPr/>
        <p:txBody>
          <a:bodyPr/>
          <a:lstStyle/>
          <a:p>
            <a:r>
              <a:rPr lang="en-GB">
                <a:latin typeface="Muni Bold"/>
              </a:rPr>
              <a:t>3</a:t>
            </a:r>
            <a:endParaRPr lang="en-GB"/>
          </a:p>
        </p:txBody>
      </p:sp>
      <p:sp>
        <p:nvSpPr>
          <p:cNvPr id="14" name="Zástupný obsah 2">
            <a:extLst>
              <a:ext uri="{FF2B5EF4-FFF2-40B4-BE49-F238E27FC236}">
                <a16:creationId xmlns:a16="http://schemas.microsoft.com/office/drawing/2014/main" id="{639DE71A-C460-AB86-15AB-F1D5752E1E52}"/>
              </a:ext>
            </a:extLst>
          </p:cNvPr>
          <p:cNvSpPr>
            <a:spLocks noGrp="1"/>
          </p:cNvSpPr>
          <p:nvPr>
            <p:ph idx="1"/>
          </p:nvPr>
        </p:nvSpPr>
        <p:spPr>
          <a:xfrm>
            <a:off x="538413" y="1193284"/>
            <a:ext cx="7976937" cy="4824744"/>
          </a:xfrm>
        </p:spPr>
        <p:txBody>
          <a:bodyPr vert="horz" lIns="91440" tIns="45720" rIns="91440" bIns="45720" rtlCol="0" anchor="t">
            <a:normAutofit/>
          </a:bodyPr>
          <a:lstStyle/>
          <a:p>
            <a:pPr>
              <a:spcBef>
                <a:spcPct val="0"/>
              </a:spcBef>
            </a:pPr>
            <a:r>
              <a:rPr lang="en-GB" sz="2800" dirty="0">
                <a:cs typeface="Arial"/>
              </a:rPr>
              <a:t>Regions with medium and low HDI</a:t>
            </a:r>
            <a:br>
              <a:rPr lang="en-GB" sz="2800" dirty="0">
                <a:cs typeface="Arial"/>
              </a:rPr>
            </a:br>
            <a:r>
              <a:rPr lang="en-GB" sz="2800" dirty="0">
                <a:cs typeface="Arial"/>
              </a:rPr>
              <a:t>→ 28% of buildings and 16% of roads in OSM, home to 46% of the global population (2020)</a:t>
            </a:r>
          </a:p>
          <a:p>
            <a:pPr>
              <a:spcBef>
                <a:spcPct val="0"/>
              </a:spcBef>
            </a:pPr>
            <a:r>
              <a:rPr lang="en-GB" sz="2800" dirty="0">
                <a:cs typeface="Arial"/>
              </a:rPr>
              <a:t>AI-assisted tools → possibility to fill data gaps</a:t>
            </a:r>
          </a:p>
          <a:p>
            <a:pPr>
              <a:spcBef>
                <a:spcPct val="0"/>
              </a:spcBef>
            </a:pPr>
            <a:endParaRPr lang="cs-CZ" sz="2800" dirty="0">
              <a:cs typeface="Arial"/>
            </a:endParaRPr>
          </a:p>
          <a:p>
            <a:pPr>
              <a:spcBef>
                <a:spcPct val="0"/>
              </a:spcBef>
            </a:pPr>
            <a:r>
              <a:rPr lang="en-GB" sz="2800" dirty="0">
                <a:cs typeface="Arial"/>
              </a:rPr>
              <a:t>Research the actual level of AI-assisted mapping in OSM → global level and differences between countries</a:t>
            </a:r>
          </a:p>
        </p:txBody>
      </p:sp>
      <p:sp>
        <p:nvSpPr>
          <p:cNvPr id="6" name="Zástupný objekt pre pätu 3">
            <a:extLst>
              <a:ext uri="{FF2B5EF4-FFF2-40B4-BE49-F238E27FC236}">
                <a16:creationId xmlns:a16="http://schemas.microsoft.com/office/drawing/2014/main" id="{B216E826-ADFD-2663-1599-0334DC0CB288}"/>
              </a:ext>
            </a:extLst>
          </p:cNvPr>
          <p:cNvSpPr>
            <a:spLocks noGrp="1"/>
          </p:cNvSpPr>
          <p:nvPr>
            <p:ph type="ftr" sz="quarter" idx="10"/>
          </p:nvPr>
        </p:nvSpPr>
        <p:spPr>
          <a:xfrm>
            <a:off x="538075" y="6356353"/>
            <a:ext cx="3346784" cy="365125"/>
          </a:xfrm>
        </p:spPr>
        <p:txBody>
          <a:bodyPr/>
          <a:lstStyle/>
          <a:p>
            <a:r>
              <a:rPr lang="en-GB">
                <a:latin typeface="Muni Bold"/>
              </a:rPr>
              <a:t>STATE OF THE MAP EUROPE 2023</a:t>
            </a:r>
            <a:endParaRPr lang="en-GB"/>
          </a:p>
        </p:txBody>
      </p:sp>
    </p:spTree>
    <p:extLst>
      <p:ext uri="{BB962C8B-B14F-4D97-AF65-F5344CB8AC3E}">
        <p14:creationId xmlns:p14="http://schemas.microsoft.com/office/powerpoint/2010/main" val="177690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F3D35-5456-FBB8-A9CD-6988810DC5F5}"/>
              </a:ext>
            </a:extLst>
          </p:cNvPr>
          <p:cNvSpPr>
            <a:spLocks noGrp="1"/>
          </p:cNvSpPr>
          <p:nvPr>
            <p:ph type="title"/>
          </p:nvPr>
        </p:nvSpPr>
        <p:spPr>
          <a:xfrm>
            <a:off x="628650" y="365124"/>
            <a:ext cx="7886700" cy="872469"/>
          </a:xfrm>
        </p:spPr>
        <p:txBody>
          <a:bodyPr>
            <a:normAutofit/>
          </a:bodyPr>
          <a:lstStyle/>
          <a:p>
            <a:r>
              <a:rPr lang="en"/>
              <a:t>Community reactions</a:t>
            </a:r>
            <a:endParaRPr lang="cs-CZ"/>
          </a:p>
        </p:txBody>
      </p:sp>
      <p:sp>
        <p:nvSpPr>
          <p:cNvPr id="5" name="Zástupný symbol pro číslo snímku 4">
            <a:extLst>
              <a:ext uri="{FF2B5EF4-FFF2-40B4-BE49-F238E27FC236}">
                <a16:creationId xmlns:a16="http://schemas.microsoft.com/office/drawing/2014/main" id="{0FC516C6-0386-813A-2555-66792161B20D}"/>
              </a:ext>
            </a:extLst>
          </p:cNvPr>
          <p:cNvSpPr>
            <a:spLocks noGrp="1"/>
          </p:cNvSpPr>
          <p:nvPr>
            <p:ph type="sldNum" sz="quarter" idx="11"/>
          </p:nvPr>
        </p:nvSpPr>
        <p:spPr/>
        <p:txBody>
          <a:bodyPr/>
          <a:lstStyle/>
          <a:p>
            <a:r>
              <a:rPr lang="en-GB">
                <a:latin typeface="Muni Bold"/>
              </a:rPr>
              <a:t>4</a:t>
            </a:r>
            <a:endParaRPr lang="en-GB"/>
          </a:p>
        </p:txBody>
      </p:sp>
      <p:sp>
        <p:nvSpPr>
          <p:cNvPr id="14" name="Zástupný obsah 2">
            <a:extLst>
              <a:ext uri="{FF2B5EF4-FFF2-40B4-BE49-F238E27FC236}">
                <a16:creationId xmlns:a16="http://schemas.microsoft.com/office/drawing/2014/main" id="{639DE71A-C460-AB86-15AB-F1D5752E1E52}"/>
              </a:ext>
            </a:extLst>
          </p:cNvPr>
          <p:cNvSpPr>
            <a:spLocks noGrp="1"/>
          </p:cNvSpPr>
          <p:nvPr>
            <p:ph idx="1"/>
          </p:nvPr>
        </p:nvSpPr>
        <p:spPr>
          <a:xfrm>
            <a:off x="272715" y="1278507"/>
            <a:ext cx="8743088" cy="550946"/>
          </a:xfrm>
        </p:spPr>
        <p:txBody>
          <a:bodyPr vert="horz" lIns="91440" tIns="45720" rIns="91440" bIns="45720" rtlCol="0" anchor="t">
            <a:noAutofit/>
          </a:bodyPr>
          <a:lstStyle/>
          <a:p>
            <a:pPr>
              <a:spcBef>
                <a:spcPct val="0"/>
              </a:spcBef>
            </a:pPr>
            <a:r>
              <a:rPr lang="en" sz="2800" dirty="0">
                <a:cs typeface="Arial"/>
              </a:rPr>
              <a:t>Community’s reactions to the AI-assisted mapping are mixed</a:t>
            </a:r>
          </a:p>
        </p:txBody>
      </p:sp>
      <p:sp>
        <p:nvSpPr>
          <p:cNvPr id="7" name="Zástupný obsah 2">
            <a:extLst>
              <a:ext uri="{FF2B5EF4-FFF2-40B4-BE49-F238E27FC236}">
                <a16:creationId xmlns:a16="http://schemas.microsoft.com/office/drawing/2014/main" id="{9C9DDE5E-2B84-43E6-76CB-2025F58A6C9D}"/>
              </a:ext>
            </a:extLst>
          </p:cNvPr>
          <p:cNvSpPr txBox="1">
            <a:spLocks/>
          </p:cNvSpPr>
          <p:nvPr/>
        </p:nvSpPr>
        <p:spPr>
          <a:xfrm>
            <a:off x="272715" y="2733023"/>
            <a:ext cx="8743088" cy="2295525"/>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Clr>
                <a:srgbClr val="0000DC"/>
              </a:buClr>
              <a:buFont typeface="Arial" panose="020B0604020202020204" pitchFamily="34" charset="0"/>
              <a:buChar char="̶"/>
              <a:defRPr sz="2100" kern="1200">
                <a:solidFill>
                  <a:schemeClr val="tx1"/>
                </a:solidFill>
                <a:latin typeface="+mn-lt"/>
                <a:ea typeface="+mn-ea"/>
                <a:cs typeface="+mn-cs"/>
              </a:defRPr>
            </a:lvl1pPr>
            <a:lvl2pPr marL="600075" indent="-257175" algn="l" defTabSz="685800" rtl="0" eaLnBrk="1" latinLnBrk="0" hangingPunct="1">
              <a:lnSpc>
                <a:spcPct val="90000"/>
              </a:lnSpc>
              <a:spcBef>
                <a:spcPts val="375"/>
              </a:spcBef>
              <a:buClr>
                <a:srgbClr val="0000DC"/>
              </a:buClr>
              <a:buFont typeface="Arial" panose="020B0604020202020204" pitchFamily="34" charset="0"/>
              <a:buChar char="̶"/>
              <a:defRPr sz="1800" kern="1200">
                <a:solidFill>
                  <a:schemeClr val="tx1"/>
                </a:solidFill>
                <a:latin typeface="+mn-lt"/>
                <a:ea typeface="+mn-ea"/>
                <a:cs typeface="+mn-cs"/>
              </a:defRPr>
            </a:lvl2pPr>
            <a:lvl3pPr marL="942975" indent="-257175" algn="l" defTabSz="685800" rtl="0" eaLnBrk="1" latinLnBrk="0" hangingPunct="1">
              <a:lnSpc>
                <a:spcPct val="90000"/>
              </a:lnSpc>
              <a:spcBef>
                <a:spcPts val="375"/>
              </a:spcBef>
              <a:buClr>
                <a:srgbClr val="0000DC"/>
              </a:buClr>
              <a:buFont typeface="Arial" panose="020B0604020202020204" pitchFamily="34" charset="0"/>
              <a:buChar char="̶"/>
              <a:defRPr sz="1500" kern="1200">
                <a:solidFill>
                  <a:schemeClr val="tx1"/>
                </a:solidFill>
                <a:latin typeface="+mn-lt"/>
                <a:ea typeface="+mn-ea"/>
                <a:cs typeface="+mn-cs"/>
              </a:defRPr>
            </a:lvl3pPr>
            <a:lvl4pPr marL="1243013" indent="-214313" algn="l" defTabSz="685800" rtl="0" eaLnBrk="1" latinLnBrk="0" hangingPunct="1">
              <a:lnSpc>
                <a:spcPct val="90000"/>
              </a:lnSpc>
              <a:spcBef>
                <a:spcPts val="375"/>
              </a:spcBef>
              <a:buClr>
                <a:srgbClr val="0000DC"/>
              </a:buClr>
              <a:buFont typeface="Arial" panose="020B0604020202020204" pitchFamily="34" charset="0"/>
              <a:buChar char="̶"/>
              <a:defRPr sz="1350" kern="1200">
                <a:solidFill>
                  <a:schemeClr val="tx1"/>
                </a:solidFill>
                <a:latin typeface="+mn-lt"/>
                <a:ea typeface="+mn-ea"/>
                <a:cs typeface="+mn-cs"/>
              </a:defRPr>
            </a:lvl4pPr>
            <a:lvl5pPr marL="1585913" indent="-214313" algn="l" defTabSz="685800" rtl="0" eaLnBrk="1" latinLnBrk="0" hangingPunct="1">
              <a:lnSpc>
                <a:spcPct val="90000"/>
              </a:lnSpc>
              <a:spcBef>
                <a:spcPts val="375"/>
              </a:spcBef>
              <a:buClr>
                <a:srgbClr val="0000DC"/>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0"/>
              </a:spcBef>
            </a:pPr>
            <a:r>
              <a:rPr lang="en" sz="2800" dirty="0">
                <a:cs typeface="Arial"/>
              </a:rPr>
              <a:t>Turkey-Syria Earthquake in 2023 </a:t>
            </a:r>
            <a:endParaRPr lang="cs-CZ" sz="2800" dirty="0">
              <a:cs typeface="Arial"/>
            </a:endParaRPr>
          </a:p>
          <a:p>
            <a:pPr>
              <a:spcBef>
                <a:spcPct val="0"/>
              </a:spcBef>
            </a:pPr>
            <a:r>
              <a:rPr lang="en" sz="2800" dirty="0">
                <a:latin typeface="Arial"/>
                <a:cs typeface="Arial"/>
              </a:rPr>
              <a:t>Using AI data for disaster response</a:t>
            </a:r>
          </a:p>
          <a:p>
            <a:pPr lvl="1">
              <a:spcBef>
                <a:spcPct val="0"/>
              </a:spcBef>
            </a:pPr>
            <a:r>
              <a:rPr lang="en" sz="2800" dirty="0">
                <a:latin typeface="Arial"/>
                <a:cs typeface="Arial"/>
              </a:rPr>
              <a:t>beginners w</a:t>
            </a:r>
            <a:r>
              <a:rPr lang="cs-CZ" sz="2800" dirty="0" err="1">
                <a:latin typeface="Arial"/>
                <a:cs typeface="Arial"/>
              </a:rPr>
              <a:t>ere</a:t>
            </a:r>
            <a:r>
              <a:rPr lang="en" sz="2800" dirty="0">
                <a:latin typeface="Arial"/>
                <a:cs typeface="Arial"/>
              </a:rPr>
              <a:t> automatically accepting all AI roads</a:t>
            </a:r>
            <a:endParaRPr lang="en-US" sz="2800" dirty="0">
              <a:latin typeface="Arial"/>
              <a:cs typeface="Arial"/>
            </a:endParaRPr>
          </a:p>
          <a:p>
            <a:pPr lvl="1">
              <a:spcBef>
                <a:spcPct val="0"/>
              </a:spcBef>
            </a:pPr>
            <a:r>
              <a:rPr lang="en" sz="2800" dirty="0">
                <a:latin typeface="Arial"/>
                <a:cs typeface="Arial"/>
              </a:rPr>
              <a:t>extra work to validators and experienced mappers</a:t>
            </a:r>
            <a:endParaRPr lang="en-US" sz="2800" dirty="0">
              <a:latin typeface="Arial"/>
              <a:cs typeface="Arial"/>
            </a:endParaRPr>
          </a:p>
          <a:p>
            <a:pPr lvl="1">
              <a:spcBef>
                <a:spcPct val="0"/>
              </a:spcBef>
            </a:pPr>
            <a:r>
              <a:rPr lang="en" sz="2800" dirty="0">
                <a:latin typeface="Arial"/>
                <a:cs typeface="Arial"/>
              </a:rPr>
              <a:t>organizers decided not to work with AI data further</a:t>
            </a:r>
          </a:p>
        </p:txBody>
      </p:sp>
      <p:sp>
        <p:nvSpPr>
          <p:cNvPr id="6" name="Zástupný objekt pre pätu 3">
            <a:extLst>
              <a:ext uri="{FF2B5EF4-FFF2-40B4-BE49-F238E27FC236}">
                <a16:creationId xmlns:a16="http://schemas.microsoft.com/office/drawing/2014/main" id="{C0FEC447-DB05-F3FB-C313-6EAE068E825F}"/>
              </a:ext>
            </a:extLst>
          </p:cNvPr>
          <p:cNvSpPr>
            <a:spLocks noGrp="1"/>
          </p:cNvSpPr>
          <p:nvPr>
            <p:ph type="ftr" sz="quarter" idx="10"/>
          </p:nvPr>
        </p:nvSpPr>
        <p:spPr>
          <a:xfrm>
            <a:off x="538075" y="6356353"/>
            <a:ext cx="3346784" cy="365125"/>
          </a:xfrm>
        </p:spPr>
        <p:txBody>
          <a:bodyPr/>
          <a:lstStyle/>
          <a:p>
            <a:r>
              <a:rPr lang="en-GB">
                <a:latin typeface="Muni Bold"/>
              </a:rPr>
              <a:t>STATE OF THE MAP EUROPE 2023</a:t>
            </a:r>
            <a:endParaRPr lang="en-GB"/>
          </a:p>
        </p:txBody>
      </p:sp>
    </p:spTree>
    <p:extLst>
      <p:ext uri="{BB962C8B-B14F-4D97-AF65-F5344CB8AC3E}">
        <p14:creationId xmlns:p14="http://schemas.microsoft.com/office/powerpoint/2010/main" val="413043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F3D35-5456-FBB8-A9CD-6988810DC5F5}"/>
              </a:ext>
            </a:extLst>
          </p:cNvPr>
          <p:cNvSpPr>
            <a:spLocks noGrp="1"/>
          </p:cNvSpPr>
          <p:nvPr>
            <p:ph type="title"/>
          </p:nvPr>
        </p:nvSpPr>
        <p:spPr>
          <a:xfrm>
            <a:off x="628650" y="365124"/>
            <a:ext cx="7886700" cy="872469"/>
          </a:xfrm>
        </p:spPr>
        <p:txBody>
          <a:bodyPr>
            <a:normAutofit/>
          </a:bodyPr>
          <a:lstStyle/>
          <a:p>
            <a:r>
              <a:rPr lang="en"/>
              <a:t>Community reactions</a:t>
            </a:r>
            <a:endParaRPr lang="cs-CZ"/>
          </a:p>
        </p:txBody>
      </p:sp>
      <p:sp>
        <p:nvSpPr>
          <p:cNvPr id="5" name="Zástupný symbol pro číslo snímku 4">
            <a:extLst>
              <a:ext uri="{FF2B5EF4-FFF2-40B4-BE49-F238E27FC236}">
                <a16:creationId xmlns:a16="http://schemas.microsoft.com/office/drawing/2014/main" id="{0FC516C6-0386-813A-2555-66792161B20D}"/>
              </a:ext>
            </a:extLst>
          </p:cNvPr>
          <p:cNvSpPr>
            <a:spLocks noGrp="1"/>
          </p:cNvSpPr>
          <p:nvPr>
            <p:ph type="sldNum" sz="quarter" idx="11"/>
          </p:nvPr>
        </p:nvSpPr>
        <p:spPr/>
        <p:txBody>
          <a:bodyPr/>
          <a:lstStyle/>
          <a:p>
            <a:r>
              <a:rPr lang="en-GB">
                <a:latin typeface="Muni Bold"/>
              </a:rPr>
              <a:t>5</a:t>
            </a:r>
            <a:endParaRPr lang="en-GB"/>
          </a:p>
        </p:txBody>
      </p:sp>
      <p:sp>
        <p:nvSpPr>
          <p:cNvPr id="15" name="Zástupný obsah 2">
            <a:extLst>
              <a:ext uri="{FF2B5EF4-FFF2-40B4-BE49-F238E27FC236}">
                <a16:creationId xmlns:a16="http://schemas.microsoft.com/office/drawing/2014/main" id="{E4DC8AF3-323A-957B-422F-F2B54E7A456C}"/>
              </a:ext>
            </a:extLst>
          </p:cNvPr>
          <p:cNvSpPr txBox="1">
            <a:spLocks/>
          </p:cNvSpPr>
          <p:nvPr/>
        </p:nvSpPr>
        <p:spPr>
          <a:xfrm>
            <a:off x="134350" y="1069959"/>
            <a:ext cx="8863404" cy="4751971"/>
          </a:xfrm>
          <a:prstGeom prst="rect">
            <a:avLst/>
          </a:prstGeom>
        </p:spPr>
        <p:txBody>
          <a:bodyPr vert="horz" lIns="91440" tIns="45720" rIns="91440" bIns="45720" rtlCol="0" anchor="t">
            <a:noAutofit/>
          </a:bodyPr>
          <a:lstStyle>
            <a:lvl1pPr marL="342900" indent="-342900" algn="l" defTabSz="685800" rtl="0" eaLnBrk="1" latinLnBrk="0" hangingPunct="1">
              <a:lnSpc>
                <a:spcPct val="90000"/>
              </a:lnSpc>
              <a:spcBef>
                <a:spcPts val="750"/>
              </a:spcBef>
              <a:buClr>
                <a:srgbClr val="0000DC"/>
              </a:buClr>
              <a:buFont typeface="Arial" panose="020B0604020202020204" pitchFamily="34" charset="0"/>
              <a:buChar char="̶"/>
              <a:defRPr sz="2100" kern="1200">
                <a:solidFill>
                  <a:schemeClr val="tx1"/>
                </a:solidFill>
                <a:latin typeface="+mn-lt"/>
                <a:ea typeface="+mn-ea"/>
                <a:cs typeface="+mn-cs"/>
              </a:defRPr>
            </a:lvl1pPr>
            <a:lvl2pPr marL="600075" indent="-257175" algn="l" defTabSz="685800" rtl="0" eaLnBrk="1" latinLnBrk="0" hangingPunct="1">
              <a:lnSpc>
                <a:spcPct val="90000"/>
              </a:lnSpc>
              <a:spcBef>
                <a:spcPts val="375"/>
              </a:spcBef>
              <a:buClr>
                <a:srgbClr val="0000DC"/>
              </a:buClr>
              <a:buFont typeface="Arial" panose="020B0604020202020204" pitchFamily="34" charset="0"/>
              <a:buChar char="̶"/>
              <a:defRPr sz="1800" kern="1200">
                <a:solidFill>
                  <a:schemeClr val="tx1"/>
                </a:solidFill>
                <a:latin typeface="+mn-lt"/>
                <a:ea typeface="+mn-ea"/>
                <a:cs typeface="+mn-cs"/>
              </a:defRPr>
            </a:lvl2pPr>
            <a:lvl3pPr marL="942975" indent="-257175" algn="l" defTabSz="685800" rtl="0" eaLnBrk="1" latinLnBrk="0" hangingPunct="1">
              <a:lnSpc>
                <a:spcPct val="90000"/>
              </a:lnSpc>
              <a:spcBef>
                <a:spcPts val="375"/>
              </a:spcBef>
              <a:buClr>
                <a:srgbClr val="0000DC"/>
              </a:buClr>
              <a:buFont typeface="Arial" panose="020B0604020202020204" pitchFamily="34" charset="0"/>
              <a:buChar char="̶"/>
              <a:defRPr sz="1500" kern="1200">
                <a:solidFill>
                  <a:schemeClr val="tx1"/>
                </a:solidFill>
                <a:latin typeface="+mn-lt"/>
                <a:ea typeface="+mn-ea"/>
                <a:cs typeface="+mn-cs"/>
              </a:defRPr>
            </a:lvl3pPr>
            <a:lvl4pPr marL="1243013" indent="-214313" algn="l" defTabSz="685800" rtl="0" eaLnBrk="1" latinLnBrk="0" hangingPunct="1">
              <a:lnSpc>
                <a:spcPct val="90000"/>
              </a:lnSpc>
              <a:spcBef>
                <a:spcPts val="375"/>
              </a:spcBef>
              <a:buClr>
                <a:srgbClr val="0000DC"/>
              </a:buClr>
              <a:buFont typeface="Arial" panose="020B0604020202020204" pitchFamily="34" charset="0"/>
              <a:buChar char="̶"/>
              <a:defRPr sz="1350" kern="1200">
                <a:solidFill>
                  <a:schemeClr val="tx1"/>
                </a:solidFill>
                <a:latin typeface="+mn-lt"/>
                <a:ea typeface="+mn-ea"/>
                <a:cs typeface="+mn-cs"/>
              </a:defRPr>
            </a:lvl4pPr>
            <a:lvl5pPr marL="1585913" indent="-214313" algn="l" defTabSz="685800" rtl="0" eaLnBrk="1" latinLnBrk="0" hangingPunct="1">
              <a:lnSpc>
                <a:spcPct val="90000"/>
              </a:lnSpc>
              <a:spcBef>
                <a:spcPts val="375"/>
              </a:spcBef>
              <a:buClr>
                <a:srgbClr val="0000DC"/>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0"/>
              </a:spcBef>
            </a:pPr>
            <a:r>
              <a:rPr lang="cs-CZ" sz="2400" dirty="0">
                <a:latin typeface="Arial"/>
                <a:cs typeface="Arial"/>
              </a:rPr>
              <a:t>July 2023 – </a:t>
            </a:r>
            <a:r>
              <a:rPr lang="en" sz="2400" dirty="0">
                <a:latin typeface="Arial"/>
                <a:cs typeface="Arial"/>
              </a:rPr>
              <a:t>Webinar: Perspective on AI assisted OSM </a:t>
            </a:r>
            <a:r>
              <a:rPr lang="en-US" sz="2400" dirty="0">
                <a:latin typeface="Arial"/>
                <a:cs typeface="Arial"/>
              </a:rPr>
              <a:t>mapping (organized by HOT):</a:t>
            </a:r>
          </a:p>
          <a:p>
            <a:pPr lvl="1"/>
            <a:r>
              <a:rPr lang="en-US" sz="2100" dirty="0">
                <a:latin typeface="Arial"/>
                <a:cs typeface="Arial"/>
              </a:rPr>
              <a:t>AI improves the speed but requires experience for data quality. </a:t>
            </a:r>
          </a:p>
          <a:p>
            <a:pPr lvl="1"/>
            <a:r>
              <a:rPr lang="en-US" sz="2100" dirty="0">
                <a:latin typeface="Arial"/>
                <a:cs typeface="Arial"/>
              </a:rPr>
              <a:t>AI saves time spent in project delivery </a:t>
            </a:r>
            <a:r>
              <a:rPr lang="en" sz="2100" dirty="0">
                <a:latin typeface="Arial"/>
                <a:cs typeface="Arial"/>
              </a:rPr>
              <a:t>for humanitarian response.</a:t>
            </a:r>
          </a:p>
          <a:p>
            <a:pPr lvl="1"/>
            <a:r>
              <a:rPr lang="en" sz="2100" dirty="0">
                <a:latin typeface="Arial"/>
                <a:cs typeface="Arial"/>
              </a:rPr>
              <a:t>AI triggers motivation for participation in OSM mapping.</a:t>
            </a:r>
          </a:p>
          <a:p>
            <a:pPr marL="342900" lvl="1" indent="0">
              <a:buNone/>
            </a:pPr>
            <a:endParaRPr lang="en" sz="2100" dirty="0">
              <a:latin typeface="Arial"/>
              <a:cs typeface="Arial"/>
            </a:endParaRPr>
          </a:p>
          <a:p>
            <a:pPr lvl="1"/>
            <a:r>
              <a:rPr lang="en-US" sz="2100" dirty="0">
                <a:latin typeface="Arial"/>
                <a:cs typeface="Arial"/>
              </a:rPr>
              <a:t>Carefulness is required especially when using AI in a complex environment </a:t>
            </a:r>
            <a:r>
              <a:rPr lang="cs-CZ" sz="2100" dirty="0">
                <a:latin typeface="Arial"/>
                <a:cs typeface="Arial"/>
              </a:rPr>
              <a:t>– </a:t>
            </a:r>
            <a:r>
              <a:rPr lang="en-US" sz="2100" dirty="0">
                <a:latin typeface="Arial"/>
                <a:cs typeface="Arial"/>
              </a:rPr>
              <a:t>dense areas, informal settlements etc. </a:t>
            </a:r>
            <a:endParaRPr lang="en-US" sz="2100" dirty="0">
              <a:cs typeface="Arial"/>
            </a:endParaRPr>
          </a:p>
          <a:p>
            <a:pPr lvl="1">
              <a:lnSpc>
                <a:spcPct val="100000"/>
              </a:lnSpc>
              <a:spcBef>
                <a:spcPts val="0"/>
              </a:spcBef>
              <a:buFont typeface="Arial"/>
              <a:buChar char="̶"/>
            </a:pPr>
            <a:r>
              <a:rPr lang="en-US" sz="2100" dirty="0">
                <a:latin typeface="Arial"/>
                <a:cs typeface="Arial"/>
              </a:rPr>
              <a:t>Accuracy of AI </a:t>
            </a:r>
            <a:r>
              <a:rPr lang="cs-CZ" sz="2100">
                <a:latin typeface="Arial"/>
                <a:cs typeface="Arial"/>
              </a:rPr>
              <a:t>data </a:t>
            </a:r>
            <a:r>
              <a:rPr lang="en-US" sz="2100">
                <a:latin typeface="Arial"/>
                <a:cs typeface="Arial"/>
              </a:rPr>
              <a:t>is </a:t>
            </a:r>
            <a:r>
              <a:rPr lang="en-US" sz="2100" dirty="0">
                <a:latin typeface="Arial"/>
                <a:cs typeface="Arial"/>
              </a:rPr>
              <a:t>often worse than production of inexperienced mappers. Due to bad quality of training data?</a:t>
            </a:r>
          </a:p>
          <a:p>
            <a:pPr lvl="1">
              <a:lnSpc>
                <a:spcPct val="100000"/>
              </a:lnSpc>
              <a:spcBef>
                <a:spcPts val="0"/>
              </a:spcBef>
            </a:pPr>
            <a:r>
              <a:rPr lang="en-US" sz="2100" dirty="0">
                <a:latin typeface="Arial"/>
                <a:cs typeface="Arial"/>
              </a:rPr>
              <a:t>AI predictions are often treated as a source of truth rather than predictions which need to be validated by mappers. </a:t>
            </a:r>
          </a:p>
          <a:p>
            <a:pPr lvl="1">
              <a:lnSpc>
                <a:spcPct val="100000"/>
              </a:lnSpc>
              <a:spcBef>
                <a:spcPts val="0"/>
              </a:spcBef>
            </a:pPr>
            <a:r>
              <a:rPr lang="en-US" sz="2100" dirty="0">
                <a:latin typeface="Arial"/>
                <a:cs typeface="Arial"/>
              </a:rPr>
              <a:t>There is a lack of open source models for AI. Models should be opened and offered to the community, not just data.</a:t>
            </a:r>
          </a:p>
        </p:txBody>
      </p:sp>
      <p:sp>
        <p:nvSpPr>
          <p:cNvPr id="6" name="Zástupný objekt pre pätu 3">
            <a:extLst>
              <a:ext uri="{FF2B5EF4-FFF2-40B4-BE49-F238E27FC236}">
                <a16:creationId xmlns:a16="http://schemas.microsoft.com/office/drawing/2014/main" id="{8F969A22-28C2-E156-0EF0-B9A856D87F5E}"/>
              </a:ext>
            </a:extLst>
          </p:cNvPr>
          <p:cNvSpPr>
            <a:spLocks noGrp="1"/>
          </p:cNvSpPr>
          <p:nvPr>
            <p:ph type="ftr" sz="quarter" idx="10"/>
          </p:nvPr>
        </p:nvSpPr>
        <p:spPr>
          <a:xfrm>
            <a:off x="538075" y="6356353"/>
            <a:ext cx="3346784" cy="365125"/>
          </a:xfrm>
        </p:spPr>
        <p:txBody>
          <a:bodyPr/>
          <a:lstStyle/>
          <a:p>
            <a:r>
              <a:rPr lang="en-GB">
                <a:latin typeface="Muni Bold"/>
              </a:rPr>
              <a:t>STATE OF THE MAP EUROPE 2023</a:t>
            </a:r>
            <a:endParaRPr lang="en-GB"/>
          </a:p>
        </p:txBody>
      </p:sp>
    </p:spTree>
    <p:extLst>
      <p:ext uri="{BB962C8B-B14F-4D97-AF65-F5344CB8AC3E}">
        <p14:creationId xmlns:p14="http://schemas.microsoft.com/office/powerpoint/2010/main" val="255139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F3D35-5456-FBB8-A9CD-6988810DC5F5}"/>
              </a:ext>
            </a:extLst>
          </p:cNvPr>
          <p:cNvSpPr>
            <a:spLocks noGrp="1"/>
          </p:cNvSpPr>
          <p:nvPr>
            <p:ph type="title"/>
          </p:nvPr>
        </p:nvSpPr>
        <p:spPr>
          <a:xfrm>
            <a:off x="628650" y="365124"/>
            <a:ext cx="7886700" cy="872469"/>
          </a:xfrm>
        </p:spPr>
        <p:txBody>
          <a:bodyPr>
            <a:normAutofit/>
          </a:bodyPr>
          <a:lstStyle/>
          <a:p>
            <a:r>
              <a:rPr lang="en-GB">
                <a:solidFill>
                  <a:srgbClr val="0000DC"/>
                </a:solidFill>
              </a:rPr>
              <a:t>Research question</a:t>
            </a:r>
            <a:endParaRPr lang="en-GB">
              <a:cs typeface="Arial"/>
            </a:endParaRPr>
          </a:p>
        </p:txBody>
      </p:sp>
      <p:sp>
        <p:nvSpPr>
          <p:cNvPr id="5" name="Zástupný symbol pro číslo snímku 4">
            <a:extLst>
              <a:ext uri="{FF2B5EF4-FFF2-40B4-BE49-F238E27FC236}">
                <a16:creationId xmlns:a16="http://schemas.microsoft.com/office/drawing/2014/main" id="{0FC516C6-0386-813A-2555-66792161B20D}"/>
              </a:ext>
            </a:extLst>
          </p:cNvPr>
          <p:cNvSpPr>
            <a:spLocks noGrp="1"/>
          </p:cNvSpPr>
          <p:nvPr>
            <p:ph type="sldNum" sz="quarter" idx="11"/>
          </p:nvPr>
        </p:nvSpPr>
        <p:spPr/>
        <p:txBody>
          <a:bodyPr/>
          <a:lstStyle/>
          <a:p>
            <a:r>
              <a:rPr lang="en-GB">
                <a:latin typeface="Muni Bold"/>
              </a:rPr>
              <a:t>6</a:t>
            </a:r>
            <a:endParaRPr lang="en-GB"/>
          </a:p>
        </p:txBody>
      </p:sp>
      <p:sp>
        <p:nvSpPr>
          <p:cNvPr id="14" name="Zástupný obsah 2">
            <a:extLst>
              <a:ext uri="{FF2B5EF4-FFF2-40B4-BE49-F238E27FC236}">
                <a16:creationId xmlns:a16="http://schemas.microsoft.com/office/drawing/2014/main" id="{639DE71A-C460-AB86-15AB-F1D5752E1E52}"/>
              </a:ext>
            </a:extLst>
          </p:cNvPr>
          <p:cNvSpPr>
            <a:spLocks noGrp="1"/>
          </p:cNvSpPr>
          <p:nvPr>
            <p:ph idx="1"/>
          </p:nvPr>
        </p:nvSpPr>
        <p:spPr>
          <a:xfrm>
            <a:off x="262689" y="1238402"/>
            <a:ext cx="8743088" cy="4822156"/>
          </a:xfrm>
        </p:spPr>
        <p:txBody>
          <a:bodyPr vert="horz" lIns="91440" tIns="45720" rIns="91440" bIns="45720" rtlCol="0" anchor="t">
            <a:normAutofit/>
          </a:bodyPr>
          <a:lstStyle/>
          <a:p>
            <a:pPr>
              <a:spcBef>
                <a:spcPct val="0"/>
              </a:spcBef>
            </a:pPr>
            <a:r>
              <a:rPr lang="en-GB" sz="2800" b="1" dirty="0"/>
              <a:t>What are the differences between AI-assisted and traditional mapping concerning editing behaviour?</a:t>
            </a:r>
          </a:p>
          <a:p>
            <a:pPr>
              <a:spcBef>
                <a:spcPct val="0"/>
              </a:spcBef>
            </a:pPr>
            <a:endParaRPr lang="en-GB" sz="2800" b="1"/>
          </a:p>
          <a:p>
            <a:pPr>
              <a:spcBef>
                <a:spcPct val="0"/>
              </a:spcBef>
            </a:pPr>
            <a:r>
              <a:rPr lang="en-GB" sz="2800" dirty="0">
                <a:cs typeface="Arial"/>
              </a:rPr>
              <a:t>Editing pattern of AI and non-AI data</a:t>
            </a:r>
          </a:p>
          <a:p>
            <a:pPr>
              <a:spcBef>
                <a:spcPct val="0"/>
              </a:spcBef>
            </a:pPr>
            <a:r>
              <a:rPr lang="en-GB" sz="2800" dirty="0">
                <a:cs typeface="Arial"/>
              </a:rPr>
              <a:t>AI-assisted mapping can lead to less community engagement and could undermine the contributor base of OSM in the long run</a:t>
            </a:r>
          </a:p>
          <a:p>
            <a:pPr>
              <a:spcBef>
                <a:spcPct val="0"/>
              </a:spcBef>
            </a:pPr>
            <a:r>
              <a:rPr lang="en-GB" sz="2800" dirty="0">
                <a:cs typeface="Arial"/>
              </a:rPr>
              <a:t>OSM community attitudes toward imports and automated edits can be negative and cautious</a:t>
            </a:r>
          </a:p>
        </p:txBody>
      </p:sp>
      <p:sp>
        <p:nvSpPr>
          <p:cNvPr id="6" name="Zástupný objekt pre pätu 3">
            <a:extLst>
              <a:ext uri="{FF2B5EF4-FFF2-40B4-BE49-F238E27FC236}">
                <a16:creationId xmlns:a16="http://schemas.microsoft.com/office/drawing/2014/main" id="{FC4894D1-6788-7589-3C04-03D45ED319ED}"/>
              </a:ext>
            </a:extLst>
          </p:cNvPr>
          <p:cNvSpPr>
            <a:spLocks noGrp="1"/>
          </p:cNvSpPr>
          <p:nvPr>
            <p:ph type="ftr" sz="quarter" idx="10"/>
          </p:nvPr>
        </p:nvSpPr>
        <p:spPr>
          <a:xfrm>
            <a:off x="538075" y="6356353"/>
            <a:ext cx="3346784" cy="365125"/>
          </a:xfrm>
        </p:spPr>
        <p:txBody>
          <a:bodyPr/>
          <a:lstStyle/>
          <a:p>
            <a:r>
              <a:rPr lang="en-GB">
                <a:latin typeface="Muni Bold"/>
              </a:rPr>
              <a:t>STATE OF THE MAP EUROPE 2023</a:t>
            </a:r>
            <a:endParaRPr lang="en-GB"/>
          </a:p>
        </p:txBody>
      </p:sp>
    </p:spTree>
    <p:extLst>
      <p:ext uri="{BB962C8B-B14F-4D97-AF65-F5344CB8AC3E}">
        <p14:creationId xmlns:p14="http://schemas.microsoft.com/office/powerpoint/2010/main" val="195921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F3D35-5456-FBB8-A9CD-6988810DC5F5}"/>
              </a:ext>
            </a:extLst>
          </p:cNvPr>
          <p:cNvSpPr>
            <a:spLocks noGrp="1"/>
          </p:cNvSpPr>
          <p:nvPr>
            <p:ph type="title"/>
          </p:nvPr>
        </p:nvSpPr>
        <p:spPr>
          <a:xfrm>
            <a:off x="628650" y="365124"/>
            <a:ext cx="7886700" cy="872469"/>
          </a:xfrm>
        </p:spPr>
        <p:txBody>
          <a:bodyPr>
            <a:normAutofit/>
          </a:bodyPr>
          <a:lstStyle/>
          <a:p>
            <a:r>
              <a:rPr lang="en-GB"/>
              <a:t>Methodology</a:t>
            </a:r>
            <a:endParaRPr lang="en-GB">
              <a:cs typeface="Arial"/>
            </a:endParaRPr>
          </a:p>
        </p:txBody>
      </p:sp>
      <p:sp>
        <p:nvSpPr>
          <p:cNvPr id="3" name="Zástupný obsah 2">
            <a:extLst>
              <a:ext uri="{FF2B5EF4-FFF2-40B4-BE49-F238E27FC236}">
                <a16:creationId xmlns:a16="http://schemas.microsoft.com/office/drawing/2014/main" id="{B57B703F-6E92-CE58-AA29-AA3CEB850090}"/>
              </a:ext>
            </a:extLst>
          </p:cNvPr>
          <p:cNvSpPr>
            <a:spLocks noGrp="1"/>
          </p:cNvSpPr>
          <p:nvPr>
            <p:ph idx="1"/>
          </p:nvPr>
        </p:nvSpPr>
        <p:spPr>
          <a:xfrm>
            <a:off x="302795" y="1185338"/>
            <a:ext cx="7999892" cy="4960281"/>
          </a:xfrm>
        </p:spPr>
        <p:txBody>
          <a:bodyPr vert="horz" lIns="91440" tIns="45720" rIns="91440" bIns="45720" rtlCol="0" anchor="t">
            <a:normAutofit/>
          </a:bodyPr>
          <a:lstStyle/>
          <a:p>
            <a:r>
              <a:rPr lang="en-GB" sz="2400" dirty="0">
                <a:latin typeface="Arial"/>
                <a:cs typeface="Calibri"/>
              </a:rPr>
              <a:t>All contributions made to OSM during </a:t>
            </a:r>
            <a:r>
              <a:rPr lang="en-GB" sz="2400" b="1" dirty="0">
                <a:latin typeface="Arial"/>
                <a:cs typeface="Calibri"/>
              </a:rPr>
              <a:t>2021–2023</a:t>
            </a:r>
            <a:r>
              <a:rPr lang="en-GB" sz="2400" dirty="0">
                <a:latin typeface="Arial"/>
                <a:cs typeface="Calibri"/>
              </a:rPr>
              <a:t> derived from a combination of the </a:t>
            </a:r>
            <a:r>
              <a:rPr lang="en-GB" sz="2400" b="1" dirty="0">
                <a:latin typeface="Arial"/>
                <a:cs typeface="Calibri"/>
              </a:rPr>
              <a:t>OSHDB</a:t>
            </a:r>
            <a:r>
              <a:rPr lang="en-GB" sz="2400" dirty="0">
                <a:latin typeface="Arial"/>
                <a:cs typeface="Calibri"/>
              </a:rPr>
              <a:t> developed by the </a:t>
            </a:r>
            <a:r>
              <a:rPr lang="en-GB" sz="2400" err="1">
                <a:latin typeface="Arial"/>
                <a:cs typeface="Calibri"/>
              </a:rPr>
              <a:t>HeiGIT</a:t>
            </a:r>
            <a:r>
              <a:rPr lang="en-GB" sz="2400" dirty="0">
                <a:latin typeface="Arial"/>
                <a:cs typeface="Calibri"/>
              </a:rPr>
              <a:t> and the </a:t>
            </a:r>
            <a:r>
              <a:rPr lang="en-GB" sz="2400" b="1" dirty="0">
                <a:latin typeface="Arial"/>
                <a:cs typeface="Calibri"/>
              </a:rPr>
              <a:t>OSM changeset database</a:t>
            </a:r>
          </a:p>
          <a:p>
            <a:r>
              <a:rPr lang="en-GB" sz="2400" dirty="0">
                <a:ea typeface="+mn-lt"/>
                <a:cs typeface="+mn-lt"/>
              </a:rPr>
              <a:t>Three types of operations with objects in OSM: creating, editing (=modifying), and deleting</a:t>
            </a:r>
            <a:br>
              <a:rPr lang="en-GB" sz="2400" dirty="0">
                <a:ea typeface="+mn-lt"/>
                <a:cs typeface="+mn-lt"/>
              </a:rPr>
            </a:br>
            <a:r>
              <a:rPr lang="en-GB" sz="2400" dirty="0">
                <a:ea typeface="+mn-lt"/>
                <a:cs typeface="+mn-lt"/>
              </a:rPr>
              <a:t>→ </a:t>
            </a:r>
            <a:r>
              <a:rPr lang="en-GB" sz="2400" b="1" dirty="0">
                <a:ea typeface="+mn-lt"/>
                <a:cs typeface="+mn-lt"/>
              </a:rPr>
              <a:t>creating</a:t>
            </a:r>
            <a:r>
              <a:rPr lang="en-GB" sz="2400" dirty="0">
                <a:ea typeface="+mn-lt"/>
                <a:cs typeface="+mn-lt"/>
              </a:rPr>
              <a:t> and </a:t>
            </a:r>
            <a:r>
              <a:rPr lang="en-GB" sz="2400" b="1" dirty="0">
                <a:ea typeface="+mn-lt"/>
                <a:cs typeface="+mn-lt"/>
              </a:rPr>
              <a:t>editing</a:t>
            </a:r>
            <a:br>
              <a:rPr lang="en-GB" sz="2400" dirty="0">
                <a:ea typeface="+mn-lt"/>
                <a:cs typeface="+mn-lt"/>
              </a:rPr>
            </a:br>
            <a:r>
              <a:rPr lang="en-GB" sz="2400" dirty="0">
                <a:ea typeface="+mn-lt"/>
                <a:cs typeface="+mn-lt"/>
              </a:rPr>
              <a:t>→ differences between buildings and roads mapped using AI and buildings and roads in general.</a:t>
            </a:r>
          </a:p>
        </p:txBody>
      </p:sp>
      <p:sp>
        <p:nvSpPr>
          <p:cNvPr id="5" name="Zástupný symbol pro číslo snímku 4">
            <a:extLst>
              <a:ext uri="{FF2B5EF4-FFF2-40B4-BE49-F238E27FC236}">
                <a16:creationId xmlns:a16="http://schemas.microsoft.com/office/drawing/2014/main" id="{0FC516C6-0386-813A-2555-66792161B20D}"/>
              </a:ext>
            </a:extLst>
          </p:cNvPr>
          <p:cNvSpPr>
            <a:spLocks noGrp="1"/>
          </p:cNvSpPr>
          <p:nvPr>
            <p:ph type="sldNum" sz="quarter" idx="11"/>
          </p:nvPr>
        </p:nvSpPr>
        <p:spPr/>
        <p:txBody>
          <a:bodyPr/>
          <a:lstStyle/>
          <a:p>
            <a:r>
              <a:rPr lang="en-GB">
                <a:latin typeface="Muni Bold"/>
              </a:rPr>
              <a:t>7</a:t>
            </a:r>
            <a:endParaRPr lang="en-GB"/>
          </a:p>
        </p:txBody>
      </p:sp>
      <p:sp>
        <p:nvSpPr>
          <p:cNvPr id="7" name="Zástupný objekt pre pätu 3">
            <a:extLst>
              <a:ext uri="{FF2B5EF4-FFF2-40B4-BE49-F238E27FC236}">
                <a16:creationId xmlns:a16="http://schemas.microsoft.com/office/drawing/2014/main" id="{3FF36A3A-8899-E59C-0C1A-0693805CA9CE}"/>
              </a:ext>
            </a:extLst>
          </p:cNvPr>
          <p:cNvSpPr>
            <a:spLocks noGrp="1"/>
          </p:cNvSpPr>
          <p:nvPr>
            <p:ph type="ftr" sz="quarter" idx="10"/>
          </p:nvPr>
        </p:nvSpPr>
        <p:spPr>
          <a:xfrm>
            <a:off x="538075" y="6356353"/>
            <a:ext cx="3346784" cy="365125"/>
          </a:xfrm>
        </p:spPr>
        <p:txBody>
          <a:bodyPr/>
          <a:lstStyle/>
          <a:p>
            <a:r>
              <a:rPr lang="en-GB">
                <a:latin typeface="Muni Bold"/>
              </a:rPr>
              <a:t>STATE OF THE MAP EUROPE 2023</a:t>
            </a:r>
            <a:endParaRPr lang="en-GB"/>
          </a:p>
        </p:txBody>
      </p:sp>
    </p:spTree>
    <p:extLst>
      <p:ext uri="{BB962C8B-B14F-4D97-AF65-F5344CB8AC3E}">
        <p14:creationId xmlns:p14="http://schemas.microsoft.com/office/powerpoint/2010/main" val="158489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F3D35-5456-FBB8-A9CD-6988810DC5F5}"/>
              </a:ext>
            </a:extLst>
          </p:cNvPr>
          <p:cNvSpPr>
            <a:spLocks noGrp="1"/>
          </p:cNvSpPr>
          <p:nvPr>
            <p:ph type="title"/>
          </p:nvPr>
        </p:nvSpPr>
        <p:spPr>
          <a:xfrm>
            <a:off x="628650" y="365124"/>
            <a:ext cx="7886700" cy="872469"/>
          </a:xfrm>
        </p:spPr>
        <p:txBody>
          <a:bodyPr>
            <a:normAutofit/>
          </a:bodyPr>
          <a:lstStyle/>
          <a:p>
            <a:r>
              <a:rPr lang="en-GB"/>
              <a:t>Methodology</a:t>
            </a:r>
            <a:endParaRPr lang="en-GB">
              <a:cs typeface="Arial"/>
            </a:endParaRPr>
          </a:p>
        </p:txBody>
      </p:sp>
      <p:sp>
        <p:nvSpPr>
          <p:cNvPr id="3" name="Zástupný obsah 2">
            <a:extLst>
              <a:ext uri="{FF2B5EF4-FFF2-40B4-BE49-F238E27FC236}">
                <a16:creationId xmlns:a16="http://schemas.microsoft.com/office/drawing/2014/main" id="{B57B703F-6E92-CE58-AA29-AA3CEB850090}"/>
              </a:ext>
            </a:extLst>
          </p:cNvPr>
          <p:cNvSpPr>
            <a:spLocks noGrp="1"/>
          </p:cNvSpPr>
          <p:nvPr>
            <p:ph idx="1"/>
          </p:nvPr>
        </p:nvSpPr>
        <p:spPr>
          <a:xfrm>
            <a:off x="302795" y="1185338"/>
            <a:ext cx="8738565" cy="4248413"/>
          </a:xfrm>
        </p:spPr>
        <p:txBody>
          <a:bodyPr vert="horz" lIns="91440" tIns="45720" rIns="91440" bIns="45720" rtlCol="0" anchor="t">
            <a:normAutofit/>
          </a:bodyPr>
          <a:lstStyle/>
          <a:p>
            <a:r>
              <a:rPr lang="en-GB" sz="2400">
                <a:ea typeface="+mn-lt"/>
                <a:cs typeface="+mn-lt"/>
              </a:rPr>
              <a:t>Building definition: building=*</a:t>
            </a:r>
          </a:p>
          <a:p>
            <a:r>
              <a:rPr lang="en-GB" sz="2400">
                <a:ea typeface="+mn-lt"/>
                <a:cs typeface="+mn-lt"/>
              </a:rPr>
              <a:t>AI building definition: source=</a:t>
            </a:r>
            <a:r>
              <a:rPr lang="en-GB" sz="2400" err="1">
                <a:ea typeface="+mn-lt"/>
                <a:cs typeface="+mn-lt"/>
              </a:rPr>
              <a:t>microsoft</a:t>
            </a:r>
            <a:r>
              <a:rPr lang="en-GB" sz="2400">
                <a:ea typeface="+mn-lt"/>
                <a:cs typeface="+mn-lt"/>
              </a:rPr>
              <a:t>/</a:t>
            </a:r>
            <a:r>
              <a:rPr lang="en-GB" sz="2400" err="1">
                <a:ea typeface="+mn-lt"/>
                <a:cs typeface="+mn-lt"/>
              </a:rPr>
              <a:t>BuildingFootprints</a:t>
            </a:r>
            <a:r>
              <a:rPr lang="en-GB" sz="2400">
                <a:ea typeface="+mn-lt"/>
                <a:cs typeface="+mn-lt"/>
              </a:rPr>
              <a:t>, source=</a:t>
            </a:r>
            <a:r>
              <a:rPr lang="en-GB" sz="2400" err="1">
                <a:ea typeface="+mn-lt"/>
                <a:cs typeface="+mn-lt"/>
              </a:rPr>
              <a:t>esri</a:t>
            </a:r>
            <a:r>
              <a:rPr lang="en-GB" sz="2400">
                <a:ea typeface="+mn-lt"/>
                <a:cs typeface="+mn-lt"/>
              </a:rPr>
              <a:t>/</a:t>
            </a:r>
            <a:r>
              <a:rPr lang="en-GB" sz="2400" err="1">
                <a:ea typeface="+mn-lt"/>
                <a:cs typeface="+mn-lt"/>
              </a:rPr>
              <a:t>Google_Africa_Buildings</a:t>
            </a:r>
          </a:p>
          <a:p>
            <a:r>
              <a:rPr lang="en-GB" sz="2400">
                <a:ea typeface="+mn-lt"/>
                <a:cs typeface="+mn-lt"/>
              </a:rPr>
              <a:t>Road definition: tag highway: motorway, </a:t>
            </a:r>
            <a:r>
              <a:rPr lang="en-GB" sz="2400" err="1">
                <a:ea typeface="+mn-lt"/>
                <a:cs typeface="+mn-lt"/>
              </a:rPr>
              <a:t>motorway_link</a:t>
            </a:r>
            <a:r>
              <a:rPr lang="en-GB" sz="2400">
                <a:ea typeface="+mn-lt"/>
                <a:cs typeface="+mn-lt"/>
              </a:rPr>
              <a:t>, trunk, primary, </a:t>
            </a:r>
            <a:r>
              <a:rPr lang="en-GB" sz="2400" err="1">
                <a:ea typeface="+mn-lt"/>
                <a:cs typeface="+mn-lt"/>
              </a:rPr>
              <a:t>primary_link</a:t>
            </a:r>
            <a:r>
              <a:rPr lang="en-GB" sz="2400">
                <a:ea typeface="+mn-lt"/>
                <a:cs typeface="+mn-lt"/>
              </a:rPr>
              <a:t>, secondary, </a:t>
            </a:r>
            <a:r>
              <a:rPr lang="en-GB" sz="2400" err="1">
                <a:ea typeface="+mn-lt"/>
                <a:cs typeface="+mn-lt"/>
              </a:rPr>
              <a:t>secondary_link</a:t>
            </a:r>
            <a:r>
              <a:rPr lang="en-GB" sz="2400">
                <a:ea typeface="+mn-lt"/>
                <a:cs typeface="+mn-lt"/>
              </a:rPr>
              <a:t>, tertiary, </a:t>
            </a:r>
            <a:r>
              <a:rPr lang="en-GB" sz="2400" err="1">
                <a:ea typeface="+mn-lt"/>
                <a:cs typeface="+mn-lt"/>
              </a:rPr>
              <a:t>tertiary_link</a:t>
            </a:r>
            <a:r>
              <a:rPr lang="en-GB" sz="2400">
                <a:ea typeface="+mn-lt"/>
                <a:cs typeface="+mn-lt"/>
              </a:rPr>
              <a:t>, unclassified, residential</a:t>
            </a:r>
          </a:p>
          <a:p>
            <a:r>
              <a:rPr lang="en-GB" sz="2400">
                <a:ea typeface="+mn-lt"/>
                <a:cs typeface="+mn-lt"/>
              </a:rPr>
              <a:t>AI road definition: </a:t>
            </a:r>
          </a:p>
          <a:p>
            <a:pPr lvl="1"/>
            <a:r>
              <a:rPr lang="en-GB" sz="2400">
                <a:ea typeface="+mn-lt"/>
                <a:cs typeface="+mn-lt"/>
              </a:rPr>
              <a:t>tag hashtags: #nsroadimport, #mapwithai, #MapWithAI</a:t>
            </a:r>
            <a:endParaRPr lang="en-GB" sz="2400">
              <a:cs typeface="Arial"/>
            </a:endParaRPr>
          </a:p>
          <a:p>
            <a:pPr lvl="1"/>
            <a:r>
              <a:rPr lang="en-GB" sz="2400">
                <a:ea typeface="+mn-lt"/>
                <a:cs typeface="+mn-lt"/>
              </a:rPr>
              <a:t>element tags: contain "</a:t>
            </a:r>
            <a:r>
              <a:rPr lang="en-GB" sz="2400" err="1">
                <a:ea typeface="+mn-lt"/>
                <a:cs typeface="+mn-lt"/>
              </a:rPr>
              <a:t>RapiD</a:t>
            </a:r>
            <a:r>
              <a:rPr lang="en-GB" sz="2400">
                <a:ea typeface="+mn-lt"/>
                <a:cs typeface="+mn-lt"/>
              </a:rPr>
              <a:t>"</a:t>
            </a:r>
          </a:p>
        </p:txBody>
      </p:sp>
      <p:sp>
        <p:nvSpPr>
          <p:cNvPr id="5" name="Zástupný symbol pro číslo snímku 4">
            <a:extLst>
              <a:ext uri="{FF2B5EF4-FFF2-40B4-BE49-F238E27FC236}">
                <a16:creationId xmlns:a16="http://schemas.microsoft.com/office/drawing/2014/main" id="{0FC516C6-0386-813A-2555-66792161B20D}"/>
              </a:ext>
            </a:extLst>
          </p:cNvPr>
          <p:cNvSpPr>
            <a:spLocks noGrp="1"/>
          </p:cNvSpPr>
          <p:nvPr>
            <p:ph type="sldNum" sz="quarter" idx="11"/>
          </p:nvPr>
        </p:nvSpPr>
        <p:spPr/>
        <p:txBody>
          <a:bodyPr/>
          <a:lstStyle/>
          <a:p>
            <a:r>
              <a:rPr lang="en-GB">
                <a:latin typeface="Muni Bold"/>
              </a:rPr>
              <a:t>8</a:t>
            </a:r>
            <a:endParaRPr lang="en-GB"/>
          </a:p>
        </p:txBody>
      </p:sp>
      <p:sp>
        <p:nvSpPr>
          <p:cNvPr id="7" name="Zástupný objekt pre pätu 3">
            <a:extLst>
              <a:ext uri="{FF2B5EF4-FFF2-40B4-BE49-F238E27FC236}">
                <a16:creationId xmlns:a16="http://schemas.microsoft.com/office/drawing/2014/main" id="{B669AC2B-E7B7-AFB0-4C02-B92631C20E1B}"/>
              </a:ext>
            </a:extLst>
          </p:cNvPr>
          <p:cNvSpPr>
            <a:spLocks noGrp="1"/>
          </p:cNvSpPr>
          <p:nvPr>
            <p:ph type="ftr" sz="quarter" idx="10"/>
          </p:nvPr>
        </p:nvSpPr>
        <p:spPr>
          <a:xfrm>
            <a:off x="538075" y="6356353"/>
            <a:ext cx="3346784" cy="365125"/>
          </a:xfrm>
        </p:spPr>
        <p:txBody>
          <a:bodyPr/>
          <a:lstStyle/>
          <a:p>
            <a:r>
              <a:rPr lang="en-GB">
                <a:latin typeface="Muni Bold"/>
              </a:rPr>
              <a:t>STATE OF THE MAP EUROPE 2023</a:t>
            </a:r>
            <a:endParaRPr lang="en-GB"/>
          </a:p>
        </p:txBody>
      </p:sp>
    </p:spTree>
    <p:extLst>
      <p:ext uri="{BB962C8B-B14F-4D97-AF65-F5344CB8AC3E}">
        <p14:creationId xmlns:p14="http://schemas.microsoft.com/office/powerpoint/2010/main" val="137148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8F3D35-5456-FBB8-A9CD-6988810DC5F5}"/>
              </a:ext>
            </a:extLst>
          </p:cNvPr>
          <p:cNvSpPr>
            <a:spLocks noGrp="1"/>
          </p:cNvSpPr>
          <p:nvPr>
            <p:ph type="title"/>
          </p:nvPr>
        </p:nvSpPr>
        <p:spPr>
          <a:xfrm>
            <a:off x="628650" y="365124"/>
            <a:ext cx="7886700" cy="872469"/>
          </a:xfrm>
        </p:spPr>
        <p:txBody>
          <a:bodyPr>
            <a:normAutofit/>
          </a:bodyPr>
          <a:lstStyle/>
          <a:p>
            <a:r>
              <a:rPr lang="en-GB"/>
              <a:t>Methodology – global level</a:t>
            </a:r>
            <a:endParaRPr lang="en-GB">
              <a:cs typeface="Arial"/>
            </a:endParaRPr>
          </a:p>
        </p:txBody>
      </p:sp>
      <p:sp>
        <p:nvSpPr>
          <p:cNvPr id="3" name="Zástupný obsah 2">
            <a:extLst>
              <a:ext uri="{FF2B5EF4-FFF2-40B4-BE49-F238E27FC236}">
                <a16:creationId xmlns:a16="http://schemas.microsoft.com/office/drawing/2014/main" id="{B57B703F-6E92-CE58-AA29-AA3CEB850090}"/>
              </a:ext>
            </a:extLst>
          </p:cNvPr>
          <p:cNvSpPr>
            <a:spLocks noGrp="1"/>
          </p:cNvSpPr>
          <p:nvPr>
            <p:ph idx="1"/>
          </p:nvPr>
        </p:nvSpPr>
        <p:spPr>
          <a:xfrm>
            <a:off x="302795" y="1185338"/>
            <a:ext cx="8481155" cy="2814650"/>
          </a:xfrm>
        </p:spPr>
        <p:txBody>
          <a:bodyPr vert="horz" lIns="91440" tIns="45720" rIns="91440" bIns="45720" rtlCol="0" anchor="t">
            <a:normAutofit/>
          </a:bodyPr>
          <a:lstStyle/>
          <a:p>
            <a:pPr marL="0" indent="0">
              <a:buNone/>
            </a:pPr>
            <a:r>
              <a:rPr lang="en-GB" sz="2400">
                <a:ea typeface="+mn-lt"/>
                <a:cs typeface="+mn-lt"/>
              </a:rPr>
              <a:t>Global level:</a:t>
            </a:r>
          </a:p>
          <a:p>
            <a:r>
              <a:rPr lang="en-GB" sz="2400">
                <a:ea typeface="+mn-lt"/>
                <a:cs typeface="+mn-lt"/>
              </a:rPr>
              <a:t>created AI buildings </a:t>
            </a:r>
            <a:r>
              <a:rPr lang="cs-CZ" sz="2400">
                <a:ea typeface="+mn-lt"/>
                <a:cs typeface="+mn-lt"/>
              </a:rPr>
              <a:t>/ </a:t>
            </a:r>
            <a:r>
              <a:rPr lang="en" sz="2400">
                <a:ea typeface="+mn-lt"/>
                <a:cs typeface="+mn-lt"/>
              </a:rPr>
              <a:t>created all buildings</a:t>
            </a:r>
            <a:r>
              <a:rPr lang="en-GB" sz="2400">
                <a:ea typeface="+mn-lt"/>
                <a:cs typeface="+mn-lt"/>
              </a:rPr>
              <a:t> in 2021</a:t>
            </a:r>
            <a:r>
              <a:rPr lang="cs-CZ" sz="2400">
                <a:ea typeface="+mn-lt"/>
                <a:cs typeface="+mn-lt"/>
              </a:rPr>
              <a:t>–</a:t>
            </a:r>
            <a:r>
              <a:rPr lang="en-GB" sz="2400">
                <a:ea typeface="+mn-lt"/>
                <a:cs typeface="+mn-lt"/>
              </a:rPr>
              <a:t>2023</a:t>
            </a:r>
            <a:endParaRPr lang="cs-CZ">
              <a:ea typeface="+mn-lt"/>
              <a:cs typeface="+mn-lt"/>
            </a:endParaRPr>
          </a:p>
          <a:p>
            <a:r>
              <a:rPr lang="en-GB" sz="2400">
                <a:ea typeface="+mn-lt"/>
                <a:cs typeface="+mn-lt"/>
              </a:rPr>
              <a:t>edited AI buildings</a:t>
            </a:r>
            <a:r>
              <a:rPr lang="cs-CZ" sz="2400">
                <a:ea typeface="+mn-lt"/>
                <a:cs typeface="+mn-lt"/>
              </a:rPr>
              <a:t> / </a:t>
            </a:r>
            <a:r>
              <a:rPr lang="en" sz="2400">
                <a:ea typeface="+mn-lt"/>
                <a:cs typeface="+mn-lt"/>
              </a:rPr>
              <a:t>edited all buildings</a:t>
            </a:r>
            <a:r>
              <a:rPr lang="en-GB" sz="2400">
                <a:ea typeface="+mn-lt"/>
                <a:cs typeface="+mn-lt"/>
              </a:rPr>
              <a:t> in 2021</a:t>
            </a:r>
            <a:r>
              <a:rPr lang="cs-CZ" sz="2400">
                <a:ea typeface="+mn-lt"/>
                <a:cs typeface="+mn-lt"/>
              </a:rPr>
              <a:t>–</a:t>
            </a:r>
            <a:r>
              <a:rPr lang="en-GB" sz="2400">
                <a:ea typeface="+mn-lt"/>
                <a:cs typeface="+mn-lt"/>
              </a:rPr>
              <a:t>2023</a:t>
            </a:r>
          </a:p>
          <a:p>
            <a:r>
              <a:rPr lang="en-GB" sz="2400">
                <a:cs typeface="Arial"/>
              </a:rPr>
              <a:t>length of created AI roads </a:t>
            </a:r>
            <a:r>
              <a:rPr lang="cs-CZ" sz="2400">
                <a:cs typeface="Arial"/>
              </a:rPr>
              <a:t>/ </a:t>
            </a:r>
            <a:r>
              <a:rPr lang="en-GB" sz="2400">
                <a:cs typeface="Arial"/>
              </a:rPr>
              <a:t>length of created all roads in 2021</a:t>
            </a:r>
            <a:r>
              <a:rPr lang="cs-CZ" sz="2400">
                <a:cs typeface="Arial"/>
              </a:rPr>
              <a:t>–</a:t>
            </a:r>
            <a:r>
              <a:rPr lang="en-GB" sz="2400">
                <a:cs typeface="Arial"/>
              </a:rPr>
              <a:t>2023</a:t>
            </a:r>
            <a:endParaRPr lang="cs-CZ" sz="2400">
              <a:cs typeface="Arial"/>
            </a:endParaRPr>
          </a:p>
          <a:p>
            <a:r>
              <a:rPr lang="en-GB" sz="2400">
                <a:cs typeface="Arial"/>
              </a:rPr>
              <a:t>length of edited AI roads </a:t>
            </a:r>
            <a:r>
              <a:rPr lang="cs-CZ" sz="2400">
                <a:cs typeface="Arial"/>
              </a:rPr>
              <a:t>/ </a:t>
            </a:r>
            <a:r>
              <a:rPr lang="en-GB" sz="2400">
                <a:cs typeface="Arial"/>
              </a:rPr>
              <a:t>length of edited all roads in 2021</a:t>
            </a:r>
            <a:r>
              <a:rPr lang="cs-CZ" sz="2400">
                <a:cs typeface="Arial"/>
              </a:rPr>
              <a:t>–</a:t>
            </a:r>
            <a:r>
              <a:rPr lang="en-GB" sz="2400">
                <a:cs typeface="Arial"/>
              </a:rPr>
              <a:t>2023</a:t>
            </a:r>
            <a:endParaRPr lang="cs-CZ" sz="2400">
              <a:cs typeface="Arial"/>
            </a:endParaRPr>
          </a:p>
          <a:p>
            <a:endParaRPr lang="en-GB" sz="2400">
              <a:cs typeface="Arial"/>
            </a:endParaRPr>
          </a:p>
          <a:p>
            <a:pPr marL="0" indent="0">
              <a:buNone/>
            </a:pPr>
            <a:endParaRPr lang="en" sz="1100">
              <a:cs typeface="Arial"/>
            </a:endParaRPr>
          </a:p>
        </p:txBody>
      </p:sp>
      <p:sp>
        <p:nvSpPr>
          <p:cNvPr id="5" name="Zástupný symbol pro číslo snímku 4">
            <a:extLst>
              <a:ext uri="{FF2B5EF4-FFF2-40B4-BE49-F238E27FC236}">
                <a16:creationId xmlns:a16="http://schemas.microsoft.com/office/drawing/2014/main" id="{0FC516C6-0386-813A-2555-66792161B20D}"/>
              </a:ext>
            </a:extLst>
          </p:cNvPr>
          <p:cNvSpPr>
            <a:spLocks noGrp="1"/>
          </p:cNvSpPr>
          <p:nvPr>
            <p:ph type="sldNum" sz="quarter" idx="11"/>
          </p:nvPr>
        </p:nvSpPr>
        <p:spPr/>
        <p:txBody>
          <a:bodyPr/>
          <a:lstStyle/>
          <a:p>
            <a:r>
              <a:rPr lang="en-GB">
                <a:latin typeface="Muni Bold"/>
              </a:rPr>
              <a:t>9</a:t>
            </a:r>
            <a:endParaRPr lang="en-GB"/>
          </a:p>
        </p:txBody>
      </p:sp>
      <p:sp>
        <p:nvSpPr>
          <p:cNvPr id="7" name="Zástupný obsah 2">
            <a:extLst>
              <a:ext uri="{FF2B5EF4-FFF2-40B4-BE49-F238E27FC236}">
                <a16:creationId xmlns:a16="http://schemas.microsoft.com/office/drawing/2014/main" id="{5E5F5A38-6373-5EB2-FE31-B5CCD5F2F73F}"/>
              </a:ext>
            </a:extLst>
          </p:cNvPr>
          <p:cNvSpPr txBox="1">
            <a:spLocks/>
          </p:cNvSpPr>
          <p:nvPr/>
        </p:nvSpPr>
        <p:spPr>
          <a:xfrm>
            <a:off x="304801" y="4115027"/>
            <a:ext cx="8481155" cy="2543939"/>
          </a:xfrm>
          <a:prstGeom prst="rect">
            <a:avLst/>
          </a:prstGeom>
        </p:spPr>
        <p:txBody>
          <a:bodyPr vert="horz" lIns="91440" tIns="45720" rIns="91440" bIns="45720" rtlCol="0" anchor="t">
            <a:normAutofit/>
          </a:bodyPr>
          <a:lstStyle>
            <a:lvl1pPr marL="342900" indent="-342900" algn="l" defTabSz="685800" rtl="0" eaLnBrk="1" latinLnBrk="0" hangingPunct="1">
              <a:lnSpc>
                <a:spcPct val="90000"/>
              </a:lnSpc>
              <a:spcBef>
                <a:spcPts val="750"/>
              </a:spcBef>
              <a:buClr>
                <a:srgbClr val="0000DC"/>
              </a:buClr>
              <a:buFont typeface="Arial" panose="020B0604020202020204" pitchFamily="34" charset="0"/>
              <a:buChar char="̶"/>
              <a:defRPr sz="2100" kern="1200">
                <a:solidFill>
                  <a:schemeClr val="tx1"/>
                </a:solidFill>
                <a:latin typeface="+mn-lt"/>
                <a:ea typeface="+mn-ea"/>
                <a:cs typeface="+mn-cs"/>
              </a:defRPr>
            </a:lvl1pPr>
            <a:lvl2pPr marL="600075" indent="-257175" algn="l" defTabSz="685800" rtl="0" eaLnBrk="1" latinLnBrk="0" hangingPunct="1">
              <a:lnSpc>
                <a:spcPct val="90000"/>
              </a:lnSpc>
              <a:spcBef>
                <a:spcPts val="375"/>
              </a:spcBef>
              <a:buClr>
                <a:srgbClr val="0000DC"/>
              </a:buClr>
              <a:buFont typeface="Arial" panose="020B0604020202020204" pitchFamily="34" charset="0"/>
              <a:buChar char="̶"/>
              <a:defRPr sz="1800" kern="1200">
                <a:solidFill>
                  <a:schemeClr val="tx1"/>
                </a:solidFill>
                <a:latin typeface="+mn-lt"/>
                <a:ea typeface="+mn-ea"/>
                <a:cs typeface="+mn-cs"/>
              </a:defRPr>
            </a:lvl2pPr>
            <a:lvl3pPr marL="942975" indent="-257175" algn="l" defTabSz="685800" rtl="0" eaLnBrk="1" latinLnBrk="0" hangingPunct="1">
              <a:lnSpc>
                <a:spcPct val="90000"/>
              </a:lnSpc>
              <a:spcBef>
                <a:spcPts val="375"/>
              </a:spcBef>
              <a:buClr>
                <a:srgbClr val="0000DC"/>
              </a:buClr>
              <a:buFont typeface="Arial" panose="020B0604020202020204" pitchFamily="34" charset="0"/>
              <a:buChar char="̶"/>
              <a:defRPr sz="1500" kern="1200">
                <a:solidFill>
                  <a:schemeClr val="tx1"/>
                </a:solidFill>
                <a:latin typeface="+mn-lt"/>
                <a:ea typeface="+mn-ea"/>
                <a:cs typeface="+mn-cs"/>
              </a:defRPr>
            </a:lvl3pPr>
            <a:lvl4pPr marL="1243013" indent="-214313" algn="l" defTabSz="685800" rtl="0" eaLnBrk="1" latinLnBrk="0" hangingPunct="1">
              <a:lnSpc>
                <a:spcPct val="90000"/>
              </a:lnSpc>
              <a:spcBef>
                <a:spcPts val="375"/>
              </a:spcBef>
              <a:buClr>
                <a:srgbClr val="0000DC"/>
              </a:buClr>
              <a:buFont typeface="Arial" panose="020B0604020202020204" pitchFamily="34" charset="0"/>
              <a:buChar char="̶"/>
              <a:defRPr sz="1350" kern="1200">
                <a:solidFill>
                  <a:schemeClr val="tx1"/>
                </a:solidFill>
                <a:latin typeface="+mn-lt"/>
                <a:ea typeface="+mn-ea"/>
                <a:cs typeface="+mn-cs"/>
              </a:defRPr>
            </a:lvl4pPr>
            <a:lvl5pPr marL="1585913" indent="-214313" algn="l" defTabSz="685800" rtl="0" eaLnBrk="1" latinLnBrk="0" hangingPunct="1">
              <a:lnSpc>
                <a:spcPct val="90000"/>
              </a:lnSpc>
              <a:spcBef>
                <a:spcPts val="375"/>
              </a:spcBef>
              <a:buClr>
                <a:srgbClr val="0000DC"/>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endParaRPr lang="en-GB" sz="2400">
              <a:cs typeface="Arial"/>
            </a:endParaRPr>
          </a:p>
          <a:p>
            <a:pPr marL="0" indent="0">
              <a:buFont typeface="Arial" panose="020B0604020202020204" pitchFamily="34" charset="0"/>
              <a:buNone/>
            </a:pPr>
            <a:endParaRPr lang="en" sz="1100">
              <a:cs typeface="Arial"/>
            </a:endParaRPr>
          </a:p>
        </p:txBody>
      </p:sp>
      <p:sp>
        <p:nvSpPr>
          <p:cNvPr id="9" name="Zástupný objekt pre pätu 3">
            <a:extLst>
              <a:ext uri="{FF2B5EF4-FFF2-40B4-BE49-F238E27FC236}">
                <a16:creationId xmlns:a16="http://schemas.microsoft.com/office/drawing/2014/main" id="{2E76FD70-18E5-005F-3CAE-A52FC3CC0421}"/>
              </a:ext>
            </a:extLst>
          </p:cNvPr>
          <p:cNvSpPr>
            <a:spLocks noGrp="1"/>
          </p:cNvSpPr>
          <p:nvPr>
            <p:ph type="ftr" sz="quarter" idx="10"/>
          </p:nvPr>
        </p:nvSpPr>
        <p:spPr>
          <a:xfrm>
            <a:off x="538075" y="6356353"/>
            <a:ext cx="3346784" cy="365125"/>
          </a:xfrm>
        </p:spPr>
        <p:txBody>
          <a:bodyPr/>
          <a:lstStyle/>
          <a:p>
            <a:r>
              <a:rPr lang="en-GB">
                <a:latin typeface="Muni Bold"/>
              </a:rPr>
              <a:t>STATE OF THE MAP EUROPE 2023</a:t>
            </a:r>
            <a:endParaRPr lang="en-GB"/>
          </a:p>
        </p:txBody>
      </p:sp>
    </p:spTree>
    <p:extLst>
      <p:ext uri="{BB962C8B-B14F-4D97-AF65-F5344CB8AC3E}">
        <p14:creationId xmlns:p14="http://schemas.microsoft.com/office/powerpoint/2010/main" val="215207328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lavní nastavení">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ácia125" id="{878FED01-5834-E74F-BD59-6A2E9FD2BC3F}" vid="{2D8883DA-D145-964C-85A9-7ADFF0EB5A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Template>
  <TotalTime>109</TotalTime>
  <Words>1432</Words>
  <Application>Microsoft Office PowerPoint</Application>
  <PresentationFormat>Předvádění na obrazovce (4:3)</PresentationFormat>
  <Paragraphs>157</Paragraphs>
  <Slides>14</Slides>
  <Notes>9</Notes>
  <HiddenSlides>0</HiddenSlides>
  <MMClips>0</MMClips>
  <ScaleCrop>false</ScaleCrop>
  <HeadingPairs>
    <vt:vector size="4" baseType="variant">
      <vt:variant>
        <vt:lpstr>Motiv</vt:lpstr>
      </vt:variant>
      <vt:variant>
        <vt:i4>2</vt:i4>
      </vt:variant>
      <vt:variant>
        <vt:lpstr>Nadpisy snímků</vt:lpstr>
      </vt:variant>
      <vt:variant>
        <vt:i4>14</vt:i4>
      </vt:variant>
    </vt:vector>
  </HeadingPairs>
  <TitlesOfParts>
    <vt:vector size="16" baseType="lpstr">
      <vt:lpstr>Motiv Office</vt:lpstr>
      <vt:lpstr>Office Theme</vt:lpstr>
      <vt:lpstr>Prezentace aplikace PowerPoint</vt:lpstr>
      <vt:lpstr>Mapping tools with AI data</vt:lpstr>
      <vt:lpstr>Motivation</vt:lpstr>
      <vt:lpstr>Community reactions</vt:lpstr>
      <vt:lpstr>Community reactions</vt:lpstr>
      <vt:lpstr>Research question</vt:lpstr>
      <vt:lpstr>Methodology</vt:lpstr>
      <vt:lpstr>Methodology</vt:lpstr>
      <vt:lpstr>Methodology – global level</vt:lpstr>
      <vt:lpstr>Results – global level</vt:lpstr>
      <vt:lpstr>Methodology – local level</vt:lpstr>
      <vt:lpstr>Results – local level – AI buildings</vt:lpstr>
      <vt:lpstr>Conclusion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OpenStreetMap Data Quality Analysis for AI-assissted mapping</dc:title>
  <dc:creator>Milan Fila</dc:creator>
  <cp:lastModifiedBy>Milan Fila</cp:lastModifiedBy>
  <cp:revision>299</cp:revision>
  <dcterms:created xsi:type="dcterms:W3CDTF">2023-03-27T12:48:32Z</dcterms:created>
  <dcterms:modified xsi:type="dcterms:W3CDTF">2023-11-11T15:01:06Z</dcterms:modified>
</cp:coreProperties>
</file>