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7" r:id="rId4"/>
  </p:sldMasterIdLst>
  <p:notesMasterIdLst>
    <p:notesMasterId r:id="rId22"/>
  </p:notesMasterIdLst>
  <p:handoutMasterIdLst>
    <p:handoutMasterId r:id="rId23"/>
  </p:handoutMasterIdLst>
  <p:sldIdLst>
    <p:sldId id="258" r:id="rId5"/>
    <p:sldId id="267" r:id="rId6"/>
    <p:sldId id="268" r:id="rId7"/>
    <p:sldId id="273" r:id="rId8"/>
    <p:sldId id="269" r:id="rId9"/>
    <p:sldId id="276" r:id="rId10"/>
    <p:sldId id="271" r:id="rId11"/>
    <p:sldId id="260" r:id="rId12"/>
    <p:sldId id="263" r:id="rId13"/>
    <p:sldId id="264" r:id="rId14"/>
    <p:sldId id="266" r:id="rId15"/>
    <p:sldId id="262" r:id="rId16"/>
    <p:sldId id="259" r:id="rId17"/>
    <p:sldId id="277" r:id="rId18"/>
    <p:sldId id="272" r:id="rId19"/>
    <p:sldId id="257" r:id="rId20"/>
    <p:sldId id="261" r:id="rId21"/>
  </p:sldIdLst>
  <p:sldSz cx="12192000" cy="6858000"/>
  <p:notesSz cx="6858000" cy="9144000"/>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1120" userDrawn="1">
          <p15:clr>
            <a:srgbClr val="A4A3A4"/>
          </p15:clr>
        </p15:guide>
        <p15:guide id="2" orient="horz" pos="1272" userDrawn="1">
          <p15:clr>
            <a:srgbClr val="A4A3A4"/>
          </p15:clr>
        </p15:guide>
        <p15:guide id="3" orient="horz" pos="715" userDrawn="1">
          <p15:clr>
            <a:srgbClr val="A4A3A4"/>
          </p15:clr>
        </p15:guide>
        <p15:guide id="4" orient="horz" pos="3861" userDrawn="1">
          <p15:clr>
            <a:srgbClr val="A4A3A4"/>
          </p15:clr>
        </p15:guide>
        <p15:guide id="5" orient="horz" pos="3944" userDrawn="1">
          <p15:clr>
            <a:srgbClr val="A4A3A4"/>
          </p15:clr>
        </p15:guide>
        <p15:guide id="6" pos="428" userDrawn="1">
          <p15:clr>
            <a:srgbClr val="A4A3A4"/>
          </p15:clr>
        </p15:guide>
        <p15:guide id="7" pos="7224" userDrawn="1">
          <p15:clr>
            <a:srgbClr val="A4A3A4"/>
          </p15:clr>
        </p15:guide>
        <p15:guide id="8" pos="909" userDrawn="1">
          <p15:clr>
            <a:srgbClr val="A4A3A4"/>
          </p15:clr>
        </p15:guide>
        <p15:guide id="9" pos="3688" userDrawn="1">
          <p15:clr>
            <a:srgbClr val="A4A3A4"/>
          </p15:clr>
        </p15:guide>
        <p15:guide id="10" pos="39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BC8FF"/>
    <a:srgbClr val="0000DC"/>
    <a:srgbClr val="F01928"/>
    <a:srgbClr val="9100DC"/>
    <a:srgbClr val="5AC8AF"/>
    <a:srgbClr val="00287D"/>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F17B33B-D838-479B-8D89-DBD476F4B5E3}" v="6" dt="2023-12-13T12:44:08.653"/>
  </p1510:revLst>
</p1510:revInfo>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228" y="102"/>
      </p:cViewPr>
      <p:guideLst>
        <p:guide orient="horz" pos="1120"/>
        <p:guide orient="horz" pos="1272"/>
        <p:guide orient="horz" pos="715"/>
        <p:guide orient="horz" pos="3861"/>
        <p:guide orient="horz" pos="3944"/>
        <p:guide pos="428"/>
        <p:guide pos="7224"/>
        <p:guide pos="909"/>
        <p:guide pos="3688"/>
        <p:guide pos="3968"/>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l Lorenz" userId="39a9fad0-b686-49e3-a2a9-a9ca78ce77cb" providerId="ADAL" clId="{5F17B33B-D838-479B-8D89-DBD476F4B5E3}"/>
    <pc:docChg chg="undo redo custSel addSld modSld">
      <pc:chgData name="Michal Lorenz" userId="39a9fad0-b686-49e3-a2a9-a9ca78ce77cb" providerId="ADAL" clId="{5F17B33B-D838-479B-8D89-DBD476F4B5E3}" dt="2023-12-13T12:44:08.653" v="260" actId="1076"/>
      <pc:docMkLst>
        <pc:docMk/>
      </pc:docMkLst>
      <pc:sldChg chg="modSp add mod">
        <pc:chgData name="Michal Lorenz" userId="39a9fad0-b686-49e3-a2a9-a9ca78ce77cb" providerId="ADAL" clId="{5F17B33B-D838-479B-8D89-DBD476F4B5E3}" dt="2023-12-13T12:12:22.722" v="245" actId="114"/>
        <pc:sldMkLst>
          <pc:docMk/>
          <pc:sldMk cId="2593386213" sldId="257"/>
        </pc:sldMkLst>
        <pc:spChg chg="mod">
          <ac:chgData name="Michal Lorenz" userId="39a9fad0-b686-49e3-a2a9-a9ca78ce77cb" providerId="ADAL" clId="{5F17B33B-D838-479B-8D89-DBD476F4B5E3}" dt="2023-12-13T12:07:32.818" v="32" actId="122"/>
          <ac:spMkLst>
            <pc:docMk/>
            <pc:sldMk cId="2593386213" sldId="257"/>
            <ac:spMk id="2" creationId="{7E8CDE73-305B-656D-ACF0-37D10027CEFF}"/>
          </ac:spMkLst>
        </pc:spChg>
        <pc:spChg chg="mod">
          <ac:chgData name="Michal Lorenz" userId="39a9fad0-b686-49e3-a2a9-a9ca78ce77cb" providerId="ADAL" clId="{5F17B33B-D838-479B-8D89-DBD476F4B5E3}" dt="2023-12-13T12:12:22.722" v="245" actId="114"/>
          <ac:spMkLst>
            <pc:docMk/>
            <pc:sldMk cId="2593386213" sldId="257"/>
            <ac:spMk id="3" creationId="{135AA9C5-7B88-BAD9-9A36-EF4A02F43C5E}"/>
          </ac:spMkLst>
        </pc:spChg>
      </pc:sldChg>
      <pc:sldChg chg="addSp delSp modSp">
        <pc:chgData name="Michal Lorenz" userId="39a9fad0-b686-49e3-a2a9-a9ca78ce77cb" providerId="ADAL" clId="{5F17B33B-D838-479B-8D89-DBD476F4B5E3}" dt="2023-12-13T12:44:08.653" v="260" actId="1076"/>
        <pc:sldMkLst>
          <pc:docMk/>
          <pc:sldMk cId="3039613349" sldId="258"/>
        </pc:sldMkLst>
        <pc:picChg chg="add del mod">
          <ac:chgData name="Michal Lorenz" userId="39a9fad0-b686-49e3-a2a9-a9ca78ce77cb" providerId="ADAL" clId="{5F17B33B-D838-479B-8D89-DBD476F4B5E3}" dt="2023-12-13T12:44:03.330" v="258" actId="478"/>
          <ac:picMkLst>
            <pc:docMk/>
            <pc:sldMk cId="3039613349" sldId="258"/>
            <ac:picMk id="1026" creationId="{F1CAF7F5-7BCC-C973-A6DD-1E9F56185F6B}"/>
          </ac:picMkLst>
        </pc:picChg>
        <pc:picChg chg="add mod">
          <ac:chgData name="Michal Lorenz" userId="39a9fad0-b686-49e3-a2a9-a9ca78ce77cb" providerId="ADAL" clId="{5F17B33B-D838-479B-8D89-DBD476F4B5E3}" dt="2023-12-13T12:44:08.653" v="260" actId="1076"/>
          <ac:picMkLst>
            <pc:docMk/>
            <pc:sldMk cId="3039613349" sldId="258"/>
            <ac:picMk id="1028" creationId="{DF2AADB5-A7B9-55C7-D6B0-5C04E9DCE2B1}"/>
          </ac:picMkLst>
        </pc:picChg>
        <pc:picChg chg="del mod">
          <ac:chgData name="Michal Lorenz" userId="39a9fad0-b686-49e3-a2a9-a9ca78ce77cb" providerId="ADAL" clId="{5F17B33B-D838-479B-8D89-DBD476F4B5E3}" dt="2023-12-13T12:44:03.330" v="258" actId="478"/>
          <ac:picMkLst>
            <pc:docMk/>
            <pc:sldMk cId="3039613349" sldId="258"/>
            <ac:picMk id="1030" creationId="{D680F39D-DD43-6B24-C2E4-2F4B5E2F03F8}"/>
          </ac:picMkLst>
        </pc:picChg>
      </pc:sldChg>
      <pc:sldChg chg="modSp mod">
        <pc:chgData name="Michal Lorenz" userId="39a9fad0-b686-49e3-a2a9-a9ca78ce77cb" providerId="ADAL" clId="{5F17B33B-D838-479B-8D89-DBD476F4B5E3}" dt="2023-12-13T12:08:09.045" v="38" actId="122"/>
        <pc:sldMkLst>
          <pc:docMk/>
          <pc:sldMk cId="738643858" sldId="260"/>
        </pc:sldMkLst>
        <pc:spChg chg="mod">
          <ac:chgData name="Michal Lorenz" userId="39a9fad0-b686-49e3-a2a9-a9ca78ce77cb" providerId="ADAL" clId="{5F17B33B-D838-479B-8D89-DBD476F4B5E3}" dt="2023-12-13T12:08:09.045" v="38" actId="122"/>
          <ac:spMkLst>
            <pc:docMk/>
            <pc:sldMk cId="738643858" sldId="260"/>
            <ac:spMk id="3" creationId="{FED3A3B7-EF5E-60B3-0F7A-31124632244C}"/>
          </ac:spMkLst>
        </pc:spChg>
      </pc:sldChg>
      <pc:sldChg chg="modSp mod">
        <pc:chgData name="Michal Lorenz" userId="39a9fad0-b686-49e3-a2a9-a9ca78ce77cb" providerId="ADAL" clId="{5F17B33B-D838-479B-8D89-DBD476F4B5E3}" dt="2023-12-13T12:08:57.780" v="197" actId="122"/>
        <pc:sldMkLst>
          <pc:docMk/>
          <pc:sldMk cId="1062872998" sldId="262"/>
        </pc:sldMkLst>
        <pc:spChg chg="mod">
          <ac:chgData name="Michal Lorenz" userId="39a9fad0-b686-49e3-a2a9-a9ca78ce77cb" providerId="ADAL" clId="{5F17B33B-D838-479B-8D89-DBD476F4B5E3}" dt="2023-12-13T12:08:57.780" v="197" actId="122"/>
          <ac:spMkLst>
            <pc:docMk/>
            <pc:sldMk cId="1062872998" sldId="262"/>
            <ac:spMk id="4" creationId="{37E49365-F22F-4651-A0A9-2F11564105E2}"/>
          </ac:spMkLst>
        </pc:spChg>
      </pc:sldChg>
      <pc:sldChg chg="modSp mod">
        <pc:chgData name="Michal Lorenz" userId="39a9fad0-b686-49e3-a2a9-a9ca78ce77cb" providerId="ADAL" clId="{5F17B33B-D838-479B-8D89-DBD476F4B5E3}" dt="2023-12-13T12:08:12.366" v="39" actId="122"/>
        <pc:sldMkLst>
          <pc:docMk/>
          <pc:sldMk cId="2218806123" sldId="263"/>
        </pc:sldMkLst>
        <pc:spChg chg="mod">
          <ac:chgData name="Michal Lorenz" userId="39a9fad0-b686-49e3-a2a9-a9ca78ce77cb" providerId="ADAL" clId="{5F17B33B-D838-479B-8D89-DBD476F4B5E3}" dt="2023-12-13T12:08:12.366" v="39" actId="122"/>
          <ac:spMkLst>
            <pc:docMk/>
            <pc:sldMk cId="2218806123" sldId="263"/>
            <ac:spMk id="4" creationId="{F083B2E3-8949-4255-BAAD-28A31EAB1E49}"/>
          </ac:spMkLst>
        </pc:spChg>
      </pc:sldChg>
      <pc:sldChg chg="addSp delSp modSp mod">
        <pc:chgData name="Michal Lorenz" userId="39a9fad0-b686-49e3-a2a9-a9ca78ce77cb" providerId="ADAL" clId="{5F17B33B-D838-479B-8D89-DBD476F4B5E3}" dt="2023-12-13T12:08:14.904" v="40" actId="122"/>
        <pc:sldMkLst>
          <pc:docMk/>
          <pc:sldMk cId="3134465191" sldId="264"/>
        </pc:sldMkLst>
        <pc:spChg chg="add del mod">
          <ac:chgData name="Michal Lorenz" userId="39a9fad0-b686-49e3-a2a9-a9ca78ce77cb" providerId="ADAL" clId="{5F17B33B-D838-479B-8D89-DBD476F4B5E3}" dt="2023-12-13T11:54:31.892" v="8" actId="478"/>
          <ac:spMkLst>
            <pc:docMk/>
            <pc:sldMk cId="3134465191" sldId="264"/>
            <ac:spMk id="4" creationId="{51556D5A-4DB1-FF54-A9A4-651044C328A5}"/>
          </ac:spMkLst>
        </pc:spChg>
        <pc:spChg chg="add mod">
          <ac:chgData name="Michal Lorenz" userId="39a9fad0-b686-49e3-a2a9-a9ca78ce77cb" providerId="ADAL" clId="{5F17B33B-D838-479B-8D89-DBD476F4B5E3}" dt="2023-12-13T11:54:48.259" v="12" actId="1076"/>
          <ac:spMkLst>
            <pc:docMk/>
            <pc:sldMk cId="3134465191" sldId="264"/>
            <ac:spMk id="9" creationId="{A7AC057C-DA01-FC6C-5F76-28156917952B}"/>
          </ac:spMkLst>
        </pc:spChg>
        <pc:spChg chg="mod">
          <ac:chgData name="Michal Lorenz" userId="39a9fad0-b686-49e3-a2a9-a9ca78ce77cb" providerId="ADAL" clId="{5F17B33B-D838-479B-8D89-DBD476F4B5E3}" dt="2023-12-13T12:08:14.904" v="40" actId="122"/>
          <ac:spMkLst>
            <pc:docMk/>
            <pc:sldMk cId="3134465191" sldId="264"/>
            <ac:spMk id="25" creationId="{90C91439-EAB8-89E5-6B7A-661899005B0E}"/>
          </ac:spMkLst>
        </pc:spChg>
      </pc:sldChg>
      <pc:sldChg chg="modSp mod">
        <pc:chgData name="Michal Lorenz" userId="39a9fad0-b686-49e3-a2a9-a9ca78ce77cb" providerId="ADAL" clId="{5F17B33B-D838-479B-8D89-DBD476F4B5E3}" dt="2023-12-13T12:08:51.816" v="196" actId="20577"/>
        <pc:sldMkLst>
          <pc:docMk/>
          <pc:sldMk cId="721045030" sldId="266"/>
        </pc:sldMkLst>
        <pc:spChg chg="mod">
          <ac:chgData name="Michal Lorenz" userId="39a9fad0-b686-49e3-a2a9-a9ca78ce77cb" providerId="ADAL" clId="{5F17B33B-D838-479B-8D89-DBD476F4B5E3}" dt="2023-12-13T12:08:51.816" v="196" actId="20577"/>
          <ac:spMkLst>
            <pc:docMk/>
            <pc:sldMk cId="721045030" sldId="266"/>
            <ac:spMk id="8" creationId="{3D4CBEF5-1CDB-4394-9D42-1EF08E044CBD}"/>
          </ac:spMkLst>
        </pc:spChg>
      </pc:sldChg>
      <pc:sldChg chg="modSp mod">
        <pc:chgData name="Michal Lorenz" userId="39a9fad0-b686-49e3-a2a9-a9ca78ce77cb" providerId="ADAL" clId="{5F17B33B-D838-479B-8D89-DBD476F4B5E3}" dt="2023-12-13T12:07:59.271" v="36" actId="122"/>
        <pc:sldMkLst>
          <pc:docMk/>
          <pc:sldMk cId="4180677379" sldId="269"/>
        </pc:sldMkLst>
        <pc:spChg chg="mod">
          <ac:chgData name="Michal Lorenz" userId="39a9fad0-b686-49e3-a2a9-a9ca78ce77cb" providerId="ADAL" clId="{5F17B33B-D838-479B-8D89-DBD476F4B5E3}" dt="2023-12-13T12:07:59.271" v="36" actId="122"/>
          <ac:spMkLst>
            <pc:docMk/>
            <pc:sldMk cId="4180677379" sldId="269"/>
            <ac:spMk id="3" creationId="{ABED788D-5F4A-D384-0EC7-C57C7A2F91AC}"/>
          </ac:spMkLst>
        </pc:spChg>
      </pc:sldChg>
      <pc:sldChg chg="modSp mod">
        <pc:chgData name="Michal Lorenz" userId="39a9fad0-b686-49e3-a2a9-a9ca78ce77cb" providerId="ADAL" clId="{5F17B33B-D838-479B-8D89-DBD476F4B5E3}" dt="2023-12-13T12:08:04.714" v="37" actId="122"/>
        <pc:sldMkLst>
          <pc:docMk/>
          <pc:sldMk cId="3122634601" sldId="271"/>
        </pc:sldMkLst>
        <pc:spChg chg="mod">
          <ac:chgData name="Michal Lorenz" userId="39a9fad0-b686-49e3-a2a9-a9ca78ce77cb" providerId="ADAL" clId="{5F17B33B-D838-479B-8D89-DBD476F4B5E3}" dt="2023-12-13T12:08:04.714" v="37" actId="122"/>
          <ac:spMkLst>
            <pc:docMk/>
            <pc:sldMk cId="3122634601" sldId="271"/>
            <ac:spMk id="3" creationId="{DFB2AD9E-5292-4E6C-FEAC-ECCFE450604A}"/>
          </ac:spMkLst>
        </pc:spChg>
      </pc:sldChg>
      <pc:sldChg chg="modSp mod">
        <pc:chgData name="Michal Lorenz" userId="39a9fad0-b686-49e3-a2a9-a9ca78ce77cb" providerId="ADAL" clId="{5F17B33B-D838-479B-8D89-DBD476F4B5E3}" dt="2023-12-13T12:34:21.001" v="255" actId="6549"/>
        <pc:sldMkLst>
          <pc:docMk/>
          <pc:sldMk cId="2663823778" sldId="273"/>
        </pc:sldMkLst>
        <pc:spChg chg="mod">
          <ac:chgData name="Michal Lorenz" userId="39a9fad0-b686-49e3-a2a9-a9ca78ce77cb" providerId="ADAL" clId="{5F17B33B-D838-479B-8D89-DBD476F4B5E3}" dt="2023-12-13T12:07:55.985" v="35" actId="122"/>
          <ac:spMkLst>
            <pc:docMk/>
            <pc:sldMk cId="2663823778" sldId="273"/>
            <ac:spMk id="3" creationId="{3D600F12-022B-6155-4AC7-9922BF3BD9FF}"/>
          </ac:spMkLst>
        </pc:spChg>
        <pc:spChg chg="mod">
          <ac:chgData name="Michal Lorenz" userId="39a9fad0-b686-49e3-a2a9-a9ca78ce77cb" providerId="ADAL" clId="{5F17B33B-D838-479B-8D89-DBD476F4B5E3}" dt="2023-12-13T12:34:21.001" v="255" actId="6549"/>
          <ac:spMkLst>
            <pc:docMk/>
            <pc:sldMk cId="2663823778" sldId="273"/>
            <ac:spMk id="4" creationId="{9D65DA73-2AEE-FC29-2F9F-DF6E2A7E949C}"/>
          </ac:spMkLst>
        </pc:spChg>
      </pc:sldChg>
      <pc:sldChg chg="modSp mod">
        <pc:chgData name="Michal Lorenz" userId="39a9fad0-b686-49e3-a2a9-a9ca78ce77cb" providerId="ADAL" clId="{5F17B33B-D838-479B-8D89-DBD476F4B5E3}" dt="2023-12-13T12:09:32.893" v="205" actId="20577"/>
        <pc:sldMkLst>
          <pc:docMk/>
          <pc:sldMk cId="2596636888" sldId="277"/>
        </pc:sldMkLst>
        <pc:spChg chg="mod">
          <ac:chgData name="Michal Lorenz" userId="39a9fad0-b686-49e3-a2a9-a9ca78ce77cb" providerId="ADAL" clId="{5F17B33B-D838-479B-8D89-DBD476F4B5E3}" dt="2023-12-13T12:09:11.818" v="199" actId="1076"/>
          <ac:spMkLst>
            <pc:docMk/>
            <pc:sldMk cId="2596636888" sldId="277"/>
            <ac:spMk id="4" creationId="{00000000-0000-0000-0000-000000000000}"/>
          </ac:spMkLst>
        </pc:spChg>
        <pc:spChg chg="mod">
          <ac:chgData name="Michal Lorenz" userId="39a9fad0-b686-49e3-a2a9-a9ca78ce77cb" providerId="ADAL" clId="{5F17B33B-D838-479B-8D89-DBD476F4B5E3}" dt="2023-12-13T12:09:17.644" v="200" actId="1076"/>
          <ac:spMkLst>
            <pc:docMk/>
            <pc:sldMk cId="2596636888" sldId="277"/>
            <ac:spMk id="5" creationId="{00000000-0000-0000-0000-000000000000}"/>
          </ac:spMkLst>
        </pc:spChg>
        <pc:spChg chg="mod">
          <ac:chgData name="Michal Lorenz" userId="39a9fad0-b686-49e3-a2a9-a9ca78ce77cb" providerId="ADAL" clId="{5F17B33B-D838-479B-8D89-DBD476F4B5E3}" dt="2023-12-13T12:09:32.893" v="205" actId="20577"/>
          <ac:spMkLst>
            <pc:docMk/>
            <pc:sldMk cId="2596636888" sldId="277"/>
            <ac:spMk id="6" creationId="{204B719E-437C-447C-9A4B-ED648A1A1332}"/>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ucnmuni.sharepoint.com/teams/dariah-ffmu/Sdilene%20dokumenty/02_PLATFORMY%20NA%20FF/Platformy%20FF_souhrn.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ucnmuni.sharepoint.com/teams/dariah-ffmu/Sdilene%20dokumenty/02_PLATFORMY%20NA%20FF/Platformy%20FF_souhrn.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barChart>
        <c:barDir val="bar"/>
        <c:grouping val="clustered"/>
        <c:varyColors val="0"/>
        <c:ser>
          <c:idx val="0"/>
          <c:order val="0"/>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výpočty!$A$6:$A$9</c:f>
              <c:strCache>
                <c:ptCount val="4"/>
                <c:pt idx="0">
                  <c:v>ended</c:v>
                </c:pt>
                <c:pt idx="1">
                  <c:v>operation</c:v>
                </c:pt>
                <c:pt idx="2">
                  <c:v>construction</c:v>
                </c:pt>
                <c:pt idx="3">
                  <c:v>preparation</c:v>
                </c:pt>
              </c:strCache>
            </c:strRef>
          </c:cat>
          <c:val>
            <c:numRef>
              <c:f>výpočty!$B$6:$B$9</c:f>
              <c:numCache>
                <c:formatCode>General</c:formatCode>
                <c:ptCount val="4"/>
                <c:pt idx="0">
                  <c:v>3</c:v>
                </c:pt>
                <c:pt idx="1">
                  <c:v>34</c:v>
                </c:pt>
                <c:pt idx="2">
                  <c:v>11</c:v>
                </c:pt>
                <c:pt idx="3">
                  <c:v>2</c:v>
                </c:pt>
              </c:numCache>
            </c:numRef>
          </c:val>
          <c:extLst>
            <c:ext xmlns:c16="http://schemas.microsoft.com/office/drawing/2014/chart" uri="{C3380CC4-5D6E-409C-BE32-E72D297353CC}">
              <c16:uniqueId val="{00000000-EB5F-495A-991A-BA997ECA0C98}"/>
            </c:ext>
          </c:extLst>
        </c:ser>
        <c:dLbls>
          <c:showLegendKey val="0"/>
          <c:showVal val="0"/>
          <c:showCatName val="0"/>
          <c:showSerName val="0"/>
          <c:showPercent val="0"/>
          <c:showBubbleSize val="0"/>
        </c:dLbls>
        <c:gapWidth val="182"/>
        <c:axId val="483620352"/>
        <c:axId val="486740512"/>
      </c:barChart>
      <c:catAx>
        <c:axId val="48362035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cs-CZ"/>
          </a:p>
        </c:txPr>
        <c:crossAx val="486740512"/>
        <c:crosses val="autoZero"/>
        <c:auto val="1"/>
        <c:lblAlgn val="ctr"/>
        <c:lblOffset val="100"/>
        <c:noMultiLvlLbl val="0"/>
      </c:catAx>
      <c:valAx>
        <c:axId val="48674051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cs-CZ"/>
          </a:p>
        </c:txPr>
        <c:crossAx val="4836203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cs-CZ"/>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pieChart>
        <c:varyColors val="1"/>
        <c:ser>
          <c:idx val="0"/>
          <c:order val="0"/>
          <c:dPt>
            <c:idx val="0"/>
            <c:bubble3D val="0"/>
            <c:spPr>
              <a:solidFill>
                <a:schemeClr val="dk1">
                  <a:tint val="88500"/>
                </a:schemeClr>
              </a:solidFill>
              <a:ln w="19050">
                <a:solidFill>
                  <a:schemeClr val="lt1"/>
                </a:solidFill>
              </a:ln>
              <a:effectLst/>
            </c:spPr>
            <c:extLst>
              <c:ext xmlns:c16="http://schemas.microsoft.com/office/drawing/2014/chart" uri="{C3380CC4-5D6E-409C-BE32-E72D297353CC}">
                <c16:uniqueId val="{00000001-787B-4FB5-B560-7339465B9A88}"/>
              </c:ext>
            </c:extLst>
          </c:dPt>
          <c:dPt>
            <c:idx val="1"/>
            <c:bubble3D val="0"/>
            <c:spPr>
              <a:solidFill>
                <a:srgbClr val="92D050"/>
              </a:solidFill>
              <a:ln w="19050">
                <a:solidFill>
                  <a:schemeClr val="lt1"/>
                </a:solidFill>
              </a:ln>
              <a:effectLst/>
            </c:spPr>
            <c:extLst>
              <c:ext xmlns:c16="http://schemas.microsoft.com/office/drawing/2014/chart" uri="{C3380CC4-5D6E-409C-BE32-E72D297353CC}">
                <c16:uniqueId val="{00000003-787B-4FB5-B560-7339465B9A88}"/>
              </c:ext>
            </c:extLst>
          </c:dPt>
          <c:dPt>
            <c:idx val="2"/>
            <c:bubble3D val="0"/>
            <c:spPr>
              <a:solidFill>
                <a:srgbClr val="FF0000"/>
              </a:solidFill>
              <a:ln w="19050">
                <a:solidFill>
                  <a:schemeClr val="lt1"/>
                </a:solidFill>
              </a:ln>
              <a:effectLst/>
            </c:spPr>
            <c:extLst>
              <c:ext xmlns:c16="http://schemas.microsoft.com/office/drawing/2014/chart" uri="{C3380CC4-5D6E-409C-BE32-E72D297353CC}">
                <c16:uniqueId val="{00000005-787B-4FB5-B560-7339465B9A88}"/>
              </c:ext>
            </c:extLst>
          </c:dPt>
          <c:cat>
            <c:strRef>
              <c:f>výpočty!$A$2:$A$4</c:f>
              <c:strCache>
                <c:ptCount val="3"/>
                <c:pt idx="0">
                  <c:v>offline</c:v>
                </c:pt>
                <c:pt idx="1">
                  <c:v>publicly available</c:v>
                </c:pt>
                <c:pt idx="2">
                  <c:v>restricted access</c:v>
                </c:pt>
              </c:strCache>
            </c:strRef>
          </c:cat>
          <c:val>
            <c:numRef>
              <c:f>výpočty!$B$2:$B$4</c:f>
              <c:numCache>
                <c:formatCode>General</c:formatCode>
                <c:ptCount val="3"/>
                <c:pt idx="0">
                  <c:v>2</c:v>
                </c:pt>
                <c:pt idx="1">
                  <c:v>20</c:v>
                </c:pt>
                <c:pt idx="2">
                  <c:v>12</c:v>
                </c:pt>
              </c:numCache>
            </c:numRef>
          </c:val>
          <c:extLst>
            <c:ext xmlns:c16="http://schemas.microsoft.com/office/drawing/2014/chart" uri="{C3380CC4-5D6E-409C-BE32-E72D297353CC}">
              <c16:uniqueId val="{00000006-787B-4FB5-B560-7339465B9A88}"/>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18429784342268288"/>
          <c:y val="0.90813028356118064"/>
          <c:w val="0.65951134510483611"/>
          <c:h val="6.1194869813052513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cs-CZ"/>
        </a:p>
      </c:txPr>
    </c:legend>
    <c:plotVisOnly val="1"/>
    <c:dispBlanksAs val="gap"/>
    <c:showDLblsOverMax val="0"/>
  </c:chart>
  <c:spPr>
    <a:noFill/>
    <a:ln>
      <a:noFill/>
    </a:ln>
    <a:effectLst/>
  </c:spPr>
  <c:txPr>
    <a:bodyPr/>
    <a:lstStyle/>
    <a:p>
      <a:pPr>
        <a:defRPr/>
      </a:pPr>
      <a:endParaRPr lang="cs-CZ"/>
    </a:p>
  </c:txPr>
  <c:externalData r:id="rId3">
    <c:autoUpdate val="0"/>
  </c:externalData>
</c:chartSpace>
</file>

<file path=ppt/charts/colors1.xml><?xml version="1.0" encoding="utf-8"?>
<cs:colorStyle xmlns:cs="http://schemas.microsoft.com/office/drawing/2012/chartStyle" xmlns:a="http://schemas.openxmlformats.org/drawingml/2006/main" meth="withinLinear" id="16">
  <a:schemeClr val="accent3"/>
</cs:colorStyle>
</file>

<file path=ppt/charts/colors2.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10035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ltLang="cs-CZ"/>
          </a:p>
        </p:txBody>
      </p:sp>
      <p:sp>
        <p:nvSpPr>
          <p:cNvPr id="10035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ltLang="cs-CZ"/>
          </a:p>
        </p:txBody>
      </p:sp>
      <p:sp>
        <p:nvSpPr>
          <p:cNvPr id="10035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634D9CB-1186-4E97-85EF-EEFDD3E78B1E}" type="slidenum">
              <a:rPr lang="cs-CZ" altLang="cs-CZ"/>
              <a:pPr/>
              <a:t>‹#›</a:t>
            </a:fld>
            <a:endParaRPr lang="cs-CZ" altLang="cs-CZ"/>
          </a:p>
        </p:txBody>
      </p:sp>
    </p:spTree>
    <p:extLst>
      <p:ext uri="{BB962C8B-B14F-4D97-AF65-F5344CB8AC3E}">
        <p14:creationId xmlns:p14="http://schemas.microsoft.com/office/powerpoint/2010/main" val="184514496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cs-CZ" altLang="cs-CZ"/>
          </a:p>
        </p:txBody>
      </p:sp>
      <p:sp>
        <p:nvSpPr>
          <p:cNvPr id="1024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cs-CZ" altLang="cs-CZ"/>
          </a:p>
        </p:txBody>
      </p:sp>
      <p:sp>
        <p:nvSpPr>
          <p:cNvPr id="10240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 uri="{53640926-AAD7-44d8-BBD7-CCE9431645EC}">
              <a14:shadowObscured xmlns="" xmlns:a14="http://schemas.microsoft.com/office/drawing/2010/main" val="1"/>
            </a:ext>
          </a:extLst>
        </p:spPr>
      </p:sp>
      <p:sp>
        <p:nvSpPr>
          <p:cNvPr id="1024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4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cs-CZ" altLang="cs-CZ"/>
          </a:p>
        </p:txBody>
      </p:sp>
      <p:sp>
        <p:nvSpPr>
          <p:cNvPr id="1024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61A6D36-8CFB-40FE-8D60-D2050488125D}" type="slidenum">
              <a:rPr lang="cs-CZ" altLang="cs-CZ"/>
              <a:pPr/>
              <a:t>‹#›</a:t>
            </a:fld>
            <a:endParaRPr lang="cs-CZ" altLang="cs-CZ"/>
          </a:p>
        </p:txBody>
      </p:sp>
    </p:spTree>
    <p:extLst>
      <p:ext uri="{BB962C8B-B14F-4D97-AF65-F5344CB8AC3E}">
        <p14:creationId xmlns:p14="http://schemas.microsoft.com/office/powerpoint/2010/main" val="138811148"/>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í snímek">
    <p:spTree>
      <p:nvGrpSpPr>
        <p:cNvPr id="1" name=""/>
        <p:cNvGrpSpPr/>
        <p:nvPr/>
      </p:nvGrpSpPr>
      <p:grpSpPr>
        <a:xfrm>
          <a:off x="0" y="0"/>
          <a:ext cx="0" cy="0"/>
          <a:chOff x="0" y="0"/>
          <a:chExt cx="0" cy="0"/>
        </a:xfrm>
      </p:grpSpPr>
      <p:sp>
        <p:nvSpPr>
          <p:cNvPr id="7" name="Nadpis 6">
            <a:extLst>
              <a:ext uri="{FF2B5EF4-FFF2-40B4-BE49-F238E27FC236}">
                <a16:creationId xmlns:a16="http://schemas.microsoft.com/office/drawing/2014/main" id="{322FA9F0-97E4-45C3-84A8-592F85A6A3A2}"/>
              </a:ext>
            </a:extLst>
          </p:cNvPr>
          <p:cNvSpPr>
            <a:spLocks noGrp="1"/>
          </p:cNvSpPr>
          <p:nvPr>
            <p:ph type="title"/>
          </p:nvPr>
        </p:nvSpPr>
        <p:spPr>
          <a:xfrm>
            <a:off x="398502" y="2900365"/>
            <a:ext cx="11361600" cy="1171580"/>
          </a:xfrm>
        </p:spPr>
        <p:txBody>
          <a:bodyPr anchor="t"/>
          <a:lstStyle>
            <a:lvl1pPr algn="l">
              <a:lnSpc>
                <a:spcPts val="4400"/>
              </a:lnSpc>
              <a:defRPr sz="4400"/>
            </a:lvl1pPr>
          </a:lstStyle>
          <a:p>
            <a:r>
              <a:rPr lang="cs-CZ"/>
              <a:t>Kliknutím lze upravit styl.</a:t>
            </a:r>
          </a:p>
        </p:txBody>
      </p:sp>
      <p:sp>
        <p:nvSpPr>
          <p:cNvPr id="8" name="Podnadpis 2"/>
          <p:cNvSpPr>
            <a:spLocks noGrp="1"/>
          </p:cNvSpPr>
          <p:nvPr>
            <p:ph type="subTitle" idx="1"/>
          </p:nvPr>
        </p:nvSpPr>
        <p:spPr>
          <a:xfrm>
            <a:off x="398502" y="4116402"/>
            <a:ext cx="11361600" cy="698497"/>
          </a:xfrm>
        </p:spPr>
        <p:txBody>
          <a:bodyPr anchor="t"/>
          <a:lstStyle>
            <a:lvl1pPr marL="0" indent="0" algn="l">
              <a:buNone/>
              <a:defRPr lang="cs-CZ" sz="2400" b="0" dirty="0">
                <a:solidFill>
                  <a:schemeClr val="tx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pic>
        <p:nvPicPr>
          <p:cNvPr id="10" name="Obrázek 9">
            <a:extLst>
              <a:ext uri="{FF2B5EF4-FFF2-40B4-BE49-F238E27FC236}">
                <a16:creationId xmlns:a16="http://schemas.microsoft.com/office/drawing/2014/main" id="{5D21EF72-3072-4710-A17A-9B68D35C3DD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000"/>
            <a:ext cx="1546942" cy="1056821"/>
          </a:xfrm>
          <a:prstGeom prst="rect">
            <a:avLst/>
          </a:prstGeom>
        </p:spPr>
      </p:pic>
      <p:sp>
        <p:nvSpPr>
          <p:cNvPr id="18" name="Rectangle 17"/>
          <p:cNvSpPr/>
          <p:nvPr/>
        </p:nvSpPr>
        <p:spPr bwMode="auto">
          <a:xfrm>
            <a:off x="270691" y="256176"/>
            <a:ext cx="3597365" cy="1318623"/>
          </a:xfrm>
          <a:prstGeom prst="rect">
            <a:avLst/>
          </a:prstGeom>
          <a:solidFill>
            <a:schemeClr val="bg1"/>
          </a:solidFill>
          <a:ln w="9525" cap="flat" cmpd="sng" algn="ctr">
            <a:noFill/>
            <a:prstDash val="solid"/>
            <a:miter lim="800000"/>
            <a:headEnd type="none" w="med" len="med"/>
            <a:tailEnd type="none" w="med" len="med"/>
          </a:ln>
          <a:effectLst/>
        </p:spPr>
        <p:txBody>
          <a:bodyPr/>
          <a:lstStyle/>
          <a:p>
            <a:endParaRPr lang="en-US"/>
          </a:p>
        </p:txBody>
      </p:sp>
      <p:pic>
        <p:nvPicPr>
          <p:cNvPr id="5" name="Grafický objekt 4">
            <a:extLst>
              <a:ext uri="{FF2B5EF4-FFF2-40B4-BE49-F238E27FC236}">
                <a16:creationId xmlns:a16="http://schemas.microsoft.com/office/drawing/2014/main" id="{FB477EE7-6379-E7A7-F4D5-BA9EBED434E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60000" y="360000"/>
            <a:ext cx="4340038" cy="1145986"/>
          </a:xfrm>
          <a:prstGeom prst="rect">
            <a:avLst/>
          </a:prstGeom>
        </p:spPr>
      </p:pic>
    </p:spTree>
    <p:extLst>
      <p:ext uri="{BB962C8B-B14F-4D97-AF65-F5344CB8AC3E}">
        <p14:creationId xmlns:p14="http://schemas.microsoft.com/office/powerpoint/2010/main" val="935384140"/>
      </p:ext>
    </p:extLst>
  </p:cSld>
  <p:clrMapOvr>
    <a:masterClrMapping/>
  </p:clrMapOvr>
  <p:extLst>
    <p:ext uri="{DCECCB84-F9BA-43D5-87BE-67443E8EF086}">
      <p15:sldGuideLst xmlns:p15="http://schemas.microsoft.com/office/powerpoint/2012/main">
        <p15:guide id="1" orient="horz" pos="2432" userDrawn="1">
          <p15:clr>
            <a:srgbClr val="FBAE40"/>
          </p15:clr>
        </p15:guide>
        <p15:guide id="2" pos="23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brázky text - dva sloupce">
    <p:spTree>
      <p:nvGrpSpPr>
        <p:cNvPr id="1" name=""/>
        <p:cNvGrpSpPr/>
        <p:nvPr/>
      </p:nvGrpSpPr>
      <p:grpSpPr>
        <a:xfrm>
          <a:off x="0" y="0"/>
          <a:ext cx="0" cy="0"/>
          <a:chOff x="0" y="0"/>
          <a:chExt cx="0" cy="0"/>
        </a:xfrm>
      </p:grpSpPr>
      <p:sp>
        <p:nvSpPr>
          <p:cNvPr id="12" name="Zástupný symbol pro obsah 12">
            <a:extLst>
              <a:ext uri="{FF2B5EF4-FFF2-40B4-BE49-F238E27FC236}">
                <a16:creationId xmlns:a16="http://schemas.microsoft.com/office/drawing/2014/main" id="{9622FDD6-5C71-4DE9-BFBE-6443A2855E5C}"/>
              </a:ext>
            </a:extLst>
          </p:cNvPr>
          <p:cNvSpPr>
            <a:spLocks noGrp="1"/>
          </p:cNvSpPr>
          <p:nvPr>
            <p:ph sz="quarter" idx="24"/>
          </p:nvPr>
        </p:nvSpPr>
        <p:spPr>
          <a:xfrm>
            <a:off x="719997" y="718712"/>
            <a:ext cx="5220001" cy="3204001"/>
          </a:xfrm>
        </p:spPr>
        <p:txBody>
          <a:bodyPr/>
          <a:lstStyle/>
          <a:p>
            <a:pPr lvl="0"/>
            <a:endParaRPr lang="cs-CZ"/>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a:p>
        </p:txBody>
      </p:sp>
      <p:sp>
        <p:nvSpPr>
          <p:cNvPr id="9" name="Zástupný symbol pro text 5">
            <a:extLst>
              <a:ext uri="{FF2B5EF4-FFF2-40B4-BE49-F238E27FC236}">
                <a16:creationId xmlns:a16="http://schemas.microsoft.com/office/drawing/2014/main" id="{8D903DEB-B441-46DB-8462-2640DC8DB3E8}"/>
              </a:ext>
            </a:extLst>
          </p:cNvPr>
          <p:cNvSpPr>
            <a:spLocks noGrp="1"/>
          </p:cNvSpPr>
          <p:nvPr>
            <p:ph type="body" sz="quarter" idx="13"/>
          </p:nvPr>
        </p:nvSpPr>
        <p:spPr>
          <a:xfrm>
            <a:off x="719999"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Upravte styly předlohy textu.</a:t>
            </a:r>
          </a:p>
        </p:txBody>
      </p:sp>
      <p:sp>
        <p:nvSpPr>
          <p:cNvPr id="11" name="Zástupný symbol pro text 13">
            <a:extLst>
              <a:ext uri="{FF2B5EF4-FFF2-40B4-BE49-F238E27FC236}">
                <a16:creationId xmlns:a16="http://schemas.microsoft.com/office/drawing/2014/main" id="{66F1D7B9-D1BE-446E-87CA-6AD81AFA8389}"/>
              </a:ext>
            </a:extLst>
          </p:cNvPr>
          <p:cNvSpPr>
            <a:spLocks noGrp="1"/>
          </p:cNvSpPr>
          <p:nvPr>
            <p:ph type="body" sz="quarter" idx="19"/>
          </p:nvPr>
        </p:nvSpPr>
        <p:spPr>
          <a:xfrm>
            <a:off x="720724" y="4068000"/>
            <a:ext cx="5220000" cy="360000"/>
          </a:xfrm>
        </p:spPr>
        <p:txBody>
          <a:bodyPr/>
          <a:lstStyle>
            <a:lvl1pPr>
              <a:lnSpc>
                <a:spcPts val="1100"/>
              </a:lnSpc>
              <a:defRPr sz="900" b="1"/>
            </a:lvl1pPr>
          </a:lstStyle>
          <a:p>
            <a:pPr lvl="0"/>
            <a:r>
              <a:rPr lang="cs-CZ"/>
              <a:t>Upravte styly předlohy textu.</a:t>
            </a:r>
          </a:p>
        </p:txBody>
      </p:sp>
      <p:sp>
        <p:nvSpPr>
          <p:cNvPr id="13" name="Zástupný symbol pro text 5">
            <a:extLst>
              <a:ext uri="{FF2B5EF4-FFF2-40B4-BE49-F238E27FC236}">
                <a16:creationId xmlns:a16="http://schemas.microsoft.com/office/drawing/2014/main" id="{3947EF07-8AF7-4904-8565-F5D81E4282DE}"/>
              </a:ext>
            </a:extLst>
          </p:cNvPr>
          <p:cNvSpPr>
            <a:spLocks noGrp="1"/>
          </p:cNvSpPr>
          <p:nvPr>
            <p:ph type="body" sz="quarter" idx="20"/>
          </p:nvPr>
        </p:nvSpPr>
        <p:spPr>
          <a:xfrm>
            <a:off x="6251278"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Upravte styly předlohy textu.</a:t>
            </a:r>
          </a:p>
        </p:txBody>
      </p:sp>
      <p:sp>
        <p:nvSpPr>
          <p:cNvPr id="15" name="Zástupný symbol pro text 13">
            <a:extLst>
              <a:ext uri="{FF2B5EF4-FFF2-40B4-BE49-F238E27FC236}">
                <a16:creationId xmlns:a16="http://schemas.microsoft.com/office/drawing/2014/main" id="{334B9440-7A06-4BF8-9532-C11248171B0C}"/>
              </a:ext>
            </a:extLst>
          </p:cNvPr>
          <p:cNvSpPr>
            <a:spLocks noGrp="1"/>
          </p:cNvSpPr>
          <p:nvPr>
            <p:ph type="body" sz="quarter" idx="22"/>
          </p:nvPr>
        </p:nvSpPr>
        <p:spPr>
          <a:xfrm>
            <a:off x="6252003" y="4068000"/>
            <a:ext cx="5220000" cy="360000"/>
          </a:xfrm>
        </p:spPr>
        <p:txBody>
          <a:bodyPr/>
          <a:lstStyle>
            <a:lvl1pPr>
              <a:lnSpc>
                <a:spcPts val="1100"/>
              </a:lnSpc>
              <a:defRPr sz="900" b="1"/>
            </a:lvl1pPr>
          </a:lstStyle>
          <a:p>
            <a:pPr lvl="0"/>
            <a:r>
              <a:rPr lang="cs-CZ"/>
              <a:t>Upravte styly předlohy textu.</a:t>
            </a:r>
          </a:p>
        </p:txBody>
      </p:sp>
      <p:sp>
        <p:nvSpPr>
          <p:cNvPr id="17" name="Zástupný symbol pro obsah 12">
            <a:extLst>
              <a:ext uri="{FF2B5EF4-FFF2-40B4-BE49-F238E27FC236}">
                <a16:creationId xmlns:a16="http://schemas.microsoft.com/office/drawing/2014/main" id="{263AA377-982D-4CA3-B9BD-C61AF6524812}"/>
              </a:ext>
            </a:extLst>
          </p:cNvPr>
          <p:cNvSpPr>
            <a:spLocks noGrp="1"/>
          </p:cNvSpPr>
          <p:nvPr>
            <p:ph sz="quarter" idx="25"/>
          </p:nvPr>
        </p:nvSpPr>
        <p:spPr>
          <a:xfrm>
            <a:off x="6251278" y="718712"/>
            <a:ext cx="5220001" cy="3204001"/>
          </a:xfrm>
        </p:spPr>
        <p:txBody>
          <a:bodyPr/>
          <a:lstStyle/>
          <a:p>
            <a:pPr lvl="0"/>
            <a:endParaRPr lang="cs-CZ"/>
          </a:p>
        </p:txBody>
      </p:sp>
      <p:pic>
        <p:nvPicPr>
          <p:cNvPr id="2" name="Grafický objekt 1">
            <a:extLst>
              <a:ext uri="{FF2B5EF4-FFF2-40B4-BE49-F238E27FC236}">
                <a16:creationId xmlns:a16="http://schemas.microsoft.com/office/drawing/2014/main" id="{EBD4413C-DCB5-D0F0-1970-B6E94C677E0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393304" y="6026439"/>
            <a:ext cx="2394147" cy="632173"/>
          </a:xfrm>
          <a:prstGeom prst="rect">
            <a:avLst/>
          </a:prstGeom>
        </p:spPr>
      </p:pic>
    </p:spTree>
    <p:extLst>
      <p:ext uri="{BB962C8B-B14F-4D97-AF65-F5344CB8AC3E}">
        <p14:creationId xmlns:p14="http://schemas.microsoft.com/office/powerpoint/2010/main" val="1722986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rázdný snímek">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a:p>
        </p:txBody>
      </p:sp>
      <p:pic>
        <p:nvPicPr>
          <p:cNvPr id="2" name="Grafický objekt 1">
            <a:extLst>
              <a:ext uri="{FF2B5EF4-FFF2-40B4-BE49-F238E27FC236}">
                <a16:creationId xmlns:a16="http://schemas.microsoft.com/office/drawing/2014/main" id="{76F47865-31EE-56C4-C3CB-8B46A1C66E0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393304" y="6026439"/>
            <a:ext cx="2394147" cy="632173"/>
          </a:xfrm>
          <a:prstGeom prst="rect">
            <a:avLst/>
          </a:prstGeom>
        </p:spPr>
      </p:pic>
    </p:spTree>
    <p:extLst>
      <p:ext uri="{BB962C8B-B14F-4D97-AF65-F5344CB8AC3E}">
        <p14:creationId xmlns:p14="http://schemas.microsoft.com/office/powerpoint/2010/main" val="723890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verzní snímek s obrázkem">
    <p:bg>
      <p:bgPr>
        <a:solidFill>
          <a:srgbClr val="4BC8FF"/>
        </a:solidFill>
        <a:effectLst/>
      </p:bgPr>
    </p:bg>
    <p:spTree>
      <p:nvGrpSpPr>
        <p:cNvPr id="1" name=""/>
        <p:cNvGrpSpPr/>
        <p:nvPr/>
      </p:nvGrpSpPr>
      <p:grpSpPr>
        <a:xfrm>
          <a:off x="0" y="0"/>
          <a:ext cx="0" cy="0"/>
          <a:chOff x="0" y="0"/>
          <a:chExt cx="0" cy="0"/>
        </a:xfrm>
      </p:grpSpPr>
      <p:sp>
        <p:nvSpPr>
          <p:cNvPr id="8" name="Zástupný symbol pro obrázek 7"/>
          <p:cNvSpPr>
            <a:spLocks noGrp="1"/>
          </p:cNvSpPr>
          <p:nvPr>
            <p:ph type="pic" sz="quarter" idx="12"/>
          </p:nvPr>
        </p:nvSpPr>
        <p:spPr>
          <a:xfrm>
            <a:off x="0" y="1"/>
            <a:ext cx="12192000" cy="5842000"/>
          </a:xfrm>
        </p:spPr>
        <p:txBody>
          <a:bodyPr anchor="ctr"/>
          <a:lstStyle>
            <a:lvl1pPr algn="ctr">
              <a:defRPr>
                <a:solidFill>
                  <a:schemeClr val="bg1"/>
                </a:solidFill>
              </a:defRPr>
            </a:lvl1pPr>
          </a:lstStyle>
          <a:p>
            <a:r>
              <a:rPr lang="cs-CZ"/>
              <a:t>Kliknutím na ikonu přidáte obrázek.</a:t>
            </a:r>
          </a:p>
        </p:txBody>
      </p:sp>
      <p:sp>
        <p:nvSpPr>
          <p:cNvPr id="2" name="Rectangle 1"/>
          <p:cNvSpPr/>
          <p:nvPr userDrawn="1"/>
        </p:nvSpPr>
        <p:spPr bwMode="auto">
          <a:xfrm>
            <a:off x="624114" y="6212114"/>
            <a:ext cx="2830286" cy="333829"/>
          </a:xfrm>
          <a:prstGeom prst="rect">
            <a:avLst/>
          </a:prstGeom>
          <a:solidFill>
            <a:srgbClr val="4BC8FF"/>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pitchFamily="34" charset="0"/>
            </a:endParaRPr>
          </a:p>
        </p:txBody>
      </p:sp>
      <p:pic>
        <p:nvPicPr>
          <p:cNvPr id="3" name="Grafický objekt 2">
            <a:extLst>
              <a:ext uri="{FF2B5EF4-FFF2-40B4-BE49-F238E27FC236}">
                <a16:creationId xmlns:a16="http://schemas.microsoft.com/office/drawing/2014/main" id="{7CADF675-D2B8-C218-7BD6-ABFB18AB6C8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392400" y="6026400"/>
            <a:ext cx="2398056" cy="633600"/>
          </a:xfrm>
          <a:prstGeom prst="rect">
            <a:avLst/>
          </a:prstGeom>
        </p:spPr>
      </p:pic>
    </p:spTree>
    <p:extLst>
      <p:ext uri="{BB962C8B-B14F-4D97-AF65-F5344CB8AC3E}">
        <p14:creationId xmlns:p14="http://schemas.microsoft.com/office/powerpoint/2010/main" val="31638545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nímek MUNI ARTS">
    <p:bg>
      <p:bgPr>
        <a:solidFill>
          <a:srgbClr val="4BC8FF"/>
        </a:solidFill>
        <a:effectLst/>
      </p:bgPr>
    </p:bg>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F1B3041E-A881-4F77-88F8-58E63994665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42870" y="2019300"/>
            <a:ext cx="4147317" cy="2833315"/>
          </a:xfrm>
          <a:prstGeom prst="rect">
            <a:avLst/>
          </a:prstGeom>
        </p:spPr>
      </p:pic>
      <p:sp>
        <p:nvSpPr>
          <p:cNvPr id="6" name="Rectangle 5"/>
          <p:cNvSpPr/>
          <p:nvPr userDrawn="1"/>
        </p:nvSpPr>
        <p:spPr bwMode="auto">
          <a:xfrm>
            <a:off x="624114" y="6212114"/>
            <a:ext cx="2830286" cy="333829"/>
          </a:xfrm>
          <a:prstGeom prst="rect">
            <a:avLst/>
          </a:prstGeom>
          <a:solidFill>
            <a:srgbClr val="4BC8FF"/>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pitchFamily="34" charset="0"/>
            </a:endParaRPr>
          </a:p>
        </p:txBody>
      </p:sp>
    </p:spTree>
    <p:extLst>
      <p:ext uri="{BB962C8B-B14F-4D97-AF65-F5344CB8AC3E}">
        <p14:creationId xmlns:p14="http://schemas.microsoft.com/office/powerpoint/2010/main" val="3009703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nímek MUNI">
    <p:bg>
      <p:bgRef idx="1001">
        <a:schemeClr val="bg2"/>
      </p:bgRef>
    </p:bg>
    <p:spTree>
      <p:nvGrpSpPr>
        <p:cNvPr id="1" name=""/>
        <p:cNvGrpSpPr/>
        <p:nvPr/>
      </p:nvGrpSpPr>
      <p:grpSpPr>
        <a:xfrm>
          <a:off x="0" y="0"/>
          <a:ext cx="0" cy="0"/>
          <a:chOff x="0" y="0"/>
          <a:chExt cx="0" cy="0"/>
        </a:xfrm>
      </p:grpSpPr>
      <p:pic>
        <p:nvPicPr>
          <p:cNvPr id="4" name="Obrázek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50208" y="2434288"/>
            <a:ext cx="7673489" cy="1989423"/>
          </a:xfrm>
          <a:prstGeom prst="rect">
            <a:avLst/>
          </a:prstGeom>
        </p:spPr>
      </p:pic>
    </p:spTree>
    <p:extLst>
      <p:ext uri="{BB962C8B-B14F-4D97-AF65-F5344CB8AC3E}">
        <p14:creationId xmlns:p14="http://schemas.microsoft.com/office/powerpoint/2010/main" val="791214269"/>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Heading and content">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720000" y="6228000"/>
            <a:ext cx="7920000" cy="252000"/>
          </a:xfrm>
        </p:spPr>
        <p:txBody>
          <a:bodyPr/>
          <a:lstStyle>
            <a:lvl1pPr>
              <a:defRPr sz="1200"/>
            </a:lvl1pPr>
          </a:lstStyle>
          <a:p>
            <a:r>
              <a:rPr lang="en-GB" noProof="0"/>
              <a:t>Define footer – presentation title / department</a:t>
            </a:r>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en-GB" altLang="cs-CZ" noProof="0" smtClean="0"/>
              <a:pPr/>
              <a:t>‹#›</a:t>
            </a:fld>
            <a:endParaRPr lang="en-GB" altLang="cs-CZ" noProof="0"/>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en-GB" noProof="0"/>
              <a:t>Click here to insert heading</a:t>
            </a:r>
            <a:endParaRPr lang="cs-CZ"/>
          </a:p>
        </p:txBody>
      </p:sp>
      <p:sp>
        <p:nvSpPr>
          <p:cNvPr id="8" name="Zástupný symbol pro obsah 2">
            <a:extLst>
              <a:ext uri="{FF2B5EF4-FFF2-40B4-BE49-F238E27FC236}">
                <a16:creationId xmlns:a16="http://schemas.microsoft.com/office/drawing/2014/main" id="{390E4E2C-8A81-45F0-A5ED-59F1EE588AF9}"/>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a:t>Click here to insert text</a:t>
            </a:r>
          </a:p>
          <a:p>
            <a:pPr lvl="1"/>
            <a:r>
              <a:rPr lang="en-GB" noProof="0"/>
              <a:t>Second level</a:t>
            </a:r>
          </a:p>
          <a:p>
            <a:pPr lvl="2"/>
            <a:r>
              <a:rPr lang="en-GB" noProof="0"/>
              <a:t>Third level</a:t>
            </a:r>
          </a:p>
        </p:txBody>
      </p:sp>
      <p:pic>
        <p:nvPicPr>
          <p:cNvPr id="9" name="Obrázek 1">
            <a:extLst>
              <a:ext uri="{FF2B5EF4-FFF2-40B4-BE49-F238E27FC236}">
                <a16:creationId xmlns:a16="http://schemas.microsoft.com/office/drawing/2014/main" id="{9F8C8789-9758-484D-AE5B-0C11AEEC34B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5418" cy="593151"/>
          </a:xfrm>
          <a:prstGeom prst="rect">
            <a:avLst/>
          </a:prstGeom>
        </p:spPr>
      </p:pic>
    </p:spTree>
    <p:extLst>
      <p:ext uri="{BB962C8B-B14F-4D97-AF65-F5344CB8AC3E}">
        <p14:creationId xmlns:p14="http://schemas.microsoft.com/office/powerpoint/2010/main" val="1628349240"/>
      </p:ext>
    </p:extLst>
  </p:cSld>
  <p:clrMapOvr>
    <a:masterClrMapping/>
  </p:clrMapOvr>
  <p:extLst>
    <p:ext uri="{DCECCB84-F9BA-43D5-87BE-67443E8EF086}">
      <p15:sldGuideLst xmlns:p15="http://schemas.microsoft.com/office/powerpoint/2012/main">
        <p15:guide id="1" orient="horz" pos="3997">
          <p15:clr>
            <a:srgbClr val="FBAE40"/>
          </p15:clr>
        </p15:guide>
        <p15:guide id="2" pos="43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adpis a obsah">
    <p:spTree>
      <p:nvGrpSpPr>
        <p:cNvPr id="1" name=""/>
        <p:cNvGrpSpPr/>
        <p:nvPr/>
      </p:nvGrpSpPr>
      <p:grpSpPr>
        <a:xfrm>
          <a:off x="0" y="0"/>
          <a:ext cx="0" cy="0"/>
          <a:chOff x="0" y="0"/>
          <a:chExt cx="0" cy="0"/>
        </a:xfrm>
      </p:grpSpPr>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a:p>
        </p:txBody>
      </p:sp>
      <p:sp>
        <p:nvSpPr>
          <p:cNvPr id="13" name="Nadpis 12">
            <a:extLst>
              <a:ext uri="{FF2B5EF4-FFF2-40B4-BE49-F238E27FC236}">
                <a16:creationId xmlns:a16="http://schemas.microsoft.com/office/drawing/2014/main" id="{6B0440B8-6781-4DF7-853B-03D5855A8CB8}"/>
              </a:ext>
            </a:extLst>
          </p:cNvPr>
          <p:cNvSpPr>
            <a:spLocks noGrp="1"/>
          </p:cNvSpPr>
          <p:nvPr>
            <p:ph type="title"/>
          </p:nvPr>
        </p:nvSpPr>
        <p:spPr/>
        <p:txBody>
          <a:bodyPr/>
          <a:lstStyle/>
          <a:p>
            <a:r>
              <a:rPr lang="cs-CZ"/>
              <a:t>Kliknutím lze upravit styl.</a:t>
            </a:r>
          </a:p>
        </p:txBody>
      </p:sp>
      <p:sp>
        <p:nvSpPr>
          <p:cNvPr id="7" name="Zástupný symbol pro obsah 2"/>
          <p:cNvSpPr>
            <a:spLocks noGrp="1"/>
          </p:cNvSpPr>
          <p:nvPr>
            <p:ph idx="1"/>
          </p:nvPr>
        </p:nvSpPr>
        <p:spPr>
          <a:xfrm>
            <a:off x="720000" y="1692002"/>
            <a:ext cx="10753200" cy="4139998"/>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Upravte styly předlohy textu.</a:t>
            </a:r>
          </a:p>
          <a:p>
            <a:pPr lvl="1"/>
            <a:r>
              <a:rPr lang="cs-CZ"/>
              <a:t>Druhá úroveň</a:t>
            </a:r>
          </a:p>
          <a:p>
            <a:pPr lvl="1"/>
            <a:endParaRPr lang="cs-CZ"/>
          </a:p>
        </p:txBody>
      </p:sp>
      <p:pic>
        <p:nvPicPr>
          <p:cNvPr id="4" name="Grafický objekt 3">
            <a:extLst>
              <a:ext uri="{FF2B5EF4-FFF2-40B4-BE49-F238E27FC236}">
                <a16:creationId xmlns:a16="http://schemas.microsoft.com/office/drawing/2014/main" id="{8D02431F-400E-BFAF-153D-3D196B92575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393304" y="6026439"/>
            <a:ext cx="2394147" cy="632173"/>
          </a:xfrm>
          <a:prstGeom prst="rect">
            <a:avLst/>
          </a:prstGeom>
        </p:spPr>
      </p:pic>
    </p:spTree>
    <p:extLst>
      <p:ext uri="{BB962C8B-B14F-4D97-AF65-F5344CB8AC3E}">
        <p14:creationId xmlns:p14="http://schemas.microsoft.com/office/powerpoint/2010/main" val="1691229579"/>
      </p:ext>
    </p:extLst>
  </p:cSld>
  <p:clrMapOvr>
    <a:masterClrMapping/>
  </p:clrMapOvr>
  <p:extLst>
    <p:ext uri="{DCECCB84-F9BA-43D5-87BE-67443E8EF086}">
      <p15:sldGuideLst xmlns:p15="http://schemas.microsoft.com/office/powerpoint/2012/main">
        <p15:guide id="1" orient="horz" pos="3997" userDrawn="1">
          <p15:clr>
            <a:srgbClr val="FBAE40"/>
          </p15:clr>
        </p15:guide>
        <p15:guide id="2" pos="43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Úvodní snímek – inverzní">
    <p:bg>
      <p:bgPr>
        <a:solidFill>
          <a:srgbClr val="4BC8FF"/>
        </a:solidFill>
        <a:effectLst/>
      </p:bgPr>
    </p:bg>
    <p:spTree>
      <p:nvGrpSpPr>
        <p:cNvPr id="1" name=""/>
        <p:cNvGrpSpPr/>
        <p:nvPr/>
      </p:nvGrpSpPr>
      <p:grpSpPr>
        <a:xfrm>
          <a:off x="0" y="0"/>
          <a:ext cx="0" cy="0"/>
          <a:chOff x="0" y="0"/>
          <a:chExt cx="0" cy="0"/>
        </a:xfrm>
      </p:grpSpPr>
      <p:sp>
        <p:nvSpPr>
          <p:cNvPr id="7" name="Nadpis 6">
            <a:extLst>
              <a:ext uri="{FF2B5EF4-FFF2-40B4-BE49-F238E27FC236}">
                <a16:creationId xmlns:a16="http://schemas.microsoft.com/office/drawing/2014/main" id="{322FA9F0-97E4-45C3-84A8-592F85A6A3A2}"/>
              </a:ext>
            </a:extLst>
          </p:cNvPr>
          <p:cNvSpPr>
            <a:spLocks noGrp="1"/>
          </p:cNvSpPr>
          <p:nvPr>
            <p:ph type="title"/>
          </p:nvPr>
        </p:nvSpPr>
        <p:spPr>
          <a:xfrm>
            <a:off x="398502" y="2900365"/>
            <a:ext cx="11361600" cy="1171580"/>
          </a:xfrm>
        </p:spPr>
        <p:txBody>
          <a:bodyPr anchor="t"/>
          <a:lstStyle>
            <a:lvl1pPr algn="l">
              <a:lnSpc>
                <a:spcPts val="4400"/>
              </a:lnSpc>
              <a:defRPr sz="4400">
                <a:solidFill>
                  <a:schemeClr val="bg1"/>
                </a:solidFill>
              </a:defRPr>
            </a:lvl1pPr>
          </a:lstStyle>
          <a:p>
            <a:r>
              <a:rPr lang="cs-CZ"/>
              <a:t>Kliknutím lze upravit styl.</a:t>
            </a:r>
          </a:p>
        </p:txBody>
      </p:sp>
      <p:sp>
        <p:nvSpPr>
          <p:cNvPr id="8" name="Podnadpis 2"/>
          <p:cNvSpPr>
            <a:spLocks noGrp="1"/>
          </p:cNvSpPr>
          <p:nvPr>
            <p:ph type="subTitle" idx="1"/>
          </p:nvPr>
        </p:nvSpPr>
        <p:spPr>
          <a:xfrm>
            <a:off x="398502" y="4116402"/>
            <a:ext cx="11361600"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pic>
        <p:nvPicPr>
          <p:cNvPr id="10" name="Obrázek 9">
            <a:extLst>
              <a:ext uri="{FF2B5EF4-FFF2-40B4-BE49-F238E27FC236}">
                <a16:creationId xmlns:a16="http://schemas.microsoft.com/office/drawing/2014/main" id="{66181539-CB28-4249-8656-2F8138AB972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000"/>
            <a:ext cx="1535991" cy="1049340"/>
          </a:xfrm>
          <a:prstGeom prst="rect">
            <a:avLst/>
          </a:prstGeom>
        </p:spPr>
      </p:pic>
      <p:sp>
        <p:nvSpPr>
          <p:cNvPr id="6" name="Rectangle 5"/>
          <p:cNvSpPr/>
          <p:nvPr userDrawn="1"/>
        </p:nvSpPr>
        <p:spPr bwMode="auto">
          <a:xfrm>
            <a:off x="275771" y="254000"/>
            <a:ext cx="3810000" cy="1349829"/>
          </a:xfrm>
          <a:prstGeom prst="rect">
            <a:avLst/>
          </a:prstGeom>
          <a:solidFill>
            <a:srgbClr val="4BC8FF"/>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pitchFamily="34" charset="0"/>
            </a:endParaRPr>
          </a:p>
        </p:txBody>
      </p:sp>
      <p:pic>
        <p:nvPicPr>
          <p:cNvPr id="11" name="Grafický objekt 10">
            <a:extLst>
              <a:ext uri="{FF2B5EF4-FFF2-40B4-BE49-F238E27FC236}">
                <a16:creationId xmlns:a16="http://schemas.microsoft.com/office/drawing/2014/main" id="{6D610224-1FFA-B591-29E2-F66EB6ADF49C}"/>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60000" y="360000"/>
            <a:ext cx="4332851" cy="1144800"/>
          </a:xfrm>
          <a:prstGeom prst="rect">
            <a:avLst/>
          </a:prstGeom>
        </p:spPr>
      </p:pic>
    </p:spTree>
    <p:extLst>
      <p:ext uri="{BB962C8B-B14F-4D97-AF65-F5344CB8AC3E}">
        <p14:creationId xmlns:p14="http://schemas.microsoft.com/office/powerpoint/2010/main" val="39481167"/>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adpis, podnadpis a obsah">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720000" y="1692002"/>
            <a:ext cx="10753200" cy="4139998"/>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Upravte styly předlohy textu.</a:t>
            </a:r>
          </a:p>
          <a:p>
            <a:pPr lvl="1"/>
            <a:r>
              <a:rPr lang="cs-CZ"/>
              <a:t>Druhá úroveň</a:t>
            </a:r>
          </a:p>
          <a:p>
            <a:pPr lvl="1"/>
            <a:endParaRPr lang="cs-CZ"/>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a:p>
        </p:txBody>
      </p:sp>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a:t>Upravte styly předlohy textu</a:t>
            </a:r>
          </a:p>
        </p:txBody>
      </p:sp>
      <p:sp>
        <p:nvSpPr>
          <p:cNvPr id="13" name="Nadpis 12">
            <a:extLst>
              <a:ext uri="{FF2B5EF4-FFF2-40B4-BE49-F238E27FC236}">
                <a16:creationId xmlns:a16="http://schemas.microsoft.com/office/drawing/2014/main" id="{6B0440B8-6781-4DF7-853B-03D5855A8CB8}"/>
              </a:ext>
            </a:extLst>
          </p:cNvPr>
          <p:cNvSpPr>
            <a:spLocks noGrp="1"/>
          </p:cNvSpPr>
          <p:nvPr>
            <p:ph type="title"/>
          </p:nvPr>
        </p:nvSpPr>
        <p:spPr/>
        <p:txBody>
          <a:bodyPr/>
          <a:lstStyle/>
          <a:p>
            <a:r>
              <a:rPr lang="cs-CZ"/>
              <a:t>Kliknutím lze upravit styl.</a:t>
            </a:r>
          </a:p>
        </p:txBody>
      </p:sp>
      <p:pic>
        <p:nvPicPr>
          <p:cNvPr id="2" name="Grafický objekt 1">
            <a:extLst>
              <a:ext uri="{FF2B5EF4-FFF2-40B4-BE49-F238E27FC236}">
                <a16:creationId xmlns:a16="http://schemas.microsoft.com/office/drawing/2014/main" id="{7A7DA72A-DE8B-912C-AA0A-D7ADEE632D9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393304" y="6026439"/>
            <a:ext cx="2394147" cy="632173"/>
          </a:xfrm>
          <a:prstGeom prst="rect">
            <a:avLst/>
          </a:prstGeom>
        </p:spPr>
      </p:pic>
    </p:spTree>
    <p:extLst>
      <p:ext uri="{BB962C8B-B14F-4D97-AF65-F5344CB8AC3E}">
        <p14:creationId xmlns:p14="http://schemas.microsoft.com/office/powerpoint/2010/main" val="4034428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adpis a porovnání">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a:p>
        </p:txBody>
      </p:sp>
      <p:sp>
        <p:nvSpPr>
          <p:cNvPr id="16" name="Zástupný symbol pro text 7">
            <a:extLst>
              <a:ext uri="{FF2B5EF4-FFF2-40B4-BE49-F238E27FC236}">
                <a16:creationId xmlns:a16="http://schemas.microsoft.com/office/drawing/2014/main" id="{9F610B39-FB78-4767-BA31-C3D4E7D5586C}"/>
              </a:ext>
            </a:extLst>
          </p:cNvPr>
          <p:cNvSpPr>
            <a:spLocks noGrp="1"/>
          </p:cNvSpPr>
          <p:nvPr>
            <p:ph type="body" sz="quarter" idx="26"/>
          </p:nvPr>
        </p:nvSpPr>
        <p:spPr>
          <a:xfrm>
            <a:off x="720725" y="1296001"/>
            <a:ext cx="5220000" cy="271576"/>
          </a:xfrm>
        </p:spPr>
        <p:txBody>
          <a:bodyPr lIns="0" tIns="0" rIns="0" bIns="0">
            <a:noAutofit/>
          </a:bodyPr>
          <a:lstStyle>
            <a:lvl1pPr algn="l">
              <a:lnSpc>
                <a:spcPts val="2300"/>
              </a:lnSpc>
              <a:defRPr sz="2000" b="0">
                <a:solidFill>
                  <a:schemeClr val="tx2"/>
                </a:solidFill>
              </a:defRPr>
            </a:lvl1pPr>
          </a:lstStyle>
          <a:p>
            <a:pPr lvl="0"/>
            <a:r>
              <a:rPr lang="cs-CZ"/>
              <a:t>Upravte styly předlohy textu</a:t>
            </a:r>
          </a:p>
        </p:txBody>
      </p:sp>
      <p:sp>
        <p:nvSpPr>
          <p:cNvPr id="18" name="Nadpis 12">
            <a:extLst>
              <a:ext uri="{FF2B5EF4-FFF2-40B4-BE49-F238E27FC236}">
                <a16:creationId xmlns:a16="http://schemas.microsoft.com/office/drawing/2014/main" id="{6B0440B8-6781-4DF7-853B-03D5855A8CB8}"/>
              </a:ext>
            </a:extLst>
          </p:cNvPr>
          <p:cNvSpPr>
            <a:spLocks noGrp="1"/>
          </p:cNvSpPr>
          <p:nvPr>
            <p:ph type="title"/>
          </p:nvPr>
        </p:nvSpPr>
        <p:spPr>
          <a:xfrm>
            <a:off x="720000" y="720000"/>
            <a:ext cx="10753200" cy="451576"/>
          </a:xfrm>
        </p:spPr>
        <p:txBody>
          <a:bodyPr/>
          <a:lstStyle/>
          <a:p>
            <a:r>
              <a:rPr lang="cs-CZ"/>
              <a:t>Kliknutím lze upravit styl.</a:t>
            </a:r>
          </a:p>
        </p:txBody>
      </p:sp>
      <p:sp>
        <p:nvSpPr>
          <p:cNvPr id="21" name="Zástupný symbol pro text 7">
            <a:extLst>
              <a:ext uri="{FF2B5EF4-FFF2-40B4-BE49-F238E27FC236}">
                <a16:creationId xmlns:a16="http://schemas.microsoft.com/office/drawing/2014/main" id="{9F610B39-FB78-4767-BA31-C3D4E7D5586C}"/>
              </a:ext>
            </a:extLst>
          </p:cNvPr>
          <p:cNvSpPr>
            <a:spLocks noGrp="1"/>
          </p:cNvSpPr>
          <p:nvPr>
            <p:ph type="body" sz="quarter" idx="27"/>
          </p:nvPr>
        </p:nvSpPr>
        <p:spPr>
          <a:xfrm>
            <a:off x="6251278" y="1290515"/>
            <a:ext cx="5220000" cy="271576"/>
          </a:xfrm>
        </p:spPr>
        <p:txBody>
          <a:bodyPr lIns="0" tIns="0" rIns="0" bIns="0">
            <a:noAutofit/>
          </a:bodyPr>
          <a:lstStyle>
            <a:lvl1pPr algn="l">
              <a:lnSpc>
                <a:spcPts val="2300"/>
              </a:lnSpc>
              <a:defRPr sz="2000" b="0">
                <a:solidFill>
                  <a:schemeClr val="tx2"/>
                </a:solidFill>
              </a:defRPr>
            </a:lvl1pPr>
          </a:lstStyle>
          <a:p>
            <a:pPr lvl="0"/>
            <a:r>
              <a:rPr lang="cs-CZ"/>
              <a:t>Upravte styly předlohy textu</a:t>
            </a:r>
          </a:p>
        </p:txBody>
      </p:sp>
      <p:sp>
        <p:nvSpPr>
          <p:cNvPr id="22" name="Zástupný symbol pro obsah 2"/>
          <p:cNvSpPr>
            <a:spLocks noGrp="1"/>
          </p:cNvSpPr>
          <p:nvPr>
            <p:ph idx="1"/>
          </p:nvPr>
        </p:nvSpPr>
        <p:spPr>
          <a:xfrm>
            <a:off x="720000" y="1692001"/>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Upravte styly předlohy textu.</a:t>
            </a:r>
          </a:p>
          <a:p>
            <a:pPr lvl="1"/>
            <a:r>
              <a:rPr lang="cs-CZ"/>
              <a:t>Druhá úroveň</a:t>
            </a:r>
          </a:p>
          <a:p>
            <a:pPr lvl="1"/>
            <a:endParaRPr lang="cs-CZ"/>
          </a:p>
        </p:txBody>
      </p:sp>
      <p:sp>
        <p:nvSpPr>
          <p:cNvPr id="23" name="Zástupný symbol pro obsah 2"/>
          <p:cNvSpPr>
            <a:spLocks noGrp="1"/>
          </p:cNvSpPr>
          <p:nvPr>
            <p:ph idx="28"/>
          </p:nvPr>
        </p:nvSpPr>
        <p:spPr>
          <a:xfrm>
            <a:off x="6251280" y="1690271"/>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Upravte styly předlohy textu.</a:t>
            </a:r>
          </a:p>
          <a:p>
            <a:pPr lvl="1"/>
            <a:r>
              <a:rPr lang="cs-CZ"/>
              <a:t>Druhá úroveň</a:t>
            </a:r>
          </a:p>
          <a:p>
            <a:pPr lvl="1"/>
            <a:endParaRPr lang="cs-CZ"/>
          </a:p>
        </p:txBody>
      </p:sp>
      <p:pic>
        <p:nvPicPr>
          <p:cNvPr id="4" name="Grafický objekt 3">
            <a:extLst>
              <a:ext uri="{FF2B5EF4-FFF2-40B4-BE49-F238E27FC236}">
                <a16:creationId xmlns:a16="http://schemas.microsoft.com/office/drawing/2014/main" id="{F5ECE961-29C1-36FC-A942-112594B4294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393304" y="6026439"/>
            <a:ext cx="2394147" cy="632173"/>
          </a:xfrm>
          <a:prstGeom prst="rect">
            <a:avLst/>
          </a:prstGeom>
        </p:spPr>
      </p:pic>
    </p:spTree>
    <p:extLst>
      <p:ext uri="{BB962C8B-B14F-4D97-AF65-F5344CB8AC3E}">
        <p14:creationId xmlns:p14="http://schemas.microsoft.com/office/powerpoint/2010/main" val="3317168426"/>
      </p:ext>
    </p:extLst>
  </p:cSld>
  <p:clrMapOvr>
    <a:masterClrMapping/>
  </p:clrMapOvr>
  <p:extLst>
    <p:ext uri="{DCECCB84-F9BA-43D5-87BE-67443E8EF086}">
      <p15:sldGuideLst xmlns:p15="http://schemas.microsoft.com/office/powerpoint/2012/main">
        <p15:guide id="1" orient="horz" pos="2886"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adpis, obsah a text">
    <p:spTree>
      <p:nvGrpSpPr>
        <p:cNvPr id="1" name=""/>
        <p:cNvGrpSpPr/>
        <p:nvPr/>
      </p:nvGrpSpPr>
      <p:grpSpPr>
        <a:xfrm>
          <a:off x="0" y="0"/>
          <a:ext cx="0" cy="0"/>
          <a:chOff x="0" y="0"/>
          <a:chExt cx="0" cy="0"/>
        </a:xfrm>
      </p:grpSpPr>
      <p:sp>
        <p:nvSpPr>
          <p:cNvPr id="11" name="Zástupný symbol pro obsah 12">
            <a:extLst>
              <a:ext uri="{FF2B5EF4-FFF2-40B4-BE49-F238E27FC236}">
                <a16:creationId xmlns:a16="http://schemas.microsoft.com/office/drawing/2014/main" id="{83517C49-9C06-4658-8660-E0D21D83CE29}"/>
              </a:ext>
            </a:extLst>
          </p:cNvPr>
          <p:cNvSpPr>
            <a:spLocks noGrp="1"/>
          </p:cNvSpPr>
          <p:nvPr>
            <p:ph sz="quarter" idx="24"/>
          </p:nvPr>
        </p:nvSpPr>
        <p:spPr>
          <a:xfrm>
            <a:off x="719137" y="1695074"/>
            <a:ext cx="5218413" cy="3896711"/>
          </a:xfrm>
        </p:spPr>
        <p:txBody>
          <a:bodyPr/>
          <a:lstStyle/>
          <a:p>
            <a:pPr lvl="0"/>
            <a:endParaRPr lang="cs-CZ"/>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a:p>
        </p:txBody>
      </p:sp>
      <p:sp>
        <p:nvSpPr>
          <p:cNvPr id="4" name="Nadpis 3">
            <a:extLst>
              <a:ext uri="{FF2B5EF4-FFF2-40B4-BE49-F238E27FC236}">
                <a16:creationId xmlns:a16="http://schemas.microsoft.com/office/drawing/2014/main" id="{ABDE9BC5-EE25-44B2-8081-F2B94BAA680C}"/>
              </a:ext>
            </a:extLst>
          </p:cNvPr>
          <p:cNvSpPr>
            <a:spLocks noGrp="1"/>
          </p:cNvSpPr>
          <p:nvPr>
            <p:ph type="title"/>
          </p:nvPr>
        </p:nvSpPr>
        <p:spPr/>
        <p:txBody>
          <a:bodyPr/>
          <a:lstStyle/>
          <a:p>
            <a:r>
              <a:rPr lang="cs-CZ"/>
              <a:t>Kliknutím lze upravit styl.</a:t>
            </a:r>
          </a:p>
        </p:txBody>
      </p:sp>
      <p:sp>
        <p:nvSpPr>
          <p:cNvPr id="9" name="Zástupný symbol pro text 13">
            <a:extLst>
              <a:ext uri="{FF2B5EF4-FFF2-40B4-BE49-F238E27FC236}">
                <a16:creationId xmlns:a16="http://schemas.microsoft.com/office/drawing/2014/main" id="{F7FD9E97-5F69-494E-8672-595752783306}"/>
              </a:ext>
            </a:extLst>
          </p:cNvPr>
          <p:cNvSpPr>
            <a:spLocks noGrp="1"/>
          </p:cNvSpPr>
          <p:nvPr>
            <p:ph type="body" sz="quarter" idx="19"/>
          </p:nvPr>
        </p:nvSpPr>
        <p:spPr>
          <a:xfrm>
            <a:off x="720725" y="5599670"/>
            <a:ext cx="5218412" cy="216000"/>
          </a:xfrm>
        </p:spPr>
        <p:txBody>
          <a:bodyPr anchor="ctr"/>
          <a:lstStyle>
            <a:lvl1pPr>
              <a:lnSpc>
                <a:spcPts val="1100"/>
              </a:lnSpc>
              <a:defRPr sz="1000" b="0" i="0"/>
            </a:lvl1pPr>
          </a:lstStyle>
          <a:p>
            <a:pPr lvl="0"/>
            <a:r>
              <a:rPr lang="cs-CZ"/>
              <a:t>Upravte styly předlohy textu.</a:t>
            </a:r>
          </a:p>
        </p:txBody>
      </p:sp>
      <p:sp>
        <p:nvSpPr>
          <p:cNvPr id="12" name="Zástupný symbol pro obsah 2"/>
          <p:cNvSpPr>
            <a:spLocks noGrp="1"/>
          </p:cNvSpPr>
          <p:nvPr>
            <p:ph idx="28"/>
          </p:nvPr>
        </p:nvSpPr>
        <p:spPr>
          <a:xfrm>
            <a:off x="6251280" y="1667024"/>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1600"/>
            </a:lvl2pPr>
            <a:lvl3pPr marL="914400" indent="0">
              <a:buNone/>
              <a:defRPr/>
            </a:lvl3pPr>
          </a:lstStyle>
          <a:p>
            <a:pPr lvl="0"/>
            <a:r>
              <a:rPr lang="cs-CZ"/>
              <a:t>Upravte styly předlohy textu.</a:t>
            </a:r>
          </a:p>
          <a:p>
            <a:pPr lvl="1"/>
            <a:r>
              <a:rPr lang="cs-CZ"/>
              <a:t>Druhá úroveň</a:t>
            </a:r>
          </a:p>
          <a:p>
            <a:pPr lvl="1"/>
            <a:endParaRPr lang="cs-CZ"/>
          </a:p>
        </p:txBody>
      </p:sp>
      <p:pic>
        <p:nvPicPr>
          <p:cNvPr id="2" name="Grafický objekt 1">
            <a:extLst>
              <a:ext uri="{FF2B5EF4-FFF2-40B4-BE49-F238E27FC236}">
                <a16:creationId xmlns:a16="http://schemas.microsoft.com/office/drawing/2014/main" id="{AF9E3034-AFC9-6692-0133-74B4C82C104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393304" y="6026439"/>
            <a:ext cx="2394147" cy="632173"/>
          </a:xfrm>
          <a:prstGeom prst="rect">
            <a:avLst/>
          </a:prstGeom>
        </p:spPr>
      </p:pic>
    </p:spTree>
    <p:extLst>
      <p:ext uri="{BB962C8B-B14F-4D97-AF65-F5344CB8AC3E}">
        <p14:creationId xmlns:p14="http://schemas.microsoft.com/office/powerpoint/2010/main" val="2966739591"/>
      </p:ext>
    </p:extLst>
  </p:cSld>
  <p:clrMapOvr>
    <a:masterClrMapping/>
  </p:clrMapOvr>
  <p:extLst>
    <p:ext uri="{DCECCB84-F9BA-43D5-87BE-67443E8EF086}">
      <p15:sldGuideLst xmlns:p15="http://schemas.microsoft.com/office/powerpoint/2012/main">
        <p15:guide id="1" orient="horz" pos="3657" userDrawn="1">
          <p15:clr>
            <a:srgbClr val="FBAE40"/>
          </p15:clr>
        </p15:guide>
        <p15:guide id="2" pos="7242"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adpis, podnadpis a tři sloupce">
    <p:spTree>
      <p:nvGrpSpPr>
        <p:cNvPr id="1" name=""/>
        <p:cNvGrpSpPr/>
        <p:nvPr/>
      </p:nvGrpSpPr>
      <p:grpSpPr>
        <a:xfrm>
          <a:off x="0" y="0"/>
          <a:ext cx="0" cy="0"/>
          <a:chOff x="0" y="0"/>
          <a:chExt cx="0" cy="0"/>
        </a:xfrm>
      </p:grpSpPr>
      <p:sp>
        <p:nvSpPr>
          <p:cNvPr id="13" name="Zástupný symbol pro obsah 12">
            <a:extLst>
              <a:ext uri="{FF2B5EF4-FFF2-40B4-BE49-F238E27FC236}">
                <a16:creationId xmlns:a16="http://schemas.microsoft.com/office/drawing/2014/main" id="{548D6DE9-EB16-4D0A-9F96-DD69C3E97213}"/>
              </a:ext>
            </a:extLst>
          </p:cNvPr>
          <p:cNvSpPr>
            <a:spLocks noGrp="1"/>
          </p:cNvSpPr>
          <p:nvPr>
            <p:ph sz="quarter" idx="22"/>
          </p:nvPr>
        </p:nvSpPr>
        <p:spPr>
          <a:xfrm>
            <a:off x="4440000" y="1692002"/>
            <a:ext cx="3311525" cy="2230711"/>
          </a:xfrm>
        </p:spPr>
        <p:txBody>
          <a:bodyPr/>
          <a:lstStyle/>
          <a:p>
            <a:pPr lvl="0"/>
            <a:endParaRPr lang="cs-CZ"/>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p:nvPr>
        </p:nvSpPr>
        <p:spPr>
          <a:xfrm>
            <a:off x="719999"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Upravte styly předlohy textu.</a:t>
            </a:r>
          </a:p>
        </p:txBody>
      </p:sp>
      <p:sp>
        <p:nvSpPr>
          <p:cNvPr id="7" name="Zástupný symbol pro text 5">
            <a:extLst>
              <a:ext uri="{FF2B5EF4-FFF2-40B4-BE49-F238E27FC236}">
                <a16:creationId xmlns:a16="http://schemas.microsoft.com/office/drawing/2014/main" id="{7E169087-A2FD-4849-9AAC-BD41AA07A5EA}"/>
              </a:ext>
            </a:extLst>
          </p:cNvPr>
          <p:cNvSpPr>
            <a:spLocks noGrp="1"/>
          </p:cNvSpPr>
          <p:nvPr>
            <p:ph type="body" sz="quarter" idx="14"/>
          </p:nvPr>
        </p:nvSpPr>
        <p:spPr>
          <a:xfrm>
            <a:off x="4440000"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Upravte styly předlohy textu.</a:t>
            </a:r>
          </a:p>
        </p:txBody>
      </p:sp>
      <p:sp>
        <p:nvSpPr>
          <p:cNvPr id="9" name="Zástupný symbol pro text 5">
            <a:extLst>
              <a:ext uri="{FF2B5EF4-FFF2-40B4-BE49-F238E27FC236}">
                <a16:creationId xmlns:a16="http://schemas.microsoft.com/office/drawing/2014/main" id="{E14CE5FF-FB97-4634-9714-4B5C0FDA3862}"/>
              </a:ext>
            </a:extLst>
          </p:cNvPr>
          <p:cNvSpPr>
            <a:spLocks noGrp="1"/>
          </p:cNvSpPr>
          <p:nvPr>
            <p:ph type="body" sz="quarter" idx="15"/>
          </p:nvPr>
        </p:nvSpPr>
        <p:spPr>
          <a:xfrm>
            <a:off x="8161200" y="4414270"/>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Upravte styly předlohy textu.</a:t>
            </a:r>
          </a:p>
        </p:txBody>
      </p:sp>
      <p:sp>
        <p:nvSpPr>
          <p:cNvPr id="14" name="Zástupný symbol pro text 13">
            <a:extLst>
              <a:ext uri="{FF2B5EF4-FFF2-40B4-BE49-F238E27FC236}">
                <a16:creationId xmlns:a16="http://schemas.microsoft.com/office/drawing/2014/main" id="{DD220DBF-2B26-4E32-826A-79839FF51027}"/>
              </a:ext>
            </a:extLst>
          </p:cNvPr>
          <p:cNvSpPr>
            <a:spLocks noGrp="1"/>
          </p:cNvSpPr>
          <p:nvPr>
            <p:ph type="body" sz="quarter" idx="19"/>
          </p:nvPr>
        </p:nvSpPr>
        <p:spPr>
          <a:xfrm>
            <a:off x="720725" y="4025136"/>
            <a:ext cx="3311525" cy="216000"/>
          </a:xfrm>
        </p:spPr>
        <p:txBody>
          <a:bodyPr anchor="ctr"/>
          <a:lstStyle>
            <a:lvl1pPr>
              <a:lnSpc>
                <a:spcPts val="1100"/>
              </a:lnSpc>
              <a:defRPr sz="1000" b="0"/>
            </a:lvl1pPr>
          </a:lstStyle>
          <a:p>
            <a:pPr lvl="0"/>
            <a:r>
              <a:rPr lang="cs-CZ"/>
              <a:t>Upravte styly předlohy textu.</a:t>
            </a:r>
          </a:p>
        </p:txBody>
      </p:sp>
      <p:sp>
        <p:nvSpPr>
          <p:cNvPr id="15" name="Zástupný symbol pro text 13">
            <a:extLst>
              <a:ext uri="{FF2B5EF4-FFF2-40B4-BE49-F238E27FC236}">
                <a16:creationId xmlns:a16="http://schemas.microsoft.com/office/drawing/2014/main" id="{AD9E96F9-7F56-4453-A9FC-693AF7E57BB4}"/>
              </a:ext>
            </a:extLst>
          </p:cNvPr>
          <p:cNvSpPr>
            <a:spLocks noGrp="1"/>
          </p:cNvSpPr>
          <p:nvPr>
            <p:ph type="body" sz="quarter" idx="20"/>
          </p:nvPr>
        </p:nvSpPr>
        <p:spPr>
          <a:xfrm>
            <a:off x="4440475" y="4025136"/>
            <a:ext cx="3311525" cy="216000"/>
          </a:xfrm>
        </p:spPr>
        <p:txBody>
          <a:bodyPr anchor="ctr"/>
          <a:lstStyle>
            <a:lvl1pPr>
              <a:lnSpc>
                <a:spcPts val="1100"/>
              </a:lnSpc>
              <a:defRPr sz="1000" b="0"/>
            </a:lvl1pPr>
          </a:lstStyle>
          <a:p>
            <a:pPr lvl="0"/>
            <a:r>
              <a:rPr lang="cs-CZ"/>
              <a:t>Upravte styly předlohy textu.</a:t>
            </a:r>
          </a:p>
        </p:txBody>
      </p:sp>
      <p:sp>
        <p:nvSpPr>
          <p:cNvPr id="16" name="Zástupný symbol pro text 13">
            <a:extLst>
              <a:ext uri="{FF2B5EF4-FFF2-40B4-BE49-F238E27FC236}">
                <a16:creationId xmlns:a16="http://schemas.microsoft.com/office/drawing/2014/main" id="{88362389-3E8C-4129-819C-75F0F7922D0F}"/>
              </a:ext>
            </a:extLst>
          </p:cNvPr>
          <p:cNvSpPr>
            <a:spLocks noGrp="1"/>
          </p:cNvSpPr>
          <p:nvPr>
            <p:ph type="body" sz="quarter" idx="21"/>
          </p:nvPr>
        </p:nvSpPr>
        <p:spPr>
          <a:xfrm>
            <a:off x="8161436" y="4025136"/>
            <a:ext cx="3311525" cy="216000"/>
          </a:xfrm>
        </p:spPr>
        <p:txBody>
          <a:bodyPr anchor="ctr"/>
          <a:lstStyle>
            <a:lvl1pPr>
              <a:lnSpc>
                <a:spcPts val="1100"/>
              </a:lnSpc>
              <a:defRPr sz="1000" b="0"/>
            </a:lvl1pPr>
          </a:lstStyle>
          <a:p>
            <a:pPr lvl="0"/>
            <a:r>
              <a:rPr lang="cs-CZ"/>
              <a:t>Upravte styly předlohy textu.</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p:nvPr>
        </p:nvSpPr>
        <p:spPr>
          <a:xfrm>
            <a:off x="719999" y="1692002"/>
            <a:ext cx="3311525" cy="2230711"/>
          </a:xfrm>
        </p:spPr>
        <p:txBody>
          <a:bodyPr/>
          <a:lstStyle/>
          <a:p>
            <a:pPr lvl="0"/>
            <a:endParaRPr lang="cs-CZ"/>
          </a:p>
        </p:txBody>
      </p:sp>
      <p:sp>
        <p:nvSpPr>
          <p:cNvPr id="20" name="Zástupný symbol pro obsah 12">
            <a:extLst>
              <a:ext uri="{FF2B5EF4-FFF2-40B4-BE49-F238E27FC236}">
                <a16:creationId xmlns:a16="http://schemas.microsoft.com/office/drawing/2014/main" id="{9AF93628-9CF3-4CB5-A8C7-735B527D49B2}"/>
              </a:ext>
            </a:extLst>
          </p:cNvPr>
          <p:cNvSpPr>
            <a:spLocks noGrp="1"/>
          </p:cNvSpPr>
          <p:nvPr>
            <p:ph sz="quarter" idx="24"/>
          </p:nvPr>
        </p:nvSpPr>
        <p:spPr>
          <a:xfrm>
            <a:off x="8160001" y="1692002"/>
            <a:ext cx="3311525" cy="2230711"/>
          </a:xfrm>
        </p:spPr>
        <p:txBody>
          <a:bodyPr/>
          <a:lstStyle/>
          <a:p>
            <a:pPr lvl="0"/>
            <a:endParaRPr lang="cs-CZ"/>
          </a:p>
        </p:txBody>
      </p:sp>
      <p:sp>
        <p:nvSpPr>
          <p:cNvPr id="19" name="Zástupný symbol pro text 7">
            <a:extLst>
              <a:ext uri="{FF2B5EF4-FFF2-40B4-BE49-F238E27FC236}">
                <a16:creationId xmlns:a16="http://schemas.microsoft.com/office/drawing/2014/main" id="{9F610B39-FB78-4767-BA31-C3D4E7D5586C}"/>
              </a:ext>
            </a:extLst>
          </p:cNvPr>
          <p:cNvSpPr>
            <a:spLocks noGrp="1"/>
          </p:cNvSpPr>
          <p:nvPr>
            <p:ph type="body" sz="quarter" idx="13"/>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a:t>Upravte styly předlohy textu</a:t>
            </a:r>
          </a:p>
        </p:txBody>
      </p:sp>
      <p:sp>
        <p:nvSpPr>
          <p:cNvPr id="21" name="Nadpis 12">
            <a:extLst>
              <a:ext uri="{FF2B5EF4-FFF2-40B4-BE49-F238E27FC236}">
                <a16:creationId xmlns:a16="http://schemas.microsoft.com/office/drawing/2014/main" id="{6B0440B8-6781-4DF7-853B-03D5855A8CB8}"/>
              </a:ext>
            </a:extLst>
          </p:cNvPr>
          <p:cNvSpPr>
            <a:spLocks noGrp="1"/>
          </p:cNvSpPr>
          <p:nvPr>
            <p:ph type="title"/>
          </p:nvPr>
        </p:nvSpPr>
        <p:spPr>
          <a:xfrm>
            <a:off x="720000" y="720000"/>
            <a:ext cx="10753200" cy="451576"/>
          </a:xfrm>
        </p:spPr>
        <p:txBody>
          <a:bodyPr/>
          <a:lstStyle/>
          <a:p>
            <a:r>
              <a:rPr lang="cs-CZ"/>
              <a:t>Kliknutím lze upravit styl.</a:t>
            </a:r>
          </a:p>
        </p:txBody>
      </p:sp>
      <p:pic>
        <p:nvPicPr>
          <p:cNvPr id="2" name="Grafický objekt 1">
            <a:extLst>
              <a:ext uri="{FF2B5EF4-FFF2-40B4-BE49-F238E27FC236}">
                <a16:creationId xmlns:a16="http://schemas.microsoft.com/office/drawing/2014/main" id="{AA5EFD54-909B-1BD4-970A-74C4030E3D0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393304" y="6026439"/>
            <a:ext cx="2394147" cy="632173"/>
          </a:xfrm>
          <a:prstGeom prst="rect">
            <a:avLst/>
          </a:prstGeom>
        </p:spPr>
      </p:pic>
    </p:spTree>
    <p:extLst>
      <p:ext uri="{BB962C8B-B14F-4D97-AF65-F5344CB8AC3E}">
        <p14:creationId xmlns:p14="http://schemas.microsoft.com/office/powerpoint/2010/main" val="2713741071"/>
      </p:ext>
    </p:extLst>
  </p:cSld>
  <p:clrMapOvr>
    <a:masterClrMapping/>
  </p:clrMapOvr>
  <p:extLst>
    <p:ext uri="{DCECCB84-F9BA-43D5-87BE-67443E8EF086}">
      <p15:sldGuideLst xmlns:p15="http://schemas.microsoft.com/office/powerpoint/2012/main">
        <p15:guide id="1" orient="horz" pos="1049"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bsah a text bez nadpisu">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a:p>
        </p:txBody>
      </p:sp>
      <p:sp>
        <p:nvSpPr>
          <p:cNvPr id="14" name="Zástupný symbol pro obsah 2"/>
          <p:cNvSpPr>
            <a:spLocks noGrp="1"/>
          </p:cNvSpPr>
          <p:nvPr>
            <p:ph idx="1"/>
          </p:nvPr>
        </p:nvSpPr>
        <p:spPr>
          <a:xfrm>
            <a:off x="6272212" y="692150"/>
            <a:ext cx="5200987" cy="513985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1600"/>
            </a:lvl2pPr>
            <a:lvl3pPr marL="914400" indent="0">
              <a:buNone/>
              <a:defRPr/>
            </a:lvl3pPr>
          </a:lstStyle>
          <a:p>
            <a:pPr lvl="0"/>
            <a:r>
              <a:rPr lang="cs-CZ"/>
              <a:t>Upravte styly předlohy textu.</a:t>
            </a:r>
          </a:p>
          <a:p>
            <a:pPr lvl="1"/>
            <a:r>
              <a:rPr lang="cs-CZ"/>
              <a:t>Druhá úroveň</a:t>
            </a:r>
          </a:p>
          <a:p>
            <a:pPr lvl="1"/>
            <a:endParaRPr lang="cs-CZ"/>
          </a:p>
        </p:txBody>
      </p:sp>
      <p:sp>
        <p:nvSpPr>
          <p:cNvPr id="9" name="Zástupný symbol pro obsah 12">
            <a:extLst>
              <a:ext uri="{FF2B5EF4-FFF2-40B4-BE49-F238E27FC236}">
                <a16:creationId xmlns:a16="http://schemas.microsoft.com/office/drawing/2014/main" id="{83517C49-9C06-4658-8660-E0D21D83CE29}"/>
              </a:ext>
            </a:extLst>
          </p:cNvPr>
          <p:cNvSpPr>
            <a:spLocks noGrp="1"/>
          </p:cNvSpPr>
          <p:nvPr>
            <p:ph sz="quarter" idx="24"/>
          </p:nvPr>
        </p:nvSpPr>
        <p:spPr>
          <a:xfrm>
            <a:off x="719137" y="692150"/>
            <a:ext cx="5218413" cy="4899635"/>
          </a:xfrm>
        </p:spPr>
        <p:txBody>
          <a:bodyPr/>
          <a:lstStyle/>
          <a:p>
            <a:pPr lvl="0"/>
            <a:endParaRPr lang="cs-CZ"/>
          </a:p>
        </p:txBody>
      </p:sp>
      <p:sp>
        <p:nvSpPr>
          <p:cNvPr id="10" name="Zástupný symbol pro text 13">
            <a:extLst>
              <a:ext uri="{FF2B5EF4-FFF2-40B4-BE49-F238E27FC236}">
                <a16:creationId xmlns:a16="http://schemas.microsoft.com/office/drawing/2014/main" id="{F7FD9E97-5F69-494E-8672-595752783306}"/>
              </a:ext>
            </a:extLst>
          </p:cNvPr>
          <p:cNvSpPr>
            <a:spLocks noGrp="1"/>
          </p:cNvSpPr>
          <p:nvPr>
            <p:ph type="body" sz="quarter" idx="19"/>
          </p:nvPr>
        </p:nvSpPr>
        <p:spPr>
          <a:xfrm>
            <a:off x="720725" y="5599670"/>
            <a:ext cx="5218412" cy="216000"/>
          </a:xfrm>
        </p:spPr>
        <p:txBody>
          <a:bodyPr anchor="ctr"/>
          <a:lstStyle>
            <a:lvl1pPr>
              <a:lnSpc>
                <a:spcPts val="1100"/>
              </a:lnSpc>
              <a:defRPr sz="1000" b="0" i="0"/>
            </a:lvl1pPr>
          </a:lstStyle>
          <a:p>
            <a:pPr lvl="0"/>
            <a:r>
              <a:rPr lang="cs-CZ"/>
              <a:t>Upravte styly předlohy textu.</a:t>
            </a:r>
          </a:p>
        </p:txBody>
      </p:sp>
      <p:pic>
        <p:nvPicPr>
          <p:cNvPr id="2" name="Grafický objekt 1">
            <a:extLst>
              <a:ext uri="{FF2B5EF4-FFF2-40B4-BE49-F238E27FC236}">
                <a16:creationId xmlns:a16="http://schemas.microsoft.com/office/drawing/2014/main" id="{0CA43DD6-A6D1-074F-22CC-06FFA314D4C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393304" y="6026439"/>
            <a:ext cx="2394147" cy="632173"/>
          </a:xfrm>
          <a:prstGeom prst="rect">
            <a:avLst/>
          </a:prstGeom>
        </p:spPr>
      </p:pic>
    </p:spTree>
    <p:extLst>
      <p:ext uri="{BB962C8B-B14F-4D97-AF65-F5344CB8AC3E}">
        <p14:creationId xmlns:p14="http://schemas.microsoft.com/office/powerpoint/2010/main" val="2117383761"/>
      </p:ext>
    </p:extLst>
  </p:cSld>
  <p:clrMapOvr>
    <a:masterClrMapping/>
  </p:clrMapOvr>
  <p:extLst>
    <p:ext uri="{DCECCB84-F9BA-43D5-87BE-67443E8EF086}">
      <p15:sldGuideLst xmlns:p15="http://schemas.microsoft.com/office/powerpoint/2012/main">
        <p15:guide id="1" orient="horz" pos="3158" userDrawn="1">
          <p15:clr>
            <a:srgbClr val="FBAE40"/>
          </p15:clr>
        </p15:guide>
        <p15:guide id="2"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bsah bez nadpisu">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a:p>
        </p:txBody>
      </p:sp>
      <p:sp>
        <p:nvSpPr>
          <p:cNvPr id="10" name="Zástupný symbol pro obsah 2"/>
          <p:cNvSpPr>
            <a:spLocks noGrp="1"/>
          </p:cNvSpPr>
          <p:nvPr>
            <p:ph idx="1"/>
          </p:nvPr>
        </p:nvSpPr>
        <p:spPr>
          <a:xfrm>
            <a:off x="720000" y="692150"/>
            <a:ext cx="10753200" cy="513985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Upravte styly předlohy textu.</a:t>
            </a:r>
          </a:p>
          <a:p>
            <a:pPr lvl="1"/>
            <a:r>
              <a:rPr lang="cs-CZ"/>
              <a:t>Druhá úroveň</a:t>
            </a:r>
          </a:p>
          <a:p>
            <a:pPr lvl="1"/>
            <a:endParaRPr lang="cs-CZ"/>
          </a:p>
        </p:txBody>
      </p:sp>
      <p:pic>
        <p:nvPicPr>
          <p:cNvPr id="2" name="Grafický objekt 1">
            <a:extLst>
              <a:ext uri="{FF2B5EF4-FFF2-40B4-BE49-F238E27FC236}">
                <a16:creationId xmlns:a16="http://schemas.microsoft.com/office/drawing/2014/main" id="{88390119-09B9-9722-010A-C8E1481EFC9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393304" y="6026439"/>
            <a:ext cx="2394147" cy="632173"/>
          </a:xfrm>
          <a:prstGeom prst="rect">
            <a:avLst/>
          </a:prstGeom>
        </p:spPr>
      </p:pic>
    </p:spTree>
    <p:extLst>
      <p:ext uri="{BB962C8B-B14F-4D97-AF65-F5344CB8AC3E}">
        <p14:creationId xmlns:p14="http://schemas.microsoft.com/office/powerpoint/2010/main" val="234975528"/>
      </p:ext>
    </p:extLst>
  </p:cSld>
  <p:clrMapOvr>
    <a:masterClrMapping/>
  </p:clrMapOvr>
  <p:extLst>
    <p:ext uri="{DCECCB84-F9BA-43D5-87BE-67443E8EF086}">
      <p15:sldGuideLst xmlns:p15="http://schemas.microsoft.com/office/powerpoint/2012/main">
        <p15:guide id="1" orient="horz" pos="436" userDrawn="1">
          <p15:clr>
            <a:srgbClr val="FBAE40"/>
          </p15:clr>
        </p15:guide>
        <p15:guide id="2" pos="438"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30" name="Rectangle 18"/>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0DE708CC-0C3F-4567-9698-B54C0F35BD31}" type="slidenum">
              <a:rPr lang="cs-CZ" altLang="cs-CZ" smtClean="0"/>
              <a:pPr/>
              <a:t>‹#›</a:t>
            </a:fld>
            <a:endParaRPr lang="cs-CZ" altLang="cs-CZ"/>
          </a:p>
        </p:txBody>
      </p:sp>
      <p:sp>
        <p:nvSpPr>
          <p:cNvPr id="2" name="Zástupný nadpis 1">
            <a:extLst>
              <a:ext uri="{FF2B5EF4-FFF2-40B4-BE49-F238E27FC236}">
                <a16:creationId xmlns:a16="http://schemas.microsoft.com/office/drawing/2014/main" id="{E73EFD05-44F7-4406-AC4D-1167FBFF8008}"/>
              </a:ext>
            </a:extLst>
          </p:cNvPr>
          <p:cNvSpPr>
            <a:spLocks noGrp="1"/>
          </p:cNvSpPr>
          <p:nvPr>
            <p:ph type="title"/>
          </p:nvPr>
        </p:nvSpPr>
        <p:spPr>
          <a:xfrm>
            <a:off x="720000" y="720000"/>
            <a:ext cx="10753200" cy="451576"/>
          </a:xfrm>
          <a:prstGeom prst="rect">
            <a:avLst/>
          </a:prstGeom>
        </p:spPr>
        <p:txBody>
          <a:bodyPr vert="horz" lIns="0" tIns="0" rIns="0" bIns="0" rtlCol="0" anchor="t" anchorCtr="0">
            <a:noAutofit/>
          </a:bodyPr>
          <a:lstStyle/>
          <a:p>
            <a:r>
              <a:rPr lang="cs-CZ"/>
              <a:t>Kliknutím lze upravit styl.</a:t>
            </a:r>
          </a:p>
        </p:txBody>
      </p:sp>
      <p:sp>
        <p:nvSpPr>
          <p:cNvPr id="5" name="Zástupný symbol pro text 4">
            <a:extLst>
              <a:ext uri="{FF2B5EF4-FFF2-40B4-BE49-F238E27FC236}">
                <a16:creationId xmlns:a16="http://schemas.microsoft.com/office/drawing/2014/main" id="{A4DA628E-D8CA-41EE-AA1A-D14D1A53A264}"/>
              </a:ext>
            </a:extLst>
          </p:cNvPr>
          <p:cNvSpPr>
            <a:spLocks noGrp="1"/>
          </p:cNvSpPr>
          <p:nvPr>
            <p:ph type="body" idx="1"/>
          </p:nvPr>
        </p:nvSpPr>
        <p:spPr>
          <a:xfrm>
            <a:off x="718800" y="1872000"/>
            <a:ext cx="10753200" cy="3960000"/>
          </a:xfrm>
          <a:prstGeom prst="rect">
            <a:avLst/>
          </a:prstGeom>
        </p:spPr>
        <p:txBody>
          <a:bodyPr vert="horz" lIns="0" tIns="0" rIns="0" bIns="0" rtlCol="0">
            <a:noAutofit/>
          </a:bodyPr>
          <a:lstStyle/>
          <a:p>
            <a:pPr lvl="0"/>
            <a:r>
              <a:rPr lang="cs-CZ"/>
              <a:t>Upravte styly předlohy textu</a:t>
            </a:r>
          </a:p>
        </p:txBody>
      </p:sp>
    </p:spTree>
  </p:cSld>
  <p:clrMap bg1="lt1" tx1="dk1" bg2="lt2" tx2="dk2" accent1="accent1" accent2="accent2" accent3="accent3" accent4="accent4" accent5="accent5" accent6="accent6" hlink="hlink" folHlink="folHlink"/>
  <p:sldLayoutIdLst>
    <p:sldLayoutId id="2147483678" r:id="rId1"/>
    <p:sldLayoutId id="2147483684" r:id="rId2"/>
    <p:sldLayoutId id="2147483690" r:id="rId3"/>
    <p:sldLayoutId id="2147483685" r:id="rId4"/>
    <p:sldLayoutId id="2147483688" r:id="rId5"/>
    <p:sldLayoutId id="2147483674" r:id="rId6"/>
    <p:sldLayoutId id="2147483673" r:id="rId7"/>
    <p:sldLayoutId id="2147483676" r:id="rId8"/>
    <p:sldLayoutId id="2147483675" r:id="rId9"/>
    <p:sldLayoutId id="2147483677" r:id="rId10"/>
    <p:sldLayoutId id="2147483686" r:id="rId11"/>
    <p:sldLayoutId id="2147483691" r:id="rId12"/>
    <p:sldLayoutId id="2147483692" r:id="rId13"/>
    <p:sldLayoutId id="2147483693" r:id="rId14"/>
    <p:sldLayoutId id="2147483694" r:id="rId15"/>
  </p:sldLayoutIdLst>
  <p:hf hdr="0" ftr="0" dt="0"/>
  <p:txStyles>
    <p:title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0" indent="0" algn="l" rtl="0" eaLnBrk="1" fontAlgn="base" hangingPunct="1">
        <a:lnSpc>
          <a:spcPct val="100000"/>
        </a:lnSpc>
        <a:spcBef>
          <a:spcPts val="0"/>
        </a:spcBef>
        <a:spcAft>
          <a:spcPct val="0"/>
        </a:spcAft>
        <a:buClr>
          <a:schemeClr val="tx2"/>
        </a:buClr>
        <a:buSzPct val="100000"/>
        <a:buFontTx/>
        <a:buNone/>
        <a:defRPr sz="28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17"/>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49" userDrawn="1">
          <p15:clr>
            <a:srgbClr val="F26B43"/>
          </p15:clr>
        </p15:guide>
        <p15:guide id="2" pos="43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digital-humanities.phil.muni.cz/en/research-and-projects/catalogue-of-platforms-at-muni-arts" TargetMode="External"/><Relationship Id="rId1" Type="http://schemas.openxmlformats.org/officeDocument/2006/relationships/slideLayout" Target="../slideLayouts/slideLayout15.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mailto:Lorenz@mail.muni.cz" TargetMode="Externa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hyperlink" Target="https://www.cognizant.com/InsightsWhitepapers/how-to-create-a-data-culture-codex1408.pdf"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pätu 1">
            <a:extLst>
              <a:ext uri="{FF2B5EF4-FFF2-40B4-BE49-F238E27FC236}">
                <a16:creationId xmlns:a16="http://schemas.microsoft.com/office/drawing/2014/main" id="{6178D330-B66C-744A-9DAE-6FE02756516D}"/>
              </a:ext>
            </a:extLst>
          </p:cNvPr>
          <p:cNvSpPr>
            <a:spLocks noGrp="1"/>
          </p:cNvSpPr>
          <p:nvPr>
            <p:ph type="ftr" sz="quarter" idx="10"/>
          </p:nvPr>
        </p:nvSpPr>
        <p:spPr bwMode="auto">
          <a:xfrm>
            <a:off x="632914" y="6325971"/>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defPPr>
              <a:defRPr lang="en-US"/>
            </a:defPPr>
            <a:lvl1pPr algn="l" rtl="0" fontAlgn="base">
              <a:spcBef>
                <a:spcPct val="0"/>
              </a:spcBef>
              <a:spcAft>
                <a:spcPct val="0"/>
              </a:spcAft>
              <a:defRPr lang="cs-CZ" altLang="cs-CZ" sz="1200" kern="1200">
                <a:solidFill>
                  <a:schemeClr val="tx2"/>
                </a:solidFill>
                <a:latin typeface="+mj-lt"/>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a:lstStyle>
          <a:p>
            <a:r>
              <a:rPr lang="en-GB" noProof="0"/>
              <a:t>Open Access Week, Université Paris Nanterre, 2023</a:t>
            </a:r>
          </a:p>
          <a:p>
            <a:endParaRPr lang="en-GB" noProof="0"/>
          </a:p>
        </p:txBody>
      </p:sp>
      <p:sp>
        <p:nvSpPr>
          <p:cNvPr id="4" name="Nadpis 3">
            <a:extLst>
              <a:ext uri="{FF2B5EF4-FFF2-40B4-BE49-F238E27FC236}">
                <a16:creationId xmlns:a16="http://schemas.microsoft.com/office/drawing/2014/main" id="{123A9B39-6D5B-1149-AF4B-4E9BE322023F}"/>
              </a:ext>
            </a:extLst>
          </p:cNvPr>
          <p:cNvSpPr>
            <a:spLocks noGrp="1"/>
          </p:cNvSpPr>
          <p:nvPr>
            <p:ph type="title"/>
          </p:nvPr>
        </p:nvSpPr>
        <p:spPr>
          <a:xfrm>
            <a:off x="442045" y="1779136"/>
            <a:ext cx="11361600" cy="1171580"/>
          </a:xfrm>
        </p:spPr>
        <p:txBody>
          <a:bodyPr/>
          <a:lstStyle/>
          <a:p>
            <a:pPr algn="ctr"/>
            <a:br>
              <a:rPr lang="cs-CZ" dirty="0"/>
            </a:br>
            <a:r>
              <a:rPr lang="cs-CZ" dirty="0" err="1"/>
              <a:t>Clash</a:t>
            </a:r>
            <a:r>
              <a:rPr lang="cs-CZ" dirty="0"/>
              <a:t> </a:t>
            </a:r>
            <a:r>
              <a:rPr lang="cs-CZ" dirty="0" err="1"/>
              <a:t>of</a:t>
            </a:r>
            <a:r>
              <a:rPr lang="cs-CZ" dirty="0"/>
              <a:t> data </a:t>
            </a:r>
            <a:r>
              <a:rPr lang="cs-CZ" dirty="0" err="1"/>
              <a:t>cultures</a:t>
            </a:r>
            <a:r>
              <a:rPr lang="cs-CZ" dirty="0"/>
              <a:t>: </a:t>
            </a:r>
            <a:r>
              <a:rPr lang="cs-CZ" dirty="0" err="1"/>
              <a:t>barriers</a:t>
            </a:r>
            <a:r>
              <a:rPr lang="cs-CZ" dirty="0"/>
              <a:t> and </a:t>
            </a:r>
            <a:r>
              <a:rPr lang="cs-CZ" dirty="0" err="1"/>
              <a:t>opportunities</a:t>
            </a:r>
            <a:r>
              <a:rPr lang="cs-CZ" dirty="0"/>
              <a:t> in </a:t>
            </a:r>
            <a:r>
              <a:rPr lang="cs-CZ" dirty="0" err="1"/>
              <a:t>building</a:t>
            </a:r>
            <a:r>
              <a:rPr lang="cs-CZ" dirty="0"/>
              <a:t> </a:t>
            </a:r>
            <a:r>
              <a:rPr lang="cs-CZ" dirty="0" err="1"/>
              <a:t>Digitalia</a:t>
            </a:r>
            <a:r>
              <a:rPr lang="cs-CZ" dirty="0"/>
              <a:t> MUNI ARTS </a:t>
            </a:r>
            <a:r>
              <a:rPr lang="cs-CZ" dirty="0" err="1"/>
              <a:t>infrastructure</a:t>
            </a:r>
            <a:r>
              <a:rPr lang="cs-CZ" dirty="0"/>
              <a:t>  </a:t>
            </a:r>
            <a:endParaRPr lang="en-GB" dirty="0"/>
          </a:p>
        </p:txBody>
      </p:sp>
      <p:sp>
        <p:nvSpPr>
          <p:cNvPr id="5" name="Podnadpis 4">
            <a:extLst>
              <a:ext uri="{FF2B5EF4-FFF2-40B4-BE49-F238E27FC236}">
                <a16:creationId xmlns:a16="http://schemas.microsoft.com/office/drawing/2014/main" id="{57CF0B4A-6B2F-5E47-805C-7758C9BCEB00}"/>
              </a:ext>
            </a:extLst>
          </p:cNvPr>
          <p:cNvSpPr>
            <a:spLocks noGrp="1"/>
          </p:cNvSpPr>
          <p:nvPr>
            <p:ph type="subTitle" idx="1"/>
          </p:nvPr>
        </p:nvSpPr>
        <p:spPr>
          <a:xfrm>
            <a:off x="594445" y="4040203"/>
            <a:ext cx="10987955" cy="1424427"/>
          </a:xfrm>
        </p:spPr>
        <p:txBody>
          <a:bodyPr/>
          <a:lstStyle/>
          <a:p>
            <a:pPr algn="ctr"/>
            <a:endParaRPr lang="cs-CZ" sz="2800"/>
          </a:p>
          <a:p>
            <a:pPr algn="ctr"/>
            <a:r>
              <a:rPr lang="cs-CZ" sz="2800"/>
              <a:t>Michal Lorenz</a:t>
            </a:r>
            <a:endParaRPr lang="en-US" sz="2800"/>
          </a:p>
          <a:p>
            <a:pPr algn="ctr"/>
            <a:r>
              <a:rPr lang="en-US" sz="2200"/>
              <a:t>Department of </a:t>
            </a:r>
            <a:r>
              <a:rPr lang="cs-CZ" sz="2200"/>
              <a:t>I</a:t>
            </a:r>
            <a:r>
              <a:rPr lang="en-US" sz="2200" err="1"/>
              <a:t>nformation</a:t>
            </a:r>
            <a:r>
              <a:rPr lang="en-US" sz="2200"/>
              <a:t> and </a:t>
            </a:r>
            <a:r>
              <a:rPr lang="cs-CZ" sz="2200"/>
              <a:t>L</a:t>
            </a:r>
            <a:r>
              <a:rPr lang="en-US" sz="2200" err="1"/>
              <a:t>ibrary</a:t>
            </a:r>
            <a:r>
              <a:rPr lang="en-US" sz="2200"/>
              <a:t> </a:t>
            </a:r>
            <a:r>
              <a:rPr lang="cs-CZ" sz="2200"/>
              <a:t>S</a:t>
            </a:r>
            <a:r>
              <a:rPr lang="en-US" sz="2200" err="1"/>
              <a:t>tudies</a:t>
            </a:r>
            <a:endParaRPr lang="cs-CZ" sz="2200"/>
          </a:p>
          <a:p>
            <a:pPr algn="ctr"/>
            <a:r>
              <a:rPr lang="cs-CZ" sz="2200"/>
              <a:t>Masaryk University, Brno, Czech Republic</a:t>
            </a:r>
          </a:p>
          <a:p>
            <a:pPr algn="ctr"/>
            <a:endParaRPr lang="cs-CZ"/>
          </a:p>
          <a:p>
            <a:pPr algn="ctr"/>
            <a:endParaRPr lang="cs-CZ" sz="2400"/>
          </a:p>
          <a:p>
            <a:pPr algn="ctr"/>
            <a:endParaRPr lang="en-GB"/>
          </a:p>
        </p:txBody>
      </p:sp>
      <p:pic>
        <p:nvPicPr>
          <p:cNvPr id="10" name="Obrázek 9" descr="Obsah obrázku text, Písmo, Grafika, grafický design&#10;&#10;Popis byl vytvořen automaticky">
            <a:extLst>
              <a:ext uri="{FF2B5EF4-FFF2-40B4-BE49-F238E27FC236}">
                <a16:creationId xmlns:a16="http://schemas.microsoft.com/office/drawing/2014/main" id="{8F603CA6-DBF4-EFE4-708D-C754DAA84EA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01740" y="602274"/>
            <a:ext cx="3233057" cy="690910"/>
          </a:xfrm>
          <a:prstGeom prst="rect">
            <a:avLst/>
          </a:prstGeom>
        </p:spPr>
      </p:pic>
      <p:pic>
        <p:nvPicPr>
          <p:cNvPr id="1028" name="Picture 4" descr="Creative Commons Licenses">
            <a:extLst>
              <a:ext uri="{FF2B5EF4-FFF2-40B4-BE49-F238E27FC236}">
                <a16:creationId xmlns:a16="http://schemas.microsoft.com/office/drawing/2014/main" id="{DF2AADB5-A7B9-55C7-D6B0-5C04E9DCE2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97542" y="3986338"/>
            <a:ext cx="2867025" cy="1590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96133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Zástupný obsah 5">
            <a:extLst>
              <a:ext uri="{FF2B5EF4-FFF2-40B4-BE49-F238E27FC236}">
                <a16:creationId xmlns:a16="http://schemas.microsoft.com/office/drawing/2014/main" id="{78A47E73-F4F8-A22D-03E4-A4F02F7E5FF9}"/>
              </a:ext>
            </a:extLst>
          </p:cNvPr>
          <p:cNvPicPr>
            <a:picLocks noGrp="1" noChangeAspect="1"/>
          </p:cNvPicPr>
          <p:nvPr>
            <p:ph sz="quarter" idx="24"/>
          </p:nvPr>
        </p:nvPicPr>
        <p:blipFill>
          <a:blip r:embed="rId2">
            <a:extLst>
              <a:ext uri="{28A0092B-C50C-407E-A947-70E740481C1C}">
                <a14:useLocalDpi xmlns:a14="http://schemas.microsoft.com/office/drawing/2010/main" val="0"/>
              </a:ext>
            </a:extLst>
          </a:blip>
          <a:stretch>
            <a:fillRect/>
          </a:stretch>
        </p:blipFill>
        <p:spPr>
          <a:xfrm>
            <a:off x="87086" y="2189516"/>
            <a:ext cx="6046408" cy="2902275"/>
          </a:xfrm>
          <a:prstGeom prst="rect">
            <a:avLst/>
          </a:prstGeom>
          <a:noFill/>
        </p:spPr>
      </p:pic>
      <p:sp>
        <p:nvSpPr>
          <p:cNvPr id="2" name="Zástupný symbol pro číslo snímku 1">
            <a:extLst>
              <a:ext uri="{FF2B5EF4-FFF2-40B4-BE49-F238E27FC236}">
                <a16:creationId xmlns:a16="http://schemas.microsoft.com/office/drawing/2014/main" id="{B9E5C662-06C8-F57C-707D-E846434A5421}"/>
              </a:ext>
            </a:extLst>
          </p:cNvPr>
          <p:cNvSpPr>
            <a:spLocks noGrp="1"/>
          </p:cNvSpPr>
          <p:nvPr>
            <p:ph type="sldNum" sz="quarter" idx="11"/>
          </p:nvPr>
        </p:nvSpPr>
        <p:spPr>
          <a:xfrm>
            <a:off x="414000" y="6228000"/>
            <a:ext cx="252000" cy="252000"/>
          </a:xfrm>
        </p:spPr>
        <p:txBody>
          <a:bodyPr wrap="none" anchor="ctr">
            <a:normAutofit/>
          </a:bodyPr>
          <a:lstStyle/>
          <a:p>
            <a:pPr>
              <a:spcAft>
                <a:spcPts val="600"/>
              </a:spcAft>
            </a:pPr>
            <a:fld id="{0970407D-EE58-4A0B-824B-1D3AE42DD9CF}" type="slidenum">
              <a:rPr lang="cs-CZ" altLang="cs-CZ" smtClean="0"/>
              <a:pPr>
                <a:spcAft>
                  <a:spcPts val="600"/>
                </a:spcAft>
              </a:pPr>
              <a:t>10</a:t>
            </a:fld>
            <a:endParaRPr lang="cs-CZ" altLang="cs-CZ"/>
          </a:p>
        </p:txBody>
      </p:sp>
      <p:sp>
        <p:nvSpPr>
          <p:cNvPr id="25" name="Title 3">
            <a:extLst>
              <a:ext uri="{FF2B5EF4-FFF2-40B4-BE49-F238E27FC236}">
                <a16:creationId xmlns:a16="http://schemas.microsoft.com/office/drawing/2014/main" id="{90C91439-EAB8-89E5-6B7A-661899005B0E}"/>
              </a:ext>
            </a:extLst>
          </p:cNvPr>
          <p:cNvSpPr>
            <a:spLocks noGrp="1"/>
          </p:cNvSpPr>
          <p:nvPr>
            <p:ph type="title"/>
          </p:nvPr>
        </p:nvSpPr>
        <p:spPr>
          <a:xfrm>
            <a:off x="730886" y="469628"/>
            <a:ext cx="10753200" cy="451576"/>
          </a:xfrm>
        </p:spPr>
        <p:txBody>
          <a:bodyPr/>
          <a:lstStyle/>
          <a:p>
            <a:pPr algn="ctr"/>
            <a:r>
              <a:rPr lang="en-US" sz="4000" dirty="0"/>
              <a:t>Research platforms</a:t>
            </a:r>
            <a:r>
              <a:rPr lang="cs-CZ" sz="4000" dirty="0"/>
              <a:t> </a:t>
            </a:r>
            <a:r>
              <a:rPr lang="en-US" sz="4000" dirty="0"/>
              <a:t>according to project stage</a:t>
            </a:r>
            <a:endParaRPr lang="en-US" dirty="0"/>
          </a:p>
        </p:txBody>
      </p:sp>
      <p:sp>
        <p:nvSpPr>
          <p:cNvPr id="27" name="Text Placeholder 4">
            <a:extLst>
              <a:ext uri="{FF2B5EF4-FFF2-40B4-BE49-F238E27FC236}">
                <a16:creationId xmlns:a16="http://schemas.microsoft.com/office/drawing/2014/main" id="{02BE6AFC-2E1B-84FF-767B-2C4F0163B35F}"/>
              </a:ext>
            </a:extLst>
          </p:cNvPr>
          <p:cNvSpPr>
            <a:spLocks noGrp="1"/>
          </p:cNvSpPr>
          <p:nvPr>
            <p:ph type="body" sz="quarter" idx="19"/>
          </p:nvPr>
        </p:nvSpPr>
        <p:spPr>
          <a:xfrm>
            <a:off x="7839982" y="5828269"/>
            <a:ext cx="639989" cy="561646"/>
          </a:xfrm>
        </p:spPr>
        <p:txBody>
          <a:bodyPr/>
          <a:lstStyle/>
          <a:p>
            <a:r>
              <a:rPr lang="cs-CZ" sz="1600"/>
              <a:t>n</a:t>
            </a:r>
            <a:r>
              <a:rPr lang="en-US" sz="1600"/>
              <a:t>=</a:t>
            </a:r>
            <a:r>
              <a:rPr lang="cs-CZ" sz="1600"/>
              <a:t>50</a:t>
            </a:r>
            <a:endParaRPr lang="en-US" sz="1600"/>
          </a:p>
        </p:txBody>
      </p:sp>
      <p:graphicFrame>
        <p:nvGraphicFramePr>
          <p:cNvPr id="7" name="Content Placeholder 5">
            <a:extLst>
              <a:ext uri="{FF2B5EF4-FFF2-40B4-BE49-F238E27FC236}">
                <a16:creationId xmlns:a16="http://schemas.microsoft.com/office/drawing/2014/main" id="{C07D4EE5-396C-1556-4AF4-B0451E2EA0B1}"/>
              </a:ext>
            </a:extLst>
          </p:cNvPr>
          <p:cNvGraphicFramePr>
            <a:graphicFrameLocks noGrp="1"/>
          </p:cNvGraphicFramePr>
          <p:nvPr>
            <p:ph idx="28"/>
            <p:extLst>
              <p:ext uri="{D42A27DB-BD31-4B8C-83A1-F6EECF244321}">
                <p14:modId xmlns:p14="http://schemas.microsoft.com/office/powerpoint/2010/main" val="2938790785"/>
              </p:ext>
            </p:extLst>
          </p:nvPr>
        </p:nvGraphicFramePr>
        <p:xfrm>
          <a:off x="6204857" y="1469571"/>
          <a:ext cx="5560335" cy="4337453"/>
        </p:xfrm>
        <a:graphic>
          <a:graphicData uri="http://schemas.openxmlformats.org/drawingml/2006/chart">
            <c:chart xmlns:c="http://schemas.openxmlformats.org/drawingml/2006/chart" xmlns:r="http://schemas.openxmlformats.org/officeDocument/2006/relationships" r:id="rId3"/>
          </a:graphicData>
        </a:graphic>
      </p:graphicFrame>
      <p:sp>
        <p:nvSpPr>
          <p:cNvPr id="8" name="Zástupný objekt pre pätu 1">
            <a:extLst>
              <a:ext uri="{FF2B5EF4-FFF2-40B4-BE49-F238E27FC236}">
                <a16:creationId xmlns:a16="http://schemas.microsoft.com/office/drawing/2014/main" id="{B0323441-32A7-70F2-6A71-408161582EE2}"/>
              </a:ext>
            </a:extLst>
          </p:cNvPr>
          <p:cNvSpPr txBox="1">
            <a:spLocks/>
          </p:cNvSpPr>
          <p:nvPr/>
        </p:nvSpPr>
        <p:spPr bwMode="auto">
          <a:xfrm>
            <a:off x="632914" y="6325971"/>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defPPr>
              <a:defRPr lang="en-US"/>
            </a:defPPr>
            <a:lvl1pPr algn="l" rtl="0" fontAlgn="base">
              <a:spcBef>
                <a:spcPct val="0"/>
              </a:spcBef>
              <a:spcAft>
                <a:spcPct val="0"/>
              </a:spcAft>
              <a:defRPr lang="cs-CZ" altLang="cs-CZ" sz="1200" kern="1200">
                <a:solidFill>
                  <a:schemeClr val="tx2"/>
                </a:solidFill>
                <a:latin typeface="+mj-lt"/>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a:lstStyle>
          <a:p>
            <a:r>
              <a:rPr lang="en-GB"/>
              <a:t>Open Access Week, Université Paris Nanterre, 2023</a:t>
            </a:r>
          </a:p>
          <a:p>
            <a:endParaRPr lang="en-GB"/>
          </a:p>
        </p:txBody>
      </p:sp>
      <p:sp>
        <p:nvSpPr>
          <p:cNvPr id="9" name="TextovéPole 8">
            <a:extLst>
              <a:ext uri="{FF2B5EF4-FFF2-40B4-BE49-F238E27FC236}">
                <a16:creationId xmlns:a16="http://schemas.microsoft.com/office/drawing/2014/main" id="{A7AC057C-DA01-FC6C-5F76-28156917952B}"/>
              </a:ext>
            </a:extLst>
          </p:cNvPr>
          <p:cNvSpPr txBox="1"/>
          <p:nvPr/>
        </p:nvSpPr>
        <p:spPr>
          <a:xfrm>
            <a:off x="244987" y="5143168"/>
            <a:ext cx="6096000" cy="923330"/>
          </a:xfrm>
          <a:prstGeom prst="rect">
            <a:avLst/>
          </a:prstGeom>
          <a:noFill/>
        </p:spPr>
        <p:txBody>
          <a:bodyPr wrap="square">
            <a:spAutoFit/>
          </a:bodyPr>
          <a:lstStyle/>
          <a:p>
            <a:pPr algn="ctr" rtl="0" fontAlgn="base"/>
            <a:r>
              <a:rPr lang="en-US" sz="1800" b="0" i="0" dirty="0">
                <a:solidFill>
                  <a:srgbClr val="000000"/>
                </a:solidFill>
                <a:effectLst/>
                <a:latin typeface="Calibri" panose="020F0502020204030204" pitchFamily="34" charset="0"/>
              </a:rPr>
              <a:t>LIFECYCLE APPROACH OF A RESEARCH INFRASTRUCTURE </a:t>
            </a:r>
            <a:endParaRPr lang="en-US" sz="1800" b="0" i="0" dirty="0">
              <a:solidFill>
                <a:srgbClr val="000000"/>
              </a:solidFill>
              <a:effectLst/>
              <a:latin typeface="Segoe UI" panose="020B0502040204020203" pitchFamily="34" charset="0"/>
            </a:endParaRPr>
          </a:p>
          <a:p>
            <a:pPr algn="ctr" rtl="0" fontAlgn="base"/>
            <a:r>
              <a:rPr lang="en-US" sz="1800" b="0" i="0" dirty="0">
                <a:solidFill>
                  <a:srgbClr val="000000"/>
                </a:solidFill>
                <a:effectLst/>
                <a:latin typeface="Calibri" panose="020F0502020204030204" pitchFamily="34" charset="0"/>
              </a:rPr>
              <a:t>ESFRI. </a:t>
            </a:r>
            <a:r>
              <a:rPr lang="en-US" sz="1800" b="0" i="1" dirty="0">
                <a:solidFill>
                  <a:srgbClr val="000000"/>
                </a:solidFill>
                <a:effectLst/>
                <a:latin typeface="Calibri" panose="020F0502020204030204" pitchFamily="34" charset="0"/>
              </a:rPr>
              <a:t>Strategy Report on Research Infrastructures ROADMAP 2021: Public Guide</a:t>
            </a:r>
            <a:endParaRPr lang="en-US" sz="1800" b="0" i="0" dirty="0">
              <a:solidFill>
                <a:srgbClr val="000000"/>
              </a:solidFill>
              <a:effectLst/>
              <a:latin typeface="Segoe UI" panose="020B0502040204020203" pitchFamily="34" charset="0"/>
            </a:endParaRPr>
          </a:p>
        </p:txBody>
      </p:sp>
    </p:spTree>
    <p:extLst>
      <p:ext uri="{BB962C8B-B14F-4D97-AF65-F5344CB8AC3E}">
        <p14:creationId xmlns:p14="http://schemas.microsoft.com/office/powerpoint/2010/main" val="31344651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2A9FBDC-FFF1-4E20-84C3-49CE89A2C87F}"/>
              </a:ext>
            </a:extLst>
          </p:cNvPr>
          <p:cNvSpPr>
            <a:spLocks noGrp="1"/>
          </p:cNvSpPr>
          <p:nvPr>
            <p:ph type="sldNum" sz="quarter" idx="11"/>
          </p:nvPr>
        </p:nvSpPr>
        <p:spPr/>
        <p:txBody>
          <a:bodyPr/>
          <a:lstStyle/>
          <a:p>
            <a:fld id="{0970407D-EE58-4A0B-824B-1D3AE42DD9CF}" type="slidenum">
              <a:rPr lang="cs-CZ" altLang="cs-CZ" smtClean="0"/>
              <a:pPr/>
              <a:t>11</a:t>
            </a:fld>
            <a:endParaRPr lang="cs-CZ" altLang="cs-CZ"/>
          </a:p>
        </p:txBody>
      </p:sp>
      <p:graphicFrame>
        <p:nvGraphicFramePr>
          <p:cNvPr id="10" name="Content Placeholder 9">
            <a:extLst>
              <a:ext uri="{FF2B5EF4-FFF2-40B4-BE49-F238E27FC236}">
                <a16:creationId xmlns:a16="http://schemas.microsoft.com/office/drawing/2014/main" id="{7BFACE4D-FF4F-4ECD-8AD9-025DD82AF70B}"/>
              </a:ext>
            </a:extLst>
          </p:cNvPr>
          <p:cNvGraphicFramePr>
            <a:graphicFrameLocks noGrp="1"/>
          </p:cNvGraphicFramePr>
          <p:nvPr>
            <p:ph idx="1"/>
          </p:nvPr>
        </p:nvGraphicFramePr>
        <p:xfrm>
          <a:off x="1866899" y="1438275"/>
          <a:ext cx="7575275" cy="4539867"/>
        </p:xfrm>
        <a:graphic>
          <a:graphicData uri="http://schemas.openxmlformats.org/drawingml/2006/chart">
            <c:chart xmlns:c="http://schemas.openxmlformats.org/drawingml/2006/chart" xmlns:r="http://schemas.openxmlformats.org/officeDocument/2006/relationships" r:id="rId2"/>
          </a:graphicData>
        </a:graphic>
      </p:graphicFrame>
      <p:sp>
        <p:nvSpPr>
          <p:cNvPr id="8" name="Title 3">
            <a:extLst>
              <a:ext uri="{FF2B5EF4-FFF2-40B4-BE49-F238E27FC236}">
                <a16:creationId xmlns:a16="http://schemas.microsoft.com/office/drawing/2014/main" id="{3D4CBEF5-1CDB-4394-9D42-1EF08E044CBD}"/>
              </a:ext>
            </a:extLst>
          </p:cNvPr>
          <p:cNvSpPr txBox="1">
            <a:spLocks/>
          </p:cNvSpPr>
          <p:nvPr/>
        </p:nvSpPr>
        <p:spPr>
          <a:xfrm>
            <a:off x="666000" y="301800"/>
            <a:ext cx="10753200" cy="451576"/>
          </a:xfrm>
          <a:prstGeom prst="rect">
            <a:avLst/>
          </a:prstGeom>
        </p:spPr>
        <p:txBody>
          <a:bodyPr vert="horz" lIns="0" tIns="0" rIns="0" bIns="0" rtlCol="0" anchor="t" anchorCtr="0">
            <a:noAutofit/>
          </a:bodyPr>
          <a:lst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gn="ctr"/>
            <a:r>
              <a:rPr lang="en-US" sz="2800" kern="0" dirty="0"/>
              <a:t>Research platforms and collections at FA MU </a:t>
            </a:r>
            <a:endParaRPr lang="cs-CZ" sz="2800" kern="0" dirty="0"/>
          </a:p>
          <a:p>
            <a:r>
              <a:rPr lang="en-US" sz="2800" kern="0" dirty="0"/>
              <a:t>according to means of access</a:t>
            </a:r>
            <a:r>
              <a:rPr lang="cs-CZ" sz="2800" kern="0" dirty="0"/>
              <a:t> | I</a:t>
            </a:r>
            <a:r>
              <a:rPr lang="en-US" sz="2800" kern="0" dirty="0"/>
              <a:t>n operation project stage only;</a:t>
            </a:r>
            <a:r>
              <a:rPr lang="cs-CZ" sz="2800" kern="0" dirty="0"/>
              <a:t>                   </a:t>
            </a:r>
            <a:r>
              <a:rPr lang="en-US" sz="2800" kern="0" dirty="0"/>
              <a:t>n = 34</a:t>
            </a:r>
            <a:r>
              <a:rPr lang="cs-CZ" sz="2800" kern="0" dirty="0"/>
              <a:t>           </a:t>
            </a:r>
            <a:endParaRPr lang="en-US" sz="2800" kern="0" dirty="0"/>
          </a:p>
        </p:txBody>
      </p:sp>
      <p:sp>
        <p:nvSpPr>
          <p:cNvPr id="2" name="Zástupný objekt pre pätu 1">
            <a:extLst>
              <a:ext uri="{FF2B5EF4-FFF2-40B4-BE49-F238E27FC236}">
                <a16:creationId xmlns:a16="http://schemas.microsoft.com/office/drawing/2014/main" id="{D1950688-3FD2-B169-77F0-807CB79B834D}"/>
              </a:ext>
            </a:extLst>
          </p:cNvPr>
          <p:cNvSpPr txBox="1">
            <a:spLocks noGrp="1"/>
          </p:cNvSpPr>
          <p:nvPr>
            <p:ph type="ftr" sz="quarter" idx="10"/>
          </p:nvPr>
        </p:nvSpPr>
        <p:spPr bwMode="auto">
          <a:xfrm>
            <a:off x="731611" y="6314849"/>
            <a:ext cx="7920038" cy="252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defPPr>
              <a:defRPr lang="en-US"/>
            </a:defPPr>
            <a:lvl1pPr algn="l" rtl="0" fontAlgn="base">
              <a:spcBef>
                <a:spcPct val="0"/>
              </a:spcBef>
              <a:spcAft>
                <a:spcPct val="0"/>
              </a:spcAft>
              <a:defRPr lang="cs-CZ" altLang="cs-CZ" sz="1200" kern="1200">
                <a:solidFill>
                  <a:schemeClr val="tx2"/>
                </a:solidFill>
                <a:latin typeface="+mj-lt"/>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a:lstStyle>
          <a:p>
            <a:r>
              <a:rPr lang="en-GB"/>
              <a:t>Open Access Week, Université Paris Nanterre, 2023</a:t>
            </a:r>
          </a:p>
          <a:p>
            <a:endParaRPr lang="en-GB"/>
          </a:p>
        </p:txBody>
      </p:sp>
    </p:spTree>
    <p:extLst>
      <p:ext uri="{BB962C8B-B14F-4D97-AF65-F5344CB8AC3E}">
        <p14:creationId xmlns:p14="http://schemas.microsoft.com/office/powerpoint/2010/main" val="7210450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3BC9506-DC56-47A8-B737-D00C03A8CC25}"/>
              </a:ext>
            </a:extLst>
          </p:cNvPr>
          <p:cNvSpPr>
            <a:spLocks noGrp="1"/>
          </p:cNvSpPr>
          <p:nvPr>
            <p:ph type="sldNum" sz="quarter" idx="11"/>
          </p:nvPr>
        </p:nvSpPr>
        <p:spPr/>
        <p:txBody>
          <a:bodyPr/>
          <a:lstStyle/>
          <a:p>
            <a:fld id="{0970407D-EE58-4A0B-824B-1D3AE42DD9CF}" type="slidenum">
              <a:rPr lang="cs-CZ" altLang="cs-CZ" smtClean="0"/>
              <a:pPr/>
              <a:t>12</a:t>
            </a:fld>
            <a:endParaRPr lang="cs-CZ" altLang="cs-CZ"/>
          </a:p>
        </p:txBody>
      </p:sp>
      <p:sp>
        <p:nvSpPr>
          <p:cNvPr id="4" name="Title 3">
            <a:extLst>
              <a:ext uri="{FF2B5EF4-FFF2-40B4-BE49-F238E27FC236}">
                <a16:creationId xmlns:a16="http://schemas.microsoft.com/office/drawing/2014/main" id="{37E49365-F22F-4651-A0A9-2F11564105E2}"/>
              </a:ext>
            </a:extLst>
          </p:cNvPr>
          <p:cNvSpPr>
            <a:spLocks noGrp="1"/>
          </p:cNvSpPr>
          <p:nvPr>
            <p:ph type="title"/>
          </p:nvPr>
        </p:nvSpPr>
        <p:spPr>
          <a:xfrm>
            <a:off x="506610" y="565208"/>
            <a:ext cx="6146550" cy="451576"/>
          </a:xfrm>
        </p:spPr>
        <p:txBody>
          <a:bodyPr/>
          <a:lstStyle/>
          <a:p>
            <a:pPr algn="ctr"/>
            <a:r>
              <a:rPr lang="cs-CZ" dirty="0" err="1"/>
              <a:t>Outcome</a:t>
            </a:r>
            <a:r>
              <a:rPr lang="cs-CZ" dirty="0"/>
              <a:t>: </a:t>
            </a:r>
            <a:br>
              <a:rPr lang="cs-CZ" dirty="0"/>
            </a:br>
            <a:r>
              <a:rPr lang="cs-CZ" dirty="0"/>
              <a:t>Public </a:t>
            </a:r>
            <a:r>
              <a:rPr lang="cs-CZ" dirty="0" err="1"/>
              <a:t>catalogue</a:t>
            </a:r>
            <a:endParaRPr lang="cs-CZ" dirty="0"/>
          </a:p>
        </p:txBody>
      </p:sp>
      <p:sp>
        <p:nvSpPr>
          <p:cNvPr id="8" name="Content Placeholder 4">
            <a:extLst>
              <a:ext uri="{FF2B5EF4-FFF2-40B4-BE49-F238E27FC236}">
                <a16:creationId xmlns:a16="http://schemas.microsoft.com/office/drawing/2014/main" id="{7926A819-3350-48F0-AAA4-379FD15B4CA7}"/>
              </a:ext>
            </a:extLst>
          </p:cNvPr>
          <p:cNvSpPr>
            <a:spLocks noGrp="1"/>
          </p:cNvSpPr>
          <p:nvPr>
            <p:ph idx="1"/>
          </p:nvPr>
        </p:nvSpPr>
        <p:spPr>
          <a:xfrm>
            <a:off x="540001" y="2082234"/>
            <a:ext cx="5556000" cy="3080316"/>
          </a:xfrm>
        </p:spPr>
        <p:txBody>
          <a:bodyPr/>
          <a:lstStyle/>
          <a:p>
            <a:pPr>
              <a:lnSpc>
                <a:spcPct val="100000"/>
              </a:lnSpc>
            </a:pPr>
            <a:r>
              <a:rPr lang="cs-CZ" sz="2500" b="1"/>
              <a:t>34</a:t>
            </a:r>
            <a:r>
              <a:rPr lang="cs-CZ" sz="2500"/>
              <a:t> active research platforms and collections</a:t>
            </a:r>
          </a:p>
          <a:p>
            <a:r>
              <a:rPr lang="cs-CZ" sz="2400" err="1">
                <a:hlinkClick r:id="rId2"/>
              </a:rPr>
              <a:t>Catalogue</a:t>
            </a:r>
            <a:r>
              <a:rPr lang="cs-CZ" sz="2400">
                <a:hlinkClick r:id="rId2"/>
              </a:rPr>
              <a:t> </a:t>
            </a:r>
            <a:r>
              <a:rPr lang="cs-CZ" sz="2400" err="1">
                <a:hlinkClick r:id="rId2"/>
              </a:rPr>
              <a:t>of</a:t>
            </a:r>
            <a:r>
              <a:rPr lang="cs-CZ" sz="2400">
                <a:hlinkClick r:id="rId2"/>
              </a:rPr>
              <a:t> </a:t>
            </a:r>
            <a:r>
              <a:rPr lang="cs-CZ" sz="2400" err="1">
                <a:hlinkClick r:id="rId2"/>
              </a:rPr>
              <a:t>platforms</a:t>
            </a:r>
            <a:r>
              <a:rPr lang="cs-CZ" sz="2400">
                <a:hlinkClick r:id="rId2"/>
              </a:rPr>
              <a:t> </a:t>
            </a:r>
            <a:r>
              <a:rPr lang="cs-CZ" sz="2400" err="1">
                <a:hlinkClick r:id="rId2"/>
              </a:rPr>
              <a:t>at</a:t>
            </a:r>
            <a:r>
              <a:rPr lang="cs-CZ" sz="2400">
                <a:hlinkClick r:id="rId2"/>
              </a:rPr>
              <a:t> MUNI ARTS | Digital </a:t>
            </a:r>
            <a:r>
              <a:rPr lang="cs-CZ" sz="2400" err="1">
                <a:hlinkClick r:id="rId2"/>
              </a:rPr>
              <a:t>Humanities</a:t>
            </a:r>
            <a:r>
              <a:rPr lang="cs-CZ" sz="2400">
                <a:hlinkClick r:id="rId2"/>
              </a:rPr>
              <a:t> | MUNI PHIL</a:t>
            </a:r>
            <a:endParaRPr lang="cs-CZ" sz="2400"/>
          </a:p>
        </p:txBody>
      </p:sp>
      <p:pic>
        <p:nvPicPr>
          <p:cNvPr id="5" name="Obrázek 4">
            <a:extLst>
              <a:ext uri="{FF2B5EF4-FFF2-40B4-BE49-F238E27FC236}">
                <a16:creationId xmlns:a16="http://schemas.microsoft.com/office/drawing/2014/main" id="{06958FDD-C8C6-C1DD-4976-9965DFFF6E70}"/>
              </a:ext>
            </a:extLst>
          </p:cNvPr>
          <p:cNvPicPr>
            <a:picLocks noChangeAspect="1"/>
          </p:cNvPicPr>
          <p:nvPr/>
        </p:nvPicPr>
        <p:blipFill>
          <a:blip r:embed="rId3"/>
          <a:stretch>
            <a:fillRect/>
          </a:stretch>
        </p:blipFill>
        <p:spPr>
          <a:xfrm>
            <a:off x="6074382" y="350238"/>
            <a:ext cx="6023972" cy="1663619"/>
          </a:xfrm>
          <a:prstGeom prst="rect">
            <a:avLst/>
          </a:prstGeom>
        </p:spPr>
      </p:pic>
      <p:pic>
        <p:nvPicPr>
          <p:cNvPr id="10" name="Obrázek 9">
            <a:extLst>
              <a:ext uri="{FF2B5EF4-FFF2-40B4-BE49-F238E27FC236}">
                <a16:creationId xmlns:a16="http://schemas.microsoft.com/office/drawing/2014/main" id="{01169989-4445-5AEC-919A-E92AD1151835}"/>
              </a:ext>
            </a:extLst>
          </p:cNvPr>
          <p:cNvPicPr>
            <a:picLocks noChangeAspect="1"/>
          </p:cNvPicPr>
          <p:nvPr/>
        </p:nvPicPr>
        <p:blipFill>
          <a:blip r:embed="rId4"/>
          <a:stretch>
            <a:fillRect/>
          </a:stretch>
        </p:blipFill>
        <p:spPr>
          <a:xfrm>
            <a:off x="6080765" y="1938591"/>
            <a:ext cx="6022828" cy="4919409"/>
          </a:xfrm>
          <a:prstGeom prst="rect">
            <a:avLst/>
          </a:prstGeom>
        </p:spPr>
      </p:pic>
      <p:sp>
        <p:nvSpPr>
          <p:cNvPr id="17" name="Zástupný objekt pre pätu 1">
            <a:extLst>
              <a:ext uri="{FF2B5EF4-FFF2-40B4-BE49-F238E27FC236}">
                <a16:creationId xmlns:a16="http://schemas.microsoft.com/office/drawing/2014/main" id="{BA41FA0D-2C94-5609-BDDC-34462E06CDAF}"/>
              </a:ext>
            </a:extLst>
          </p:cNvPr>
          <p:cNvSpPr txBox="1">
            <a:spLocks noGrp="1"/>
          </p:cNvSpPr>
          <p:nvPr>
            <p:ph type="ftr" sz="quarter" idx="10"/>
          </p:nvPr>
        </p:nvSpPr>
        <p:spPr bwMode="auto">
          <a:xfrm>
            <a:off x="677182" y="6314848"/>
            <a:ext cx="5309961" cy="249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defPPr>
              <a:defRPr lang="en-US"/>
            </a:defPPr>
            <a:lvl1pPr algn="l" rtl="0" fontAlgn="base">
              <a:spcBef>
                <a:spcPct val="0"/>
              </a:spcBef>
              <a:spcAft>
                <a:spcPct val="0"/>
              </a:spcAft>
              <a:defRPr lang="cs-CZ" altLang="cs-CZ" sz="1200" kern="1200">
                <a:solidFill>
                  <a:schemeClr val="tx2"/>
                </a:solidFill>
                <a:latin typeface="+mj-lt"/>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a:lstStyle>
          <a:p>
            <a:r>
              <a:rPr lang="en-GB"/>
              <a:t>Open Access Week, Université Paris Nanterre, 2023</a:t>
            </a:r>
          </a:p>
          <a:p>
            <a:endParaRPr lang="en-GB"/>
          </a:p>
        </p:txBody>
      </p:sp>
    </p:spTree>
    <p:extLst>
      <p:ext uri="{BB962C8B-B14F-4D97-AF65-F5344CB8AC3E}">
        <p14:creationId xmlns:p14="http://schemas.microsoft.com/office/powerpoint/2010/main" val="10628729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08A5E202-FFEF-0D00-399B-D2C6C4083CBA}"/>
              </a:ext>
            </a:extLst>
          </p:cNvPr>
          <p:cNvSpPr>
            <a:spLocks noGrp="1"/>
          </p:cNvSpPr>
          <p:nvPr>
            <p:ph type="sldNum" sz="quarter" idx="11"/>
          </p:nvPr>
        </p:nvSpPr>
        <p:spPr/>
        <p:txBody>
          <a:bodyPr/>
          <a:lstStyle/>
          <a:p>
            <a:fld id="{0970407D-EE58-4A0B-824B-1D3AE42DD9CF}" type="slidenum">
              <a:rPr lang="cs-CZ" altLang="cs-CZ" smtClean="0"/>
              <a:pPr/>
              <a:t>13</a:t>
            </a:fld>
            <a:endParaRPr lang="cs-CZ" altLang="cs-CZ"/>
          </a:p>
        </p:txBody>
      </p:sp>
      <p:pic>
        <p:nvPicPr>
          <p:cNvPr id="6" name="Obrázek 5">
            <a:extLst>
              <a:ext uri="{FF2B5EF4-FFF2-40B4-BE49-F238E27FC236}">
                <a16:creationId xmlns:a16="http://schemas.microsoft.com/office/drawing/2014/main" id="{1F35C391-BF64-B5F4-5EC5-21CE7B367DA6}"/>
              </a:ext>
            </a:extLst>
          </p:cNvPr>
          <p:cNvPicPr>
            <a:picLocks noChangeAspect="1"/>
          </p:cNvPicPr>
          <p:nvPr/>
        </p:nvPicPr>
        <p:blipFill>
          <a:blip r:embed="rId2"/>
          <a:stretch>
            <a:fillRect/>
          </a:stretch>
        </p:blipFill>
        <p:spPr>
          <a:xfrm>
            <a:off x="106121" y="87086"/>
            <a:ext cx="2626194" cy="986364"/>
          </a:xfrm>
          <a:prstGeom prst="rect">
            <a:avLst/>
          </a:prstGeom>
        </p:spPr>
      </p:pic>
      <p:pic>
        <p:nvPicPr>
          <p:cNvPr id="8" name="Obrázek 7">
            <a:extLst>
              <a:ext uri="{FF2B5EF4-FFF2-40B4-BE49-F238E27FC236}">
                <a16:creationId xmlns:a16="http://schemas.microsoft.com/office/drawing/2014/main" id="{4BFD72A0-EE26-1868-95D1-0124706B10F5}"/>
              </a:ext>
            </a:extLst>
          </p:cNvPr>
          <p:cNvPicPr>
            <a:picLocks noChangeAspect="1"/>
          </p:cNvPicPr>
          <p:nvPr/>
        </p:nvPicPr>
        <p:blipFill>
          <a:blip r:embed="rId3"/>
          <a:stretch>
            <a:fillRect/>
          </a:stretch>
        </p:blipFill>
        <p:spPr>
          <a:xfrm>
            <a:off x="2503715" y="0"/>
            <a:ext cx="9481457" cy="1571844"/>
          </a:xfrm>
          <a:prstGeom prst="rect">
            <a:avLst/>
          </a:prstGeom>
        </p:spPr>
      </p:pic>
      <p:pic>
        <p:nvPicPr>
          <p:cNvPr id="10" name="Obrázek 9">
            <a:extLst>
              <a:ext uri="{FF2B5EF4-FFF2-40B4-BE49-F238E27FC236}">
                <a16:creationId xmlns:a16="http://schemas.microsoft.com/office/drawing/2014/main" id="{AE8DB699-12A5-F2DA-B786-A2BE95DA163D}"/>
              </a:ext>
            </a:extLst>
          </p:cNvPr>
          <p:cNvPicPr>
            <a:picLocks noChangeAspect="1"/>
          </p:cNvPicPr>
          <p:nvPr/>
        </p:nvPicPr>
        <p:blipFill>
          <a:blip r:embed="rId4"/>
          <a:stretch>
            <a:fillRect/>
          </a:stretch>
        </p:blipFill>
        <p:spPr>
          <a:xfrm>
            <a:off x="141514" y="1496164"/>
            <a:ext cx="10012172" cy="4458322"/>
          </a:xfrm>
          <a:prstGeom prst="rect">
            <a:avLst/>
          </a:prstGeom>
        </p:spPr>
      </p:pic>
      <p:pic>
        <p:nvPicPr>
          <p:cNvPr id="14" name="Obrázek 13">
            <a:extLst>
              <a:ext uri="{FF2B5EF4-FFF2-40B4-BE49-F238E27FC236}">
                <a16:creationId xmlns:a16="http://schemas.microsoft.com/office/drawing/2014/main" id="{639A5D4E-ACFF-7563-CDC7-8B723A7AD10D}"/>
              </a:ext>
            </a:extLst>
          </p:cNvPr>
          <p:cNvPicPr>
            <a:picLocks noChangeAspect="1"/>
          </p:cNvPicPr>
          <p:nvPr/>
        </p:nvPicPr>
        <p:blipFill>
          <a:blip r:embed="rId5"/>
          <a:stretch>
            <a:fillRect/>
          </a:stretch>
        </p:blipFill>
        <p:spPr>
          <a:xfrm>
            <a:off x="10034446" y="1440042"/>
            <a:ext cx="2029108" cy="3934374"/>
          </a:xfrm>
          <a:prstGeom prst="rect">
            <a:avLst/>
          </a:prstGeom>
        </p:spPr>
      </p:pic>
      <p:sp>
        <p:nvSpPr>
          <p:cNvPr id="15" name="Zástupný objekt pre pätu 1">
            <a:extLst>
              <a:ext uri="{FF2B5EF4-FFF2-40B4-BE49-F238E27FC236}">
                <a16:creationId xmlns:a16="http://schemas.microsoft.com/office/drawing/2014/main" id="{A9CB707B-1FE2-04F4-42F5-2F864B144A12}"/>
              </a:ext>
            </a:extLst>
          </p:cNvPr>
          <p:cNvSpPr txBox="1">
            <a:spLocks/>
          </p:cNvSpPr>
          <p:nvPr/>
        </p:nvSpPr>
        <p:spPr bwMode="auto">
          <a:xfrm>
            <a:off x="677182" y="6314848"/>
            <a:ext cx="5309961" cy="249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defPPr>
              <a:defRPr lang="en-US"/>
            </a:defPPr>
            <a:lvl1pPr algn="l" rtl="0" fontAlgn="base">
              <a:spcBef>
                <a:spcPct val="0"/>
              </a:spcBef>
              <a:spcAft>
                <a:spcPct val="0"/>
              </a:spcAft>
              <a:defRPr lang="cs-CZ" altLang="cs-CZ" sz="1200" kern="1200">
                <a:solidFill>
                  <a:schemeClr val="tx2"/>
                </a:solidFill>
                <a:latin typeface="+mj-lt"/>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a:lstStyle>
          <a:p>
            <a:r>
              <a:rPr lang="en-GB"/>
              <a:t>Open Access Week, Université Paris Nanterre, 2023</a:t>
            </a:r>
          </a:p>
          <a:p>
            <a:endParaRPr lang="en-GB"/>
          </a:p>
        </p:txBody>
      </p:sp>
    </p:spTree>
    <p:extLst>
      <p:ext uri="{BB962C8B-B14F-4D97-AF65-F5344CB8AC3E}">
        <p14:creationId xmlns:p14="http://schemas.microsoft.com/office/powerpoint/2010/main" val="9661260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14</a:t>
            </a:fld>
            <a:endParaRPr lang="cs-CZ" altLang="cs-CZ"/>
          </a:p>
        </p:txBody>
      </p:sp>
      <p:sp>
        <p:nvSpPr>
          <p:cNvPr id="4" name="Nadpis 3"/>
          <p:cNvSpPr>
            <a:spLocks noGrp="1"/>
          </p:cNvSpPr>
          <p:nvPr>
            <p:ph type="title"/>
          </p:nvPr>
        </p:nvSpPr>
        <p:spPr>
          <a:xfrm>
            <a:off x="719400" y="523259"/>
            <a:ext cx="10753200" cy="451576"/>
          </a:xfrm>
        </p:spPr>
        <p:txBody>
          <a:bodyPr/>
          <a:lstStyle/>
          <a:p>
            <a:pPr algn="ctr"/>
            <a:r>
              <a:rPr lang="en-US" dirty="0"/>
              <a:t>Clash of Data Cultures </a:t>
            </a:r>
          </a:p>
        </p:txBody>
      </p:sp>
      <p:sp>
        <p:nvSpPr>
          <p:cNvPr id="5" name="Zástupný symbol pro obsah 4"/>
          <p:cNvSpPr>
            <a:spLocks noGrp="1"/>
          </p:cNvSpPr>
          <p:nvPr>
            <p:ph idx="1"/>
          </p:nvPr>
        </p:nvSpPr>
        <p:spPr>
          <a:xfrm>
            <a:off x="540000" y="1817353"/>
            <a:ext cx="10753200" cy="3784428"/>
          </a:xfrm>
        </p:spPr>
        <p:txBody>
          <a:bodyPr numCol="2"/>
          <a:lstStyle/>
          <a:p>
            <a:r>
              <a:rPr lang="en-US" sz="2000" dirty="0"/>
              <a:t>access to information</a:t>
            </a:r>
          </a:p>
          <a:p>
            <a:r>
              <a:rPr lang="en-US" sz="2000" dirty="0"/>
              <a:t>documentation</a:t>
            </a:r>
          </a:p>
          <a:p>
            <a:r>
              <a:rPr lang="en-US" sz="2000" dirty="0"/>
              <a:t>transparency – e.g. API</a:t>
            </a:r>
          </a:p>
          <a:p>
            <a:r>
              <a:rPr lang="en-US" sz="2000" dirty="0"/>
              <a:t>long term preservation</a:t>
            </a:r>
          </a:p>
          <a:p>
            <a:r>
              <a:rPr lang="en-US" sz="2000" dirty="0"/>
              <a:t>value of metadata </a:t>
            </a:r>
            <a:r>
              <a:rPr lang="cs-CZ" sz="2000" dirty="0"/>
              <a:t>and </a:t>
            </a:r>
            <a:r>
              <a:rPr lang="cs-CZ" sz="2000" dirty="0" err="1"/>
              <a:t>paradata</a:t>
            </a:r>
            <a:endParaRPr lang="en-US" sz="2000" dirty="0"/>
          </a:p>
          <a:p>
            <a:r>
              <a:rPr lang="en-US" sz="2000" dirty="0"/>
              <a:t>copyright</a:t>
            </a:r>
            <a:endParaRPr lang="cs-CZ" sz="2000" dirty="0"/>
          </a:p>
          <a:p>
            <a:r>
              <a:rPr lang="cs-CZ" sz="2000" dirty="0" err="1"/>
              <a:t>expectation</a:t>
            </a:r>
            <a:r>
              <a:rPr lang="cs-CZ" sz="2000" dirty="0"/>
              <a:t> and </a:t>
            </a:r>
            <a:r>
              <a:rPr lang="cs-CZ" sz="2000" dirty="0" err="1"/>
              <a:t>misunderstanding</a:t>
            </a:r>
            <a:r>
              <a:rPr lang="cs-CZ" sz="2000" dirty="0"/>
              <a:t>: </a:t>
            </a:r>
            <a:r>
              <a:rPr lang="cs-CZ" sz="2000" dirty="0" err="1"/>
              <a:t>intergation</a:t>
            </a:r>
            <a:endParaRPr lang="cs-CZ" sz="2000" dirty="0"/>
          </a:p>
          <a:p>
            <a:r>
              <a:rPr lang="cs-CZ" sz="2000" dirty="0" err="1"/>
              <a:t>information</a:t>
            </a:r>
            <a:r>
              <a:rPr lang="cs-CZ" sz="2000" dirty="0"/>
              <a:t> </a:t>
            </a:r>
            <a:r>
              <a:rPr lang="cs-CZ" sz="2000" dirty="0" err="1"/>
              <a:t>architecture</a:t>
            </a:r>
            <a:r>
              <a:rPr lang="cs-CZ" sz="2000" dirty="0"/>
              <a:t> </a:t>
            </a:r>
          </a:p>
          <a:p>
            <a:r>
              <a:rPr lang="cs-CZ" sz="2000" dirty="0" err="1"/>
              <a:t>visual</a:t>
            </a:r>
            <a:r>
              <a:rPr lang="cs-CZ" sz="2000" dirty="0"/>
              <a:t> </a:t>
            </a:r>
            <a:r>
              <a:rPr lang="cs-CZ" sz="2000" dirty="0" err="1"/>
              <a:t>representation</a:t>
            </a:r>
            <a:r>
              <a:rPr lang="cs-CZ" sz="2000" dirty="0"/>
              <a:t> </a:t>
            </a:r>
          </a:p>
          <a:p>
            <a:r>
              <a:rPr lang="cs-CZ" sz="2000" dirty="0" err="1"/>
              <a:t>concept</a:t>
            </a:r>
            <a:r>
              <a:rPr lang="cs-CZ" sz="2000" dirty="0"/>
              <a:t> </a:t>
            </a:r>
            <a:r>
              <a:rPr lang="cs-CZ" sz="2000" dirty="0" err="1"/>
              <a:t>of</a:t>
            </a:r>
            <a:r>
              <a:rPr lang="cs-CZ" sz="2000" dirty="0"/>
              <a:t> open </a:t>
            </a:r>
            <a:r>
              <a:rPr lang="cs-CZ" sz="2000" dirty="0" err="1"/>
              <a:t>access</a:t>
            </a:r>
            <a:endParaRPr lang="cs-CZ" sz="2000" dirty="0"/>
          </a:p>
          <a:p>
            <a:r>
              <a:rPr lang="cs-CZ" sz="2000" dirty="0" err="1"/>
              <a:t>concept</a:t>
            </a:r>
            <a:r>
              <a:rPr lang="cs-CZ" sz="2000" dirty="0"/>
              <a:t> </a:t>
            </a:r>
            <a:r>
              <a:rPr lang="cs-CZ" sz="2000" dirty="0" err="1"/>
              <a:t>of</a:t>
            </a:r>
            <a:r>
              <a:rPr lang="cs-CZ" sz="2000" dirty="0"/>
              <a:t> data – </a:t>
            </a:r>
            <a:r>
              <a:rPr lang="cs-CZ" sz="2000" dirty="0" err="1"/>
              <a:t>raw</a:t>
            </a:r>
            <a:r>
              <a:rPr lang="cs-CZ" sz="2000" dirty="0"/>
              <a:t> data</a:t>
            </a:r>
            <a:endParaRPr lang="en-US" sz="2000" dirty="0"/>
          </a:p>
          <a:p>
            <a:r>
              <a:rPr lang="en-US" sz="2000" dirty="0"/>
              <a:t>concept of user</a:t>
            </a:r>
          </a:p>
          <a:p>
            <a:pPr>
              <a:lnSpc>
                <a:spcPct val="100000"/>
              </a:lnSpc>
            </a:pPr>
            <a:r>
              <a:rPr lang="en-US" sz="2000" dirty="0"/>
              <a:t>infrastructural </a:t>
            </a:r>
            <a:r>
              <a:rPr lang="en-US" sz="2000" dirty="0" err="1"/>
              <a:t>transcontextual</a:t>
            </a:r>
            <a:r>
              <a:rPr lang="cs-CZ" sz="2000" dirty="0"/>
              <a:t> </a:t>
            </a:r>
            <a:r>
              <a:rPr lang="en-US" sz="2000" dirty="0"/>
              <a:t>syndrome</a:t>
            </a:r>
          </a:p>
          <a:p>
            <a:r>
              <a:rPr lang="en-US" sz="2000" dirty="0"/>
              <a:t>routines x rapid development</a:t>
            </a:r>
          </a:p>
          <a:p>
            <a:r>
              <a:rPr lang="en-US" sz="2000" dirty="0"/>
              <a:t>sustainability</a:t>
            </a:r>
          </a:p>
          <a:p>
            <a:r>
              <a:rPr lang="en-US" sz="2000" dirty="0"/>
              <a:t>power struggles – politics of technology</a:t>
            </a:r>
          </a:p>
        </p:txBody>
      </p:sp>
      <p:sp>
        <p:nvSpPr>
          <p:cNvPr id="6" name="Content Placeholder 4">
            <a:extLst>
              <a:ext uri="{FF2B5EF4-FFF2-40B4-BE49-F238E27FC236}">
                <a16:creationId xmlns:a16="http://schemas.microsoft.com/office/drawing/2014/main" id="{204B719E-437C-447C-9A4B-ED648A1A1332}"/>
              </a:ext>
            </a:extLst>
          </p:cNvPr>
          <p:cNvSpPr txBox="1">
            <a:spLocks/>
          </p:cNvSpPr>
          <p:nvPr/>
        </p:nvSpPr>
        <p:spPr>
          <a:xfrm>
            <a:off x="719400" y="1265779"/>
            <a:ext cx="10753200" cy="611758"/>
          </a:xfrm>
          <a:prstGeom prst="rect">
            <a:avLst/>
          </a:prstGeom>
        </p:spPr>
        <p:txBody>
          <a:bodyPr vert="horz" lIns="0" tIns="0" rIns="0" bIns="0" rtlCol="0">
            <a:noAutofit/>
          </a:bodyPr>
          <a:lstStyle>
            <a:lvl1pPr marL="252000" indent="-180000" algn="l" rtl="0" eaLnBrk="1" fontAlgn="base" hangingPunct="1">
              <a:lnSpc>
                <a:spcPct val="150000"/>
              </a:lnSpc>
              <a:spcBef>
                <a:spcPts val="0"/>
              </a:spcBef>
              <a:spcAft>
                <a:spcPct val="0"/>
              </a:spcAft>
              <a:buClr>
                <a:schemeClr val="tx2"/>
              </a:buClr>
              <a:buSzPct val="100000"/>
              <a:buFont typeface="Arial" panose="020B0604020202020204" pitchFamily="34" charset="0"/>
              <a:buChar char="̶"/>
              <a:defRPr sz="2800" b="0">
                <a:solidFill>
                  <a:schemeClr val="tx1"/>
                </a:solidFill>
                <a:latin typeface="+mn-lt"/>
                <a:ea typeface="+mn-ea"/>
                <a:cs typeface="+mn-cs"/>
              </a:defRPr>
            </a:lvl1pPr>
            <a:lvl2pPr marL="504000" indent="-180000" algn="l" rtl="0" eaLnBrk="1" fontAlgn="base" hangingPunct="1">
              <a:lnSpc>
                <a:spcPct val="100000"/>
              </a:lnSpc>
              <a:spcBef>
                <a:spcPts val="0"/>
              </a:spcBef>
              <a:spcAft>
                <a:spcPct val="0"/>
              </a:spcAft>
              <a:buClr>
                <a:schemeClr val="tx2"/>
              </a:buClr>
              <a:buSzPct val="100000"/>
              <a:buFont typeface="Arial" panose="020B0604020202020204" pitchFamily="34" charset="0"/>
              <a:buChar char="̶"/>
              <a:defRPr sz="20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pPr marL="72000" indent="0">
              <a:lnSpc>
                <a:spcPct val="100000"/>
              </a:lnSpc>
              <a:spcAft>
                <a:spcPts val="600"/>
              </a:spcAft>
              <a:buNone/>
            </a:pPr>
            <a:r>
              <a:rPr lang="cs-CZ" sz="2000" dirty="0" err="1"/>
              <a:t>Frictions</a:t>
            </a:r>
            <a:r>
              <a:rPr lang="cs-CZ" sz="2000" dirty="0"/>
              <a:t> and </a:t>
            </a:r>
            <a:r>
              <a:rPr lang="cs-CZ" sz="2000" dirty="0" err="1"/>
              <a:t>barrieres</a:t>
            </a:r>
            <a:r>
              <a:rPr lang="cs-CZ" sz="2000" dirty="0"/>
              <a:t>:</a:t>
            </a:r>
            <a:endParaRPr lang="en-US" kern="0" dirty="0"/>
          </a:p>
        </p:txBody>
      </p:sp>
      <p:sp>
        <p:nvSpPr>
          <p:cNvPr id="7" name="Zástupný objekt pre pätu 1">
            <a:extLst>
              <a:ext uri="{FF2B5EF4-FFF2-40B4-BE49-F238E27FC236}">
                <a16:creationId xmlns:a16="http://schemas.microsoft.com/office/drawing/2014/main" id="{5B25A44C-E2BF-173B-7861-EC07FFE212E3}"/>
              </a:ext>
            </a:extLst>
          </p:cNvPr>
          <p:cNvSpPr txBox="1">
            <a:spLocks noGrp="1"/>
          </p:cNvSpPr>
          <p:nvPr>
            <p:ph type="ftr" sz="quarter" idx="10"/>
          </p:nvPr>
        </p:nvSpPr>
        <p:spPr bwMode="auto">
          <a:xfrm>
            <a:off x="731611" y="6314848"/>
            <a:ext cx="7920038" cy="252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defPPr>
              <a:defRPr lang="en-US"/>
            </a:defPPr>
            <a:lvl1pPr algn="l" rtl="0" fontAlgn="base">
              <a:spcBef>
                <a:spcPct val="0"/>
              </a:spcBef>
              <a:spcAft>
                <a:spcPct val="0"/>
              </a:spcAft>
              <a:defRPr lang="cs-CZ" altLang="cs-CZ" sz="1200" kern="1200">
                <a:solidFill>
                  <a:schemeClr val="tx2"/>
                </a:solidFill>
                <a:latin typeface="+mj-lt"/>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a:lstStyle>
          <a:p>
            <a:r>
              <a:rPr lang="en-GB"/>
              <a:t>Open Access Week, Université Paris Nanterre, 2023</a:t>
            </a:r>
          </a:p>
          <a:p>
            <a:endParaRPr lang="en-GB"/>
          </a:p>
        </p:txBody>
      </p:sp>
    </p:spTree>
    <p:extLst>
      <p:ext uri="{BB962C8B-B14F-4D97-AF65-F5344CB8AC3E}">
        <p14:creationId xmlns:p14="http://schemas.microsoft.com/office/powerpoint/2010/main" val="25966368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42475ED9-DA04-90C8-EC05-31997375B602}"/>
              </a:ext>
            </a:extLst>
          </p:cNvPr>
          <p:cNvSpPr>
            <a:spLocks noGrp="1"/>
          </p:cNvSpPr>
          <p:nvPr>
            <p:ph type="sldNum" sz="quarter" idx="11"/>
          </p:nvPr>
        </p:nvSpPr>
        <p:spPr/>
        <p:txBody>
          <a:bodyPr/>
          <a:lstStyle/>
          <a:p>
            <a:fld id="{0970407D-EE58-4A0B-824B-1D3AE42DD9CF}" type="slidenum">
              <a:rPr lang="cs-CZ" altLang="cs-CZ" smtClean="0"/>
              <a:pPr/>
              <a:t>15</a:t>
            </a:fld>
            <a:endParaRPr lang="cs-CZ" altLang="cs-CZ"/>
          </a:p>
        </p:txBody>
      </p:sp>
      <p:sp>
        <p:nvSpPr>
          <p:cNvPr id="3" name="Nadpis 2">
            <a:extLst>
              <a:ext uri="{FF2B5EF4-FFF2-40B4-BE49-F238E27FC236}">
                <a16:creationId xmlns:a16="http://schemas.microsoft.com/office/drawing/2014/main" id="{E50C58D3-5746-2BB8-A7B2-5A4FA449F4CC}"/>
              </a:ext>
            </a:extLst>
          </p:cNvPr>
          <p:cNvSpPr>
            <a:spLocks noGrp="1"/>
          </p:cNvSpPr>
          <p:nvPr>
            <p:ph type="title"/>
          </p:nvPr>
        </p:nvSpPr>
        <p:spPr/>
        <p:txBody>
          <a:bodyPr/>
          <a:lstStyle/>
          <a:p>
            <a:pPr algn="ctr"/>
            <a:r>
              <a:rPr lang="cs-CZ" err="1"/>
              <a:t>Opportunities</a:t>
            </a:r>
            <a:endParaRPr lang="cs-CZ"/>
          </a:p>
        </p:txBody>
      </p:sp>
      <p:sp>
        <p:nvSpPr>
          <p:cNvPr id="4" name="Zástupný obsah 3">
            <a:extLst>
              <a:ext uri="{FF2B5EF4-FFF2-40B4-BE49-F238E27FC236}">
                <a16:creationId xmlns:a16="http://schemas.microsoft.com/office/drawing/2014/main" id="{3C9DBACE-D354-9327-D035-ABF0B2D7A3D6}"/>
              </a:ext>
            </a:extLst>
          </p:cNvPr>
          <p:cNvSpPr>
            <a:spLocks noGrp="1"/>
          </p:cNvSpPr>
          <p:nvPr>
            <p:ph idx="1"/>
          </p:nvPr>
        </p:nvSpPr>
        <p:spPr/>
        <p:txBody>
          <a:bodyPr/>
          <a:lstStyle/>
          <a:p>
            <a:r>
              <a:rPr lang="cs-CZ" err="1"/>
              <a:t>virtual</a:t>
            </a:r>
            <a:r>
              <a:rPr lang="cs-CZ"/>
              <a:t> </a:t>
            </a:r>
            <a:r>
              <a:rPr lang="cs-CZ" err="1"/>
              <a:t>research</a:t>
            </a:r>
            <a:r>
              <a:rPr lang="cs-CZ"/>
              <a:t> environment </a:t>
            </a:r>
            <a:r>
              <a:rPr lang="cs-CZ" err="1"/>
              <a:t>with</a:t>
            </a:r>
            <a:r>
              <a:rPr lang="cs-CZ"/>
              <a:t> </a:t>
            </a:r>
            <a:r>
              <a:rPr lang="cs-CZ" err="1"/>
              <a:t>analytical</a:t>
            </a:r>
            <a:r>
              <a:rPr lang="cs-CZ"/>
              <a:t> model</a:t>
            </a:r>
          </a:p>
          <a:p>
            <a:r>
              <a:rPr lang="cs-CZ"/>
              <a:t>cloud and </a:t>
            </a:r>
            <a:r>
              <a:rPr lang="cs-CZ" err="1"/>
              <a:t>grid</a:t>
            </a:r>
            <a:r>
              <a:rPr lang="cs-CZ"/>
              <a:t> </a:t>
            </a:r>
            <a:r>
              <a:rPr lang="cs-CZ" err="1"/>
              <a:t>computing</a:t>
            </a:r>
            <a:r>
              <a:rPr lang="cs-CZ"/>
              <a:t>, </a:t>
            </a:r>
            <a:r>
              <a:rPr lang="cs-CZ" err="1"/>
              <a:t>i.e</a:t>
            </a:r>
            <a:r>
              <a:rPr lang="cs-CZ"/>
              <a:t>. 3D </a:t>
            </a:r>
            <a:r>
              <a:rPr lang="cs-CZ" err="1"/>
              <a:t>models</a:t>
            </a:r>
            <a:endParaRPr lang="cs-CZ"/>
          </a:p>
          <a:p>
            <a:r>
              <a:rPr lang="cs-CZ" err="1"/>
              <a:t>semantic</a:t>
            </a:r>
            <a:r>
              <a:rPr lang="cs-CZ"/>
              <a:t> </a:t>
            </a:r>
            <a:r>
              <a:rPr lang="cs-CZ" err="1"/>
              <a:t>retrieval</a:t>
            </a:r>
            <a:r>
              <a:rPr lang="cs-CZ"/>
              <a:t> (CIDOC CRM - </a:t>
            </a:r>
            <a:r>
              <a:rPr lang="cs-CZ" err="1"/>
              <a:t>filtering</a:t>
            </a:r>
            <a:r>
              <a:rPr lang="cs-CZ"/>
              <a:t>, OWL - </a:t>
            </a:r>
            <a:r>
              <a:rPr lang="cs-CZ" err="1"/>
              <a:t>retrieving</a:t>
            </a:r>
            <a:r>
              <a:rPr lang="cs-CZ"/>
              <a:t>)</a:t>
            </a:r>
          </a:p>
          <a:p>
            <a:r>
              <a:rPr lang="cs-CZ" err="1"/>
              <a:t>inclusivity</a:t>
            </a:r>
            <a:r>
              <a:rPr lang="cs-CZ"/>
              <a:t> – support </a:t>
            </a:r>
            <a:r>
              <a:rPr lang="cs-CZ" err="1"/>
              <a:t>of</a:t>
            </a:r>
            <a:r>
              <a:rPr lang="cs-CZ"/>
              <a:t> </a:t>
            </a:r>
            <a:r>
              <a:rPr lang="cs-CZ" err="1"/>
              <a:t>highly</a:t>
            </a:r>
            <a:r>
              <a:rPr lang="cs-CZ"/>
              <a:t> </a:t>
            </a:r>
            <a:r>
              <a:rPr lang="cs-CZ" err="1"/>
              <a:t>experienced</a:t>
            </a:r>
            <a:r>
              <a:rPr lang="cs-CZ"/>
              <a:t> </a:t>
            </a:r>
            <a:r>
              <a:rPr lang="cs-CZ" err="1"/>
              <a:t>scholars</a:t>
            </a:r>
            <a:r>
              <a:rPr lang="cs-CZ"/>
              <a:t> </a:t>
            </a:r>
            <a:r>
              <a:rPr lang="cs-CZ" err="1"/>
              <a:t>with</a:t>
            </a:r>
            <a:r>
              <a:rPr lang="cs-CZ"/>
              <a:t> </a:t>
            </a:r>
            <a:r>
              <a:rPr lang="cs-CZ" err="1"/>
              <a:t>low</a:t>
            </a:r>
            <a:r>
              <a:rPr lang="cs-CZ"/>
              <a:t> data </a:t>
            </a:r>
            <a:r>
              <a:rPr lang="cs-CZ" err="1"/>
              <a:t>literacy</a:t>
            </a:r>
            <a:r>
              <a:rPr lang="cs-CZ"/>
              <a:t> (</a:t>
            </a:r>
            <a:r>
              <a:rPr lang="cs-CZ" err="1"/>
              <a:t>i.e</a:t>
            </a:r>
            <a:r>
              <a:rPr lang="cs-CZ"/>
              <a:t>. Name Tag)</a:t>
            </a:r>
          </a:p>
        </p:txBody>
      </p:sp>
      <p:sp>
        <p:nvSpPr>
          <p:cNvPr id="5" name="Zástupný objekt pre pätu 1">
            <a:extLst>
              <a:ext uri="{FF2B5EF4-FFF2-40B4-BE49-F238E27FC236}">
                <a16:creationId xmlns:a16="http://schemas.microsoft.com/office/drawing/2014/main" id="{8D386A7E-7222-5CAE-1BCF-D388816C0F04}"/>
              </a:ext>
            </a:extLst>
          </p:cNvPr>
          <p:cNvSpPr txBox="1">
            <a:spLocks/>
          </p:cNvSpPr>
          <p:nvPr/>
        </p:nvSpPr>
        <p:spPr bwMode="auto">
          <a:xfrm>
            <a:off x="677182" y="6314848"/>
            <a:ext cx="5309961" cy="249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defPPr>
              <a:defRPr lang="en-US"/>
            </a:defPPr>
            <a:lvl1pPr algn="l" rtl="0" fontAlgn="base">
              <a:spcBef>
                <a:spcPct val="0"/>
              </a:spcBef>
              <a:spcAft>
                <a:spcPct val="0"/>
              </a:spcAft>
              <a:defRPr lang="cs-CZ" altLang="cs-CZ" sz="1200" kern="1200">
                <a:solidFill>
                  <a:schemeClr val="tx2"/>
                </a:solidFill>
                <a:latin typeface="+mj-lt"/>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a:lstStyle>
          <a:p>
            <a:r>
              <a:rPr lang="en-GB"/>
              <a:t>Open Access Week, Université Paris Nanterre, 2023</a:t>
            </a:r>
          </a:p>
          <a:p>
            <a:endParaRPr lang="en-GB"/>
          </a:p>
        </p:txBody>
      </p:sp>
    </p:spTree>
    <p:extLst>
      <p:ext uri="{BB962C8B-B14F-4D97-AF65-F5344CB8AC3E}">
        <p14:creationId xmlns:p14="http://schemas.microsoft.com/office/powerpoint/2010/main" val="29101857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E8CDE73-305B-656D-ACF0-37D10027CEFF}"/>
              </a:ext>
            </a:extLst>
          </p:cNvPr>
          <p:cNvSpPr>
            <a:spLocks noGrp="1"/>
          </p:cNvSpPr>
          <p:nvPr>
            <p:ph type="title"/>
          </p:nvPr>
        </p:nvSpPr>
        <p:spPr/>
        <p:txBody>
          <a:bodyPr/>
          <a:lstStyle/>
          <a:p>
            <a:pPr algn="ctr"/>
            <a:r>
              <a:rPr lang="cs-CZ" dirty="0" err="1"/>
              <a:t>References</a:t>
            </a:r>
            <a:endParaRPr lang="cs-CZ" dirty="0"/>
          </a:p>
        </p:txBody>
      </p:sp>
      <p:sp>
        <p:nvSpPr>
          <p:cNvPr id="3" name="Zástupný obsah 2">
            <a:extLst>
              <a:ext uri="{FF2B5EF4-FFF2-40B4-BE49-F238E27FC236}">
                <a16:creationId xmlns:a16="http://schemas.microsoft.com/office/drawing/2014/main" id="{135AA9C5-7B88-BAD9-9A36-EF4A02F43C5E}"/>
              </a:ext>
            </a:extLst>
          </p:cNvPr>
          <p:cNvSpPr>
            <a:spLocks noGrp="1"/>
          </p:cNvSpPr>
          <p:nvPr>
            <p:ph idx="1"/>
          </p:nvPr>
        </p:nvSpPr>
        <p:spPr/>
        <p:txBody>
          <a:bodyPr>
            <a:normAutofit fontScale="55000" lnSpcReduction="20000"/>
          </a:bodyPr>
          <a:lstStyle/>
          <a:p>
            <a:pPr>
              <a:buFont typeface="Arial" panose="020B0604020202020204" pitchFamily="34" charset="0"/>
              <a:buChar char="•"/>
            </a:pPr>
            <a:r>
              <a:rPr lang="en-US" dirty="0"/>
              <a:t>Ramaswamy, P., 2015. How to create a data culture. </a:t>
            </a:r>
            <a:r>
              <a:rPr lang="en-US" i="1" dirty="0"/>
              <a:t>Cognizant 2020 Insights</a:t>
            </a:r>
            <a:r>
              <a:rPr lang="en-US" dirty="0"/>
              <a:t>. </a:t>
            </a:r>
          </a:p>
          <a:p>
            <a:pPr>
              <a:buFont typeface="Arial" panose="020B0604020202020204" pitchFamily="34" charset="0"/>
              <a:buChar char="•"/>
            </a:pPr>
            <a:r>
              <a:rPr lang="en-US" dirty="0"/>
              <a:t>Bowker, G. C., 2000. Biodiversity </a:t>
            </a:r>
            <a:r>
              <a:rPr lang="en-US" dirty="0" err="1"/>
              <a:t>Datadiversity</a:t>
            </a:r>
            <a:r>
              <a:rPr lang="en-US" dirty="0"/>
              <a:t>. </a:t>
            </a:r>
            <a:r>
              <a:rPr lang="en-US" i="1" dirty="0"/>
              <a:t>Social Studies of Science</a:t>
            </a:r>
            <a:r>
              <a:rPr lang="en-US" dirty="0"/>
              <a:t>, 30(5), 643-683.</a:t>
            </a:r>
          </a:p>
          <a:p>
            <a:pPr>
              <a:buFont typeface="Arial" panose="020B0604020202020204" pitchFamily="34" charset="0"/>
              <a:buChar char="•"/>
            </a:pPr>
            <a:r>
              <a:rPr lang="en-US" dirty="0"/>
              <a:t>Bates, J., 2018. Data cultures, power and the city. In </a:t>
            </a:r>
            <a:r>
              <a:rPr lang="en-US" dirty="0" err="1"/>
              <a:t>Kitchin</a:t>
            </a:r>
            <a:r>
              <a:rPr lang="en-US" dirty="0"/>
              <a:t>, R., </a:t>
            </a:r>
            <a:r>
              <a:rPr lang="en-US" dirty="0" err="1"/>
              <a:t>Lauriault</a:t>
            </a:r>
            <a:r>
              <a:rPr lang="en-US" dirty="0"/>
              <a:t>, T. P. and G. McArdle (Eds.) </a:t>
            </a:r>
            <a:r>
              <a:rPr lang="en-US" i="1" dirty="0"/>
              <a:t>Data and the City</a:t>
            </a:r>
            <a:r>
              <a:rPr lang="en-US" dirty="0"/>
              <a:t>. Abingdon: Routledge, 189-200. </a:t>
            </a:r>
          </a:p>
          <a:p>
            <a:pPr>
              <a:buFont typeface="Arial" panose="020B0604020202020204" pitchFamily="34" charset="0"/>
              <a:buChar char="•"/>
            </a:pPr>
            <a:r>
              <a:rPr lang="en-US" dirty="0"/>
              <a:t>Edwards, P. N., M. S. </a:t>
            </a:r>
            <a:r>
              <a:rPr lang="en-US" dirty="0" err="1"/>
              <a:t>Mazernik</a:t>
            </a:r>
            <a:r>
              <a:rPr lang="en-US" dirty="0"/>
              <a:t>, A. L. </a:t>
            </a:r>
            <a:r>
              <a:rPr lang="en-US" dirty="0" err="1"/>
              <a:t>Batcheller</a:t>
            </a:r>
            <a:r>
              <a:rPr lang="en-US" dirty="0"/>
              <a:t>, G. C. Bowker &amp; Ch. L. </a:t>
            </a:r>
            <a:r>
              <a:rPr lang="en-US" dirty="0" err="1"/>
              <a:t>Borgman</a:t>
            </a:r>
            <a:r>
              <a:rPr lang="en-US" dirty="0"/>
              <a:t>. Science friction: Data, metadata, and collaboration. </a:t>
            </a:r>
            <a:r>
              <a:rPr lang="en-US" i="1" dirty="0"/>
              <a:t>Social Studies of Science</a:t>
            </a:r>
            <a:r>
              <a:rPr lang="en-US" dirty="0"/>
              <a:t>, 41(5), 667-690. </a:t>
            </a:r>
          </a:p>
          <a:p>
            <a:pPr>
              <a:buFont typeface="Arial" panose="020B0604020202020204" pitchFamily="34" charset="0"/>
              <a:buChar char="•"/>
            </a:pPr>
            <a:r>
              <a:rPr lang="en-US" dirty="0"/>
              <a:t>ESFRI, 2019. </a:t>
            </a:r>
            <a:r>
              <a:rPr lang="en-US" i="1" dirty="0"/>
              <a:t>Strategy Report on Research Infrastructures ROADMAP 2021: Public Guide</a:t>
            </a:r>
            <a:r>
              <a:rPr lang="en-US" dirty="0"/>
              <a:t>. </a:t>
            </a:r>
          </a:p>
          <a:p>
            <a:pPr>
              <a:buFont typeface="Arial" panose="020B0604020202020204" pitchFamily="34" charset="0"/>
              <a:buChar char="•"/>
            </a:pPr>
            <a:r>
              <a:rPr lang="en-US" dirty="0" err="1"/>
              <a:t>Gitelman</a:t>
            </a:r>
            <a:r>
              <a:rPr lang="en-US" dirty="0"/>
              <a:t>, L. (Ed.), 2013. </a:t>
            </a:r>
            <a:r>
              <a:rPr lang="en-US" i="1" dirty="0"/>
              <a:t>“Raw Data” Is an Oxymoron</a:t>
            </a:r>
            <a:r>
              <a:rPr lang="en-US" dirty="0"/>
              <a:t>. Cambridge: The MIT Press. </a:t>
            </a:r>
          </a:p>
          <a:p>
            <a:pPr>
              <a:buFont typeface="Arial" panose="020B0604020202020204" pitchFamily="34" charset="0"/>
              <a:buChar char="•"/>
            </a:pPr>
            <a:r>
              <a:rPr lang="en-US" dirty="0"/>
              <a:t>Star, S. L., 1999. The Ethnography of Infrastructure. </a:t>
            </a:r>
            <a:r>
              <a:rPr lang="en-US" i="1" dirty="0"/>
              <a:t>American Behavioral Scientist</a:t>
            </a:r>
            <a:r>
              <a:rPr lang="en-US" dirty="0"/>
              <a:t>, 43(3), 377-391.   </a:t>
            </a:r>
          </a:p>
          <a:p>
            <a:pPr>
              <a:buFont typeface="Arial" panose="020B0604020202020204" pitchFamily="34" charset="0"/>
              <a:buChar char="•"/>
            </a:pPr>
            <a:r>
              <a:rPr lang="en-US" dirty="0"/>
              <a:t>Star, S. L &amp; K. </a:t>
            </a:r>
            <a:r>
              <a:rPr lang="en-US" dirty="0" err="1"/>
              <a:t>Ruhleder</a:t>
            </a:r>
            <a:r>
              <a:rPr lang="en-US" dirty="0"/>
              <a:t>, 1994. Steps Towards an Ecology of Infrastructure: Complex Problems in Design and Access for Large-Scale Collaborative Systems. In </a:t>
            </a:r>
            <a:r>
              <a:rPr lang="en-US" i="1" dirty="0"/>
              <a:t>Proceedings of the 1994 ACM conference on Computer supported cooperative work (CSCW ’94). </a:t>
            </a:r>
            <a:r>
              <a:rPr lang="en-US" dirty="0"/>
              <a:t>Association for Computing Machinery, New York, 253–264. </a:t>
            </a:r>
          </a:p>
          <a:p>
            <a:endParaRPr lang="cs-CZ" dirty="0"/>
          </a:p>
        </p:txBody>
      </p:sp>
    </p:spTree>
    <p:extLst>
      <p:ext uri="{BB962C8B-B14F-4D97-AF65-F5344CB8AC3E}">
        <p14:creationId xmlns:p14="http://schemas.microsoft.com/office/powerpoint/2010/main" val="25933862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obsah 4">
            <a:extLst>
              <a:ext uri="{FF2B5EF4-FFF2-40B4-BE49-F238E27FC236}">
                <a16:creationId xmlns:a16="http://schemas.microsoft.com/office/drawing/2014/main" id="{528EA23F-E855-B0BF-06B0-D36EB9ABB937}"/>
              </a:ext>
            </a:extLst>
          </p:cNvPr>
          <p:cNvSpPr>
            <a:spLocks noGrp="1"/>
          </p:cNvSpPr>
          <p:nvPr>
            <p:ph idx="1"/>
          </p:nvPr>
        </p:nvSpPr>
        <p:spPr/>
        <p:txBody>
          <a:bodyPr/>
          <a:lstStyle/>
          <a:p>
            <a:pPr marL="72000" indent="0">
              <a:buNone/>
            </a:pPr>
            <a:endParaRPr lang="cs-CZ"/>
          </a:p>
          <a:p>
            <a:pPr marL="72000" indent="0">
              <a:buNone/>
            </a:pPr>
            <a:endParaRPr lang="cs-CZ"/>
          </a:p>
          <a:p>
            <a:pPr marL="72000" indent="0">
              <a:buNone/>
            </a:pPr>
            <a:endParaRPr lang="cs-CZ"/>
          </a:p>
          <a:p>
            <a:pPr marL="72000" indent="0">
              <a:buNone/>
            </a:pPr>
            <a:r>
              <a:rPr lang="cs-CZ"/>
              <a:t> </a:t>
            </a:r>
          </a:p>
          <a:p>
            <a:pPr marL="72000" indent="0">
              <a:buNone/>
            </a:pPr>
            <a:endParaRPr lang="cs-CZ"/>
          </a:p>
          <a:p>
            <a:pPr marL="72000" indent="0">
              <a:buNone/>
            </a:pPr>
            <a:endParaRPr lang="cs-CZ"/>
          </a:p>
          <a:p>
            <a:pPr marL="72000" indent="0" algn="ctr">
              <a:buNone/>
            </a:pPr>
            <a:r>
              <a:rPr lang="cs-CZ"/>
              <a:t>Michal Lorenz                                                </a:t>
            </a:r>
          </a:p>
          <a:p>
            <a:pPr marL="72000" indent="0" algn="ctr">
              <a:buNone/>
            </a:pPr>
            <a:r>
              <a:rPr lang="cs-CZ" sz="2300" b="1" err="1">
                <a:hlinkClick r:id="rId2"/>
              </a:rPr>
              <a:t>lorenz</a:t>
            </a:r>
            <a:r>
              <a:rPr lang="en-US" sz="2300" b="1">
                <a:hlinkClick r:id="rId2"/>
              </a:rPr>
              <a:t>@</a:t>
            </a:r>
            <a:r>
              <a:rPr lang="cs-CZ" sz="2300" b="1">
                <a:hlinkClick r:id="rId2"/>
              </a:rPr>
              <a:t>mail.muni.cz</a:t>
            </a:r>
            <a:r>
              <a:rPr lang="cs-CZ" sz="2300" b="1"/>
              <a:t>                                            </a:t>
            </a:r>
          </a:p>
        </p:txBody>
      </p:sp>
      <p:sp>
        <p:nvSpPr>
          <p:cNvPr id="6" name="Nadpis 3">
            <a:extLst>
              <a:ext uri="{FF2B5EF4-FFF2-40B4-BE49-F238E27FC236}">
                <a16:creationId xmlns:a16="http://schemas.microsoft.com/office/drawing/2014/main" id="{60EDDEF5-48FC-5C7E-5B00-FBCB298A2B36}"/>
              </a:ext>
            </a:extLst>
          </p:cNvPr>
          <p:cNvSpPr txBox="1">
            <a:spLocks/>
          </p:cNvSpPr>
          <p:nvPr/>
        </p:nvSpPr>
        <p:spPr>
          <a:xfrm>
            <a:off x="2401457" y="2604497"/>
            <a:ext cx="7635172" cy="432617"/>
          </a:xfrm>
          <a:prstGeom prst="rect">
            <a:avLst/>
          </a:prstGeom>
        </p:spPr>
        <p:txBody>
          <a:bodyPr vert="horz" lIns="0" tIns="0" rIns="0" bIns="0" rtlCol="0" anchor="t" anchorCtr="0">
            <a:noAutofit/>
          </a:bodyPr>
          <a:lst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r>
              <a:rPr lang="en-US" kern="0"/>
              <a:t>Thank</a:t>
            </a:r>
            <a:r>
              <a:rPr lang="cs-CZ" kern="0"/>
              <a:t> </a:t>
            </a:r>
            <a:r>
              <a:rPr lang="cs-CZ" kern="0" err="1"/>
              <a:t>you</a:t>
            </a:r>
            <a:r>
              <a:rPr lang="en-US" kern="0"/>
              <a:t> for your attention</a:t>
            </a:r>
          </a:p>
        </p:txBody>
      </p:sp>
      <p:sp>
        <p:nvSpPr>
          <p:cNvPr id="2" name="Zástupný objekt pre pätu 1">
            <a:extLst>
              <a:ext uri="{FF2B5EF4-FFF2-40B4-BE49-F238E27FC236}">
                <a16:creationId xmlns:a16="http://schemas.microsoft.com/office/drawing/2014/main" id="{6786C833-442E-0395-32CF-7930822C45E1}"/>
              </a:ext>
            </a:extLst>
          </p:cNvPr>
          <p:cNvSpPr txBox="1">
            <a:spLocks noGrp="1"/>
          </p:cNvSpPr>
          <p:nvPr>
            <p:ph type="ftr" sz="quarter" idx="10"/>
          </p:nvPr>
        </p:nvSpPr>
        <p:spPr bwMode="auto">
          <a:xfrm>
            <a:off x="720725" y="6227763"/>
            <a:ext cx="7920038" cy="252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defPPr>
              <a:defRPr lang="en-US"/>
            </a:defPPr>
            <a:lvl1pPr algn="l" rtl="0" fontAlgn="base">
              <a:spcBef>
                <a:spcPct val="0"/>
              </a:spcBef>
              <a:spcAft>
                <a:spcPct val="0"/>
              </a:spcAft>
              <a:defRPr lang="cs-CZ" altLang="cs-CZ" sz="1200" kern="1200">
                <a:solidFill>
                  <a:schemeClr val="tx2"/>
                </a:solidFill>
                <a:latin typeface="+mj-lt"/>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a:lstStyle>
          <a:p>
            <a:r>
              <a:rPr lang="en-GB"/>
              <a:t>Open Access Week, Université Paris Nanterre, 2023</a:t>
            </a:r>
          </a:p>
          <a:p>
            <a:endParaRPr lang="en-GB"/>
          </a:p>
        </p:txBody>
      </p:sp>
    </p:spTree>
    <p:extLst>
      <p:ext uri="{BB962C8B-B14F-4D97-AF65-F5344CB8AC3E}">
        <p14:creationId xmlns:p14="http://schemas.microsoft.com/office/powerpoint/2010/main" val="3312890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7015DB2E-6E0E-D08D-515B-E2D80612646B}"/>
              </a:ext>
            </a:extLst>
          </p:cNvPr>
          <p:cNvSpPr>
            <a:spLocks noGrp="1"/>
          </p:cNvSpPr>
          <p:nvPr>
            <p:ph type="sldNum" sz="quarter" idx="11"/>
          </p:nvPr>
        </p:nvSpPr>
        <p:spPr/>
        <p:txBody>
          <a:bodyPr/>
          <a:lstStyle/>
          <a:p>
            <a:fld id="{0970407D-EE58-4A0B-824B-1D3AE42DD9CF}" type="slidenum">
              <a:rPr lang="cs-CZ" altLang="cs-CZ" smtClean="0"/>
              <a:pPr/>
              <a:t>2</a:t>
            </a:fld>
            <a:endParaRPr lang="cs-CZ" altLang="cs-CZ"/>
          </a:p>
        </p:txBody>
      </p:sp>
      <p:sp>
        <p:nvSpPr>
          <p:cNvPr id="3" name="Nadpis 2">
            <a:extLst>
              <a:ext uri="{FF2B5EF4-FFF2-40B4-BE49-F238E27FC236}">
                <a16:creationId xmlns:a16="http://schemas.microsoft.com/office/drawing/2014/main" id="{C465355A-9A57-2489-89BD-24EE090DE1DB}"/>
              </a:ext>
            </a:extLst>
          </p:cNvPr>
          <p:cNvSpPr>
            <a:spLocks noGrp="1"/>
          </p:cNvSpPr>
          <p:nvPr>
            <p:ph type="title"/>
          </p:nvPr>
        </p:nvSpPr>
        <p:spPr>
          <a:xfrm>
            <a:off x="676458" y="458743"/>
            <a:ext cx="10753200" cy="451576"/>
          </a:xfrm>
        </p:spPr>
        <p:txBody>
          <a:bodyPr/>
          <a:lstStyle/>
          <a:p>
            <a:pPr algn="ctr"/>
            <a:r>
              <a:rPr lang="cs-CZ"/>
              <a:t>Data </a:t>
            </a:r>
            <a:r>
              <a:rPr lang="cs-CZ" err="1"/>
              <a:t>culture</a:t>
            </a:r>
            <a:r>
              <a:rPr lang="cs-CZ"/>
              <a:t> </a:t>
            </a:r>
            <a:r>
              <a:rPr lang="cs-CZ" sz="4000"/>
              <a:t>in </a:t>
            </a:r>
            <a:r>
              <a:rPr lang="cs-CZ" sz="4000" err="1"/>
              <a:t>bussiness</a:t>
            </a:r>
            <a:endParaRPr lang="cs-CZ"/>
          </a:p>
        </p:txBody>
      </p:sp>
      <p:sp>
        <p:nvSpPr>
          <p:cNvPr id="4" name="Zástupný obsah 3">
            <a:extLst>
              <a:ext uri="{FF2B5EF4-FFF2-40B4-BE49-F238E27FC236}">
                <a16:creationId xmlns:a16="http://schemas.microsoft.com/office/drawing/2014/main" id="{6074CBD9-DA54-4BA0-B9DC-78B5EC5828F4}"/>
              </a:ext>
            </a:extLst>
          </p:cNvPr>
          <p:cNvSpPr>
            <a:spLocks noGrp="1"/>
          </p:cNvSpPr>
          <p:nvPr>
            <p:ph idx="1"/>
          </p:nvPr>
        </p:nvSpPr>
        <p:spPr>
          <a:xfrm>
            <a:off x="654685" y="1104173"/>
            <a:ext cx="10753200" cy="4139998"/>
          </a:xfrm>
        </p:spPr>
        <p:txBody>
          <a:bodyPr/>
          <a:lstStyle/>
          <a:p>
            <a:r>
              <a:rPr lang="en-US" sz="2000"/>
              <a:t>data as a business commodity</a:t>
            </a:r>
            <a:r>
              <a:rPr lang="cs-CZ" sz="2000"/>
              <a:t>, </a:t>
            </a:r>
            <a:r>
              <a:rPr lang="en-US" sz="2000"/>
              <a:t>a driving force for the development of a companies</a:t>
            </a:r>
            <a:r>
              <a:rPr lang="cs-CZ" sz="2000"/>
              <a:t>,</a:t>
            </a:r>
            <a:r>
              <a:rPr lang="en-US" sz="2000"/>
              <a:t> data-driven</a:t>
            </a:r>
            <a:r>
              <a:rPr lang="cs-CZ" sz="2000"/>
              <a:t> management</a:t>
            </a:r>
          </a:p>
          <a:p>
            <a:r>
              <a:rPr lang="en-US" sz="2000"/>
              <a:t>digital business strategy based on building the organization’s data ecosystem, i.e. collecting, </a:t>
            </a:r>
            <a:r>
              <a:rPr lang="en-US" sz="2000" err="1"/>
              <a:t>analysing</a:t>
            </a:r>
            <a:r>
              <a:rPr lang="en-US" sz="2000"/>
              <a:t>, exploiting, and sharing data for effective decision-making and business management</a:t>
            </a:r>
            <a:r>
              <a:rPr lang="cs-CZ" sz="2000"/>
              <a:t> (</a:t>
            </a:r>
            <a:r>
              <a:rPr lang="en-GB" sz="2000">
                <a:effectLst/>
                <a:ea typeface="Calibri" panose="020F0502020204030204" pitchFamily="34" charset="0"/>
              </a:rPr>
              <a:t>R</a:t>
            </a:r>
            <a:r>
              <a:rPr lang="cs-CZ" sz="2000" err="1">
                <a:effectLst/>
                <a:ea typeface="Calibri" panose="020F0502020204030204" pitchFamily="34" charset="0"/>
              </a:rPr>
              <a:t>amaswamy</a:t>
            </a:r>
            <a:r>
              <a:rPr lang="cs-CZ" sz="2000">
                <a:effectLst/>
                <a:ea typeface="Calibri" panose="020F0502020204030204" pitchFamily="34" charset="0"/>
              </a:rPr>
              <a:t>)</a:t>
            </a:r>
            <a:endParaRPr lang="cs-CZ" sz="2000"/>
          </a:p>
          <a:p>
            <a:r>
              <a:rPr lang="en-US" sz="2000"/>
              <a:t>linked to the financial value of the data</a:t>
            </a:r>
            <a:r>
              <a:rPr lang="cs-CZ" sz="2000"/>
              <a:t>, </a:t>
            </a:r>
            <a:r>
              <a:rPr lang="en-US" sz="2000"/>
              <a:t>reduce the culture to mining data for economic purposes.</a:t>
            </a:r>
            <a:endParaRPr lang="cs-CZ" sz="2000"/>
          </a:p>
          <a:p>
            <a:pPr marL="72000" indent="0">
              <a:buNone/>
            </a:pPr>
            <a:endParaRPr lang="cs-CZ" sz="1800">
              <a:effectLst/>
              <a:latin typeface="Times New Roman" panose="02020603050405020304" pitchFamily="18" charset="0"/>
              <a:ea typeface="Calibri" panose="020F0502020204030204" pitchFamily="34" charset="0"/>
              <a:cs typeface="Arial" panose="020B0604020202020204" pitchFamily="34" charset="0"/>
            </a:endParaRPr>
          </a:p>
          <a:p>
            <a:pPr marL="72000" indent="0">
              <a:buNone/>
            </a:pPr>
            <a:r>
              <a:rPr lang="en-GB" sz="1800">
                <a:effectLst/>
                <a:ea typeface="Calibri" panose="020F0502020204030204" pitchFamily="34" charset="0"/>
              </a:rPr>
              <a:t>R</a:t>
            </a:r>
            <a:r>
              <a:rPr lang="cs-CZ" sz="1800" err="1">
                <a:effectLst/>
                <a:ea typeface="Calibri" panose="020F0502020204030204" pitchFamily="34" charset="0"/>
              </a:rPr>
              <a:t>amaswamy</a:t>
            </a:r>
            <a:r>
              <a:rPr lang="en-GB" sz="1800">
                <a:effectLst/>
                <a:ea typeface="Calibri" panose="020F0502020204030204" pitchFamily="34" charset="0"/>
              </a:rPr>
              <a:t>, P., 2015. How to create a data culture. </a:t>
            </a:r>
            <a:r>
              <a:rPr lang="en-GB" sz="1800" i="1">
                <a:effectLst/>
                <a:ea typeface="Calibri" panose="020F0502020204030204" pitchFamily="34" charset="0"/>
              </a:rPr>
              <a:t>Cognizant 2020 Insights </a:t>
            </a:r>
            <a:r>
              <a:rPr lang="en-GB" sz="1800">
                <a:effectLst/>
                <a:ea typeface="Calibri" panose="020F0502020204030204" pitchFamily="34" charset="0"/>
              </a:rPr>
              <a:t>[online].</a:t>
            </a:r>
            <a:r>
              <a:rPr lang="en-GB" sz="1800" i="1">
                <a:effectLst/>
                <a:ea typeface="Calibri" panose="020F0502020204030204" pitchFamily="34" charset="0"/>
              </a:rPr>
              <a:t> </a:t>
            </a:r>
            <a:r>
              <a:rPr lang="en-GB" sz="1800">
                <a:effectLst/>
                <a:ea typeface="Calibri" panose="020F0502020204030204" pitchFamily="34" charset="0"/>
              </a:rPr>
              <a:t>[cit. 2020-03-20]. Available from</a:t>
            </a:r>
            <a:r>
              <a:rPr lang="en-GB" sz="1800" u="sng">
                <a:solidFill>
                  <a:srgbClr val="0563C1"/>
                </a:solidFill>
                <a:effectLst/>
                <a:ea typeface="Calibri" panose="020F0502020204030204" pitchFamily="34" charset="0"/>
              </a:rPr>
              <a:t> </a:t>
            </a:r>
            <a:r>
              <a:rPr lang="en-US" sz="1800" u="none" strike="noStrike">
                <a:solidFill>
                  <a:srgbClr val="0563C1"/>
                </a:solidFill>
                <a:effectLst/>
                <a:ea typeface="Calibri" panose="020F0502020204030204" pitchFamily="34" charset="0"/>
                <a:cs typeface="Arial" panose="020B0604020202020204" pitchFamily="34" charset="0"/>
                <a:hlinkClick r:id="rId2"/>
              </a:rPr>
              <a:t>https://www.cognizant.com/InsightsWhitepapers/how-to-create-a-data-culture-codex1408.pdf</a:t>
            </a:r>
            <a:r>
              <a:rPr lang="en-US" sz="1800">
                <a:effectLst/>
                <a:ea typeface="Calibri" panose="020F0502020204030204" pitchFamily="34" charset="0"/>
                <a:cs typeface="Arial" panose="020B0604020202020204" pitchFamily="34" charset="0"/>
              </a:rPr>
              <a:t>.</a:t>
            </a:r>
            <a:endParaRPr lang="cs-CZ"/>
          </a:p>
        </p:txBody>
      </p:sp>
    </p:spTree>
    <p:extLst>
      <p:ext uri="{BB962C8B-B14F-4D97-AF65-F5344CB8AC3E}">
        <p14:creationId xmlns:p14="http://schemas.microsoft.com/office/powerpoint/2010/main" val="42370720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68C8B6B1-47BE-2BA6-69A4-FB697DA3476B}"/>
              </a:ext>
            </a:extLst>
          </p:cNvPr>
          <p:cNvSpPr>
            <a:spLocks noGrp="1"/>
          </p:cNvSpPr>
          <p:nvPr>
            <p:ph type="sldNum" sz="quarter" idx="11"/>
          </p:nvPr>
        </p:nvSpPr>
        <p:spPr/>
        <p:txBody>
          <a:bodyPr/>
          <a:lstStyle/>
          <a:p>
            <a:fld id="{0970407D-EE58-4A0B-824B-1D3AE42DD9CF}" type="slidenum">
              <a:rPr lang="cs-CZ" altLang="cs-CZ" smtClean="0"/>
              <a:pPr/>
              <a:t>3</a:t>
            </a:fld>
            <a:endParaRPr lang="cs-CZ" altLang="cs-CZ"/>
          </a:p>
        </p:txBody>
      </p:sp>
      <p:sp>
        <p:nvSpPr>
          <p:cNvPr id="3" name="Nadpis 2">
            <a:extLst>
              <a:ext uri="{FF2B5EF4-FFF2-40B4-BE49-F238E27FC236}">
                <a16:creationId xmlns:a16="http://schemas.microsoft.com/office/drawing/2014/main" id="{31D2D79D-5D9E-0590-C769-BCE9874AC95C}"/>
              </a:ext>
            </a:extLst>
          </p:cNvPr>
          <p:cNvSpPr>
            <a:spLocks noGrp="1"/>
          </p:cNvSpPr>
          <p:nvPr>
            <p:ph type="title"/>
          </p:nvPr>
        </p:nvSpPr>
        <p:spPr>
          <a:xfrm>
            <a:off x="698229" y="349886"/>
            <a:ext cx="10753200" cy="451576"/>
          </a:xfrm>
        </p:spPr>
        <p:txBody>
          <a:bodyPr/>
          <a:lstStyle/>
          <a:p>
            <a:pPr algn="ctr"/>
            <a:r>
              <a:rPr lang="cs-CZ"/>
              <a:t>Data </a:t>
            </a:r>
            <a:r>
              <a:rPr lang="cs-CZ" err="1"/>
              <a:t>culture</a:t>
            </a:r>
            <a:r>
              <a:rPr lang="cs-CZ"/>
              <a:t> </a:t>
            </a:r>
            <a:r>
              <a:rPr lang="cs-CZ" sz="4000"/>
              <a:t>in </a:t>
            </a:r>
            <a:r>
              <a:rPr lang="cs-CZ" sz="4000" err="1"/>
              <a:t>academy</a:t>
            </a:r>
            <a:endParaRPr lang="cs-CZ"/>
          </a:p>
        </p:txBody>
      </p:sp>
      <p:sp>
        <p:nvSpPr>
          <p:cNvPr id="4" name="Zástupný obsah 3">
            <a:extLst>
              <a:ext uri="{FF2B5EF4-FFF2-40B4-BE49-F238E27FC236}">
                <a16:creationId xmlns:a16="http://schemas.microsoft.com/office/drawing/2014/main" id="{57F2880D-F0F0-CA3E-90BF-F291A9A77897}"/>
              </a:ext>
            </a:extLst>
          </p:cNvPr>
          <p:cNvSpPr>
            <a:spLocks noGrp="1"/>
          </p:cNvSpPr>
          <p:nvPr>
            <p:ph idx="1"/>
          </p:nvPr>
        </p:nvSpPr>
        <p:spPr>
          <a:xfrm>
            <a:off x="489857" y="973544"/>
            <a:ext cx="11364685" cy="4139998"/>
          </a:xfrm>
        </p:spPr>
        <p:txBody>
          <a:bodyPr/>
          <a:lstStyle/>
          <a:p>
            <a:r>
              <a:rPr lang="cs-CZ" sz="2000" dirty="0" err="1"/>
              <a:t>concept</a:t>
            </a:r>
            <a:r>
              <a:rPr lang="cs-CZ" sz="2000" dirty="0"/>
              <a:t> </a:t>
            </a:r>
            <a:r>
              <a:rPr lang="cs-CZ" sz="2000" dirty="0" err="1"/>
              <a:t>of</a:t>
            </a:r>
            <a:r>
              <a:rPr lang="cs-CZ" sz="2000" dirty="0"/>
              <a:t> </a:t>
            </a:r>
            <a:r>
              <a:rPr lang="cs-CZ" sz="2000" dirty="0" err="1"/>
              <a:t>Bowker</a:t>
            </a:r>
            <a:r>
              <a:rPr lang="cs-CZ" sz="2000" dirty="0"/>
              <a:t> (2000) – </a:t>
            </a:r>
            <a:r>
              <a:rPr lang="en-US" sz="2000" dirty="0"/>
              <a:t>relation to the standards and classification schemes and their local interpretation</a:t>
            </a:r>
          </a:p>
          <a:p>
            <a:r>
              <a:rPr lang="en-US" sz="2000" dirty="0"/>
              <a:t>Bates: “the different cultural norms, value systems and beliefs that inform, frame and justify people’s practices of data production, processing, distribution or use (data practices), as well as their efforts to govern and shape particular forms of data practices through a variety of social and technical means” </a:t>
            </a:r>
            <a:endParaRPr lang="cs-CZ" sz="2000" dirty="0"/>
          </a:p>
          <a:p>
            <a:r>
              <a:rPr lang="en-US" sz="2000" dirty="0"/>
              <a:t>different data cultures</a:t>
            </a:r>
            <a:r>
              <a:rPr lang="cs-CZ" sz="2000" dirty="0"/>
              <a:t> </a:t>
            </a:r>
            <a:r>
              <a:rPr lang="cs-CZ" sz="2000" dirty="0" err="1"/>
              <a:t>of</a:t>
            </a:r>
            <a:r>
              <a:rPr lang="cs-CZ" sz="2000" dirty="0"/>
              <a:t> </a:t>
            </a:r>
            <a:r>
              <a:rPr lang="cs-CZ" sz="2000" dirty="0" err="1"/>
              <a:t>departments</a:t>
            </a:r>
            <a:r>
              <a:rPr lang="en-US" sz="2000" dirty="0"/>
              <a:t> are a potential source of conflict in building and using a common research infrastructure</a:t>
            </a:r>
            <a:endParaRPr lang="cs-CZ" sz="2000" dirty="0"/>
          </a:p>
          <a:p>
            <a:pPr marL="72000" indent="0">
              <a:buNone/>
            </a:pPr>
            <a:r>
              <a:rPr lang="cs-CZ" sz="1800" dirty="0"/>
              <a:t>      </a:t>
            </a:r>
          </a:p>
          <a:p>
            <a:pPr marL="72000" indent="0">
              <a:buNone/>
            </a:pPr>
            <a:r>
              <a:rPr lang="en-US" sz="1800" dirty="0"/>
              <a:t>B</a:t>
            </a:r>
            <a:r>
              <a:rPr lang="cs-CZ" sz="1800" dirty="0" err="1"/>
              <a:t>owker</a:t>
            </a:r>
            <a:r>
              <a:rPr lang="en-US" sz="1800" dirty="0"/>
              <a:t>, G. C., 2000. Biodiversity </a:t>
            </a:r>
            <a:r>
              <a:rPr lang="en-US" sz="1800" dirty="0" err="1"/>
              <a:t>Datadiversity</a:t>
            </a:r>
            <a:r>
              <a:rPr lang="en-US" sz="1800" dirty="0"/>
              <a:t>. </a:t>
            </a:r>
            <a:r>
              <a:rPr lang="en-US" sz="1800" i="1" dirty="0"/>
              <a:t>Social Studies of Science</a:t>
            </a:r>
            <a:r>
              <a:rPr lang="en-US" sz="1800" dirty="0"/>
              <a:t>, 30(5), 643-683.</a:t>
            </a:r>
            <a:endParaRPr lang="cs-CZ" sz="1800" dirty="0"/>
          </a:p>
          <a:p>
            <a:pPr marL="72000" indent="0">
              <a:buNone/>
            </a:pPr>
            <a:r>
              <a:rPr lang="cs-CZ" sz="1800" dirty="0"/>
              <a:t>      </a:t>
            </a:r>
            <a:r>
              <a:rPr lang="en-US" sz="1800" dirty="0"/>
              <a:t>Bates, J., 2018. Data cultures, power and the city. In </a:t>
            </a:r>
            <a:r>
              <a:rPr lang="en-US" sz="1800" dirty="0" err="1"/>
              <a:t>Kitchin</a:t>
            </a:r>
            <a:r>
              <a:rPr lang="en-US" sz="1800" dirty="0"/>
              <a:t>, R., </a:t>
            </a:r>
            <a:r>
              <a:rPr lang="en-US" sz="1800" dirty="0" err="1"/>
              <a:t>Lauriault</a:t>
            </a:r>
            <a:r>
              <a:rPr lang="en-US" sz="1800" dirty="0"/>
              <a:t>, T. P. and G. McArdle (Eds.) </a:t>
            </a:r>
            <a:r>
              <a:rPr lang="en-US" sz="1800" i="1" dirty="0"/>
              <a:t>Data </a:t>
            </a:r>
            <a:r>
              <a:rPr lang="cs-CZ" sz="1800" i="1" dirty="0"/>
              <a:t>    </a:t>
            </a:r>
          </a:p>
          <a:p>
            <a:pPr marL="72000" indent="0">
              <a:buNone/>
            </a:pPr>
            <a:r>
              <a:rPr lang="cs-CZ" sz="1800" i="1" dirty="0"/>
              <a:t>      </a:t>
            </a:r>
            <a:r>
              <a:rPr lang="en-US" sz="1800" i="1" dirty="0"/>
              <a:t>and the City</a:t>
            </a:r>
            <a:r>
              <a:rPr lang="en-US" sz="1800" dirty="0"/>
              <a:t>. Abingdon, Oxon: Routledge, 189-200</a:t>
            </a:r>
            <a:r>
              <a:rPr lang="cs-CZ" sz="1800" dirty="0"/>
              <a:t> (p. 191)</a:t>
            </a:r>
            <a:r>
              <a:rPr lang="en-US" sz="1800" dirty="0"/>
              <a:t>. </a:t>
            </a:r>
          </a:p>
        </p:txBody>
      </p:sp>
      <p:sp>
        <p:nvSpPr>
          <p:cNvPr id="7" name="Zástupný objekt pre pätu 1">
            <a:extLst>
              <a:ext uri="{FF2B5EF4-FFF2-40B4-BE49-F238E27FC236}">
                <a16:creationId xmlns:a16="http://schemas.microsoft.com/office/drawing/2014/main" id="{BF15D1B8-02AE-413E-914A-C55809E59F38}"/>
              </a:ext>
            </a:extLst>
          </p:cNvPr>
          <p:cNvSpPr txBox="1">
            <a:spLocks/>
          </p:cNvSpPr>
          <p:nvPr/>
        </p:nvSpPr>
        <p:spPr bwMode="auto">
          <a:xfrm>
            <a:off x="632914" y="6325971"/>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defPPr>
              <a:defRPr lang="en-US"/>
            </a:defPPr>
            <a:lvl1pPr algn="l" rtl="0" fontAlgn="base">
              <a:spcBef>
                <a:spcPct val="0"/>
              </a:spcBef>
              <a:spcAft>
                <a:spcPct val="0"/>
              </a:spcAft>
              <a:defRPr lang="cs-CZ" altLang="cs-CZ" sz="1200" kern="1200">
                <a:solidFill>
                  <a:schemeClr val="tx2"/>
                </a:solidFill>
                <a:latin typeface="+mj-lt"/>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a:lstStyle>
          <a:p>
            <a:r>
              <a:rPr lang="en-GB"/>
              <a:t>Open Access Week, Université Paris Nanterre, 2023</a:t>
            </a:r>
          </a:p>
          <a:p>
            <a:endParaRPr lang="en-GB"/>
          </a:p>
        </p:txBody>
      </p:sp>
    </p:spTree>
    <p:extLst>
      <p:ext uri="{BB962C8B-B14F-4D97-AF65-F5344CB8AC3E}">
        <p14:creationId xmlns:p14="http://schemas.microsoft.com/office/powerpoint/2010/main" val="39112129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8183F95B-B00B-ACBE-DF58-97D2909253A3}"/>
              </a:ext>
            </a:extLst>
          </p:cNvPr>
          <p:cNvSpPr>
            <a:spLocks noGrp="1"/>
          </p:cNvSpPr>
          <p:nvPr>
            <p:ph type="sldNum" sz="quarter" idx="11"/>
          </p:nvPr>
        </p:nvSpPr>
        <p:spPr/>
        <p:txBody>
          <a:bodyPr/>
          <a:lstStyle/>
          <a:p>
            <a:fld id="{0970407D-EE58-4A0B-824B-1D3AE42DD9CF}" type="slidenum">
              <a:rPr lang="cs-CZ" altLang="cs-CZ" smtClean="0"/>
              <a:pPr/>
              <a:t>4</a:t>
            </a:fld>
            <a:endParaRPr lang="cs-CZ" altLang="cs-CZ"/>
          </a:p>
        </p:txBody>
      </p:sp>
      <p:sp>
        <p:nvSpPr>
          <p:cNvPr id="3" name="Nadpis 2">
            <a:extLst>
              <a:ext uri="{FF2B5EF4-FFF2-40B4-BE49-F238E27FC236}">
                <a16:creationId xmlns:a16="http://schemas.microsoft.com/office/drawing/2014/main" id="{3D600F12-022B-6155-4AC7-9922BF3BD9FF}"/>
              </a:ext>
            </a:extLst>
          </p:cNvPr>
          <p:cNvSpPr>
            <a:spLocks noGrp="1"/>
          </p:cNvSpPr>
          <p:nvPr>
            <p:ph type="title"/>
          </p:nvPr>
        </p:nvSpPr>
        <p:spPr/>
        <p:txBody>
          <a:bodyPr/>
          <a:lstStyle/>
          <a:p>
            <a:pPr algn="ctr"/>
            <a:r>
              <a:rPr lang="cs-CZ" dirty="0"/>
              <a:t>Science </a:t>
            </a:r>
            <a:r>
              <a:rPr lang="cs-CZ" dirty="0" err="1"/>
              <a:t>friction</a:t>
            </a:r>
            <a:endParaRPr lang="cs-CZ" dirty="0"/>
          </a:p>
        </p:txBody>
      </p:sp>
      <p:sp>
        <p:nvSpPr>
          <p:cNvPr id="4" name="Zástupný obsah 3">
            <a:extLst>
              <a:ext uri="{FF2B5EF4-FFF2-40B4-BE49-F238E27FC236}">
                <a16:creationId xmlns:a16="http://schemas.microsoft.com/office/drawing/2014/main" id="{9D65DA73-2AEE-FC29-2F9F-DF6E2A7E949C}"/>
              </a:ext>
            </a:extLst>
          </p:cNvPr>
          <p:cNvSpPr>
            <a:spLocks noGrp="1"/>
          </p:cNvSpPr>
          <p:nvPr>
            <p:ph idx="1"/>
          </p:nvPr>
        </p:nvSpPr>
        <p:spPr>
          <a:xfrm>
            <a:off x="741772" y="1506945"/>
            <a:ext cx="10753200" cy="4139998"/>
          </a:xfrm>
        </p:spPr>
        <p:txBody>
          <a:bodyPr/>
          <a:lstStyle/>
          <a:p>
            <a:r>
              <a:rPr lang="cs-CZ" sz="2000" dirty="0"/>
              <a:t>data </a:t>
            </a:r>
            <a:r>
              <a:rPr lang="cs-CZ" sz="2000" dirty="0" err="1"/>
              <a:t>friction</a:t>
            </a:r>
            <a:r>
              <a:rPr lang="cs-CZ" sz="2000" dirty="0"/>
              <a:t> – </a:t>
            </a:r>
            <a:r>
              <a:rPr lang="cs-CZ" sz="2000" dirty="0" err="1"/>
              <a:t>at</a:t>
            </a:r>
            <a:r>
              <a:rPr lang="cs-CZ" sz="2000" dirty="0"/>
              <a:t> </a:t>
            </a:r>
            <a:r>
              <a:rPr lang="cs-CZ" sz="2000" dirty="0" err="1"/>
              <a:t>every</a:t>
            </a:r>
            <a:r>
              <a:rPr lang="cs-CZ" sz="2000" dirty="0"/>
              <a:t> interface </a:t>
            </a:r>
            <a:r>
              <a:rPr lang="cs-CZ" sz="2000" dirty="0" err="1"/>
              <a:t>between</a:t>
            </a:r>
            <a:r>
              <a:rPr lang="cs-CZ" sz="2000" dirty="0"/>
              <a:t> data </a:t>
            </a:r>
            <a:r>
              <a:rPr lang="cs-CZ" sz="2000" dirty="0" err="1"/>
              <a:t>surfaces</a:t>
            </a:r>
            <a:endParaRPr lang="cs-CZ" sz="2000" dirty="0"/>
          </a:p>
          <a:p>
            <a:r>
              <a:rPr lang="cs-CZ" sz="2000" dirty="0" err="1"/>
              <a:t>between</a:t>
            </a:r>
            <a:r>
              <a:rPr lang="cs-CZ" sz="2000" dirty="0"/>
              <a:t> </a:t>
            </a:r>
            <a:r>
              <a:rPr lang="cs-CZ" sz="2000" dirty="0" err="1"/>
              <a:t>people</a:t>
            </a:r>
            <a:r>
              <a:rPr lang="cs-CZ" sz="2000" dirty="0"/>
              <a:t>, </a:t>
            </a:r>
            <a:r>
              <a:rPr lang="cs-CZ" sz="2000" dirty="0" err="1"/>
              <a:t>organizations</a:t>
            </a:r>
            <a:r>
              <a:rPr lang="cs-CZ" sz="2000" dirty="0"/>
              <a:t>, </a:t>
            </a:r>
            <a:r>
              <a:rPr lang="cs-CZ" sz="2000" dirty="0" err="1"/>
              <a:t>disciplines</a:t>
            </a:r>
            <a:r>
              <a:rPr lang="cs-CZ" sz="2000" dirty="0"/>
              <a:t>, </a:t>
            </a:r>
            <a:r>
              <a:rPr lang="cs-CZ" sz="2000" dirty="0" err="1"/>
              <a:t>substrates</a:t>
            </a:r>
            <a:r>
              <a:rPr lang="cs-CZ" sz="2000" dirty="0"/>
              <a:t>, data </a:t>
            </a:r>
            <a:r>
              <a:rPr lang="cs-CZ" sz="2000" dirty="0" err="1"/>
              <a:t>formats</a:t>
            </a:r>
            <a:r>
              <a:rPr lang="cs-CZ" sz="2000" dirty="0"/>
              <a:t>, </a:t>
            </a:r>
            <a:r>
              <a:rPr lang="cs-CZ" sz="2000" dirty="0" err="1"/>
              <a:t>machines</a:t>
            </a:r>
            <a:r>
              <a:rPr lang="cs-CZ" sz="2000" dirty="0"/>
              <a:t>..</a:t>
            </a:r>
          </a:p>
          <a:p>
            <a:r>
              <a:rPr lang="cs-CZ" sz="2000" dirty="0" err="1"/>
              <a:t>crossing</a:t>
            </a:r>
            <a:r>
              <a:rPr lang="cs-CZ" sz="2000" dirty="0"/>
              <a:t> </a:t>
            </a:r>
            <a:r>
              <a:rPr lang="cs-CZ" sz="2000" dirty="0" err="1"/>
              <a:t>of</a:t>
            </a:r>
            <a:r>
              <a:rPr lang="cs-CZ" sz="2000" dirty="0"/>
              <a:t> </a:t>
            </a:r>
            <a:r>
              <a:rPr lang="cs-CZ" sz="2000" dirty="0" err="1"/>
              <a:t>borders</a:t>
            </a:r>
            <a:r>
              <a:rPr lang="cs-CZ" sz="2000" dirty="0"/>
              <a:t> </a:t>
            </a:r>
            <a:r>
              <a:rPr lang="cs-CZ" sz="2000" dirty="0" err="1"/>
              <a:t>cost</a:t>
            </a:r>
            <a:r>
              <a:rPr lang="cs-CZ" sz="2000" dirty="0"/>
              <a:t> </a:t>
            </a:r>
            <a:r>
              <a:rPr lang="cs-CZ" sz="2000" dirty="0" err="1"/>
              <a:t>energy</a:t>
            </a:r>
            <a:r>
              <a:rPr lang="cs-CZ" sz="2000" dirty="0"/>
              <a:t>, </a:t>
            </a:r>
            <a:r>
              <a:rPr lang="cs-CZ" sz="2000" dirty="0" err="1"/>
              <a:t>time</a:t>
            </a:r>
            <a:r>
              <a:rPr lang="cs-CZ" sz="2000" dirty="0"/>
              <a:t>, </a:t>
            </a:r>
            <a:r>
              <a:rPr lang="cs-CZ" sz="2000" dirty="0" err="1"/>
              <a:t>human</a:t>
            </a:r>
            <a:r>
              <a:rPr lang="cs-CZ" sz="2000" dirty="0"/>
              <a:t> </a:t>
            </a:r>
            <a:r>
              <a:rPr lang="cs-CZ" sz="2000" dirty="0" err="1"/>
              <a:t>attention</a:t>
            </a:r>
            <a:endParaRPr lang="cs-CZ" sz="2000" dirty="0"/>
          </a:p>
          <a:p>
            <a:r>
              <a:rPr lang="cs-CZ" sz="2000" dirty="0" err="1"/>
              <a:t>needs</a:t>
            </a:r>
            <a:r>
              <a:rPr lang="cs-CZ" sz="2000" dirty="0"/>
              <a:t> </a:t>
            </a:r>
            <a:r>
              <a:rPr lang="cs-CZ" sz="2000" dirty="0" err="1"/>
              <a:t>expertise</a:t>
            </a:r>
            <a:endParaRPr lang="cs-CZ" sz="2000" dirty="0"/>
          </a:p>
          <a:p>
            <a:r>
              <a:rPr lang="cs-CZ" sz="2000" dirty="0"/>
              <a:t>science </a:t>
            </a:r>
            <a:r>
              <a:rPr lang="cs-CZ" sz="2000" dirty="0" err="1"/>
              <a:t>friction</a:t>
            </a:r>
            <a:r>
              <a:rPr lang="cs-CZ" sz="2000" dirty="0"/>
              <a:t> – interoperability </a:t>
            </a:r>
            <a:r>
              <a:rPr lang="cs-CZ" sz="2000" dirty="0" err="1"/>
              <a:t>problem</a:t>
            </a:r>
            <a:r>
              <a:rPr lang="cs-CZ" sz="2000" dirty="0"/>
              <a:t> </a:t>
            </a:r>
            <a:r>
              <a:rPr lang="cs-CZ" sz="2000" dirty="0" err="1"/>
              <a:t>between</a:t>
            </a:r>
            <a:r>
              <a:rPr lang="cs-CZ" sz="2000" dirty="0"/>
              <a:t> </a:t>
            </a:r>
            <a:r>
              <a:rPr lang="cs-CZ" sz="2000" dirty="0" err="1"/>
              <a:t>collaborating</a:t>
            </a:r>
            <a:r>
              <a:rPr lang="cs-CZ" sz="2000" dirty="0"/>
              <a:t> </a:t>
            </a:r>
            <a:r>
              <a:rPr lang="cs-CZ" sz="2000" dirty="0" err="1"/>
              <a:t>disciplines</a:t>
            </a:r>
            <a:endParaRPr lang="cs-CZ" sz="2000" dirty="0"/>
          </a:p>
          <a:p>
            <a:r>
              <a:rPr lang="cs-CZ" sz="2000" dirty="0"/>
              <a:t>metadata </a:t>
            </a:r>
            <a:r>
              <a:rPr lang="cs-CZ" sz="2000" dirty="0" err="1"/>
              <a:t>friction</a:t>
            </a:r>
            <a:r>
              <a:rPr lang="cs-CZ" sz="2000" dirty="0"/>
              <a:t> – </a:t>
            </a:r>
            <a:r>
              <a:rPr lang="cs-CZ" sz="2000" dirty="0" err="1"/>
              <a:t>cost</a:t>
            </a:r>
            <a:r>
              <a:rPr lang="cs-CZ" sz="2000" dirty="0"/>
              <a:t> </a:t>
            </a:r>
            <a:r>
              <a:rPr lang="cs-CZ" sz="2000" dirty="0" err="1"/>
              <a:t>of</a:t>
            </a:r>
            <a:r>
              <a:rPr lang="cs-CZ" sz="2000" dirty="0"/>
              <a:t> metadata and </a:t>
            </a:r>
            <a:r>
              <a:rPr lang="cs-CZ" sz="2000" dirty="0" err="1"/>
              <a:t>paradata</a:t>
            </a:r>
            <a:r>
              <a:rPr lang="cs-CZ" sz="2000" dirty="0"/>
              <a:t> (</a:t>
            </a:r>
            <a:r>
              <a:rPr lang="cs-CZ" sz="2000" dirty="0" err="1"/>
              <a:t>description</a:t>
            </a:r>
            <a:r>
              <a:rPr lang="cs-CZ" sz="2000" dirty="0"/>
              <a:t> </a:t>
            </a:r>
            <a:r>
              <a:rPr lang="cs-CZ" sz="2000" dirty="0" err="1"/>
              <a:t>of</a:t>
            </a:r>
            <a:r>
              <a:rPr lang="cs-CZ" sz="2000" dirty="0"/>
              <a:t> data </a:t>
            </a:r>
            <a:r>
              <a:rPr lang="cs-CZ" sz="2000" dirty="0" err="1"/>
              <a:t>collection</a:t>
            </a:r>
            <a:r>
              <a:rPr lang="cs-CZ" sz="2000" dirty="0"/>
              <a:t> a</a:t>
            </a:r>
            <a:r>
              <a:rPr lang="en-US" sz="2000" dirty="0" err="1"/>
              <a:t>nd</a:t>
            </a:r>
            <a:r>
              <a:rPr lang="cs-CZ" sz="2000" dirty="0"/>
              <a:t> </a:t>
            </a:r>
            <a:r>
              <a:rPr lang="cs-CZ" sz="2000" dirty="0" err="1"/>
              <a:t>processing</a:t>
            </a:r>
            <a:r>
              <a:rPr lang="cs-CZ" sz="2000" dirty="0"/>
              <a:t>)</a:t>
            </a:r>
          </a:p>
          <a:p>
            <a:endParaRPr lang="cs-CZ" sz="2000" dirty="0"/>
          </a:p>
          <a:p>
            <a:pPr marL="72000" indent="0">
              <a:buNone/>
            </a:pPr>
            <a:r>
              <a:rPr lang="en-US" sz="1800" dirty="0"/>
              <a:t>Edwards, P. N., M. S. </a:t>
            </a:r>
            <a:r>
              <a:rPr lang="en-US" sz="1800" dirty="0" err="1"/>
              <a:t>Mazernik</a:t>
            </a:r>
            <a:r>
              <a:rPr lang="en-US" sz="1800" dirty="0"/>
              <a:t>, A. L. </a:t>
            </a:r>
            <a:r>
              <a:rPr lang="en-US" sz="1800" dirty="0" err="1"/>
              <a:t>Batcheller</a:t>
            </a:r>
            <a:r>
              <a:rPr lang="en-US" sz="1800" dirty="0"/>
              <a:t>, G. C. Bowker &amp; Ch. L. </a:t>
            </a:r>
            <a:r>
              <a:rPr lang="en-US" sz="1800" dirty="0" err="1"/>
              <a:t>Borgman</a:t>
            </a:r>
            <a:r>
              <a:rPr lang="en-US" sz="1800" dirty="0"/>
              <a:t>.</a:t>
            </a:r>
            <a:r>
              <a:rPr lang="cs-CZ" sz="1800" dirty="0"/>
              <a:t> Science </a:t>
            </a:r>
            <a:r>
              <a:rPr lang="cs-CZ" sz="1800" dirty="0" err="1"/>
              <a:t>friction</a:t>
            </a:r>
            <a:r>
              <a:rPr lang="cs-CZ" sz="1800" dirty="0"/>
              <a:t>: Data, metadata, and </a:t>
            </a:r>
            <a:r>
              <a:rPr lang="cs-CZ" sz="1800" dirty="0" err="1"/>
              <a:t>collaboration</a:t>
            </a:r>
            <a:r>
              <a:rPr lang="cs-CZ" sz="1800" dirty="0"/>
              <a:t>. </a:t>
            </a:r>
            <a:r>
              <a:rPr lang="cs-CZ" sz="1800" i="1" dirty="0" err="1"/>
              <a:t>Social</a:t>
            </a:r>
            <a:r>
              <a:rPr lang="cs-CZ" sz="1800" i="1" dirty="0"/>
              <a:t> </a:t>
            </a:r>
            <a:r>
              <a:rPr lang="cs-CZ" sz="1800" i="1" dirty="0" err="1"/>
              <a:t>Studies</a:t>
            </a:r>
            <a:r>
              <a:rPr lang="cs-CZ" sz="1800" i="1" dirty="0"/>
              <a:t> </a:t>
            </a:r>
            <a:r>
              <a:rPr lang="cs-CZ" sz="1800" i="1" dirty="0" err="1"/>
              <a:t>of</a:t>
            </a:r>
            <a:r>
              <a:rPr lang="cs-CZ" sz="1800" i="1" dirty="0"/>
              <a:t> Science</a:t>
            </a:r>
            <a:r>
              <a:rPr lang="cs-CZ" sz="1800" dirty="0"/>
              <a:t>, 41(5), 667-690.</a:t>
            </a:r>
            <a:r>
              <a:rPr lang="en-US" sz="1800" dirty="0"/>
              <a:t> </a:t>
            </a:r>
          </a:p>
          <a:p>
            <a:pPr marL="72000" indent="0">
              <a:buNone/>
            </a:pPr>
            <a:endParaRPr lang="cs-CZ" sz="2000" dirty="0"/>
          </a:p>
        </p:txBody>
      </p:sp>
      <p:sp>
        <p:nvSpPr>
          <p:cNvPr id="5" name="Zástupný objekt pre pätu 1">
            <a:extLst>
              <a:ext uri="{FF2B5EF4-FFF2-40B4-BE49-F238E27FC236}">
                <a16:creationId xmlns:a16="http://schemas.microsoft.com/office/drawing/2014/main" id="{6CDAD7AA-5B59-653C-A8B3-341087C834D7}"/>
              </a:ext>
            </a:extLst>
          </p:cNvPr>
          <p:cNvSpPr txBox="1">
            <a:spLocks/>
          </p:cNvSpPr>
          <p:nvPr/>
        </p:nvSpPr>
        <p:spPr bwMode="auto">
          <a:xfrm>
            <a:off x="632914" y="6325971"/>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defPPr>
              <a:defRPr lang="en-US"/>
            </a:defPPr>
            <a:lvl1pPr algn="l" rtl="0" fontAlgn="base">
              <a:spcBef>
                <a:spcPct val="0"/>
              </a:spcBef>
              <a:spcAft>
                <a:spcPct val="0"/>
              </a:spcAft>
              <a:defRPr lang="cs-CZ" altLang="cs-CZ" sz="1200" kern="1200">
                <a:solidFill>
                  <a:schemeClr val="tx2"/>
                </a:solidFill>
                <a:latin typeface="+mj-lt"/>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a:lstStyle>
          <a:p>
            <a:r>
              <a:rPr lang="en-GB"/>
              <a:t>Open Access Week, Université Paris Nanterre, 2023</a:t>
            </a:r>
          </a:p>
          <a:p>
            <a:endParaRPr lang="en-GB"/>
          </a:p>
        </p:txBody>
      </p:sp>
    </p:spTree>
    <p:extLst>
      <p:ext uri="{BB962C8B-B14F-4D97-AF65-F5344CB8AC3E}">
        <p14:creationId xmlns:p14="http://schemas.microsoft.com/office/powerpoint/2010/main" val="26638237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51AF0383-91A9-2C71-47B8-EF1492397C48}"/>
              </a:ext>
            </a:extLst>
          </p:cNvPr>
          <p:cNvSpPr>
            <a:spLocks noGrp="1"/>
          </p:cNvSpPr>
          <p:nvPr>
            <p:ph type="sldNum" sz="quarter" idx="11"/>
          </p:nvPr>
        </p:nvSpPr>
        <p:spPr/>
        <p:txBody>
          <a:bodyPr/>
          <a:lstStyle/>
          <a:p>
            <a:fld id="{0970407D-EE58-4A0B-824B-1D3AE42DD9CF}" type="slidenum">
              <a:rPr lang="cs-CZ" altLang="cs-CZ" smtClean="0"/>
              <a:pPr/>
              <a:t>5</a:t>
            </a:fld>
            <a:endParaRPr lang="cs-CZ" altLang="cs-CZ"/>
          </a:p>
        </p:txBody>
      </p:sp>
      <p:sp>
        <p:nvSpPr>
          <p:cNvPr id="3" name="Nadpis 2">
            <a:extLst>
              <a:ext uri="{FF2B5EF4-FFF2-40B4-BE49-F238E27FC236}">
                <a16:creationId xmlns:a16="http://schemas.microsoft.com/office/drawing/2014/main" id="{ABED788D-5F4A-D384-0EC7-C57C7A2F91AC}"/>
              </a:ext>
            </a:extLst>
          </p:cNvPr>
          <p:cNvSpPr>
            <a:spLocks noGrp="1"/>
          </p:cNvSpPr>
          <p:nvPr>
            <p:ph type="title"/>
          </p:nvPr>
        </p:nvSpPr>
        <p:spPr/>
        <p:txBody>
          <a:bodyPr/>
          <a:lstStyle/>
          <a:p>
            <a:pPr algn="ctr"/>
            <a:r>
              <a:rPr lang="cs-CZ" dirty="0"/>
              <a:t>Case </a:t>
            </a:r>
            <a:r>
              <a:rPr lang="cs-CZ" dirty="0" err="1"/>
              <a:t>of</a:t>
            </a:r>
            <a:r>
              <a:rPr lang="cs-CZ" dirty="0"/>
              <a:t> </a:t>
            </a:r>
            <a:r>
              <a:rPr lang="cs-CZ" dirty="0" err="1"/>
              <a:t>institutional</a:t>
            </a:r>
            <a:r>
              <a:rPr lang="cs-CZ" dirty="0"/>
              <a:t> </a:t>
            </a:r>
            <a:r>
              <a:rPr lang="cs-CZ" dirty="0" err="1"/>
              <a:t>repository</a:t>
            </a:r>
            <a:r>
              <a:rPr lang="cs-CZ" dirty="0"/>
              <a:t> </a:t>
            </a:r>
            <a:r>
              <a:rPr lang="cs-CZ" dirty="0" err="1"/>
              <a:t>of</a:t>
            </a:r>
            <a:r>
              <a:rPr lang="cs-CZ" dirty="0"/>
              <a:t> MU</a:t>
            </a:r>
          </a:p>
        </p:txBody>
      </p:sp>
      <p:sp>
        <p:nvSpPr>
          <p:cNvPr id="4" name="Zástupný obsah 3">
            <a:extLst>
              <a:ext uri="{FF2B5EF4-FFF2-40B4-BE49-F238E27FC236}">
                <a16:creationId xmlns:a16="http://schemas.microsoft.com/office/drawing/2014/main" id="{F92A2EA7-0B31-3DFC-45AE-20E33FF56148}"/>
              </a:ext>
            </a:extLst>
          </p:cNvPr>
          <p:cNvSpPr>
            <a:spLocks noGrp="1"/>
          </p:cNvSpPr>
          <p:nvPr>
            <p:ph idx="1"/>
          </p:nvPr>
        </p:nvSpPr>
        <p:spPr>
          <a:xfrm>
            <a:off x="720000" y="1692002"/>
            <a:ext cx="2458629" cy="4139998"/>
          </a:xfrm>
        </p:spPr>
        <p:txBody>
          <a:bodyPr/>
          <a:lstStyle/>
          <a:p>
            <a:r>
              <a:rPr lang="cs-CZ" sz="2000" err="1"/>
              <a:t>created</a:t>
            </a:r>
            <a:r>
              <a:rPr lang="cs-CZ" sz="2000"/>
              <a:t> 2015</a:t>
            </a:r>
          </a:p>
          <a:p>
            <a:r>
              <a:rPr lang="cs-CZ" sz="2000" err="1"/>
              <a:t>self-archiving</a:t>
            </a:r>
            <a:r>
              <a:rPr lang="cs-CZ" sz="2000"/>
              <a:t> </a:t>
            </a:r>
            <a:r>
              <a:rPr lang="cs-CZ" sz="2000" err="1"/>
              <a:t>policy</a:t>
            </a:r>
            <a:r>
              <a:rPr lang="cs-CZ" sz="2000"/>
              <a:t> – </a:t>
            </a:r>
            <a:r>
              <a:rPr lang="cs-CZ" sz="2000" err="1"/>
              <a:t>mandatory</a:t>
            </a:r>
            <a:r>
              <a:rPr lang="cs-CZ" sz="2000"/>
              <a:t> </a:t>
            </a:r>
            <a:r>
              <a:rPr lang="cs-CZ" sz="2000" err="1"/>
              <a:t>downloads</a:t>
            </a:r>
            <a:r>
              <a:rPr lang="cs-CZ" sz="2000"/>
              <a:t> </a:t>
            </a:r>
            <a:r>
              <a:rPr lang="cs-CZ" sz="2000" err="1"/>
              <a:t>of</a:t>
            </a:r>
            <a:r>
              <a:rPr lang="cs-CZ" sz="2000"/>
              <a:t> </a:t>
            </a:r>
            <a:r>
              <a:rPr lang="cs-CZ" sz="2000" err="1"/>
              <a:t>stuff</a:t>
            </a:r>
            <a:r>
              <a:rPr lang="cs-CZ" sz="2000"/>
              <a:t> </a:t>
            </a:r>
            <a:r>
              <a:rPr lang="cs-CZ" sz="2000" err="1"/>
              <a:t>works</a:t>
            </a:r>
            <a:endParaRPr lang="cs-CZ" sz="2000"/>
          </a:p>
          <a:p>
            <a:r>
              <a:rPr lang="cs-CZ" sz="2000" err="1"/>
              <a:t>strong</a:t>
            </a:r>
            <a:r>
              <a:rPr lang="cs-CZ" sz="2000"/>
              <a:t> </a:t>
            </a:r>
            <a:r>
              <a:rPr lang="cs-CZ" sz="2000" err="1"/>
              <a:t>resistance</a:t>
            </a:r>
            <a:endParaRPr lang="cs-CZ" sz="2000"/>
          </a:p>
        </p:txBody>
      </p:sp>
      <p:pic>
        <p:nvPicPr>
          <p:cNvPr id="6" name="Obrázek 5">
            <a:extLst>
              <a:ext uri="{FF2B5EF4-FFF2-40B4-BE49-F238E27FC236}">
                <a16:creationId xmlns:a16="http://schemas.microsoft.com/office/drawing/2014/main" id="{D470F350-1FF5-8F80-B7D1-595126638D70}"/>
              </a:ext>
            </a:extLst>
          </p:cNvPr>
          <p:cNvPicPr>
            <a:picLocks noChangeAspect="1"/>
          </p:cNvPicPr>
          <p:nvPr/>
        </p:nvPicPr>
        <p:blipFill>
          <a:blip r:embed="rId2"/>
          <a:stretch>
            <a:fillRect/>
          </a:stretch>
        </p:blipFill>
        <p:spPr>
          <a:xfrm>
            <a:off x="3547482" y="1436915"/>
            <a:ext cx="8535660" cy="4189456"/>
          </a:xfrm>
          <a:prstGeom prst="rect">
            <a:avLst/>
          </a:prstGeom>
        </p:spPr>
      </p:pic>
      <p:sp>
        <p:nvSpPr>
          <p:cNvPr id="7" name="Zástupný objekt pre pätu 1">
            <a:extLst>
              <a:ext uri="{FF2B5EF4-FFF2-40B4-BE49-F238E27FC236}">
                <a16:creationId xmlns:a16="http://schemas.microsoft.com/office/drawing/2014/main" id="{2883F9AF-4D6F-024B-AF96-293FFC23C4D4}"/>
              </a:ext>
            </a:extLst>
          </p:cNvPr>
          <p:cNvSpPr txBox="1">
            <a:spLocks/>
          </p:cNvSpPr>
          <p:nvPr/>
        </p:nvSpPr>
        <p:spPr bwMode="auto">
          <a:xfrm>
            <a:off x="632914" y="6325971"/>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defPPr>
              <a:defRPr lang="en-US"/>
            </a:defPPr>
            <a:lvl1pPr algn="l" rtl="0" fontAlgn="base">
              <a:spcBef>
                <a:spcPct val="0"/>
              </a:spcBef>
              <a:spcAft>
                <a:spcPct val="0"/>
              </a:spcAft>
              <a:defRPr lang="cs-CZ" altLang="cs-CZ" sz="1200" kern="1200">
                <a:solidFill>
                  <a:schemeClr val="tx2"/>
                </a:solidFill>
                <a:latin typeface="+mj-lt"/>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a:lstStyle>
          <a:p>
            <a:r>
              <a:rPr lang="en-GB"/>
              <a:t>Open Access Week, Université Paris Nanterre, 2023</a:t>
            </a:r>
          </a:p>
          <a:p>
            <a:endParaRPr lang="en-GB"/>
          </a:p>
        </p:txBody>
      </p:sp>
    </p:spTree>
    <p:extLst>
      <p:ext uri="{BB962C8B-B14F-4D97-AF65-F5344CB8AC3E}">
        <p14:creationId xmlns:p14="http://schemas.microsoft.com/office/powerpoint/2010/main" val="41806773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85B823A-798A-3165-0E93-EABDC25F506B}"/>
              </a:ext>
            </a:extLst>
          </p:cNvPr>
          <p:cNvSpPr>
            <a:spLocks noGrp="1"/>
          </p:cNvSpPr>
          <p:nvPr>
            <p:ph type="title"/>
          </p:nvPr>
        </p:nvSpPr>
        <p:spPr/>
        <p:txBody>
          <a:bodyPr/>
          <a:lstStyle/>
          <a:p>
            <a:pPr algn="ctr"/>
            <a:r>
              <a:rPr lang="cs-CZ" dirty="0"/>
              <a:t>Case </a:t>
            </a:r>
            <a:r>
              <a:rPr lang="cs-CZ" dirty="0" err="1"/>
              <a:t>of</a:t>
            </a:r>
            <a:r>
              <a:rPr lang="cs-CZ" dirty="0"/>
              <a:t> LINDAT-CLARIAH-CZ </a:t>
            </a:r>
            <a:r>
              <a:rPr lang="cs-CZ" dirty="0" err="1"/>
              <a:t>metacatalog</a:t>
            </a:r>
            <a:endParaRPr lang="cs-CZ" dirty="0"/>
          </a:p>
        </p:txBody>
      </p:sp>
      <p:sp>
        <p:nvSpPr>
          <p:cNvPr id="3" name="Zástupný obsah 2">
            <a:extLst>
              <a:ext uri="{FF2B5EF4-FFF2-40B4-BE49-F238E27FC236}">
                <a16:creationId xmlns:a16="http://schemas.microsoft.com/office/drawing/2014/main" id="{EAF15A3D-F9A4-3EAE-75C3-E3E205EAD621}"/>
              </a:ext>
            </a:extLst>
          </p:cNvPr>
          <p:cNvSpPr>
            <a:spLocks noGrp="1"/>
          </p:cNvSpPr>
          <p:nvPr>
            <p:ph idx="1"/>
          </p:nvPr>
        </p:nvSpPr>
        <p:spPr>
          <a:xfrm>
            <a:off x="838200" y="1542597"/>
            <a:ext cx="10515600" cy="4477204"/>
          </a:xfrm>
        </p:spPr>
        <p:txBody>
          <a:bodyPr>
            <a:normAutofit fontScale="85000" lnSpcReduction="20000"/>
          </a:bodyPr>
          <a:lstStyle/>
          <a:p>
            <a:pPr marL="72000" indent="0">
              <a:buNone/>
            </a:pPr>
            <a:r>
              <a:rPr lang="cs-CZ" sz="2400" err="1"/>
              <a:t>Heuristic</a:t>
            </a:r>
            <a:r>
              <a:rPr lang="cs-CZ" sz="2400"/>
              <a:t> </a:t>
            </a:r>
            <a:r>
              <a:rPr lang="cs-CZ" sz="2400" err="1"/>
              <a:t>analysis</a:t>
            </a:r>
            <a:r>
              <a:rPr lang="cs-CZ" sz="2400"/>
              <a:t> – 5 </a:t>
            </a:r>
            <a:r>
              <a:rPr lang="cs-CZ" sz="2400" err="1"/>
              <a:t>testers</a:t>
            </a:r>
            <a:r>
              <a:rPr lang="cs-CZ" sz="2400"/>
              <a:t>, 70 </a:t>
            </a:r>
            <a:r>
              <a:rPr lang="cs-CZ" sz="2400" err="1"/>
              <a:t>questions</a:t>
            </a:r>
            <a:endParaRPr lang="cs-CZ" sz="2400"/>
          </a:p>
          <a:p>
            <a:r>
              <a:rPr lang="en-US" sz="2400"/>
              <a:t>Results: a total of 33 problems of varying severity identified</a:t>
            </a:r>
            <a:endParaRPr lang="cs-CZ" sz="2400"/>
          </a:p>
          <a:p>
            <a:endParaRPr lang="cs-CZ"/>
          </a:p>
          <a:p>
            <a:endParaRPr lang="cs-CZ"/>
          </a:p>
          <a:p>
            <a:endParaRPr lang="cs-CZ"/>
          </a:p>
          <a:p>
            <a:endParaRPr lang="cs-CZ"/>
          </a:p>
          <a:p>
            <a:r>
              <a:rPr lang="en-US" sz="2400" b="1"/>
              <a:t>critical issues</a:t>
            </a:r>
            <a:r>
              <a:rPr lang="en-US" sz="2400"/>
              <a:t>:</a:t>
            </a:r>
            <a:endParaRPr lang="cs-CZ" sz="2400"/>
          </a:p>
          <a:p>
            <a:r>
              <a:rPr lang="en-US" sz="2400"/>
              <a:t>illogically arranged menu </a:t>
            </a:r>
            <a:endParaRPr lang="cs-CZ" sz="2400"/>
          </a:p>
          <a:p>
            <a:r>
              <a:rPr lang="en-US" sz="2400"/>
              <a:t>impossibility to return to the catalog home page </a:t>
            </a:r>
            <a:endParaRPr lang="cs-CZ" sz="2400"/>
          </a:p>
          <a:p>
            <a:r>
              <a:rPr lang="en-US" sz="2400"/>
              <a:t>critical problem: quality of metadata, uniformity of description</a:t>
            </a:r>
            <a:endParaRPr lang="cs-CZ" sz="2400"/>
          </a:p>
        </p:txBody>
      </p:sp>
      <p:graphicFrame>
        <p:nvGraphicFramePr>
          <p:cNvPr id="4" name="Tabulka 4">
            <a:extLst>
              <a:ext uri="{FF2B5EF4-FFF2-40B4-BE49-F238E27FC236}">
                <a16:creationId xmlns:a16="http://schemas.microsoft.com/office/drawing/2014/main" id="{FD68D2C9-F8F1-A5FF-113D-B6B83D3DCCCB}"/>
              </a:ext>
            </a:extLst>
          </p:cNvPr>
          <p:cNvGraphicFramePr>
            <a:graphicFrameLocks noGrp="1"/>
          </p:cNvGraphicFramePr>
          <p:nvPr>
            <p:extLst>
              <p:ext uri="{D42A27DB-BD31-4B8C-83A1-F6EECF244321}">
                <p14:modId xmlns:p14="http://schemas.microsoft.com/office/powerpoint/2010/main" val="1147928383"/>
              </p:ext>
            </p:extLst>
          </p:nvPr>
        </p:nvGraphicFramePr>
        <p:xfrm>
          <a:off x="1640115" y="2446382"/>
          <a:ext cx="8128000" cy="1645920"/>
        </p:xfrm>
        <a:graphic>
          <a:graphicData uri="http://schemas.openxmlformats.org/drawingml/2006/table">
            <a:tbl>
              <a:tblPr firstRow="1" bandRow="1">
                <a:tableStyleId>{EB344D84-9AFB-497E-A393-DC336BA19D2E}</a:tableStyleId>
              </a:tblPr>
              <a:tblGrid>
                <a:gridCol w="4064000">
                  <a:extLst>
                    <a:ext uri="{9D8B030D-6E8A-4147-A177-3AD203B41FA5}">
                      <a16:colId xmlns:a16="http://schemas.microsoft.com/office/drawing/2014/main" val="1733838956"/>
                    </a:ext>
                  </a:extLst>
                </a:gridCol>
                <a:gridCol w="4064000">
                  <a:extLst>
                    <a:ext uri="{9D8B030D-6E8A-4147-A177-3AD203B41FA5}">
                      <a16:colId xmlns:a16="http://schemas.microsoft.com/office/drawing/2014/main" val="1564397083"/>
                    </a:ext>
                  </a:extLst>
                </a:gridCol>
              </a:tblGrid>
              <a:tr h="1761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2400" err="1"/>
                        <a:t>low</a:t>
                      </a:r>
                      <a:r>
                        <a:rPr lang="cs-CZ" sz="2400"/>
                        <a:t> – 15</a:t>
                      </a:r>
                    </a:p>
                    <a:p>
                      <a:endParaRPr lang="cs-CZ" sz="2400"/>
                    </a:p>
                  </a:txBody>
                  <a:tcPr/>
                </a:tc>
                <a:tc>
                  <a:txBody>
                    <a:bodyPr/>
                    <a:lstStyle/>
                    <a:p>
                      <a:r>
                        <a:rPr lang="cs-CZ" sz="2400" err="1"/>
                        <a:t>middle</a:t>
                      </a:r>
                      <a:r>
                        <a:rPr lang="cs-CZ" sz="2400"/>
                        <a:t> – 10 </a:t>
                      </a:r>
                    </a:p>
                  </a:txBody>
                  <a:tcPr/>
                </a:tc>
                <a:extLst>
                  <a:ext uri="{0D108BD9-81ED-4DB2-BD59-A6C34878D82A}">
                    <a16:rowId xmlns:a16="http://schemas.microsoft.com/office/drawing/2014/main" val="127091091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2400" err="1"/>
                        <a:t>serious</a:t>
                      </a:r>
                      <a:r>
                        <a:rPr lang="cs-CZ" sz="2400"/>
                        <a:t> – 6</a:t>
                      </a:r>
                    </a:p>
                    <a:p>
                      <a:pPr marL="0" marR="0" lvl="0" indent="0" algn="l" defTabSz="914400" rtl="0" eaLnBrk="1" fontAlgn="auto" latinLnBrk="0" hangingPunct="1">
                        <a:lnSpc>
                          <a:spcPct val="100000"/>
                        </a:lnSpc>
                        <a:spcBef>
                          <a:spcPts val="0"/>
                        </a:spcBef>
                        <a:spcAft>
                          <a:spcPts val="0"/>
                        </a:spcAft>
                        <a:buClrTx/>
                        <a:buSzTx/>
                        <a:buFontTx/>
                        <a:buNone/>
                        <a:tabLst/>
                        <a:defRPr/>
                      </a:pPr>
                      <a:endParaRPr lang="cs-CZ" sz="24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2400" err="1"/>
                        <a:t>critical</a:t>
                      </a:r>
                      <a:r>
                        <a:rPr lang="cs-CZ" sz="2400"/>
                        <a:t> – 2 </a:t>
                      </a:r>
                    </a:p>
                    <a:p>
                      <a:endParaRPr lang="cs-CZ" sz="2400"/>
                    </a:p>
                  </a:txBody>
                  <a:tcPr/>
                </a:tc>
                <a:extLst>
                  <a:ext uri="{0D108BD9-81ED-4DB2-BD59-A6C34878D82A}">
                    <a16:rowId xmlns:a16="http://schemas.microsoft.com/office/drawing/2014/main" val="914073065"/>
                  </a:ext>
                </a:extLst>
              </a:tr>
            </a:tbl>
          </a:graphicData>
        </a:graphic>
      </p:graphicFrame>
      <p:sp>
        <p:nvSpPr>
          <p:cNvPr id="5" name="Zástupný objekt pre pätu 1">
            <a:extLst>
              <a:ext uri="{FF2B5EF4-FFF2-40B4-BE49-F238E27FC236}">
                <a16:creationId xmlns:a16="http://schemas.microsoft.com/office/drawing/2014/main" id="{91FBCD9D-5B26-1F8B-D7B3-2C8E3B8B7558}"/>
              </a:ext>
            </a:extLst>
          </p:cNvPr>
          <p:cNvSpPr txBox="1">
            <a:spLocks/>
          </p:cNvSpPr>
          <p:nvPr/>
        </p:nvSpPr>
        <p:spPr bwMode="auto">
          <a:xfrm>
            <a:off x="632914" y="6325971"/>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defPPr>
              <a:defRPr lang="en-US"/>
            </a:defPPr>
            <a:lvl1pPr algn="l" rtl="0" fontAlgn="base">
              <a:spcBef>
                <a:spcPct val="0"/>
              </a:spcBef>
              <a:spcAft>
                <a:spcPct val="0"/>
              </a:spcAft>
              <a:defRPr lang="cs-CZ" altLang="cs-CZ" sz="1200" kern="1200">
                <a:solidFill>
                  <a:schemeClr val="tx2"/>
                </a:solidFill>
                <a:latin typeface="+mj-lt"/>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a:lstStyle>
          <a:p>
            <a:r>
              <a:rPr lang="en-GB"/>
              <a:t>Open Access Week, Université Paris Nanterre, 2023</a:t>
            </a:r>
          </a:p>
          <a:p>
            <a:endParaRPr lang="en-GB"/>
          </a:p>
        </p:txBody>
      </p:sp>
      <p:sp>
        <p:nvSpPr>
          <p:cNvPr id="6" name="Zástupný symbol pro číslo snímku 1">
            <a:extLst>
              <a:ext uri="{FF2B5EF4-FFF2-40B4-BE49-F238E27FC236}">
                <a16:creationId xmlns:a16="http://schemas.microsoft.com/office/drawing/2014/main" id="{1908F29B-7BE3-6F0E-07CB-5F85C5DF6D07}"/>
              </a:ext>
            </a:extLst>
          </p:cNvPr>
          <p:cNvSpPr>
            <a:spLocks noGrp="1"/>
          </p:cNvSpPr>
          <p:nvPr>
            <p:ph type="sldNum" sz="quarter" idx="11"/>
          </p:nvPr>
        </p:nvSpPr>
        <p:spPr>
          <a:xfrm>
            <a:off x="414000" y="6228000"/>
            <a:ext cx="252000" cy="252000"/>
          </a:xfrm>
        </p:spPr>
        <p:txBody>
          <a:bodyPr/>
          <a:lstStyle/>
          <a:p>
            <a:fld id="{0970407D-EE58-4A0B-824B-1D3AE42DD9CF}" type="slidenum">
              <a:rPr lang="cs-CZ" altLang="cs-CZ" smtClean="0"/>
              <a:pPr/>
              <a:t>6</a:t>
            </a:fld>
            <a:endParaRPr lang="cs-CZ" altLang="cs-CZ"/>
          </a:p>
        </p:txBody>
      </p:sp>
    </p:spTree>
    <p:extLst>
      <p:ext uri="{BB962C8B-B14F-4D97-AF65-F5344CB8AC3E}">
        <p14:creationId xmlns:p14="http://schemas.microsoft.com/office/powerpoint/2010/main" val="1425409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B121930E-F6A9-C3D8-B1C8-33B2149DA117}"/>
              </a:ext>
            </a:extLst>
          </p:cNvPr>
          <p:cNvSpPr>
            <a:spLocks noGrp="1"/>
          </p:cNvSpPr>
          <p:nvPr>
            <p:ph type="sldNum" sz="quarter" idx="11"/>
          </p:nvPr>
        </p:nvSpPr>
        <p:spPr/>
        <p:txBody>
          <a:bodyPr/>
          <a:lstStyle/>
          <a:p>
            <a:fld id="{0970407D-EE58-4A0B-824B-1D3AE42DD9CF}" type="slidenum">
              <a:rPr lang="cs-CZ" altLang="cs-CZ" smtClean="0"/>
              <a:pPr/>
              <a:t>7</a:t>
            </a:fld>
            <a:endParaRPr lang="cs-CZ" altLang="cs-CZ"/>
          </a:p>
        </p:txBody>
      </p:sp>
      <p:sp>
        <p:nvSpPr>
          <p:cNvPr id="3" name="Nadpis 2">
            <a:extLst>
              <a:ext uri="{FF2B5EF4-FFF2-40B4-BE49-F238E27FC236}">
                <a16:creationId xmlns:a16="http://schemas.microsoft.com/office/drawing/2014/main" id="{DFB2AD9E-5292-4E6C-FEAC-ECCFE450604A}"/>
              </a:ext>
            </a:extLst>
          </p:cNvPr>
          <p:cNvSpPr>
            <a:spLocks noGrp="1"/>
          </p:cNvSpPr>
          <p:nvPr>
            <p:ph type="title"/>
          </p:nvPr>
        </p:nvSpPr>
        <p:spPr/>
        <p:txBody>
          <a:bodyPr/>
          <a:lstStyle/>
          <a:p>
            <a:pPr algn="ctr"/>
            <a:r>
              <a:rPr lang="cs-CZ" sz="4000" dirty="0" err="1"/>
              <a:t>Digitalia</a:t>
            </a:r>
            <a:r>
              <a:rPr lang="cs-CZ" sz="4000" dirty="0"/>
              <a:t> MUNI </a:t>
            </a:r>
            <a:r>
              <a:rPr lang="cs-CZ" sz="4000" dirty="0" err="1"/>
              <a:t>Arts</a:t>
            </a:r>
            <a:endParaRPr lang="cs-CZ" dirty="0"/>
          </a:p>
        </p:txBody>
      </p:sp>
      <p:sp>
        <p:nvSpPr>
          <p:cNvPr id="4" name="Zástupný obsah 3">
            <a:extLst>
              <a:ext uri="{FF2B5EF4-FFF2-40B4-BE49-F238E27FC236}">
                <a16:creationId xmlns:a16="http://schemas.microsoft.com/office/drawing/2014/main" id="{29E4E0C7-FAD2-28C7-58C8-51409871DE4A}"/>
              </a:ext>
            </a:extLst>
          </p:cNvPr>
          <p:cNvSpPr>
            <a:spLocks noGrp="1"/>
          </p:cNvSpPr>
          <p:nvPr>
            <p:ph idx="1"/>
          </p:nvPr>
        </p:nvSpPr>
        <p:spPr>
          <a:xfrm>
            <a:off x="720000" y="1692002"/>
            <a:ext cx="4374514" cy="4139998"/>
          </a:xfrm>
        </p:spPr>
        <p:txBody>
          <a:bodyPr/>
          <a:lstStyle/>
          <a:p>
            <a:pPr>
              <a:spcAft>
                <a:spcPts val="600"/>
              </a:spcAft>
            </a:pPr>
            <a:r>
              <a:rPr lang="cs-CZ" err="1"/>
              <a:t>local</a:t>
            </a:r>
            <a:r>
              <a:rPr lang="cs-CZ"/>
              <a:t> node </a:t>
            </a:r>
            <a:r>
              <a:rPr lang="cs-CZ" err="1"/>
              <a:t>of</a:t>
            </a:r>
            <a:r>
              <a:rPr lang="cs-CZ"/>
              <a:t> LINDAT</a:t>
            </a:r>
            <a:r>
              <a:rPr lang="en-US"/>
              <a:t>/</a:t>
            </a:r>
            <a:r>
              <a:rPr lang="cs-CZ"/>
              <a:t>CLARIAH-CZ </a:t>
            </a:r>
            <a:r>
              <a:rPr lang="cs-CZ" err="1"/>
              <a:t>national</a:t>
            </a:r>
            <a:r>
              <a:rPr lang="cs-CZ"/>
              <a:t> </a:t>
            </a:r>
            <a:r>
              <a:rPr lang="cs-CZ" err="1"/>
              <a:t>infrastructure</a:t>
            </a:r>
            <a:endParaRPr lang="cs-CZ"/>
          </a:p>
          <a:p>
            <a:pPr>
              <a:spcAft>
                <a:spcPts val="600"/>
              </a:spcAft>
            </a:pPr>
            <a:r>
              <a:rPr lang="cs-CZ"/>
              <a:t>2 FTE, 8 </a:t>
            </a:r>
            <a:r>
              <a:rPr lang="cs-CZ" err="1"/>
              <a:t>people</a:t>
            </a:r>
            <a:endParaRPr lang="cs-CZ"/>
          </a:p>
          <a:p>
            <a:endParaRPr lang="cs-CZ"/>
          </a:p>
        </p:txBody>
      </p:sp>
      <p:pic>
        <p:nvPicPr>
          <p:cNvPr id="8" name="Obrázek 7">
            <a:extLst>
              <a:ext uri="{FF2B5EF4-FFF2-40B4-BE49-F238E27FC236}">
                <a16:creationId xmlns:a16="http://schemas.microsoft.com/office/drawing/2014/main" id="{1EC68A6F-C488-773C-70C6-C74DAAC67C9F}"/>
              </a:ext>
            </a:extLst>
          </p:cNvPr>
          <p:cNvPicPr>
            <a:picLocks noChangeAspect="1"/>
          </p:cNvPicPr>
          <p:nvPr/>
        </p:nvPicPr>
        <p:blipFill>
          <a:blip r:embed="rId2"/>
          <a:stretch>
            <a:fillRect/>
          </a:stretch>
        </p:blipFill>
        <p:spPr>
          <a:xfrm>
            <a:off x="6427663" y="1295400"/>
            <a:ext cx="5326407" cy="4441371"/>
          </a:xfrm>
          <a:prstGeom prst="rect">
            <a:avLst/>
          </a:prstGeom>
        </p:spPr>
      </p:pic>
      <p:sp>
        <p:nvSpPr>
          <p:cNvPr id="9" name="Zástupný objekt pre pätu 1">
            <a:extLst>
              <a:ext uri="{FF2B5EF4-FFF2-40B4-BE49-F238E27FC236}">
                <a16:creationId xmlns:a16="http://schemas.microsoft.com/office/drawing/2014/main" id="{6A6F7D71-3699-1525-E590-D6108CDE1162}"/>
              </a:ext>
            </a:extLst>
          </p:cNvPr>
          <p:cNvSpPr txBox="1">
            <a:spLocks/>
          </p:cNvSpPr>
          <p:nvPr/>
        </p:nvSpPr>
        <p:spPr bwMode="auto">
          <a:xfrm>
            <a:off x="632914" y="6325971"/>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defPPr>
              <a:defRPr lang="en-US"/>
            </a:defPPr>
            <a:lvl1pPr algn="l" rtl="0" fontAlgn="base">
              <a:spcBef>
                <a:spcPct val="0"/>
              </a:spcBef>
              <a:spcAft>
                <a:spcPct val="0"/>
              </a:spcAft>
              <a:defRPr lang="cs-CZ" altLang="cs-CZ" sz="1200" kern="1200">
                <a:solidFill>
                  <a:schemeClr val="tx2"/>
                </a:solidFill>
                <a:latin typeface="+mj-lt"/>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a:lstStyle>
          <a:p>
            <a:r>
              <a:rPr lang="en-GB"/>
              <a:t>Open Access Week, Université Paris Nanterre, 2023</a:t>
            </a:r>
          </a:p>
          <a:p>
            <a:endParaRPr lang="en-GB"/>
          </a:p>
        </p:txBody>
      </p:sp>
    </p:spTree>
    <p:extLst>
      <p:ext uri="{BB962C8B-B14F-4D97-AF65-F5344CB8AC3E}">
        <p14:creationId xmlns:p14="http://schemas.microsoft.com/office/powerpoint/2010/main" val="31226346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801E60E5-7191-EC37-C8A8-08C3703F8DFD}"/>
              </a:ext>
            </a:extLst>
          </p:cNvPr>
          <p:cNvSpPr>
            <a:spLocks noGrp="1"/>
          </p:cNvSpPr>
          <p:nvPr>
            <p:ph type="sldNum" sz="quarter" idx="11"/>
          </p:nvPr>
        </p:nvSpPr>
        <p:spPr/>
        <p:txBody>
          <a:bodyPr/>
          <a:lstStyle/>
          <a:p>
            <a:fld id="{0970407D-EE58-4A0B-824B-1D3AE42DD9CF}" type="slidenum">
              <a:rPr lang="cs-CZ" altLang="cs-CZ" smtClean="0"/>
              <a:pPr/>
              <a:t>8</a:t>
            </a:fld>
            <a:endParaRPr lang="cs-CZ" altLang="cs-CZ"/>
          </a:p>
        </p:txBody>
      </p:sp>
      <p:sp>
        <p:nvSpPr>
          <p:cNvPr id="3" name="Nadpis 2">
            <a:extLst>
              <a:ext uri="{FF2B5EF4-FFF2-40B4-BE49-F238E27FC236}">
                <a16:creationId xmlns:a16="http://schemas.microsoft.com/office/drawing/2014/main" id="{FED3A3B7-EF5E-60B3-0F7A-31124632244C}"/>
              </a:ext>
            </a:extLst>
          </p:cNvPr>
          <p:cNvSpPr>
            <a:spLocks noGrp="1"/>
          </p:cNvSpPr>
          <p:nvPr>
            <p:ph type="title"/>
          </p:nvPr>
        </p:nvSpPr>
        <p:spPr/>
        <p:txBody>
          <a:bodyPr/>
          <a:lstStyle/>
          <a:p>
            <a:pPr algn="ctr"/>
            <a:r>
              <a:rPr lang="cs-CZ" sz="4000" dirty="0" err="1"/>
              <a:t>Purpose</a:t>
            </a:r>
            <a:endParaRPr lang="cs-CZ" dirty="0"/>
          </a:p>
        </p:txBody>
      </p:sp>
      <p:sp>
        <p:nvSpPr>
          <p:cNvPr id="4" name="Zástupný obsah 3">
            <a:extLst>
              <a:ext uri="{FF2B5EF4-FFF2-40B4-BE49-F238E27FC236}">
                <a16:creationId xmlns:a16="http://schemas.microsoft.com/office/drawing/2014/main" id="{4D1FFB60-4B6D-1CF2-B15A-692303F806E1}"/>
              </a:ext>
            </a:extLst>
          </p:cNvPr>
          <p:cNvSpPr>
            <a:spLocks noGrp="1"/>
          </p:cNvSpPr>
          <p:nvPr>
            <p:ph idx="1"/>
          </p:nvPr>
        </p:nvSpPr>
        <p:spPr>
          <a:xfrm>
            <a:off x="458743" y="1964145"/>
            <a:ext cx="6453686" cy="3369855"/>
          </a:xfrm>
        </p:spPr>
        <p:txBody>
          <a:bodyPr/>
          <a:lstStyle/>
          <a:p>
            <a:r>
              <a:rPr lang="cs-CZ" sz="2000" b="0" i="0">
                <a:solidFill>
                  <a:srgbClr val="000000"/>
                </a:solidFill>
                <a:effectLst/>
                <a:latin typeface="Arial" panose="020B0604020202020204" pitchFamily="34" charset="0"/>
              </a:rPr>
              <a:t>to </a:t>
            </a:r>
            <a:r>
              <a:rPr lang="en-US" sz="2000" b="0" i="0">
                <a:solidFill>
                  <a:srgbClr val="000000"/>
                </a:solidFill>
                <a:effectLst/>
                <a:latin typeface="Arial" panose="020B0604020202020204" pitchFamily="34" charset="0"/>
              </a:rPr>
              <a:t>support digital research in the Faculty of Arts of Masaryk University </a:t>
            </a:r>
            <a:endParaRPr lang="cs-CZ" sz="2000" b="0" i="0">
              <a:solidFill>
                <a:srgbClr val="000000"/>
              </a:solidFill>
              <a:effectLst/>
              <a:latin typeface="Arial" panose="020B0604020202020204" pitchFamily="34" charset="0"/>
            </a:endParaRPr>
          </a:p>
          <a:p>
            <a:r>
              <a:rPr lang="cs-CZ" sz="2000" b="0" i="0">
                <a:solidFill>
                  <a:srgbClr val="000000"/>
                </a:solidFill>
                <a:effectLst/>
                <a:latin typeface="Arial" panose="020B0604020202020204" pitchFamily="34" charset="0"/>
              </a:rPr>
              <a:t>to </a:t>
            </a:r>
            <a:r>
              <a:rPr lang="cs-CZ" sz="2000" b="0" i="0" err="1">
                <a:solidFill>
                  <a:srgbClr val="000000"/>
                </a:solidFill>
                <a:effectLst/>
                <a:latin typeface="Arial" panose="020B0604020202020204" pitchFamily="34" charset="0"/>
              </a:rPr>
              <a:t>ensure</a:t>
            </a:r>
            <a:r>
              <a:rPr lang="cs-CZ" sz="2000" b="0" i="0">
                <a:solidFill>
                  <a:srgbClr val="000000"/>
                </a:solidFill>
                <a:effectLst/>
                <a:latin typeface="Arial" panose="020B0604020202020204" pitchFamily="34" charset="0"/>
              </a:rPr>
              <a:t> </a:t>
            </a:r>
            <a:r>
              <a:rPr lang="cs-CZ" sz="2000" b="0" i="0" err="1">
                <a:solidFill>
                  <a:srgbClr val="000000"/>
                </a:solidFill>
                <a:effectLst/>
                <a:latin typeface="Arial" panose="020B0604020202020204" pitchFamily="34" charset="0"/>
              </a:rPr>
              <a:t>access</a:t>
            </a:r>
            <a:r>
              <a:rPr lang="cs-CZ" sz="2000" b="0" i="0">
                <a:solidFill>
                  <a:srgbClr val="000000"/>
                </a:solidFill>
                <a:effectLst/>
                <a:latin typeface="Arial" panose="020B0604020202020204" pitchFamily="34" charset="0"/>
              </a:rPr>
              <a:t> </a:t>
            </a:r>
            <a:r>
              <a:rPr lang="en-US" sz="2000" b="0" i="0">
                <a:solidFill>
                  <a:srgbClr val="000000"/>
                </a:solidFill>
                <a:effectLst/>
                <a:latin typeface="Arial" panose="020B0604020202020204" pitchFamily="34" charset="0"/>
              </a:rPr>
              <a:t>and </a:t>
            </a:r>
            <a:r>
              <a:rPr lang="cs-CZ" sz="2000" b="0" i="0">
                <a:solidFill>
                  <a:srgbClr val="000000"/>
                </a:solidFill>
                <a:effectLst/>
                <a:latin typeface="Arial" panose="020B0604020202020204" pitchFamily="34" charset="0"/>
              </a:rPr>
              <a:t>to </a:t>
            </a:r>
            <a:r>
              <a:rPr lang="en-US" sz="2000" b="0" i="0">
                <a:solidFill>
                  <a:srgbClr val="000000"/>
                </a:solidFill>
                <a:effectLst/>
                <a:latin typeface="Arial" panose="020B0604020202020204" pitchFamily="34" charset="0"/>
              </a:rPr>
              <a:t>preserve research data and research results of academics in the long term</a:t>
            </a:r>
            <a:endParaRPr lang="cs-CZ" sz="2000" b="0" i="0">
              <a:solidFill>
                <a:srgbClr val="000000"/>
              </a:solidFill>
              <a:effectLst/>
              <a:latin typeface="Arial" panose="020B0604020202020204" pitchFamily="34" charset="0"/>
            </a:endParaRPr>
          </a:p>
          <a:p>
            <a:r>
              <a:rPr lang="en-US" sz="2000" b="0" i="0">
                <a:solidFill>
                  <a:srgbClr val="000000"/>
                </a:solidFill>
                <a:effectLst/>
                <a:latin typeface="Arial" panose="020B0604020202020204" pitchFamily="34" charset="0"/>
              </a:rPr>
              <a:t>to support research by making available tools </a:t>
            </a:r>
            <a:endParaRPr lang="cs-CZ" sz="2000" b="0" i="0">
              <a:solidFill>
                <a:srgbClr val="000000"/>
              </a:solidFill>
              <a:effectLst/>
              <a:latin typeface="Arial" panose="020B0604020202020204" pitchFamily="34" charset="0"/>
            </a:endParaRPr>
          </a:p>
          <a:p>
            <a:r>
              <a:rPr lang="cs-CZ" sz="2000">
                <a:solidFill>
                  <a:srgbClr val="000000"/>
                </a:solidFill>
                <a:latin typeface="Arial" panose="020B0604020202020204" pitchFamily="34" charset="0"/>
              </a:rPr>
              <a:t>to </a:t>
            </a:r>
            <a:r>
              <a:rPr lang="en-US" sz="2000" b="0" i="0">
                <a:solidFill>
                  <a:srgbClr val="000000"/>
                </a:solidFill>
                <a:effectLst/>
                <a:latin typeface="Arial" panose="020B0604020202020204" pitchFamily="34" charset="0"/>
              </a:rPr>
              <a:t>preparing a virtual research environment </a:t>
            </a:r>
            <a:r>
              <a:rPr lang="cs-CZ" sz="2000" b="0" i="0" err="1">
                <a:solidFill>
                  <a:srgbClr val="000000"/>
                </a:solidFill>
                <a:effectLst/>
                <a:latin typeface="Arial" panose="020B0604020202020204" pitchFamily="34" charset="0"/>
              </a:rPr>
              <a:t>supporting</a:t>
            </a:r>
            <a:r>
              <a:rPr lang="en-US" sz="2000" b="0" i="0">
                <a:solidFill>
                  <a:srgbClr val="000000"/>
                </a:solidFill>
                <a:effectLst/>
                <a:latin typeface="Arial" panose="020B0604020202020204" pitchFamily="34" charset="0"/>
              </a:rPr>
              <a:t> scientific collaboration and re-using of research data</a:t>
            </a:r>
            <a:endParaRPr lang="cs-CZ" sz="2000"/>
          </a:p>
        </p:txBody>
      </p:sp>
      <p:sp>
        <p:nvSpPr>
          <p:cNvPr id="6" name="Zástupný objekt pre pätu 1">
            <a:extLst>
              <a:ext uri="{FF2B5EF4-FFF2-40B4-BE49-F238E27FC236}">
                <a16:creationId xmlns:a16="http://schemas.microsoft.com/office/drawing/2014/main" id="{A12FAE10-8BAE-E77D-E54A-D024EDA26C6A}"/>
              </a:ext>
            </a:extLst>
          </p:cNvPr>
          <p:cNvSpPr txBox="1">
            <a:spLocks/>
          </p:cNvSpPr>
          <p:nvPr/>
        </p:nvSpPr>
        <p:spPr bwMode="auto">
          <a:xfrm>
            <a:off x="632914" y="6325971"/>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defPPr>
              <a:defRPr lang="en-US"/>
            </a:defPPr>
            <a:lvl1pPr algn="l" rtl="0" fontAlgn="base">
              <a:spcBef>
                <a:spcPct val="0"/>
              </a:spcBef>
              <a:spcAft>
                <a:spcPct val="0"/>
              </a:spcAft>
              <a:defRPr lang="cs-CZ" altLang="cs-CZ" sz="1200" kern="1200">
                <a:solidFill>
                  <a:schemeClr val="tx2"/>
                </a:solidFill>
                <a:latin typeface="+mj-lt"/>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a:lstStyle>
          <a:p>
            <a:r>
              <a:rPr lang="en-GB"/>
              <a:t>Open Access Week, Université Paris Nanterre, 2023</a:t>
            </a:r>
          </a:p>
          <a:p>
            <a:endParaRPr lang="en-GB"/>
          </a:p>
        </p:txBody>
      </p:sp>
      <p:pic>
        <p:nvPicPr>
          <p:cNvPr id="8" name="Obrázek 7">
            <a:extLst>
              <a:ext uri="{FF2B5EF4-FFF2-40B4-BE49-F238E27FC236}">
                <a16:creationId xmlns:a16="http://schemas.microsoft.com/office/drawing/2014/main" id="{71323D8B-D669-DC4C-6D80-0815EB1245A0}"/>
              </a:ext>
            </a:extLst>
          </p:cNvPr>
          <p:cNvPicPr>
            <a:picLocks noChangeAspect="1"/>
          </p:cNvPicPr>
          <p:nvPr/>
        </p:nvPicPr>
        <p:blipFill>
          <a:blip r:embed="rId2"/>
          <a:stretch>
            <a:fillRect/>
          </a:stretch>
        </p:blipFill>
        <p:spPr>
          <a:xfrm>
            <a:off x="7206343" y="2549847"/>
            <a:ext cx="4876800" cy="1867161"/>
          </a:xfrm>
          <a:prstGeom prst="rect">
            <a:avLst/>
          </a:prstGeom>
        </p:spPr>
      </p:pic>
    </p:spTree>
    <p:extLst>
      <p:ext uri="{BB962C8B-B14F-4D97-AF65-F5344CB8AC3E}">
        <p14:creationId xmlns:p14="http://schemas.microsoft.com/office/powerpoint/2010/main" val="7386438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9DF5C9D-B070-4C95-9010-3DC4DA968EFE}"/>
              </a:ext>
            </a:extLst>
          </p:cNvPr>
          <p:cNvSpPr>
            <a:spLocks noGrp="1"/>
          </p:cNvSpPr>
          <p:nvPr>
            <p:ph type="sldNum" sz="quarter" idx="11"/>
          </p:nvPr>
        </p:nvSpPr>
        <p:spPr/>
        <p:txBody>
          <a:bodyPr/>
          <a:lstStyle/>
          <a:p>
            <a:fld id="{0970407D-EE58-4A0B-824B-1D3AE42DD9CF}" type="slidenum">
              <a:rPr lang="cs-CZ" altLang="cs-CZ" smtClean="0"/>
              <a:pPr/>
              <a:t>9</a:t>
            </a:fld>
            <a:endParaRPr lang="cs-CZ" altLang="cs-CZ"/>
          </a:p>
        </p:txBody>
      </p:sp>
      <p:sp>
        <p:nvSpPr>
          <p:cNvPr id="4" name="Title 3">
            <a:extLst>
              <a:ext uri="{FF2B5EF4-FFF2-40B4-BE49-F238E27FC236}">
                <a16:creationId xmlns:a16="http://schemas.microsoft.com/office/drawing/2014/main" id="{F083B2E3-8949-4255-BAAD-28A31EAB1E49}"/>
              </a:ext>
            </a:extLst>
          </p:cNvPr>
          <p:cNvSpPr>
            <a:spLocks noGrp="1"/>
          </p:cNvSpPr>
          <p:nvPr>
            <p:ph type="title"/>
          </p:nvPr>
        </p:nvSpPr>
        <p:spPr/>
        <p:txBody>
          <a:bodyPr/>
          <a:lstStyle/>
          <a:p>
            <a:pPr algn="ctr"/>
            <a:r>
              <a:rPr lang="cs-CZ" dirty="0" err="1"/>
              <a:t>Our</a:t>
            </a:r>
            <a:r>
              <a:rPr lang="cs-CZ" dirty="0"/>
              <a:t> </a:t>
            </a:r>
            <a:r>
              <a:rPr lang="cs-CZ" dirty="0" err="1"/>
              <a:t>goals</a:t>
            </a:r>
            <a:endParaRPr lang="cs-CZ" dirty="0"/>
          </a:p>
        </p:txBody>
      </p:sp>
      <p:sp>
        <p:nvSpPr>
          <p:cNvPr id="5" name="Content Placeholder 4">
            <a:extLst>
              <a:ext uri="{FF2B5EF4-FFF2-40B4-BE49-F238E27FC236}">
                <a16:creationId xmlns:a16="http://schemas.microsoft.com/office/drawing/2014/main" id="{204B719E-437C-447C-9A4B-ED648A1A1332}"/>
              </a:ext>
            </a:extLst>
          </p:cNvPr>
          <p:cNvSpPr>
            <a:spLocks noGrp="1"/>
          </p:cNvSpPr>
          <p:nvPr>
            <p:ph idx="1"/>
          </p:nvPr>
        </p:nvSpPr>
        <p:spPr/>
        <p:txBody>
          <a:bodyPr/>
          <a:lstStyle/>
          <a:p>
            <a:pPr>
              <a:lnSpc>
                <a:spcPct val="100000"/>
              </a:lnSpc>
              <a:spcAft>
                <a:spcPts val="600"/>
              </a:spcAft>
            </a:pPr>
            <a:r>
              <a:rPr lang="cs-CZ"/>
              <a:t> to </a:t>
            </a:r>
            <a:r>
              <a:rPr lang="cs-CZ" err="1"/>
              <a:t>build</a:t>
            </a:r>
            <a:r>
              <a:rPr lang="cs-CZ"/>
              <a:t> </a:t>
            </a:r>
            <a:r>
              <a:rPr lang="cs-CZ" err="1"/>
              <a:t>local</a:t>
            </a:r>
            <a:r>
              <a:rPr lang="cs-CZ"/>
              <a:t> node </a:t>
            </a:r>
            <a:r>
              <a:rPr lang="cs-CZ" err="1"/>
              <a:t>of</a:t>
            </a:r>
            <a:r>
              <a:rPr lang="cs-CZ"/>
              <a:t> LINDAT/CLARIAH-CZ </a:t>
            </a:r>
            <a:r>
              <a:rPr lang="cs-CZ" err="1"/>
              <a:t>infrastructure</a:t>
            </a:r>
            <a:endParaRPr lang="cs-CZ"/>
          </a:p>
          <a:p>
            <a:pPr>
              <a:lnSpc>
                <a:spcPct val="100000"/>
              </a:lnSpc>
              <a:spcAft>
                <a:spcPts val="600"/>
              </a:spcAft>
            </a:pPr>
            <a:endParaRPr lang="cs-CZ"/>
          </a:p>
          <a:p>
            <a:pPr>
              <a:lnSpc>
                <a:spcPct val="100000"/>
              </a:lnSpc>
              <a:spcAft>
                <a:spcPts val="600"/>
              </a:spcAft>
            </a:pPr>
            <a:r>
              <a:rPr lang="cs-CZ"/>
              <a:t> to </a:t>
            </a:r>
            <a:r>
              <a:rPr lang="cs-CZ" err="1"/>
              <a:t>identify</a:t>
            </a:r>
            <a:r>
              <a:rPr lang="cs-CZ"/>
              <a:t> all digital research platforms at FA MUNI and gather information about them </a:t>
            </a:r>
          </a:p>
          <a:p>
            <a:pPr lvl="1"/>
            <a:r>
              <a:rPr lang="cs-CZ"/>
              <a:t>What data formats and metadata are produced and collected? </a:t>
            </a:r>
          </a:p>
          <a:p>
            <a:pPr lvl="1"/>
            <a:r>
              <a:rPr lang="cs-CZ"/>
              <a:t>What is the data culture of the workplaces that create them? </a:t>
            </a:r>
          </a:p>
          <a:p>
            <a:pPr lvl="1"/>
            <a:r>
              <a:rPr lang="cs-CZ"/>
              <a:t>What are the needs of the users?</a:t>
            </a:r>
          </a:p>
        </p:txBody>
      </p:sp>
      <p:sp>
        <p:nvSpPr>
          <p:cNvPr id="6" name="Zástupný objekt pre pätu 1">
            <a:extLst>
              <a:ext uri="{FF2B5EF4-FFF2-40B4-BE49-F238E27FC236}">
                <a16:creationId xmlns:a16="http://schemas.microsoft.com/office/drawing/2014/main" id="{471E691F-D1CD-E0CB-D364-787685D9EE6D}"/>
              </a:ext>
            </a:extLst>
          </p:cNvPr>
          <p:cNvSpPr>
            <a:spLocks noGrp="1"/>
          </p:cNvSpPr>
          <p:nvPr>
            <p:ph type="ftr" sz="quarter" idx="10"/>
          </p:nvPr>
        </p:nvSpPr>
        <p:spPr bwMode="auto">
          <a:xfrm>
            <a:off x="731611" y="6314849"/>
            <a:ext cx="7920038" cy="252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defPPr>
              <a:defRPr lang="en-US"/>
            </a:defPPr>
            <a:lvl1pPr algn="l" rtl="0" fontAlgn="base">
              <a:spcBef>
                <a:spcPct val="0"/>
              </a:spcBef>
              <a:spcAft>
                <a:spcPct val="0"/>
              </a:spcAft>
              <a:defRPr lang="cs-CZ" altLang="cs-CZ" sz="1200" kern="1200">
                <a:solidFill>
                  <a:schemeClr val="tx2"/>
                </a:solidFill>
                <a:latin typeface="+mj-lt"/>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a:lstStyle>
          <a:p>
            <a:r>
              <a:rPr lang="en-GB" noProof="0"/>
              <a:t>Open Access Week, Université Paris Nanterre, 2023</a:t>
            </a:r>
          </a:p>
          <a:p>
            <a:endParaRPr lang="en-GB" noProof="0"/>
          </a:p>
        </p:txBody>
      </p:sp>
    </p:spTree>
    <p:extLst>
      <p:ext uri="{BB962C8B-B14F-4D97-AF65-F5344CB8AC3E}">
        <p14:creationId xmlns:p14="http://schemas.microsoft.com/office/powerpoint/2010/main" val="2218806123"/>
      </p:ext>
    </p:extLst>
  </p:cSld>
  <p:clrMapOvr>
    <a:masterClrMapping/>
  </p:clrMapOvr>
</p:sld>
</file>

<file path=ppt/theme/theme1.xml><?xml version="1.0" encoding="utf-8"?>
<a:theme xmlns:a="http://schemas.openxmlformats.org/drawingml/2006/main" name="Prezentace_MU_CZ">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zentace-ARTS-CZ.potx" id="{7F92F868-9C57-4639-98F4-0808D6A0A63C}" vid="{8AFB0011-5B6D-4F7A-BE5C-0EE76BB56A65}"/>
    </a:ext>
  </a:ext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AA7711A8568C1F46A4C63761F189146B" ma:contentTypeVersion="17" ma:contentTypeDescription="Vytvoří nový dokument" ma:contentTypeScope="" ma:versionID="6bd2a6d9ea34d496c182a9e4f33625cf">
  <xsd:schema xmlns:xsd="http://www.w3.org/2001/XMLSchema" xmlns:xs="http://www.w3.org/2001/XMLSchema" xmlns:p="http://schemas.microsoft.com/office/2006/metadata/properties" xmlns:ns2="5937007a-8195-43ff-a160-5fe1e929e744" xmlns:ns3="415b5be2-d6d7-4c87-9879-307efa6b3e1f" targetNamespace="http://schemas.microsoft.com/office/2006/metadata/properties" ma:root="true" ma:fieldsID="102ae31215ee847eed8983b45dc4c079" ns2:_="" ns3:_="">
    <xsd:import namespace="5937007a-8195-43ff-a160-5fe1e929e744"/>
    <xsd:import namespace="415b5be2-d6d7-4c87-9879-307efa6b3e1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937007a-8195-43ff-a160-5fe1e929e74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Značky obrázků" ma:readOnly="false" ma:fieldId="{5cf76f15-5ced-4ddc-b409-7134ff3c332f}" ma:taxonomyMulti="true" ma:sspId="05144c32-5194-445f-8fa8-b47f4d440b8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15b5be2-d6d7-4c87-9879-307efa6b3e1f" elementFormDefault="qualified">
    <xsd:import namespace="http://schemas.microsoft.com/office/2006/documentManagement/types"/>
    <xsd:import namespace="http://schemas.microsoft.com/office/infopath/2007/PartnerControls"/>
    <xsd:element name="SharedWithUsers" ma:index="14" nillable="true" ma:displayName="Sdílí se s"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dílené s podrobnostmi" ma:internalName="SharedWithDetails" ma:readOnly="true">
      <xsd:simpleType>
        <xsd:restriction base="dms:Note">
          <xsd:maxLength value="255"/>
        </xsd:restriction>
      </xsd:simpleType>
    </xsd:element>
    <xsd:element name="TaxCatchAll" ma:index="23" nillable="true" ma:displayName="Taxonomy Catch All Column" ma:hidden="true" ma:list="{e78d4ca9-754a-431e-a3b7-6bb9906270c5}" ma:internalName="TaxCatchAll" ma:showField="CatchAllData" ma:web="415b5be2-d6d7-4c87-9879-307efa6b3e1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5937007a-8195-43ff-a160-5fe1e929e744">
      <Terms xmlns="http://schemas.microsoft.com/office/infopath/2007/PartnerControls"/>
    </lcf76f155ced4ddcb4097134ff3c332f>
    <TaxCatchAll xmlns="415b5be2-d6d7-4c87-9879-307efa6b3e1f" xsi:nil="true"/>
    <SharedWithUsers xmlns="415b5be2-d6d7-4c87-9879-307efa6b3e1f">
      <UserInfo>
        <DisplayName/>
        <AccountId xsi:nil="true"/>
        <AccountType/>
      </UserInfo>
    </SharedWithUsers>
    <MediaLengthInSeconds xmlns="5937007a-8195-43ff-a160-5fe1e929e744" xsi:nil="true"/>
  </documentManagement>
</p:properties>
</file>

<file path=customXml/itemProps1.xml><?xml version="1.0" encoding="utf-8"?>
<ds:datastoreItem xmlns:ds="http://schemas.openxmlformats.org/officeDocument/2006/customXml" ds:itemID="{98D66A07-FD41-4771-B5D9-66CD8FAD5BE3}">
  <ds:schemaRefs>
    <ds:schemaRef ds:uri="http://schemas.microsoft.com/sharepoint/v3/contenttype/forms"/>
  </ds:schemaRefs>
</ds:datastoreItem>
</file>

<file path=customXml/itemProps2.xml><?xml version="1.0" encoding="utf-8"?>
<ds:datastoreItem xmlns:ds="http://schemas.openxmlformats.org/officeDocument/2006/customXml" ds:itemID="{C5F55F72-5F53-45AA-8A59-541E7A0FFE17}">
  <ds:schemaRefs>
    <ds:schemaRef ds:uri="415b5be2-d6d7-4c87-9879-307efa6b3e1f"/>
    <ds:schemaRef ds:uri="5937007a-8195-43ff-a160-5fe1e929e74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4386DC31-0C72-4D53-AFBD-462CB924FFEE}">
  <ds:schemaRefs>
    <ds:schemaRef ds:uri="415b5be2-d6d7-4c87-9879-307efa6b3e1f"/>
    <ds:schemaRef ds:uri="5937007a-8195-43ff-a160-5fe1e929e74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0</TotalTime>
  <Words>1227</Words>
  <Application>Microsoft Office PowerPoint</Application>
  <PresentationFormat>Širokoúhlá obrazovka</PresentationFormat>
  <Paragraphs>142</Paragraphs>
  <Slides>17</Slides>
  <Notes>0</Notes>
  <HiddenSlides>0</HiddenSlides>
  <MMClips>0</MMClips>
  <ScaleCrop>false</ScaleCrop>
  <HeadingPairs>
    <vt:vector size="6" baseType="variant">
      <vt:variant>
        <vt:lpstr>Použitá písma</vt:lpstr>
      </vt:variant>
      <vt:variant>
        <vt:i4>6</vt:i4>
      </vt:variant>
      <vt:variant>
        <vt:lpstr>Motiv</vt:lpstr>
      </vt:variant>
      <vt:variant>
        <vt:i4>1</vt:i4>
      </vt:variant>
      <vt:variant>
        <vt:lpstr>Nadpisy snímků</vt:lpstr>
      </vt:variant>
      <vt:variant>
        <vt:i4>17</vt:i4>
      </vt:variant>
    </vt:vector>
  </HeadingPairs>
  <TitlesOfParts>
    <vt:vector size="24" baseType="lpstr">
      <vt:lpstr>Arial</vt:lpstr>
      <vt:lpstr>Calibri</vt:lpstr>
      <vt:lpstr>Segoe UI</vt:lpstr>
      <vt:lpstr>Tahoma</vt:lpstr>
      <vt:lpstr>Times New Roman</vt:lpstr>
      <vt:lpstr>Wingdings</vt:lpstr>
      <vt:lpstr>Prezentace_MU_CZ</vt:lpstr>
      <vt:lpstr> Clash of data cultures: barriers and opportunities in building Digitalia MUNI ARTS infrastructure  </vt:lpstr>
      <vt:lpstr>Data culture in bussiness</vt:lpstr>
      <vt:lpstr>Data culture in academy</vt:lpstr>
      <vt:lpstr>Science friction</vt:lpstr>
      <vt:lpstr>Case of institutional repository of MU</vt:lpstr>
      <vt:lpstr>Case of LINDAT-CLARIAH-CZ metacatalog</vt:lpstr>
      <vt:lpstr>Digitalia MUNI Arts</vt:lpstr>
      <vt:lpstr>Purpose</vt:lpstr>
      <vt:lpstr>Our goals</vt:lpstr>
      <vt:lpstr>Research platforms according to project stage</vt:lpstr>
      <vt:lpstr>Prezentace aplikace PowerPoint</vt:lpstr>
      <vt:lpstr>Outcome:  Public catalogue</vt:lpstr>
      <vt:lpstr>Prezentace aplikace PowerPoint</vt:lpstr>
      <vt:lpstr>Clash of Data Cultures </vt:lpstr>
      <vt:lpstr>Opportunities</vt:lpstr>
      <vt:lpstr>References</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zdenek</dc:creator>
  <cp:lastModifiedBy>Michal Lorenz</cp:lastModifiedBy>
  <cp:revision>1</cp:revision>
  <cp:lastPrinted>1601-01-01T00:00:00Z</cp:lastPrinted>
  <dcterms:created xsi:type="dcterms:W3CDTF">2018-08-22T13:58:55Z</dcterms:created>
  <dcterms:modified xsi:type="dcterms:W3CDTF">2023-12-13T12:44:16Z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0x010100AA7711A8568C1F46A4C63761F189146B</vt:lpwstr>
  </property>
  <property fmtid="{D5CDD505-2E9C-101B-9397-08002B2CF9AE}" pid="3" name="Order">
    <vt:r8>203546000</vt:r8>
  </property>
  <property fmtid="{D5CDD505-2E9C-101B-9397-08002B2CF9AE}" pid="4" name="xd_Signature">
    <vt:bool>false</vt:bool>
  </property>
  <property fmtid="{D5CDD505-2E9C-101B-9397-08002B2CF9AE}" pid="5" name="xd_ProgID">
    <vt:lpwstr/>
  </property>
  <property fmtid="{D5CDD505-2E9C-101B-9397-08002B2CF9AE}" pid="6" name="TriggerFlowInfo">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MediaServiceImageTags">
    <vt:lpwstr/>
  </property>
</Properties>
</file>